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94" r:id="rId2"/>
    <p:sldId id="299" r:id="rId3"/>
    <p:sldId id="310" r:id="rId4"/>
    <p:sldId id="309" r:id="rId5"/>
    <p:sldId id="311" r:id="rId6"/>
    <p:sldId id="304" r:id="rId7"/>
    <p:sldId id="303" r:id="rId8"/>
    <p:sldId id="305" r:id="rId9"/>
    <p:sldId id="312" r:id="rId10"/>
    <p:sldId id="315" r:id="rId11"/>
    <p:sldId id="313" r:id="rId12"/>
    <p:sldId id="314" r:id="rId13"/>
    <p:sldId id="298" r:id="rId14"/>
    <p:sldId id="316" r:id="rId15"/>
    <p:sldId id="317" r:id="rId16"/>
    <p:sldId id="306" r:id="rId17"/>
    <p:sldId id="308" r:id="rId18"/>
    <p:sldId id="319" r:id="rId19"/>
    <p:sldId id="318" r:id="rId20"/>
    <p:sldId id="320" r:id="rId21"/>
    <p:sldId id="321" r:id="rId22"/>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ABAB"/>
    <a:srgbClr val="0077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85381" autoAdjust="0"/>
  </p:normalViewPr>
  <p:slideViewPr>
    <p:cSldViewPr snapToGrid="0">
      <p:cViewPr varScale="1">
        <p:scale>
          <a:sx n="94" d="100"/>
          <a:sy n="94" d="100"/>
        </p:scale>
        <p:origin x="5370" y="90"/>
      </p:cViewPr>
      <p:guideLst/>
    </p:cSldViewPr>
  </p:slideViewPr>
  <p:outlineViewPr>
    <p:cViewPr>
      <p:scale>
        <a:sx n="33" d="100"/>
        <a:sy n="33" d="100"/>
      </p:scale>
      <p:origin x="0" y="-3413"/>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3407"/>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1"/>
            <a:ext cx="3011699" cy="463407"/>
          </a:xfrm>
          <a:prstGeom prst="rect">
            <a:avLst/>
          </a:prstGeom>
        </p:spPr>
        <p:txBody>
          <a:bodyPr vert="horz" lIns="92487" tIns="46244" rIns="92487" bIns="46244" rtlCol="0"/>
          <a:lstStyle>
            <a:lvl1pPr algn="r">
              <a:defRPr sz="1200"/>
            </a:lvl1pPr>
          </a:lstStyle>
          <a:p>
            <a:fld id="{96E31FE1-FEB7-4340-B4F2-27355DE90475}" type="datetimeFigureOut">
              <a:rPr lang="en-US" smtClean="0"/>
              <a:t>4/21/2025</a:t>
            </a:fld>
            <a:endParaRPr lang="en-US"/>
          </a:p>
        </p:txBody>
      </p:sp>
      <p:sp>
        <p:nvSpPr>
          <p:cNvPr id="4" name="Slide Image Placeholder 3"/>
          <p:cNvSpPr>
            <a:spLocks noGrp="1" noRot="1" noChangeAspect="1"/>
          </p:cNvSpPr>
          <p:nvPr>
            <p:ph type="sldImg" idx="2"/>
          </p:nvPr>
        </p:nvSpPr>
        <p:spPr>
          <a:xfrm>
            <a:off x="706438" y="1154113"/>
            <a:ext cx="5537200" cy="3116262"/>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444861"/>
            <a:ext cx="5560060" cy="3636706"/>
          </a:xfrm>
          <a:prstGeom prst="rect">
            <a:avLst/>
          </a:prstGeom>
        </p:spPr>
        <p:txBody>
          <a:bodyPr vert="horz" lIns="92487" tIns="46244" rIns="92487" bIns="462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7" tIns="46244" rIns="92487" bIns="46244" rtlCol="0" anchor="b"/>
          <a:lstStyle>
            <a:lvl1pPr algn="r">
              <a:defRPr sz="1200"/>
            </a:lvl1pPr>
          </a:lstStyle>
          <a:p>
            <a:fld id="{6AC45AD0-4A2A-417A-AD95-4EE39A67A004}" type="slidenum">
              <a:rPr lang="en-US" smtClean="0"/>
              <a:t>‹#›</a:t>
            </a:fld>
            <a:endParaRPr lang="en-US"/>
          </a:p>
        </p:txBody>
      </p:sp>
    </p:spTree>
    <p:extLst>
      <p:ext uri="{BB962C8B-B14F-4D97-AF65-F5344CB8AC3E}">
        <p14:creationId xmlns:p14="http://schemas.microsoft.com/office/powerpoint/2010/main" val="2594810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B4073-1918-8582-A3B3-6B6617BC79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029EED-38B8-6D45-D43B-59F8CAA4DE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9A6F86-CFD0-69BD-612B-0CC79BC1235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3554672-8E51-79B5-1BC9-86EE038479A6}"/>
              </a:ext>
            </a:extLst>
          </p:cNvPr>
          <p:cNvSpPr>
            <a:spLocks noGrp="1"/>
          </p:cNvSpPr>
          <p:nvPr>
            <p:ph type="sldNum" sz="quarter" idx="5"/>
          </p:nvPr>
        </p:nvSpPr>
        <p:spPr/>
        <p:txBody>
          <a:bodyPr/>
          <a:lstStyle/>
          <a:p>
            <a:fld id="{6AC45AD0-4A2A-417A-AD95-4EE39A67A004}" type="slidenum">
              <a:rPr lang="en-US" smtClean="0"/>
              <a:t>3</a:t>
            </a:fld>
            <a:endParaRPr lang="en-US"/>
          </a:p>
        </p:txBody>
      </p:sp>
    </p:spTree>
    <p:extLst>
      <p:ext uri="{BB962C8B-B14F-4D97-AF65-F5344CB8AC3E}">
        <p14:creationId xmlns:p14="http://schemas.microsoft.com/office/powerpoint/2010/main" val="1549798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FD558-915E-FAC3-AF82-2702A1932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92F414-CA65-64E4-3CE3-9358A3E993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2D5C72-D15E-DBF0-718B-C25D920702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1B79FF1-1F8C-593E-B493-08A0F99CB691}"/>
              </a:ext>
            </a:extLst>
          </p:cNvPr>
          <p:cNvSpPr>
            <a:spLocks noGrp="1"/>
          </p:cNvSpPr>
          <p:nvPr>
            <p:ph type="sldNum" sz="quarter" idx="5"/>
          </p:nvPr>
        </p:nvSpPr>
        <p:spPr/>
        <p:txBody>
          <a:bodyPr/>
          <a:lstStyle/>
          <a:p>
            <a:fld id="{6AC45AD0-4A2A-417A-AD95-4EE39A67A004}" type="slidenum">
              <a:rPr lang="en-US" smtClean="0"/>
              <a:t>20</a:t>
            </a:fld>
            <a:endParaRPr lang="en-US"/>
          </a:p>
        </p:txBody>
      </p:sp>
    </p:spTree>
    <p:extLst>
      <p:ext uri="{BB962C8B-B14F-4D97-AF65-F5344CB8AC3E}">
        <p14:creationId xmlns:p14="http://schemas.microsoft.com/office/powerpoint/2010/main" val="10366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45AD0-4A2A-417A-AD95-4EE39A67A004}" type="slidenum">
              <a:rPr lang="en-US" smtClean="0"/>
              <a:t>4</a:t>
            </a:fld>
            <a:endParaRPr lang="en-US"/>
          </a:p>
        </p:txBody>
      </p:sp>
    </p:spTree>
    <p:extLst>
      <p:ext uri="{BB962C8B-B14F-4D97-AF65-F5344CB8AC3E}">
        <p14:creationId xmlns:p14="http://schemas.microsoft.com/office/powerpoint/2010/main" val="1147825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8170E-E8CE-91D6-453C-1593A98931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812A85-7007-4AE7-7637-44ED558D07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F88476-CF69-59BA-E9BA-2308CF64E4EF}"/>
              </a:ext>
            </a:extLst>
          </p:cNvPr>
          <p:cNvSpPr>
            <a:spLocks noGrp="1"/>
          </p:cNvSpPr>
          <p:nvPr>
            <p:ph type="body" idx="1"/>
          </p:nvPr>
        </p:nvSpPr>
        <p:spPr/>
        <p:txBody>
          <a:bodyPr/>
          <a:lstStyle/>
          <a:p>
            <a:r>
              <a:rPr lang="en-US" dirty="0"/>
              <a:t>Why does this matter? Does it even really matter?</a:t>
            </a:r>
          </a:p>
        </p:txBody>
      </p:sp>
      <p:sp>
        <p:nvSpPr>
          <p:cNvPr id="4" name="Slide Number Placeholder 3">
            <a:extLst>
              <a:ext uri="{FF2B5EF4-FFF2-40B4-BE49-F238E27FC236}">
                <a16:creationId xmlns:a16="http://schemas.microsoft.com/office/drawing/2014/main" id="{E768540F-96F2-2D07-5B91-0C8AB41C82D5}"/>
              </a:ext>
            </a:extLst>
          </p:cNvPr>
          <p:cNvSpPr>
            <a:spLocks noGrp="1"/>
          </p:cNvSpPr>
          <p:nvPr>
            <p:ph type="sldNum" sz="quarter" idx="5"/>
          </p:nvPr>
        </p:nvSpPr>
        <p:spPr/>
        <p:txBody>
          <a:bodyPr/>
          <a:lstStyle/>
          <a:p>
            <a:fld id="{6AC45AD0-4A2A-417A-AD95-4EE39A67A004}" type="slidenum">
              <a:rPr lang="en-US" smtClean="0"/>
              <a:t>6</a:t>
            </a:fld>
            <a:endParaRPr lang="en-US"/>
          </a:p>
        </p:txBody>
      </p:sp>
    </p:spTree>
    <p:extLst>
      <p:ext uri="{BB962C8B-B14F-4D97-AF65-F5344CB8AC3E}">
        <p14:creationId xmlns:p14="http://schemas.microsoft.com/office/powerpoint/2010/main" val="3694302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getting the legal name right a big deal?</a:t>
            </a:r>
          </a:p>
        </p:txBody>
      </p:sp>
      <p:sp>
        <p:nvSpPr>
          <p:cNvPr id="4" name="Slide Number Placeholder 3"/>
          <p:cNvSpPr>
            <a:spLocks noGrp="1"/>
          </p:cNvSpPr>
          <p:nvPr>
            <p:ph type="sldNum" sz="quarter" idx="5"/>
          </p:nvPr>
        </p:nvSpPr>
        <p:spPr/>
        <p:txBody>
          <a:bodyPr/>
          <a:lstStyle/>
          <a:p>
            <a:fld id="{6AC45AD0-4A2A-417A-AD95-4EE39A67A004}" type="slidenum">
              <a:rPr lang="en-US" smtClean="0"/>
              <a:t>7</a:t>
            </a:fld>
            <a:endParaRPr lang="en-US"/>
          </a:p>
        </p:txBody>
      </p:sp>
    </p:spTree>
    <p:extLst>
      <p:ext uri="{BB962C8B-B14F-4D97-AF65-F5344CB8AC3E}">
        <p14:creationId xmlns:p14="http://schemas.microsoft.com/office/powerpoint/2010/main" val="2922573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D34D7-7417-0D4E-F7C6-C7394F4AE8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0104D7-3734-2AE3-2ABF-C4A81E10D7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EFCA35-3688-A462-1234-29C9E0398A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CE22C7-6634-428C-671A-A016EE416515}"/>
              </a:ext>
            </a:extLst>
          </p:cNvPr>
          <p:cNvSpPr>
            <a:spLocks noGrp="1"/>
          </p:cNvSpPr>
          <p:nvPr>
            <p:ph type="sldNum" sz="quarter" idx="5"/>
          </p:nvPr>
        </p:nvSpPr>
        <p:spPr/>
        <p:txBody>
          <a:bodyPr/>
          <a:lstStyle/>
          <a:p>
            <a:fld id="{6AC45AD0-4A2A-417A-AD95-4EE39A67A004}" type="slidenum">
              <a:rPr lang="en-US" smtClean="0"/>
              <a:t>8</a:t>
            </a:fld>
            <a:endParaRPr lang="en-US"/>
          </a:p>
        </p:txBody>
      </p:sp>
    </p:spTree>
    <p:extLst>
      <p:ext uri="{BB962C8B-B14F-4D97-AF65-F5344CB8AC3E}">
        <p14:creationId xmlns:p14="http://schemas.microsoft.com/office/powerpoint/2010/main" val="2703610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9CAAA-703E-0A5E-74AF-AB57DB2203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24EF31-DC19-827B-43D0-09177A9E21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1A154F-B468-14CB-FB81-EFAFB50737B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7EAA5B2-BD32-3F3E-C3C3-C4A839C09C1B}"/>
              </a:ext>
            </a:extLst>
          </p:cNvPr>
          <p:cNvSpPr>
            <a:spLocks noGrp="1"/>
          </p:cNvSpPr>
          <p:nvPr>
            <p:ph type="sldNum" sz="quarter" idx="5"/>
          </p:nvPr>
        </p:nvSpPr>
        <p:spPr/>
        <p:txBody>
          <a:bodyPr/>
          <a:lstStyle/>
          <a:p>
            <a:fld id="{6AC45AD0-4A2A-417A-AD95-4EE39A67A004}" type="slidenum">
              <a:rPr lang="en-US" smtClean="0"/>
              <a:t>9</a:t>
            </a:fld>
            <a:endParaRPr lang="en-US"/>
          </a:p>
        </p:txBody>
      </p:sp>
    </p:spTree>
    <p:extLst>
      <p:ext uri="{BB962C8B-B14F-4D97-AF65-F5344CB8AC3E}">
        <p14:creationId xmlns:p14="http://schemas.microsoft.com/office/powerpoint/2010/main" val="3595318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45AD0-4A2A-417A-AD95-4EE39A67A004}" type="slidenum">
              <a:rPr lang="en-US" smtClean="0"/>
              <a:t>17</a:t>
            </a:fld>
            <a:endParaRPr lang="en-US"/>
          </a:p>
        </p:txBody>
      </p:sp>
    </p:spTree>
    <p:extLst>
      <p:ext uri="{BB962C8B-B14F-4D97-AF65-F5344CB8AC3E}">
        <p14:creationId xmlns:p14="http://schemas.microsoft.com/office/powerpoint/2010/main" val="3807133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C755-5819-80E9-2D47-184F3A03C9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28ED3F-46E9-5C82-6526-A0EF3953C9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5F66E4-5992-AB0F-1ACD-4B05E64F0E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842CB8E-8681-DD8B-1A88-D6E03D687F79}"/>
              </a:ext>
            </a:extLst>
          </p:cNvPr>
          <p:cNvSpPr>
            <a:spLocks noGrp="1"/>
          </p:cNvSpPr>
          <p:nvPr>
            <p:ph type="sldNum" sz="quarter" idx="5"/>
          </p:nvPr>
        </p:nvSpPr>
        <p:spPr/>
        <p:txBody>
          <a:bodyPr/>
          <a:lstStyle/>
          <a:p>
            <a:fld id="{6AC45AD0-4A2A-417A-AD95-4EE39A67A004}" type="slidenum">
              <a:rPr lang="en-US" smtClean="0"/>
              <a:t>18</a:t>
            </a:fld>
            <a:endParaRPr lang="en-US"/>
          </a:p>
        </p:txBody>
      </p:sp>
    </p:spTree>
    <p:extLst>
      <p:ext uri="{BB962C8B-B14F-4D97-AF65-F5344CB8AC3E}">
        <p14:creationId xmlns:p14="http://schemas.microsoft.com/office/powerpoint/2010/main" val="2013628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EC14B-794F-C7AB-8593-DF7F1B5221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C37F96-6365-3EB2-F41B-23D0791400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823DC8-4072-788E-66E5-DDC7E2C5839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39F945-5CDE-F0ED-FA37-FA140F95273B}"/>
              </a:ext>
            </a:extLst>
          </p:cNvPr>
          <p:cNvSpPr>
            <a:spLocks noGrp="1"/>
          </p:cNvSpPr>
          <p:nvPr>
            <p:ph type="sldNum" sz="quarter" idx="5"/>
          </p:nvPr>
        </p:nvSpPr>
        <p:spPr/>
        <p:txBody>
          <a:bodyPr/>
          <a:lstStyle/>
          <a:p>
            <a:fld id="{6AC45AD0-4A2A-417A-AD95-4EE39A67A004}" type="slidenum">
              <a:rPr lang="en-US" smtClean="0"/>
              <a:t>19</a:t>
            </a:fld>
            <a:endParaRPr lang="en-US"/>
          </a:p>
        </p:txBody>
      </p:sp>
    </p:spTree>
    <p:extLst>
      <p:ext uri="{BB962C8B-B14F-4D97-AF65-F5344CB8AC3E}">
        <p14:creationId xmlns:p14="http://schemas.microsoft.com/office/powerpoint/2010/main" val="363355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755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52815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350661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CAA45B-9313-4D80-9CBD-09B78FBE8F21}"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105668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CAA45B-9313-4D80-9CBD-09B78FBE8F21}"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6D94-52A8-4F70-8BCA-2D082D1F55B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79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CAA45B-9313-4D80-9CBD-09B78FBE8F21}"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281951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CAA45B-9313-4D80-9CBD-09B78FBE8F21}"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354103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CAA45B-9313-4D80-9CBD-09B78FBE8F21}"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28095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CAA45B-9313-4D80-9CBD-09B78FBE8F21}" type="datetimeFigureOut">
              <a:rPr lang="en-US" smtClean="0"/>
              <a:t>4/21/2025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1737335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CAA45B-9313-4D80-9CBD-09B78FBE8F21}" type="datetimeFigureOut">
              <a:rPr lang="en-US" smtClean="0"/>
              <a:t>4/21/2025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02A6D94-52A8-4F70-8BCA-2D082D1F55B7}" type="slidenum">
              <a:rPr lang="en-US" smtClean="0"/>
              <a:t>‹#›</a:t>
            </a:fld>
            <a:endParaRPr lang="en-US"/>
          </a:p>
        </p:txBody>
      </p:sp>
    </p:spTree>
    <p:extLst>
      <p:ext uri="{BB962C8B-B14F-4D97-AF65-F5344CB8AC3E}">
        <p14:creationId xmlns:p14="http://schemas.microsoft.com/office/powerpoint/2010/main" val="231731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0CAA45B-9313-4D80-9CBD-09B78FBE8F21}"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6D94-52A8-4F70-8BCA-2D082D1F55B7}" type="slidenum">
              <a:rPr lang="en-US" smtClean="0"/>
              <a:t>‹#›</a:t>
            </a:fld>
            <a:endParaRPr lang="en-US"/>
          </a:p>
        </p:txBody>
      </p:sp>
    </p:spTree>
    <p:extLst>
      <p:ext uri="{BB962C8B-B14F-4D97-AF65-F5344CB8AC3E}">
        <p14:creationId xmlns:p14="http://schemas.microsoft.com/office/powerpoint/2010/main" val="214339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CAA45B-9313-4D80-9CBD-09B78FBE8F21}" type="datetimeFigureOut">
              <a:rPr lang="en-US" smtClean="0"/>
              <a:t>4/21/2025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02A6D94-52A8-4F70-8BCA-2D082D1F55B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30723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alstate.edu/csu-system/csu-branding-standards/editorial-style-guide/Pages/campus-names.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559E3-15B8-F016-BA0F-F45EDC2CD3C2}"/>
              </a:ext>
            </a:extLst>
          </p:cNvPr>
          <p:cNvSpPr>
            <a:spLocks noGrp="1"/>
          </p:cNvSpPr>
          <p:nvPr>
            <p:ph type="ctrTitle"/>
          </p:nvPr>
        </p:nvSpPr>
        <p:spPr>
          <a:xfrm>
            <a:off x="1097280" y="1828800"/>
            <a:ext cx="10058400" cy="2496312"/>
          </a:xfrm>
        </p:spPr>
        <p:txBody>
          <a:bodyPr/>
          <a:lstStyle/>
          <a:p>
            <a:r>
              <a:rPr lang="en-US" dirty="0"/>
              <a:t>Contract Basics</a:t>
            </a:r>
          </a:p>
        </p:txBody>
      </p:sp>
      <p:sp>
        <p:nvSpPr>
          <p:cNvPr id="3" name="Subtitle 2">
            <a:extLst>
              <a:ext uri="{FF2B5EF4-FFF2-40B4-BE49-F238E27FC236}">
                <a16:creationId xmlns:a16="http://schemas.microsoft.com/office/drawing/2014/main" id="{D52FD9A1-8D7F-2802-3AC8-1F733E640484}"/>
              </a:ext>
            </a:extLst>
          </p:cNvPr>
          <p:cNvSpPr>
            <a:spLocks noGrp="1"/>
          </p:cNvSpPr>
          <p:nvPr>
            <p:ph type="subTitle" idx="1"/>
          </p:nvPr>
        </p:nvSpPr>
        <p:spPr/>
        <p:txBody>
          <a:bodyPr/>
          <a:lstStyle/>
          <a:p>
            <a:r>
              <a:rPr lang="en-US" dirty="0"/>
              <a:t>What do I use, when do I need to use IT, who do I need involved and more.</a:t>
            </a:r>
          </a:p>
        </p:txBody>
      </p:sp>
      <p:pic>
        <p:nvPicPr>
          <p:cNvPr id="4" name="Picture 3">
            <a:extLst>
              <a:ext uri="{FF2B5EF4-FFF2-40B4-BE49-F238E27FC236}">
                <a16:creationId xmlns:a16="http://schemas.microsoft.com/office/drawing/2014/main" id="{4E24334F-2BEB-1907-7C33-284AA1611ADA}"/>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pic>
        <p:nvPicPr>
          <p:cNvPr id="6" name="Picture 5">
            <a:extLst>
              <a:ext uri="{FF2B5EF4-FFF2-40B4-BE49-F238E27FC236}">
                <a16:creationId xmlns:a16="http://schemas.microsoft.com/office/drawing/2014/main" id="{52FA55DA-6093-FF3C-45AA-C332DA007033}"/>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p:blipFill>
        <p:spPr>
          <a:xfrm>
            <a:off x="1097281" y="304638"/>
            <a:ext cx="4998717" cy="1371702"/>
          </a:xfrm>
          <a:prstGeom prst="rect">
            <a:avLst/>
          </a:prstGeom>
        </p:spPr>
      </p:pic>
    </p:spTree>
    <p:extLst>
      <p:ext uri="{BB962C8B-B14F-4D97-AF65-F5344CB8AC3E}">
        <p14:creationId xmlns:p14="http://schemas.microsoft.com/office/powerpoint/2010/main" val="1334674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8B81F-670D-E93F-5F03-4B04C8319E51}"/>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5D26E68-7C5F-B6B3-4221-1AD7ECC108B8}"/>
              </a:ext>
            </a:extLst>
          </p:cNvPr>
          <p:cNvSpPr>
            <a:spLocks noGrp="1"/>
          </p:cNvSpPr>
          <p:nvPr>
            <p:ph type="title"/>
          </p:nvPr>
        </p:nvSpPr>
        <p:spPr/>
        <p:txBody>
          <a:bodyPr/>
          <a:lstStyle/>
          <a:p>
            <a:r>
              <a:rPr lang="en-US" dirty="0"/>
              <a:t>Contract vs Agreement</a:t>
            </a:r>
          </a:p>
        </p:txBody>
      </p:sp>
      <p:sp>
        <p:nvSpPr>
          <p:cNvPr id="9" name="Content Placeholder 8">
            <a:extLst>
              <a:ext uri="{FF2B5EF4-FFF2-40B4-BE49-F238E27FC236}">
                <a16:creationId xmlns:a16="http://schemas.microsoft.com/office/drawing/2014/main" id="{05F3591C-9328-49EF-FC8F-B278790082A1}"/>
              </a:ext>
            </a:extLst>
          </p:cNvPr>
          <p:cNvSpPr>
            <a:spLocks noGrp="1"/>
          </p:cNvSpPr>
          <p:nvPr>
            <p:ph idx="1"/>
          </p:nvPr>
        </p:nvSpPr>
        <p:spPr/>
        <p:txBody>
          <a:bodyPr>
            <a:normAutofit fontScale="92500"/>
          </a:bodyPr>
          <a:lstStyle/>
          <a:p>
            <a:pPr algn="l">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 </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An agreement is often more informal than a contract and often serves as the precursor to a legally enforceable contract. It’s crucial to have one in case of </a:t>
            </a:r>
            <a:r>
              <a:rPr lang="en-US"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arbitration, litigation</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or a breach of contract.</a:t>
            </a:r>
          </a:p>
          <a:p>
            <a:pPr algn="l">
              <a:buFont typeface="Arial" panose="020B0604020202020204" pitchFamily="34" charset="0"/>
              <a:buChar char="•"/>
            </a:pP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Generally, a contract is a legally binding agreement made between two parties with a common interest in mind. On the other hand, an agreement is a similarly engineered deal between parties but usually does not rise to the same level of legal enforceability as a contract does.</a:t>
            </a:r>
          </a:p>
          <a:p>
            <a:pPr>
              <a:buFont typeface="Arial" panose="020B0604020202020204" pitchFamily="34" charset="0"/>
              <a:buChar char="•"/>
            </a:pPr>
            <a:r>
              <a:rPr lang="en-US" dirty="0"/>
              <a:t> </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The differences between a contract and an agreement come down to the particulars of the language and intent surrounding the parties involved. In short, a contract is definitionally a type of agreement, but not all agreements rise to the level of a legally binding, enforceable contract.</a:t>
            </a:r>
          </a:p>
          <a:p>
            <a:pPr>
              <a:buFont typeface="Arial" panose="020B0604020202020204" pitchFamily="34" charset="0"/>
              <a:buChar char="•"/>
            </a:pP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An agreement and a contract share the fundamental purpose of establishing mutual obligations between parties, yet they differ in their legal implications and formalities. Essentially, a contract is a more stringent form of agreement, embodying legal consequences and enforceable rights and obligations, whereas an agreement encompasses a broader spectrum of informal understandings.</a:t>
            </a:r>
          </a:p>
          <a:p>
            <a:pPr>
              <a:buFont typeface="Arial" panose="020B0604020202020204" pitchFamily="34" charset="0"/>
              <a:buChar char="•"/>
            </a:pPr>
            <a:endPar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endPar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b="0" i="0" dirty="0">
              <a:solidFill>
                <a:srgbClr val="666666"/>
              </a:solidFill>
              <a:effectLst/>
              <a:latin typeface="Knowledge2017"/>
            </a:endParaRPr>
          </a:p>
          <a:p>
            <a:pPr>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id="{060A4708-808B-C32A-97B6-446E73CDDB4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422571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2C1BB-BA2A-1EF0-5131-3BF94CFB12A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2CBB0947-9396-665A-C806-4EACB1E10BC5}"/>
              </a:ext>
            </a:extLst>
          </p:cNvPr>
          <p:cNvSpPr>
            <a:spLocks noGrp="1"/>
          </p:cNvSpPr>
          <p:nvPr>
            <p:ph type="title"/>
          </p:nvPr>
        </p:nvSpPr>
        <p:spPr/>
        <p:txBody>
          <a:bodyPr/>
          <a:lstStyle/>
          <a:p>
            <a:r>
              <a:rPr lang="en-US" dirty="0"/>
              <a:t>Contract vs Agreement cont. </a:t>
            </a:r>
          </a:p>
        </p:txBody>
      </p:sp>
      <p:sp>
        <p:nvSpPr>
          <p:cNvPr id="9" name="Content Placeholder 8">
            <a:extLst>
              <a:ext uri="{FF2B5EF4-FFF2-40B4-BE49-F238E27FC236}">
                <a16:creationId xmlns:a16="http://schemas.microsoft.com/office/drawing/2014/main" id="{876E0AE0-8BDD-EF51-8AA5-4B9D8365F0D3}"/>
              </a:ext>
            </a:extLst>
          </p:cNvPr>
          <p:cNvSpPr>
            <a:spLocks noGrp="1"/>
          </p:cNvSpPr>
          <p:nvPr>
            <p:ph idx="1"/>
          </p:nvPr>
        </p:nvSpPr>
        <p:spPr/>
        <p:txBody>
          <a:bodyPr>
            <a:normAutofit/>
          </a:bodyPr>
          <a:lstStyle/>
          <a:p>
            <a:pPr>
              <a:buFont typeface="Arial" panose="020B0604020202020204" pitchFamily="34" charset="0"/>
              <a:buChar char="•"/>
            </a:pP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 contract typically entails a more formalized arrangement, often documented in writing, and carries legal enforceability. Conversely, an agreement can be informal and may not always be legally binding. While contracts require elements such as consideration, legality, capacity, and mutual assent to be legally valid, agreements may lack such requirements.</a:t>
            </a:r>
          </a:p>
          <a:p>
            <a:pP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 </a:t>
            </a:r>
            <a:r>
              <a:rPr lang="en-US" dirty="0">
                <a:solidFill>
                  <a:srgbClr val="666666"/>
                </a:solidFill>
                <a:latin typeface="Calibri" panose="020F0502020204030204" pitchFamily="34" charset="0"/>
                <a:ea typeface="Calibri" panose="020F0502020204030204" pitchFamily="34" charset="0"/>
                <a:cs typeface="Calibri" panose="020F0502020204030204" pitchFamily="34" charset="0"/>
              </a:rPr>
              <a:t>T</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he distinction between a contract and an agreement generally lies with the </a:t>
            </a:r>
            <a:r>
              <a:rPr lang="en-US" dirty="0">
                <a:solidFill>
                  <a:srgbClr val="666666"/>
                </a:solidFill>
                <a:latin typeface="Calibri" panose="020F0502020204030204" pitchFamily="34" charset="0"/>
                <a:ea typeface="Calibri" panose="020F0502020204030204" pitchFamily="34" charset="0"/>
                <a:cs typeface="Calibri" panose="020F0502020204030204" pitchFamily="34" charset="0"/>
              </a:rPr>
              <a:t>contents</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To elevate most agreements into legally enforceable contracts, certain elements must be present. Some of the elements required for a contract overlap with that of an agreement, however, a contract agreement will almost always need some form of “consideration” to withstand legal scrutiny.</a:t>
            </a:r>
          </a:p>
          <a:p>
            <a:pPr marL="0" indent="0">
              <a:buNone/>
            </a:pPr>
            <a:endPar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id="{9D5B49C8-85DA-007B-CFE9-32B23363CA40}"/>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485497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AF560-48FD-82BC-E447-0A3974DCEA67}"/>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662E5671-1FD6-9AEE-36CA-05258BB483D7}"/>
              </a:ext>
            </a:extLst>
          </p:cNvPr>
          <p:cNvSpPr>
            <a:spLocks noGrp="1"/>
          </p:cNvSpPr>
          <p:nvPr>
            <p:ph type="title"/>
          </p:nvPr>
        </p:nvSpPr>
        <p:spPr/>
        <p:txBody>
          <a:bodyPr/>
          <a:lstStyle/>
          <a:p>
            <a:r>
              <a:rPr lang="en-US" dirty="0"/>
              <a:t>Contract vs Agreement cont.</a:t>
            </a:r>
          </a:p>
        </p:txBody>
      </p:sp>
      <p:sp>
        <p:nvSpPr>
          <p:cNvPr id="9" name="Content Placeholder 8">
            <a:extLst>
              <a:ext uri="{FF2B5EF4-FFF2-40B4-BE49-F238E27FC236}">
                <a16:creationId xmlns:a16="http://schemas.microsoft.com/office/drawing/2014/main" id="{425275E9-1537-1095-1773-2EA919D67514}"/>
              </a:ext>
            </a:extLst>
          </p:cNvPr>
          <p:cNvSpPr>
            <a:spLocks noGrp="1"/>
          </p:cNvSpPr>
          <p:nvPr>
            <p:ph idx="1"/>
          </p:nvPr>
        </p:nvSpPr>
        <p:spPr/>
        <p:txBody>
          <a:bodyPr>
            <a:normAutofit/>
          </a:bodyPr>
          <a:lstStyle/>
          <a:p>
            <a:pPr>
              <a:buFont typeface="Arial" panose="020B0604020202020204" pitchFamily="34" charset="0"/>
              <a:buChar char="•"/>
            </a:pP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The </a:t>
            </a:r>
            <a:r>
              <a:rPr lang="en-US" i="0" u="sng"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elements of a contract</a:t>
            </a:r>
            <a:r>
              <a:rPr lang="en-US"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are </a:t>
            </a:r>
            <a:r>
              <a:rPr lang="en-US"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Offer</a:t>
            </a:r>
            <a:r>
              <a:rPr lang="en-US"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Acceptance</a:t>
            </a:r>
            <a:r>
              <a:rPr lang="en-US"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Awareness</a:t>
            </a:r>
            <a:r>
              <a:rPr lang="en-US"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Consideration</a:t>
            </a:r>
            <a:r>
              <a:rPr lang="en-US"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Capacity</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and </a:t>
            </a:r>
            <a:r>
              <a:rPr lang="en-US"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Legality</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t>
            </a:r>
          </a:p>
          <a:p>
            <a:pPr lvl="1">
              <a:buFont typeface="Arial" panose="020B0604020202020204" pitchFamily="34" charset="0"/>
              <a:buChar char="•"/>
            </a:pPr>
            <a:r>
              <a:rPr lang="en-US" b="0" i="0" u="sng"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Offer</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One party promising to do something, or conversely, promising to refrain from doing a particular action which could be in the form of a written contract</a:t>
            </a:r>
          </a:p>
          <a:p>
            <a:pPr lvl="1">
              <a:buFont typeface="Arial" panose="020B0604020202020204" pitchFamily="34" charset="0"/>
              <a:buChar char="•"/>
            </a:pPr>
            <a:r>
              <a:rPr lang="en-US" b="0" i="0" u="sng"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Acceptance</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The unambiguous nature by which an agreement is solidified. This may be done verbally, or through performance or deed</a:t>
            </a:r>
          </a:p>
          <a:p>
            <a:pPr lvl="1">
              <a:buFont typeface="Arial" panose="020B0604020202020204" pitchFamily="34" charset="0"/>
              <a:buChar char="•"/>
            </a:pPr>
            <a:r>
              <a:rPr lang="en-US" b="0" i="0" u="sng"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Awareness</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Both parties acknowledge the contract agreement exists</a:t>
            </a:r>
          </a:p>
          <a:p>
            <a:pPr lvl="1">
              <a:buFont typeface="Arial" panose="020B0604020202020204" pitchFamily="34" charset="0"/>
              <a:buChar char="•"/>
            </a:pPr>
            <a:r>
              <a:rPr lang="en-US" b="0" i="0" u="sng"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Consideration</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When something of value is offered in exchange for the above-stated action or inaction; the value that induces the parties to enter the contract</a:t>
            </a:r>
          </a:p>
          <a:p>
            <a:pPr lvl="1">
              <a:buFont typeface="Arial" panose="020B0604020202020204" pitchFamily="34" charset="0"/>
              <a:buChar char="•"/>
            </a:pPr>
            <a:r>
              <a:rPr lang="en-US" b="0" i="0" u="sng"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Capacity</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Individuals must have the ability to reasonably have a mutual understanding of what entering a contract agreement means; individuals compromised by, for example, alcohol, may be found to lack capacity with respect to contract law</a:t>
            </a:r>
          </a:p>
          <a:p>
            <a:pPr lvl="1">
              <a:buFont typeface="Arial" panose="020B0604020202020204" pitchFamily="34" charset="0"/>
              <a:buChar char="•"/>
            </a:pPr>
            <a:r>
              <a:rPr lang="en-US" b="0" i="0" u="sng"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Legality</a:t>
            </a:r>
            <a:r>
              <a:rPr lang="en-US" b="0" i="0" dirty="0">
                <a:solidFill>
                  <a:srgbClr val="666666"/>
                </a:solidFill>
                <a:effectLst/>
                <a:latin typeface="Calibri" panose="020F0502020204030204" pitchFamily="34" charset="0"/>
                <a:ea typeface="Calibri" panose="020F0502020204030204" pitchFamily="34" charset="0"/>
                <a:cs typeface="Calibri" panose="020F0502020204030204" pitchFamily="34" charset="0"/>
              </a:rPr>
              <a:t>– Valid contracts must fall in line with existing laws</a:t>
            </a:r>
          </a:p>
          <a:p>
            <a:pPr>
              <a:buFont typeface="Arial" panose="020B0604020202020204" pitchFamily="34" charset="0"/>
              <a:buChar char="•"/>
            </a:pPr>
            <a:endParaRPr lang="en-US" b="0" i="0" dirty="0">
              <a:solidFill>
                <a:srgbClr val="666666"/>
              </a:solidFill>
              <a:effectLst/>
              <a:latin typeface="Knowledge2017"/>
            </a:endParaRPr>
          </a:p>
          <a:p>
            <a:pPr>
              <a:buFont typeface="Arial" panose="020B0604020202020204" pitchFamily="34" charset="0"/>
              <a:buChar char="•"/>
            </a:pPr>
            <a:endParaRPr lang="en-US" b="0" i="0" dirty="0">
              <a:solidFill>
                <a:srgbClr val="666666"/>
              </a:solidFill>
              <a:effectLst/>
              <a:latin typeface="Knowledge2017"/>
            </a:endParaRPr>
          </a:p>
          <a:p>
            <a:pPr>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id="{AAAC8EAB-30A9-A5F5-ED7A-5BA962EFCCF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4186041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D9AF585-ADEC-AA30-1386-205E12C4025C}"/>
              </a:ext>
            </a:extLst>
          </p:cNvPr>
          <p:cNvSpPr>
            <a:spLocks noGrp="1"/>
          </p:cNvSpPr>
          <p:nvPr>
            <p:ph type="title"/>
          </p:nvPr>
        </p:nvSpPr>
        <p:spPr/>
        <p:txBody>
          <a:bodyPr/>
          <a:lstStyle/>
          <a:p>
            <a:r>
              <a:rPr lang="en-US" dirty="0"/>
              <a:t>Addendum vs Amendment</a:t>
            </a:r>
          </a:p>
        </p:txBody>
      </p:sp>
      <p:sp>
        <p:nvSpPr>
          <p:cNvPr id="9" name="Content Placeholder 8">
            <a:extLst>
              <a:ext uri="{FF2B5EF4-FFF2-40B4-BE49-F238E27FC236}">
                <a16:creationId xmlns:a16="http://schemas.microsoft.com/office/drawing/2014/main" id="{4E41C4E3-871D-A8E8-4E01-F40F9CC05585}"/>
              </a:ext>
            </a:extLst>
          </p:cNvPr>
          <p:cNvSpPr>
            <a:spLocks noGrp="1"/>
          </p:cNvSpPr>
          <p:nvPr>
            <p:ph idx="1"/>
          </p:nvPr>
        </p:nvSpPr>
        <p:spPr>
          <a:xfrm>
            <a:off x="1097280" y="1845734"/>
            <a:ext cx="10058400" cy="4290906"/>
          </a:xfrm>
        </p:spPr>
        <p:txBody>
          <a:bodyPr>
            <a:normAutofit/>
          </a:bodyPr>
          <a:lstStyle/>
          <a:p>
            <a:pPr>
              <a:buFont typeface="Arial" panose="020B0604020202020204" pitchFamily="34" charset="0"/>
              <a:buChar char="•"/>
            </a:pPr>
            <a:r>
              <a:rPr lang="en-US" dirty="0"/>
              <a:t> Contracts are vital in establishing the rights and obligations between parties involved in an agreement. However, sometimes modifications or additional provisions need to be added after the contract is signed. In such cases, it is crucial to understand the distinction between a contract addendum and a contract amendment, as they serve different purposes and have different implications.</a:t>
            </a:r>
          </a:p>
          <a:p>
            <a:pPr>
              <a:buFont typeface="Arial" panose="020B0604020202020204" pitchFamily="34" charset="0"/>
              <a:buChar char="•"/>
            </a:pPr>
            <a:r>
              <a:rPr lang="en-US" dirty="0"/>
              <a:t>A contract amendment is a formal alteration or modification made to an already signed contract. It is used to change, delete or add specific terms or provisions within the original contract while leaving the rest of the document intact.</a:t>
            </a:r>
          </a:p>
          <a:p>
            <a:pPr>
              <a:buFont typeface="Arial" panose="020B0604020202020204" pitchFamily="34" charset="0"/>
              <a:buChar char="•"/>
            </a:pPr>
            <a:r>
              <a:rPr lang="en-US" dirty="0"/>
              <a:t>Because this type of change is made to an existing contract, all parties must agree to the contract amendment before it can be added to the document. This can happen for many different reasons: shortening or lengthening the term of the contract, modifying payment terms or any other updates that reflect changing circumstances. </a:t>
            </a:r>
          </a:p>
          <a:p>
            <a:pPr>
              <a:buFont typeface="Arial" panose="020B0604020202020204" pitchFamily="34" charset="0"/>
              <a:buChar char="•"/>
            </a:pPr>
            <a:endParaRPr lang="en-US" dirty="0"/>
          </a:p>
        </p:txBody>
      </p:sp>
      <p:pic>
        <p:nvPicPr>
          <p:cNvPr id="7" name="Picture 6">
            <a:extLst>
              <a:ext uri="{FF2B5EF4-FFF2-40B4-BE49-F238E27FC236}">
                <a16:creationId xmlns:a16="http://schemas.microsoft.com/office/drawing/2014/main" id="{3C6D35AD-57CE-8CFD-DB9E-71A812DC014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2748225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5A538-6E6F-55D3-4070-89917F74A622}"/>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467A854A-0CBF-6A00-42E8-0EA9D951588C}"/>
              </a:ext>
            </a:extLst>
          </p:cNvPr>
          <p:cNvSpPr>
            <a:spLocks noGrp="1"/>
          </p:cNvSpPr>
          <p:nvPr>
            <p:ph type="title"/>
          </p:nvPr>
        </p:nvSpPr>
        <p:spPr/>
        <p:txBody>
          <a:bodyPr/>
          <a:lstStyle/>
          <a:p>
            <a:r>
              <a:rPr lang="en-US" dirty="0"/>
              <a:t>Addendum vs Amendment cont.</a:t>
            </a:r>
          </a:p>
        </p:txBody>
      </p:sp>
      <p:sp>
        <p:nvSpPr>
          <p:cNvPr id="9" name="Content Placeholder 8">
            <a:extLst>
              <a:ext uri="{FF2B5EF4-FFF2-40B4-BE49-F238E27FC236}">
                <a16:creationId xmlns:a16="http://schemas.microsoft.com/office/drawing/2014/main" id="{ED55F85D-4C55-B410-C8F9-F3AFA1EEFFDB}"/>
              </a:ext>
            </a:extLst>
          </p:cNvPr>
          <p:cNvSpPr>
            <a:spLocks noGrp="1"/>
          </p:cNvSpPr>
          <p:nvPr>
            <p:ph idx="1"/>
          </p:nvPr>
        </p:nvSpPr>
        <p:spPr>
          <a:xfrm>
            <a:off x="1097280" y="1845734"/>
            <a:ext cx="10058400" cy="4290906"/>
          </a:xfrm>
        </p:spPr>
        <p:txBody>
          <a:bodyPr>
            <a:normAutofit lnSpcReduction="10000"/>
          </a:bodyPr>
          <a:lstStyle/>
          <a:p>
            <a:pPr>
              <a:buFont typeface="Arial" panose="020B0604020202020204" pitchFamily="34" charset="0"/>
              <a:buChar char="•"/>
            </a:pPr>
            <a:r>
              <a:rPr lang="en-US" dirty="0"/>
              <a:t> A contract addendum is an additional document that is attached to the original contract. It is used to include supplementary information, such as additional terms, conditions or provisions.</a:t>
            </a:r>
          </a:p>
          <a:p>
            <a:pPr>
              <a:buFont typeface="Arial" panose="020B0604020202020204" pitchFamily="34" charset="0"/>
              <a:buChar char="•"/>
            </a:pPr>
            <a:r>
              <a:rPr lang="en-US" dirty="0"/>
              <a:t>Unlike an amendment, a contract addendum does not modify the existing terms of the contract, but rather it expands upon them. Addendums are typically used when parties wish to incorporate new details without disrupting the core elements of the original agreement. </a:t>
            </a:r>
          </a:p>
          <a:p>
            <a:pPr>
              <a:buFont typeface="Arial" panose="020B0604020202020204" pitchFamily="34" charset="0"/>
              <a:buChar char="•"/>
            </a:pPr>
            <a:r>
              <a:rPr lang="en-US" dirty="0"/>
              <a:t> The decision to use an addendum vs an amendment depends on the nature of the changes being made to the contract. If the modifications are substantial and affect the core terms of the contract, it is generally appropriate to use an amendment. For instance, changing the pricing structure, extending the contract duration or altering key obligations would call for an amendment.</a:t>
            </a:r>
          </a:p>
          <a:p>
            <a:pPr>
              <a:buFont typeface="Arial" panose="020B0604020202020204" pitchFamily="34" charset="0"/>
              <a:buChar char="•"/>
            </a:pPr>
            <a:r>
              <a:rPr lang="en-US" dirty="0"/>
              <a:t>On the other hand, if the changes are relatively minor and do not impact the fundamental aspects of the contract, an addendum is the right choice. Adding a new product option, specifying additional delivery instructions or including a non-material clause are all common circumstances for using an addendum.</a:t>
            </a:r>
          </a:p>
        </p:txBody>
      </p:sp>
      <p:pic>
        <p:nvPicPr>
          <p:cNvPr id="7" name="Picture 6">
            <a:extLst>
              <a:ext uri="{FF2B5EF4-FFF2-40B4-BE49-F238E27FC236}">
                <a16:creationId xmlns:a16="http://schemas.microsoft.com/office/drawing/2014/main" id="{771CD5FB-5657-8052-D68D-BF231D1B6C1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255449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B89E0-8FEB-75E9-466F-514916C4C8EC}"/>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CD67F41-3A27-2AAA-3702-0452658DAE3E}"/>
              </a:ext>
            </a:extLst>
          </p:cNvPr>
          <p:cNvSpPr>
            <a:spLocks noGrp="1"/>
          </p:cNvSpPr>
          <p:nvPr>
            <p:ph type="title"/>
          </p:nvPr>
        </p:nvSpPr>
        <p:spPr/>
        <p:txBody>
          <a:bodyPr/>
          <a:lstStyle/>
          <a:p>
            <a:r>
              <a:rPr lang="en-US" dirty="0"/>
              <a:t>Addendum vs Amendment cont.</a:t>
            </a:r>
          </a:p>
        </p:txBody>
      </p:sp>
      <p:sp>
        <p:nvSpPr>
          <p:cNvPr id="9" name="Content Placeholder 8">
            <a:extLst>
              <a:ext uri="{FF2B5EF4-FFF2-40B4-BE49-F238E27FC236}">
                <a16:creationId xmlns:a16="http://schemas.microsoft.com/office/drawing/2014/main" id="{22E2F730-4F30-A474-0248-C41DE66A1CBB}"/>
              </a:ext>
            </a:extLst>
          </p:cNvPr>
          <p:cNvSpPr>
            <a:spLocks noGrp="1"/>
          </p:cNvSpPr>
          <p:nvPr>
            <p:ph idx="1"/>
          </p:nvPr>
        </p:nvSpPr>
        <p:spPr>
          <a:xfrm>
            <a:off x="1097280" y="1845734"/>
            <a:ext cx="10058400" cy="4290906"/>
          </a:xfrm>
        </p:spPr>
        <p:txBody>
          <a:bodyPr>
            <a:normAutofit/>
          </a:bodyPr>
          <a:lstStyle/>
          <a:p>
            <a:pPr>
              <a:buFont typeface="Arial" panose="020B0604020202020204" pitchFamily="34" charset="0"/>
              <a:buChar char="•"/>
            </a:pPr>
            <a:r>
              <a:rPr lang="en-US" dirty="0"/>
              <a:t> Understanding the distinction between a contract addendum and a contract amendment is crucial when modifications or additional provisions need to be made to an existing agreement. While an amendment alters the core terms of the contract, an addendum provides supplementary information without changing the original content.</a:t>
            </a:r>
          </a:p>
        </p:txBody>
      </p:sp>
      <p:pic>
        <p:nvPicPr>
          <p:cNvPr id="7" name="Picture 6">
            <a:extLst>
              <a:ext uri="{FF2B5EF4-FFF2-40B4-BE49-F238E27FC236}">
                <a16:creationId xmlns:a16="http://schemas.microsoft.com/office/drawing/2014/main" id="{F450012F-03A0-A23F-976B-3E5E4A86A1CA}"/>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4067599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F1243-2BCD-EED8-09C9-A7710D4553F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8B214DE-1907-D77F-F2A4-F5FA857EBA25}"/>
              </a:ext>
            </a:extLst>
          </p:cNvPr>
          <p:cNvSpPr>
            <a:spLocks noGrp="1"/>
          </p:cNvSpPr>
          <p:nvPr>
            <p:ph type="title"/>
          </p:nvPr>
        </p:nvSpPr>
        <p:spPr/>
        <p:txBody>
          <a:bodyPr/>
          <a:lstStyle/>
          <a:p>
            <a:r>
              <a:rPr lang="en-US" dirty="0"/>
              <a:t>Contract vs Memorandum of Understanding</a:t>
            </a:r>
          </a:p>
        </p:txBody>
      </p:sp>
      <p:sp>
        <p:nvSpPr>
          <p:cNvPr id="9" name="Content Placeholder 8">
            <a:extLst>
              <a:ext uri="{FF2B5EF4-FFF2-40B4-BE49-F238E27FC236}">
                <a16:creationId xmlns:a16="http://schemas.microsoft.com/office/drawing/2014/main" id="{AEFDA71D-8A4B-BCE3-9CD5-C3A58740AF49}"/>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 What is a Memorandum of Understanding?</a:t>
            </a:r>
          </a:p>
          <a:p>
            <a:pPr lvl="1">
              <a:buFont typeface="Arial" panose="020B0604020202020204" pitchFamily="34" charset="0"/>
              <a:buChar char="•"/>
            </a:pPr>
            <a:r>
              <a:rPr lang="en-US" dirty="0"/>
              <a:t>A memorandum of understanding (MOU) is a non-legally binding document that describes the agreement between two or more parties concerning their contemplated relationship.</a:t>
            </a:r>
          </a:p>
          <a:p>
            <a:pPr lvl="1">
              <a:buFont typeface="Arial" panose="020B0604020202020204" pitchFamily="34" charset="0"/>
              <a:buChar char="•"/>
            </a:pPr>
            <a:r>
              <a:rPr lang="en-US" dirty="0"/>
              <a:t>MOUs are signed by all the parties involved, so it carries the tone of mutual respect while documenting a relationship of goodwill between the parties. It puts into writing each party’s intentions and actions, although most of the time, it doesn’t detail an implementation process.</a:t>
            </a:r>
          </a:p>
          <a:p>
            <a:pPr lvl="1">
              <a:buFont typeface="Arial" panose="020B0604020202020204" pitchFamily="34" charset="0"/>
              <a:buChar char="•"/>
            </a:pPr>
            <a:r>
              <a:rPr lang="en-US" dirty="0"/>
              <a:t>A memorandum of understanding can serve as a preliminary document before crafting a formal contract.</a:t>
            </a:r>
          </a:p>
          <a:p>
            <a:pPr>
              <a:buFont typeface="Arial" panose="020B0604020202020204" pitchFamily="34" charset="0"/>
              <a:buChar char="•"/>
            </a:pPr>
            <a:r>
              <a:rPr lang="en-US" dirty="0"/>
              <a:t> </a:t>
            </a:r>
            <a:r>
              <a:rPr lang="en-US" sz="1800" dirty="0"/>
              <a:t>A contract involves an offer from one party and the acceptance of it from another in exchange for something. Contracts detail each party’s obligations and the consequences of not fulfilling such obligations.</a:t>
            </a:r>
          </a:p>
          <a:p>
            <a:pPr>
              <a:buFont typeface="Arial" panose="020B0604020202020204" pitchFamily="34" charset="0"/>
              <a:buChar char="•"/>
            </a:pPr>
            <a:r>
              <a:rPr lang="en-US" sz="1800" dirty="0"/>
              <a:t> An MOU, in contrast, simply outlines the parties’ desires and intentions. A properly drafted MOU should be clear about the parties’ intentions not to be legally bound.</a:t>
            </a:r>
          </a:p>
          <a:p>
            <a:pPr>
              <a:buFont typeface="Arial" panose="020B0604020202020204" pitchFamily="34" charset="0"/>
              <a:buChar char="•"/>
            </a:pPr>
            <a:r>
              <a:rPr lang="en-US" sz="1800" dirty="0"/>
              <a:t> Regarding its content, the difference between a MOU and a contract is that an MOU typically memorializes key terms and expectations at the start of a working relationship, while a contract defines the specifics, terms, and conditions that each party needs to fulfill.</a:t>
            </a:r>
          </a:p>
        </p:txBody>
      </p:sp>
      <p:pic>
        <p:nvPicPr>
          <p:cNvPr id="7" name="Picture 6">
            <a:extLst>
              <a:ext uri="{FF2B5EF4-FFF2-40B4-BE49-F238E27FC236}">
                <a16:creationId xmlns:a16="http://schemas.microsoft.com/office/drawing/2014/main" id="{8AC5E17C-071D-F9C2-76C8-6EE8380187F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588176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36937-2707-13D8-1CD7-7D834384F519}"/>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03FEBBE-D8F9-A9F2-FDC3-42A98BBE7678}"/>
              </a:ext>
            </a:extLst>
          </p:cNvPr>
          <p:cNvSpPr>
            <a:spLocks noGrp="1"/>
          </p:cNvSpPr>
          <p:nvPr>
            <p:ph type="title"/>
          </p:nvPr>
        </p:nvSpPr>
        <p:spPr/>
        <p:txBody>
          <a:bodyPr/>
          <a:lstStyle/>
          <a:p>
            <a:r>
              <a:rPr lang="en-US" dirty="0"/>
              <a:t>Best Practices</a:t>
            </a:r>
          </a:p>
        </p:txBody>
      </p:sp>
      <p:sp>
        <p:nvSpPr>
          <p:cNvPr id="9" name="Content Placeholder 8">
            <a:extLst>
              <a:ext uri="{FF2B5EF4-FFF2-40B4-BE49-F238E27FC236}">
                <a16:creationId xmlns:a16="http://schemas.microsoft.com/office/drawing/2014/main" id="{42D59CA5-6554-94AC-9F81-4236A01A36D8}"/>
              </a:ext>
            </a:extLst>
          </p:cNvPr>
          <p:cNvSpPr>
            <a:spLocks noGrp="1"/>
          </p:cNvSpPr>
          <p:nvPr>
            <p:ph idx="1"/>
          </p:nvPr>
        </p:nvSpPr>
        <p:spPr>
          <a:xfrm>
            <a:off x="1097280" y="1737360"/>
            <a:ext cx="10058400" cy="4551680"/>
          </a:xfrm>
        </p:spPr>
        <p:txBody>
          <a:bodyPr>
            <a:normAutofit fontScale="92500" lnSpcReduction="20000"/>
          </a:bodyPr>
          <a:lstStyle/>
          <a:p>
            <a:pPr>
              <a:buFont typeface="Arial" panose="020B0604020202020204" pitchFamily="34" charset="0"/>
              <a:buChar char="•"/>
            </a:pPr>
            <a:r>
              <a:rPr lang="en-US" dirty="0"/>
              <a:t>Here are some best practices for creating contracts. </a:t>
            </a:r>
          </a:p>
          <a:p>
            <a:pPr>
              <a:buFont typeface="Arial" panose="020B0604020202020204" pitchFamily="34" charset="0"/>
              <a:buChar char="•"/>
            </a:pPr>
            <a:r>
              <a:rPr lang="en-US" dirty="0"/>
              <a:t>When creating a contract, make sure to include as Exhibits all the necessary documentation that pertains to the agreement.</a:t>
            </a:r>
          </a:p>
          <a:p>
            <a:pPr lvl="1">
              <a:buFont typeface="Arial" panose="020B0604020202020204" pitchFamily="34" charset="0"/>
              <a:buChar char="•"/>
            </a:pPr>
            <a:r>
              <a:rPr lang="en-US" dirty="0"/>
              <a:t>Include documents such as:</a:t>
            </a:r>
          </a:p>
          <a:p>
            <a:pPr lvl="2">
              <a:buFont typeface="Arial" panose="020B0604020202020204" pitchFamily="34" charset="0"/>
              <a:buChar char="•"/>
            </a:pPr>
            <a:r>
              <a:rPr lang="en-US" dirty="0"/>
              <a:t>Scope of Service/Scope of Work</a:t>
            </a:r>
          </a:p>
          <a:p>
            <a:pPr lvl="2">
              <a:buFont typeface="Arial" panose="020B0604020202020204" pitchFamily="34" charset="0"/>
              <a:buChar char="•"/>
            </a:pPr>
            <a:r>
              <a:rPr lang="en-US" dirty="0"/>
              <a:t>Any approved drawings </a:t>
            </a:r>
          </a:p>
          <a:p>
            <a:pPr lvl="2">
              <a:buFont typeface="Arial" panose="020B0604020202020204" pitchFamily="34" charset="0"/>
              <a:buChar char="•"/>
            </a:pPr>
            <a:r>
              <a:rPr lang="en-US" dirty="0"/>
              <a:t>Delivery Schedule and Milestones</a:t>
            </a:r>
          </a:p>
          <a:p>
            <a:pPr lvl="2">
              <a:buFont typeface="Arial" panose="020B0604020202020204" pitchFamily="34" charset="0"/>
              <a:buChar char="•"/>
            </a:pPr>
            <a:r>
              <a:rPr lang="en-US" dirty="0"/>
              <a:t>Payment Milestones</a:t>
            </a:r>
          </a:p>
          <a:p>
            <a:pPr lvl="2">
              <a:buFont typeface="Arial" panose="020B0604020202020204" pitchFamily="34" charset="0"/>
              <a:buChar char="•"/>
            </a:pPr>
            <a:r>
              <a:rPr lang="en-US" dirty="0"/>
              <a:t>Hourly Rates (for any change order service work)</a:t>
            </a:r>
          </a:p>
          <a:p>
            <a:pPr lvl="2">
              <a:buFont typeface="Arial" panose="020B0604020202020204" pitchFamily="34" charset="0"/>
              <a:buChar char="•"/>
            </a:pPr>
            <a:r>
              <a:rPr lang="en-US" dirty="0"/>
              <a:t>Certificate of Insurance</a:t>
            </a:r>
          </a:p>
          <a:p>
            <a:pPr lvl="2">
              <a:buFont typeface="Arial" panose="020B0604020202020204" pitchFamily="34" charset="0"/>
              <a:buChar char="•"/>
            </a:pPr>
            <a:r>
              <a:rPr lang="en-US" dirty="0"/>
              <a:t>Bonds, if applicable</a:t>
            </a:r>
          </a:p>
          <a:p>
            <a:pPr lvl="2">
              <a:buFont typeface="Arial" panose="020B0604020202020204" pitchFamily="34" charset="0"/>
              <a:buChar char="•"/>
            </a:pPr>
            <a:r>
              <a:rPr lang="en-US" dirty="0"/>
              <a:t>Notices (Legal, Preliminary, etc.)</a:t>
            </a:r>
          </a:p>
          <a:p>
            <a:pPr lvl="2">
              <a:buFont typeface="Arial" panose="020B0604020202020204" pitchFamily="34" charset="0"/>
              <a:buChar char="•"/>
            </a:pPr>
            <a:r>
              <a:rPr lang="en-US" dirty="0"/>
              <a:t>Campus Technical Contact</a:t>
            </a:r>
          </a:p>
          <a:p>
            <a:pPr lvl="2">
              <a:buFont typeface="Arial" panose="020B0604020202020204" pitchFamily="34" charset="0"/>
              <a:buChar char="•"/>
            </a:pPr>
            <a:r>
              <a:rPr lang="en-US" dirty="0"/>
              <a:t>Campus Commercial Contact</a:t>
            </a:r>
          </a:p>
          <a:p>
            <a:pPr lvl="2">
              <a:buFont typeface="Arial" panose="020B0604020202020204" pitchFamily="34" charset="0"/>
              <a:buChar char="•"/>
            </a:pPr>
            <a:r>
              <a:rPr lang="en-US" dirty="0"/>
              <a:t>Supplier Contacts (Technical and/or Commercial)</a:t>
            </a:r>
          </a:p>
          <a:p>
            <a:pPr>
              <a:buFont typeface="Arial" panose="020B0604020202020204" pitchFamily="34" charset="0"/>
              <a:buChar char="•"/>
            </a:pPr>
            <a:r>
              <a:rPr lang="en-US" dirty="0"/>
              <a:t>Always turn on “track changes” in Word when creating a contract, addendum, or amendment.</a:t>
            </a:r>
          </a:p>
          <a:p>
            <a:pPr>
              <a:buFont typeface="Arial" panose="020B0604020202020204" pitchFamily="34" charset="0"/>
              <a:buChar char="•"/>
            </a:pPr>
            <a:r>
              <a:rPr lang="en-US" dirty="0"/>
              <a:t>Create a naming convention for each contract that you create or work on. </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dirty="0"/>
          </a:p>
        </p:txBody>
      </p:sp>
      <p:pic>
        <p:nvPicPr>
          <p:cNvPr id="7" name="Picture 6">
            <a:extLst>
              <a:ext uri="{FF2B5EF4-FFF2-40B4-BE49-F238E27FC236}">
                <a16:creationId xmlns:a16="http://schemas.microsoft.com/office/drawing/2014/main" id="{77FA34F6-1A66-965E-1EB7-3500DD62D02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772985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6F22E-F3D1-1C82-B918-54089BCEFCD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DCEA648-21F4-1953-7007-DE6287DAA313}"/>
              </a:ext>
            </a:extLst>
          </p:cNvPr>
          <p:cNvSpPr>
            <a:spLocks noGrp="1"/>
          </p:cNvSpPr>
          <p:nvPr>
            <p:ph type="title"/>
          </p:nvPr>
        </p:nvSpPr>
        <p:spPr/>
        <p:txBody>
          <a:bodyPr/>
          <a:lstStyle/>
          <a:p>
            <a:r>
              <a:rPr lang="en-US" dirty="0"/>
              <a:t>Best Practices cont.</a:t>
            </a:r>
          </a:p>
        </p:txBody>
      </p:sp>
      <p:sp>
        <p:nvSpPr>
          <p:cNvPr id="9" name="Content Placeholder 8">
            <a:extLst>
              <a:ext uri="{FF2B5EF4-FFF2-40B4-BE49-F238E27FC236}">
                <a16:creationId xmlns:a16="http://schemas.microsoft.com/office/drawing/2014/main" id="{92ACBFA0-A38B-2954-EE74-942570DF509F}"/>
              </a:ext>
            </a:extLst>
          </p:cNvPr>
          <p:cNvSpPr>
            <a:spLocks noGrp="1"/>
          </p:cNvSpPr>
          <p:nvPr>
            <p:ph idx="1"/>
          </p:nvPr>
        </p:nvSpPr>
        <p:spPr>
          <a:xfrm>
            <a:off x="1097280" y="1737360"/>
            <a:ext cx="10058400" cy="4551680"/>
          </a:xfrm>
        </p:spPr>
        <p:txBody>
          <a:bodyPr>
            <a:normAutofit fontScale="85000" lnSpcReduction="20000"/>
          </a:bodyPr>
          <a:lstStyle/>
          <a:p>
            <a:pPr>
              <a:buFont typeface="Arial" panose="020B0604020202020204" pitchFamily="34" charset="0"/>
              <a:buChar char="•"/>
            </a:pPr>
            <a:r>
              <a:rPr lang="en-US" dirty="0"/>
              <a:t> Consistent naming conventions ensure clarity, efficiency, and accuracy in managing our contract documents. The convention structure should include the name of the customer, type of contract, and stage of the contract version.</a:t>
            </a:r>
          </a:p>
          <a:p>
            <a:pPr lvl="1">
              <a:buFont typeface="Arial" panose="020B0604020202020204" pitchFamily="34" charset="0"/>
              <a:buChar char="•"/>
            </a:pPr>
            <a:r>
              <a:rPr lang="en-US" dirty="0"/>
              <a:t>File Name Structure: The file name should be structured in the following manner:</a:t>
            </a:r>
          </a:p>
          <a:p>
            <a:pPr lvl="2">
              <a:buFont typeface="Arial" panose="020B0604020202020204" pitchFamily="34" charset="0"/>
              <a:buChar char="•"/>
            </a:pPr>
            <a:r>
              <a:rPr lang="en-US" dirty="0"/>
              <a:t>[Supplier  Name]_[Contract Type]_[Contract Stage]_[Date].pdf</a:t>
            </a:r>
          </a:p>
          <a:p>
            <a:pPr lvl="2">
              <a:buFont typeface="Arial" panose="020B0604020202020204" pitchFamily="34" charset="0"/>
              <a:buChar char="•"/>
            </a:pPr>
            <a:r>
              <a:rPr lang="en-US" dirty="0"/>
              <a:t>Supplier Name: The Supplier’s name or a unique identifier.</a:t>
            </a:r>
          </a:p>
          <a:p>
            <a:pPr lvl="2">
              <a:buFont typeface="Arial" panose="020B0604020202020204" pitchFamily="34" charset="0"/>
              <a:buChar char="•"/>
            </a:pPr>
            <a:r>
              <a:rPr lang="en-US" dirty="0"/>
              <a:t>Contract Type: Indicate the type of contract. Examples include “,” “Annual,” “Renewal,” “SaaS,” “Maintenance,” etc.</a:t>
            </a:r>
          </a:p>
          <a:p>
            <a:pPr lvl="2">
              <a:buFont typeface="Arial" panose="020B0604020202020204" pitchFamily="34" charset="0"/>
              <a:buChar char="•"/>
            </a:pPr>
            <a:r>
              <a:rPr lang="en-US" dirty="0"/>
              <a:t>Contract Stage: Specify the stage of the contract version. Options include “Sent to Supplier” “Supplier Redlines,” “Campus Redlines,” “Clean – Ready to Sign,” and “Signed.”</a:t>
            </a:r>
          </a:p>
          <a:p>
            <a:pPr lvl="2">
              <a:buFont typeface="Arial" panose="020B0604020202020204" pitchFamily="34" charset="0"/>
              <a:buChar char="•"/>
            </a:pPr>
            <a:r>
              <a:rPr lang="en-US" dirty="0"/>
              <a:t>Date: Include the date the file was last modified or the effective date of the contract (e.g., YYYY-MM-DD).</a:t>
            </a:r>
          </a:p>
          <a:p>
            <a:pPr>
              <a:buFont typeface="Arial" panose="020B0604020202020204" pitchFamily="34" charset="0"/>
              <a:buChar char="•"/>
            </a:pPr>
            <a:r>
              <a:rPr lang="en-US" dirty="0"/>
              <a:t>Examples:</a:t>
            </a:r>
          </a:p>
          <a:p>
            <a:pPr lvl="1">
              <a:buFont typeface="Arial" panose="020B0604020202020204" pitchFamily="34" charset="0"/>
              <a:buChar char="•"/>
            </a:pPr>
            <a:r>
              <a:rPr lang="en-US" dirty="0"/>
              <a:t>ABC Corp_Annual_2024-01-14.pdf</a:t>
            </a:r>
          </a:p>
          <a:p>
            <a:pPr>
              <a:buFont typeface="Arial" panose="020B0604020202020204" pitchFamily="34" charset="0"/>
              <a:buChar char="•"/>
            </a:pPr>
            <a:r>
              <a:rPr lang="en-US" dirty="0"/>
              <a:t>Guidelines:</a:t>
            </a:r>
          </a:p>
          <a:p>
            <a:pPr lvl="1">
              <a:buFont typeface="Arial" panose="020B0604020202020204" pitchFamily="34" charset="0"/>
              <a:buChar char="•"/>
            </a:pPr>
            <a:r>
              <a:rPr lang="en-US" dirty="0"/>
              <a:t>Make sure to accurately represent the supplier’s name. Use the official company name or an established abbreviation.</a:t>
            </a:r>
          </a:p>
          <a:p>
            <a:pPr lvl="1">
              <a:buFont typeface="Arial" panose="020B0604020202020204" pitchFamily="34" charset="0"/>
              <a:buChar char="•"/>
            </a:pPr>
            <a:r>
              <a:rPr lang="en-US" dirty="0"/>
              <a:t>Choose the appropriate contract type and stage based on the specific contract.</a:t>
            </a:r>
          </a:p>
          <a:p>
            <a:pPr lvl="1">
              <a:buFont typeface="Arial" panose="020B0604020202020204" pitchFamily="34" charset="0"/>
              <a:buChar char="•"/>
            </a:pPr>
            <a:r>
              <a:rPr lang="en-US" dirty="0"/>
              <a:t>Use underscores (_) to separate elements within the file name for readability.</a:t>
            </a:r>
          </a:p>
          <a:p>
            <a:pPr lvl="1">
              <a:buFont typeface="Arial" panose="020B0604020202020204" pitchFamily="34" charset="0"/>
              <a:buChar char="•"/>
            </a:pPr>
            <a:r>
              <a:rPr lang="en-US" dirty="0"/>
              <a:t>Include the date in the format YYYY-MM-DD to help distinguish between versions and ensure clarity.</a:t>
            </a:r>
          </a:p>
          <a:p>
            <a:pPr lvl="1">
              <a:buFont typeface="Arial" panose="020B0604020202020204" pitchFamily="34" charset="0"/>
              <a:buChar char="•"/>
            </a:pPr>
            <a:r>
              <a:rPr lang="en-US" dirty="0"/>
              <a:t>Avoid using special characters, spaces, or symbols in file names to prevent compatibility issues.</a:t>
            </a:r>
          </a:p>
          <a:p>
            <a:pPr lvl="1">
              <a:buFont typeface="Arial" panose="020B0604020202020204" pitchFamily="34" charset="0"/>
              <a:buChar char="•"/>
            </a:pPr>
            <a:r>
              <a:rPr lang="en-US" dirty="0"/>
              <a:t>Maintain consistency by adhering to these conventions.</a:t>
            </a:r>
          </a:p>
          <a:p>
            <a:pPr lvl="1">
              <a:buFont typeface="Arial" panose="020B0604020202020204" pitchFamily="34" charset="0"/>
              <a:buChar char="•"/>
            </a:pPr>
            <a:endParaRPr lang="en-US" dirty="0"/>
          </a:p>
          <a:p>
            <a:endParaRPr lang="en-US" dirty="0"/>
          </a:p>
        </p:txBody>
      </p:sp>
      <p:pic>
        <p:nvPicPr>
          <p:cNvPr id="7" name="Picture 6">
            <a:extLst>
              <a:ext uri="{FF2B5EF4-FFF2-40B4-BE49-F238E27FC236}">
                <a16:creationId xmlns:a16="http://schemas.microsoft.com/office/drawing/2014/main" id="{3D5C255B-340E-BC79-F3DA-10385298150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686573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E6C65-2924-1194-66B4-E8192D4F73E9}"/>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FB1761B-87A0-D52C-D09F-2BD54AC75F33}"/>
              </a:ext>
            </a:extLst>
          </p:cNvPr>
          <p:cNvSpPr>
            <a:spLocks noGrp="1"/>
          </p:cNvSpPr>
          <p:nvPr>
            <p:ph type="title"/>
          </p:nvPr>
        </p:nvSpPr>
        <p:spPr/>
        <p:txBody>
          <a:bodyPr/>
          <a:lstStyle/>
          <a:p>
            <a:r>
              <a:rPr lang="en-US" dirty="0"/>
              <a:t>Best Practices cont.</a:t>
            </a:r>
          </a:p>
        </p:txBody>
      </p:sp>
      <p:sp>
        <p:nvSpPr>
          <p:cNvPr id="9" name="Content Placeholder 8">
            <a:extLst>
              <a:ext uri="{FF2B5EF4-FFF2-40B4-BE49-F238E27FC236}">
                <a16:creationId xmlns:a16="http://schemas.microsoft.com/office/drawing/2014/main" id="{0BB1C99A-09AA-0184-96A7-C029C5714CD2}"/>
              </a:ext>
            </a:extLst>
          </p:cNvPr>
          <p:cNvSpPr>
            <a:spLocks noGrp="1"/>
          </p:cNvSpPr>
          <p:nvPr>
            <p:ph idx="1"/>
          </p:nvPr>
        </p:nvSpPr>
        <p:spPr>
          <a:xfrm>
            <a:off x="1097280" y="1737360"/>
            <a:ext cx="10058400" cy="4551680"/>
          </a:xfrm>
        </p:spPr>
        <p:txBody>
          <a:bodyPr/>
          <a:lstStyle/>
          <a:p>
            <a:pPr lvl="1">
              <a:buFont typeface="Arial" panose="020B0604020202020204" pitchFamily="34" charset="0"/>
              <a:buChar char="•"/>
            </a:pPr>
            <a:r>
              <a:rPr lang="en-US" dirty="0"/>
              <a:t>Redlining a contract</a:t>
            </a:r>
          </a:p>
          <a:p>
            <a:pPr lvl="2">
              <a:buFont typeface="Arial" panose="020B0604020202020204" pitchFamily="34" charset="0"/>
              <a:buChar char="•"/>
            </a:pPr>
            <a:r>
              <a:rPr lang="en-US" dirty="0"/>
              <a:t>Turn on track changes in all contract templates</a:t>
            </a:r>
          </a:p>
          <a:p>
            <a:pPr lvl="2">
              <a:buFont typeface="Arial" panose="020B0604020202020204" pitchFamily="34" charset="0"/>
              <a:buChar char="•"/>
            </a:pPr>
            <a:r>
              <a:rPr lang="en-US" dirty="0"/>
              <a:t>When requesting a change to the terms and conditions, always use explanatory comments that support your request. </a:t>
            </a:r>
          </a:p>
          <a:p>
            <a:pPr lvl="3">
              <a:buFont typeface="Arial" panose="020B0604020202020204" pitchFamily="34" charset="0"/>
              <a:buChar char="•"/>
            </a:pPr>
            <a:r>
              <a:rPr lang="en-US" dirty="0"/>
              <a:t>The more people understand what you are asking, the more likely they are to agree with the change requested. </a:t>
            </a:r>
          </a:p>
          <a:p>
            <a:pPr lvl="3">
              <a:buFont typeface="Arial" panose="020B0604020202020204" pitchFamily="34" charset="0"/>
              <a:buChar char="•"/>
            </a:pPr>
            <a:r>
              <a:rPr lang="en-US" dirty="0"/>
              <a:t>The same goes when reviewing a supplier’s requested changes, never just say that you cannot accept something, always provide a reason why you cannot accept the change.</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dirty="0"/>
          </a:p>
        </p:txBody>
      </p:sp>
      <p:pic>
        <p:nvPicPr>
          <p:cNvPr id="7" name="Picture 6">
            <a:extLst>
              <a:ext uri="{FF2B5EF4-FFF2-40B4-BE49-F238E27FC236}">
                <a16:creationId xmlns:a16="http://schemas.microsoft.com/office/drawing/2014/main" id="{6B80EC2D-F470-B0D9-6280-7610A0322FB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pic>
        <p:nvPicPr>
          <p:cNvPr id="2" name="Picture 1">
            <a:extLst>
              <a:ext uri="{FF2B5EF4-FFF2-40B4-BE49-F238E27FC236}">
                <a16:creationId xmlns:a16="http://schemas.microsoft.com/office/drawing/2014/main" id="{85FB8558-D685-4FF9-63AE-1047460A485E}"/>
              </a:ext>
            </a:extLst>
          </p:cNvPr>
          <p:cNvPicPr>
            <a:picLocks noChangeAspect="1"/>
          </p:cNvPicPr>
          <p:nvPr/>
        </p:nvPicPr>
        <p:blipFill>
          <a:blip r:embed="rId4"/>
          <a:stretch>
            <a:fillRect/>
          </a:stretch>
        </p:blipFill>
        <p:spPr>
          <a:xfrm>
            <a:off x="1097280" y="3332480"/>
            <a:ext cx="10139679" cy="2854960"/>
          </a:xfrm>
          <a:prstGeom prst="rect">
            <a:avLst/>
          </a:prstGeom>
        </p:spPr>
      </p:pic>
    </p:spTree>
    <p:extLst>
      <p:ext uri="{BB962C8B-B14F-4D97-AF65-F5344CB8AC3E}">
        <p14:creationId xmlns:p14="http://schemas.microsoft.com/office/powerpoint/2010/main" val="3884825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7B68-61ED-36C8-4743-181CD4F740AF}"/>
              </a:ext>
            </a:extLst>
          </p:cNvPr>
          <p:cNvSpPr>
            <a:spLocks noGrp="1"/>
          </p:cNvSpPr>
          <p:nvPr>
            <p:ph type="title"/>
          </p:nvPr>
        </p:nvSpPr>
        <p:spPr/>
        <p:txBody>
          <a:bodyPr/>
          <a:lstStyle/>
          <a:p>
            <a:r>
              <a:rPr lang="en-US" dirty="0"/>
              <a:t>Introduction</a:t>
            </a:r>
          </a:p>
        </p:txBody>
      </p:sp>
      <p:sp>
        <p:nvSpPr>
          <p:cNvPr id="4" name="Content Placeholder 3">
            <a:extLst>
              <a:ext uri="{FF2B5EF4-FFF2-40B4-BE49-F238E27FC236}">
                <a16:creationId xmlns:a16="http://schemas.microsoft.com/office/drawing/2014/main" id="{19072FAE-8DE6-1FE2-C178-B754DDBDC208}"/>
              </a:ext>
            </a:extLst>
          </p:cNvPr>
          <p:cNvSpPr>
            <a:spLocks noGrp="1"/>
          </p:cNvSpPr>
          <p:nvPr>
            <p:ph idx="1"/>
          </p:nvPr>
        </p:nvSpPr>
        <p:spPr/>
        <p:txBody>
          <a:bodyPr/>
          <a:lstStyle/>
          <a:p>
            <a:pPr>
              <a:buFont typeface="Arial" panose="020B0604020202020204" pitchFamily="34" charset="0"/>
              <a:buChar char="•"/>
            </a:pPr>
            <a:r>
              <a:rPr lang="en-US" dirty="0"/>
              <a:t>David Sawyer</a:t>
            </a:r>
          </a:p>
          <a:p>
            <a:pPr>
              <a:buFont typeface="Arial" panose="020B0604020202020204" pitchFamily="34" charset="0"/>
              <a:buChar char="•"/>
            </a:pPr>
            <a:r>
              <a:rPr lang="en-US" dirty="0"/>
              <a:t>Asst. Director, Procurement &amp; </a:t>
            </a:r>
            <a:r>
              <a:rPr lang="en-US"/>
              <a:t>Public Works</a:t>
            </a:r>
            <a:endParaRPr lang="en-US" dirty="0"/>
          </a:p>
          <a:p>
            <a:pPr>
              <a:buFont typeface="Arial" panose="020B0604020202020204" pitchFamily="34" charset="0"/>
              <a:buChar char="•"/>
            </a:pPr>
            <a:r>
              <a:rPr lang="en-US" dirty="0"/>
              <a:t>California State University, Fresno</a:t>
            </a:r>
          </a:p>
        </p:txBody>
      </p:sp>
      <p:pic>
        <p:nvPicPr>
          <p:cNvPr id="3" name="Picture 2">
            <a:extLst>
              <a:ext uri="{FF2B5EF4-FFF2-40B4-BE49-F238E27FC236}">
                <a16:creationId xmlns:a16="http://schemas.microsoft.com/office/drawing/2014/main" id="{F99C48A7-8CB1-709C-8CE2-91AA08D7465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702965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47245-D831-B7EF-26E1-6A557B14817D}"/>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F1FF43CA-7EBA-3D4A-223C-7E06ABD4EE6D}"/>
              </a:ext>
            </a:extLst>
          </p:cNvPr>
          <p:cNvSpPr>
            <a:spLocks noGrp="1"/>
          </p:cNvSpPr>
          <p:nvPr>
            <p:ph type="title"/>
          </p:nvPr>
        </p:nvSpPr>
        <p:spPr/>
        <p:txBody>
          <a:bodyPr/>
          <a:lstStyle/>
          <a:p>
            <a:r>
              <a:rPr lang="en-US" dirty="0"/>
              <a:t>Best Practices cont.</a:t>
            </a:r>
          </a:p>
        </p:txBody>
      </p:sp>
      <p:sp>
        <p:nvSpPr>
          <p:cNvPr id="9" name="Content Placeholder 8">
            <a:extLst>
              <a:ext uri="{FF2B5EF4-FFF2-40B4-BE49-F238E27FC236}">
                <a16:creationId xmlns:a16="http://schemas.microsoft.com/office/drawing/2014/main" id="{F13B432A-0C01-513A-78E7-A38113AA287D}"/>
              </a:ext>
            </a:extLst>
          </p:cNvPr>
          <p:cNvSpPr>
            <a:spLocks noGrp="1"/>
          </p:cNvSpPr>
          <p:nvPr>
            <p:ph idx="1"/>
          </p:nvPr>
        </p:nvSpPr>
        <p:spPr>
          <a:xfrm>
            <a:off x="1097280" y="1737360"/>
            <a:ext cx="10058400" cy="4551680"/>
          </a:xfrm>
        </p:spPr>
        <p:txBody>
          <a:bodyPr/>
          <a:lstStyle/>
          <a:p>
            <a:pPr lvl="1">
              <a:buFont typeface="Arial" panose="020B0604020202020204" pitchFamily="34" charset="0"/>
              <a:buChar char="•"/>
            </a:pPr>
            <a:r>
              <a:rPr lang="en-US" dirty="0"/>
              <a:t>When the supplier does not use the comments feature, please reach out to them and politely request them to send their draft contract back and to please use explanatory comments so you can understand why they are adding or deleting contract language. </a:t>
            </a:r>
          </a:p>
          <a:p>
            <a:pPr lvl="1">
              <a:buFont typeface="Arial" panose="020B0604020202020204" pitchFamily="34" charset="0"/>
              <a:buChar char="•"/>
            </a:pPr>
            <a:r>
              <a:rPr lang="en-US" dirty="0"/>
              <a:t>If you find that the back and forth via email is not working, schedule a phone/conference call with the parties to go over the sticking points to better understand what they are proposing so you can make an informed decision. </a:t>
            </a:r>
          </a:p>
          <a:p>
            <a:pPr lvl="1">
              <a:buFont typeface="Arial" panose="020B0604020202020204" pitchFamily="34" charset="0"/>
              <a:buChar char="•"/>
            </a:pPr>
            <a:r>
              <a:rPr lang="en-US" dirty="0"/>
              <a:t>Sometimes the easiest thing to do is pick up the phone and call the supplier.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2">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dirty="0"/>
          </a:p>
        </p:txBody>
      </p:sp>
      <p:pic>
        <p:nvPicPr>
          <p:cNvPr id="7" name="Picture 6">
            <a:extLst>
              <a:ext uri="{FF2B5EF4-FFF2-40B4-BE49-F238E27FC236}">
                <a16:creationId xmlns:a16="http://schemas.microsoft.com/office/drawing/2014/main" id="{14573059-9D8C-1616-DB97-AA815D7A375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533440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242FD-AAE2-2072-30A6-481EB0FE5168}"/>
              </a:ext>
            </a:extLst>
          </p:cNvPr>
          <p:cNvSpPr>
            <a:spLocks noGrp="1"/>
          </p:cNvSpPr>
          <p:nvPr>
            <p:ph type="title"/>
          </p:nvPr>
        </p:nvSpPr>
        <p:spPr/>
        <p:txBody>
          <a:bodyPr/>
          <a:lstStyle/>
          <a:p>
            <a:r>
              <a:rPr lang="en-US" dirty="0"/>
              <a:t>In closing…</a:t>
            </a:r>
          </a:p>
        </p:txBody>
      </p:sp>
      <p:sp>
        <p:nvSpPr>
          <p:cNvPr id="3" name="Content Placeholder 2">
            <a:extLst>
              <a:ext uri="{FF2B5EF4-FFF2-40B4-BE49-F238E27FC236}">
                <a16:creationId xmlns:a16="http://schemas.microsoft.com/office/drawing/2014/main" id="{6D17820E-D43B-943B-FD6F-9D80032BD2F6}"/>
              </a:ext>
            </a:extLst>
          </p:cNvPr>
          <p:cNvSpPr>
            <a:spLocks noGrp="1"/>
          </p:cNvSpPr>
          <p:nvPr>
            <p:ph idx="1"/>
          </p:nvPr>
        </p:nvSpPr>
        <p:spPr/>
        <p:txBody>
          <a:bodyPr/>
          <a:lstStyle/>
          <a:p>
            <a:pPr>
              <a:buFont typeface="Arial" panose="020B0604020202020204" pitchFamily="34" charset="0"/>
              <a:buChar char="•"/>
            </a:pPr>
            <a:r>
              <a:rPr lang="en-US" dirty="0"/>
              <a:t> Contracts are a key job duty that all of us have, and it is important to make sure that you understand exactly what you are trying to procure, what terms and conditions must remain in the contract. </a:t>
            </a:r>
          </a:p>
          <a:p>
            <a:pPr>
              <a:buFont typeface="Arial" panose="020B0604020202020204" pitchFamily="34" charset="0"/>
              <a:buChar char="•"/>
            </a:pPr>
            <a:r>
              <a:rPr lang="en-US" dirty="0"/>
              <a:t> This presentation is designed to go over some of the basic concepts and best practices to help you better understand the key elements that are part of our daily workloads. </a:t>
            </a:r>
          </a:p>
          <a:p>
            <a:pPr>
              <a:buFont typeface="Arial" panose="020B0604020202020204" pitchFamily="34" charset="0"/>
              <a:buChar char="•"/>
            </a:pPr>
            <a:r>
              <a:rPr lang="en-US" dirty="0"/>
              <a:t> If you have any additional questions, please do not hesitate to discuss with your Director/AVP or a more experienced peer as often, the best way to learn is to work with someone who has more experience than you do. </a:t>
            </a:r>
          </a:p>
          <a:p>
            <a:pPr>
              <a:buFont typeface="Arial" panose="020B0604020202020204" pitchFamily="34" charset="0"/>
              <a:buChar char="•"/>
            </a:pPr>
            <a:r>
              <a:rPr lang="en-US" dirty="0"/>
              <a:t> Contracts are not something to fear, they are simply a skill that is learned and honed over many years </a:t>
            </a:r>
            <a:r>
              <a:rPr lang="en-US"/>
              <a:t>of experience. </a:t>
            </a:r>
            <a:endParaRPr lang="en-US" dirty="0"/>
          </a:p>
        </p:txBody>
      </p:sp>
    </p:spTree>
    <p:extLst>
      <p:ext uri="{BB962C8B-B14F-4D97-AF65-F5344CB8AC3E}">
        <p14:creationId xmlns:p14="http://schemas.microsoft.com/office/powerpoint/2010/main" val="155487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1B36F-EAE5-BAE6-8E46-495A40B540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C87C52-F211-EA7E-9634-BE66EA8F1AA9}"/>
              </a:ext>
            </a:extLst>
          </p:cNvPr>
          <p:cNvSpPr>
            <a:spLocks noGrp="1"/>
          </p:cNvSpPr>
          <p:nvPr>
            <p:ph type="title"/>
          </p:nvPr>
        </p:nvSpPr>
        <p:spPr>
          <a:xfrm>
            <a:off x="1097280" y="286603"/>
            <a:ext cx="10058400" cy="1399693"/>
          </a:xfrm>
        </p:spPr>
        <p:txBody>
          <a:bodyPr/>
          <a:lstStyle/>
          <a:p>
            <a:r>
              <a:rPr lang="en-US" dirty="0"/>
              <a:t>Agenda</a:t>
            </a:r>
          </a:p>
        </p:txBody>
      </p:sp>
      <p:sp>
        <p:nvSpPr>
          <p:cNvPr id="3" name="Content Placeholder 2">
            <a:extLst>
              <a:ext uri="{FF2B5EF4-FFF2-40B4-BE49-F238E27FC236}">
                <a16:creationId xmlns:a16="http://schemas.microsoft.com/office/drawing/2014/main" id="{07E37618-A851-2F25-D2F4-EDC7322F7A32}"/>
              </a:ext>
            </a:extLst>
          </p:cNvPr>
          <p:cNvSpPr>
            <a:spLocks noGrp="1"/>
          </p:cNvSpPr>
          <p:nvPr>
            <p:ph idx="1"/>
          </p:nvPr>
        </p:nvSpPr>
        <p:spPr>
          <a:xfrm>
            <a:off x="1097280" y="1793174"/>
            <a:ext cx="10058400" cy="4483972"/>
          </a:xfrm>
        </p:spPr>
        <p:txBody>
          <a:bodyPr>
            <a:normAutofit/>
          </a:bodyPr>
          <a:lstStyle/>
          <a:p>
            <a:pPr>
              <a:buFont typeface="Arial" panose="020B0604020202020204" pitchFamily="34" charset="0"/>
              <a:buChar char="•"/>
            </a:pPr>
            <a:r>
              <a:rPr lang="en-US" dirty="0"/>
              <a:t>I just received a contract; what do I do with it?</a:t>
            </a:r>
          </a:p>
          <a:p>
            <a:pPr>
              <a:buFont typeface="Arial" panose="020B0604020202020204" pitchFamily="34" charset="0"/>
              <a:buChar char="•"/>
            </a:pPr>
            <a:r>
              <a:rPr lang="en-US" dirty="0"/>
              <a:t>Audience (Who are the parties the we need involved?)</a:t>
            </a:r>
          </a:p>
          <a:p>
            <a:pPr>
              <a:buFont typeface="Arial" panose="020B0604020202020204" pitchFamily="34" charset="0"/>
              <a:buChar char="•"/>
            </a:pPr>
            <a:r>
              <a:rPr lang="en-US" dirty="0"/>
              <a:t>Battle of the Forms (Our paperwork or theirs?)</a:t>
            </a:r>
          </a:p>
          <a:p>
            <a:pPr>
              <a:buFont typeface="Arial" panose="020B0604020202020204" pitchFamily="34" charset="0"/>
              <a:buChar char="•"/>
            </a:pPr>
            <a:r>
              <a:rPr lang="en-US" dirty="0"/>
              <a:t>System and Campus Legal Names and Identifiers.</a:t>
            </a:r>
          </a:p>
          <a:p>
            <a:pPr>
              <a:buFont typeface="Arial" panose="020B0604020202020204" pitchFamily="34" charset="0"/>
              <a:buChar char="•"/>
            </a:pPr>
            <a:r>
              <a:rPr lang="en-US" dirty="0"/>
              <a:t>Mandatory Statutory Provisions.</a:t>
            </a:r>
          </a:p>
          <a:p>
            <a:pPr>
              <a:buFont typeface="Arial" panose="020B0604020202020204" pitchFamily="34" charset="0"/>
              <a:buChar char="•"/>
            </a:pPr>
            <a:r>
              <a:rPr lang="en-US" dirty="0"/>
              <a:t>Contract vs Agreement</a:t>
            </a:r>
          </a:p>
          <a:p>
            <a:pPr>
              <a:buFont typeface="Arial" panose="020B0604020202020204" pitchFamily="34" charset="0"/>
              <a:buChar char="•"/>
            </a:pPr>
            <a:r>
              <a:rPr lang="en-US" dirty="0"/>
              <a:t>Addendum vs Amendment.</a:t>
            </a:r>
          </a:p>
          <a:p>
            <a:pPr>
              <a:buFont typeface="Arial" panose="020B0604020202020204" pitchFamily="34" charset="0"/>
              <a:buChar char="•"/>
            </a:pPr>
            <a:r>
              <a:rPr lang="en-US" dirty="0"/>
              <a:t>Contract vs MOU.</a:t>
            </a:r>
          </a:p>
          <a:p>
            <a:pPr>
              <a:buFont typeface="Arial" panose="020B0604020202020204" pitchFamily="34" charset="0"/>
              <a:buChar char="•"/>
            </a:pPr>
            <a:r>
              <a:rPr lang="en-US" dirty="0"/>
              <a:t>Best Practices.</a:t>
            </a:r>
            <a:br>
              <a:rPr lang="en-US" dirty="0"/>
            </a:br>
            <a:endParaRPr lang="en-US" dirty="0"/>
          </a:p>
        </p:txBody>
      </p:sp>
      <p:pic>
        <p:nvPicPr>
          <p:cNvPr id="4" name="Picture 3">
            <a:extLst>
              <a:ext uri="{FF2B5EF4-FFF2-40B4-BE49-F238E27FC236}">
                <a16:creationId xmlns:a16="http://schemas.microsoft.com/office/drawing/2014/main" id="{5A73FF70-657B-F8E0-B1D5-E6D24836B524}"/>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235902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7A4B-E6D9-C11F-53A7-EEB7596F7A3D}"/>
              </a:ext>
            </a:extLst>
          </p:cNvPr>
          <p:cNvSpPr>
            <a:spLocks noGrp="1"/>
          </p:cNvSpPr>
          <p:nvPr>
            <p:ph type="title"/>
          </p:nvPr>
        </p:nvSpPr>
        <p:spPr>
          <a:xfrm>
            <a:off x="284480" y="286603"/>
            <a:ext cx="11531600" cy="1450757"/>
          </a:xfrm>
        </p:spPr>
        <p:txBody>
          <a:bodyPr/>
          <a:lstStyle/>
          <a:p>
            <a:r>
              <a:rPr lang="en-US" dirty="0"/>
              <a:t>I just received a contract; what do I do with it?</a:t>
            </a:r>
          </a:p>
        </p:txBody>
      </p:sp>
      <p:sp>
        <p:nvSpPr>
          <p:cNvPr id="3" name="Content Placeholder 2">
            <a:extLst>
              <a:ext uri="{FF2B5EF4-FFF2-40B4-BE49-F238E27FC236}">
                <a16:creationId xmlns:a16="http://schemas.microsoft.com/office/drawing/2014/main" id="{57635178-F078-8F25-A9DF-63936BA88AB1}"/>
              </a:ext>
            </a:extLst>
          </p:cNvPr>
          <p:cNvSpPr>
            <a:spLocks noGrp="1"/>
          </p:cNvSpPr>
          <p:nvPr>
            <p:ph idx="1"/>
          </p:nvPr>
        </p:nvSpPr>
        <p:spPr>
          <a:xfrm>
            <a:off x="609600" y="1808480"/>
            <a:ext cx="10982960" cy="4480560"/>
          </a:xfrm>
        </p:spPr>
        <p:txBody>
          <a:bodyPr>
            <a:normAutofit fontScale="77500" lnSpcReduction="20000"/>
          </a:bodyPr>
          <a:lstStyle/>
          <a:p>
            <a:pPr>
              <a:buFont typeface="Arial" panose="020B0604020202020204" pitchFamily="34" charset="0"/>
              <a:buChar char="•"/>
            </a:pPr>
            <a:r>
              <a:rPr lang="en-US" dirty="0"/>
              <a:t>Read the contract, even if it is not on our template</a:t>
            </a:r>
          </a:p>
          <a:p>
            <a:pPr>
              <a:buFont typeface="Arial" panose="020B0604020202020204" pitchFamily="34" charset="0"/>
              <a:buChar char="•"/>
            </a:pPr>
            <a:r>
              <a:rPr lang="en-US" dirty="0"/>
              <a:t>Ask yourself these questions. </a:t>
            </a:r>
          </a:p>
          <a:p>
            <a:pPr lvl="1">
              <a:buFont typeface="Arial" panose="020B0604020202020204" pitchFamily="34" charset="0"/>
              <a:buChar char="•"/>
            </a:pPr>
            <a:r>
              <a:rPr lang="en-US" dirty="0"/>
              <a:t>What am I being asked to procure?</a:t>
            </a:r>
          </a:p>
          <a:p>
            <a:pPr lvl="2">
              <a:buFont typeface="Arial" panose="020B0604020202020204" pitchFamily="34" charset="0"/>
              <a:buChar char="•"/>
            </a:pPr>
            <a:r>
              <a:rPr lang="en-US" dirty="0"/>
              <a:t>A good</a:t>
            </a:r>
          </a:p>
          <a:p>
            <a:pPr lvl="2">
              <a:buFont typeface="Arial" panose="020B0604020202020204" pitchFamily="34" charset="0"/>
              <a:buChar char="•"/>
            </a:pPr>
            <a:r>
              <a:rPr lang="en-US" dirty="0"/>
              <a:t>A service</a:t>
            </a:r>
          </a:p>
          <a:p>
            <a:pPr lvl="2">
              <a:buFont typeface="Arial" panose="020B0604020202020204" pitchFamily="34" charset="0"/>
              <a:buChar char="•"/>
            </a:pPr>
            <a:r>
              <a:rPr lang="en-US" dirty="0"/>
              <a:t>A combination of good(s) and service(s)</a:t>
            </a:r>
          </a:p>
          <a:p>
            <a:pPr lvl="2">
              <a:buFont typeface="Arial" panose="020B0604020202020204" pitchFamily="34" charset="0"/>
              <a:buChar char="•"/>
            </a:pPr>
            <a:r>
              <a:rPr lang="en-US" dirty="0"/>
              <a:t>Software</a:t>
            </a:r>
          </a:p>
          <a:p>
            <a:pPr lvl="1">
              <a:buFont typeface="Arial" panose="020B0604020202020204" pitchFamily="34" charset="0"/>
              <a:buChar char="•"/>
            </a:pPr>
            <a:r>
              <a:rPr lang="en-US" dirty="0"/>
              <a:t>Who am I procuring it from and where are they?</a:t>
            </a:r>
          </a:p>
          <a:p>
            <a:pPr lvl="2">
              <a:buFont typeface="Arial" panose="020B0604020202020204" pitchFamily="34" charset="0"/>
              <a:buChar char="•"/>
            </a:pPr>
            <a:r>
              <a:rPr lang="en-US" dirty="0"/>
              <a:t>An individual</a:t>
            </a:r>
          </a:p>
          <a:p>
            <a:pPr lvl="2">
              <a:buFont typeface="Arial" panose="020B0604020202020204" pitchFamily="34" charset="0"/>
              <a:buChar char="•"/>
            </a:pPr>
            <a:r>
              <a:rPr lang="en-US" dirty="0"/>
              <a:t>A Corporation</a:t>
            </a:r>
          </a:p>
          <a:p>
            <a:pPr lvl="2">
              <a:buFont typeface="Arial" panose="020B0604020202020204" pitchFamily="34" charset="0"/>
              <a:buChar char="•"/>
            </a:pPr>
            <a:r>
              <a:rPr lang="en-US" dirty="0"/>
              <a:t>Where are they located? (U.S. or Abroad)</a:t>
            </a:r>
          </a:p>
          <a:p>
            <a:pPr lvl="1">
              <a:buFont typeface="Arial" panose="020B0604020202020204" pitchFamily="34" charset="0"/>
              <a:buChar char="•"/>
            </a:pPr>
            <a:r>
              <a:rPr lang="en-US" dirty="0"/>
              <a:t>Who is the contact for the supplier?</a:t>
            </a:r>
          </a:p>
          <a:p>
            <a:pPr lvl="2">
              <a:buFont typeface="Arial" panose="020B0604020202020204" pitchFamily="34" charset="0"/>
              <a:buChar char="•"/>
            </a:pPr>
            <a:r>
              <a:rPr lang="en-US" dirty="0"/>
              <a:t>Are they a salesperson, contract administrator, owner, or an attorney?</a:t>
            </a:r>
          </a:p>
          <a:p>
            <a:pPr lvl="1">
              <a:buFont typeface="Arial" panose="020B0604020202020204" pitchFamily="34" charset="0"/>
              <a:buChar char="•"/>
            </a:pPr>
            <a:r>
              <a:rPr lang="en-US" dirty="0"/>
              <a:t>Who is the department or campus contact requesting this?</a:t>
            </a:r>
          </a:p>
          <a:p>
            <a:pPr lvl="2">
              <a:buFont typeface="Arial" panose="020B0604020202020204" pitchFamily="34" charset="0"/>
              <a:buChar char="•"/>
            </a:pPr>
            <a:r>
              <a:rPr lang="en-US" dirty="0"/>
              <a:t>This should be the individual or group that is going to be directly the person or persons using the contract.</a:t>
            </a:r>
          </a:p>
          <a:p>
            <a:pPr lvl="1">
              <a:buFont typeface="Arial" panose="020B0604020202020204" pitchFamily="34" charset="0"/>
              <a:buChar char="•"/>
            </a:pPr>
            <a:r>
              <a:rPr lang="en-US" dirty="0"/>
              <a:t>When does the stakeholder need this by?</a:t>
            </a:r>
          </a:p>
          <a:p>
            <a:pPr lvl="2">
              <a:buFont typeface="Arial" panose="020B0604020202020204" pitchFamily="34" charset="0"/>
              <a:buChar char="•"/>
            </a:pPr>
            <a:r>
              <a:rPr lang="en-US" dirty="0"/>
              <a:t>This is where time can be on our side, as rushing an agreement through will often place us in an unfavorable position.</a:t>
            </a:r>
          </a:p>
          <a:p>
            <a:pPr lvl="1">
              <a:buFont typeface="Arial" panose="020B0604020202020204" pitchFamily="34" charset="0"/>
              <a:buChar char="•"/>
            </a:pPr>
            <a:r>
              <a:rPr lang="en-US" dirty="0"/>
              <a:t>Are any of the requests in this contract that are a potential deal breaker?</a:t>
            </a:r>
          </a:p>
          <a:p>
            <a:pPr lvl="2">
              <a:buFont typeface="Arial" panose="020B0604020202020204" pitchFamily="34" charset="0"/>
              <a:buChar char="•"/>
            </a:pPr>
            <a:r>
              <a:rPr lang="en-US" dirty="0"/>
              <a:t>GDPR</a:t>
            </a:r>
          </a:p>
          <a:p>
            <a:pPr lvl="2">
              <a:buFont typeface="Arial" panose="020B0604020202020204" pitchFamily="34" charset="0"/>
              <a:buChar char="•"/>
            </a:pPr>
            <a:r>
              <a:rPr lang="en-US" dirty="0"/>
              <a:t>Where is data stored?</a:t>
            </a:r>
          </a:p>
        </p:txBody>
      </p:sp>
    </p:spTree>
    <p:extLst>
      <p:ext uri="{BB962C8B-B14F-4D97-AF65-F5344CB8AC3E}">
        <p14:creationId xmlns:p14="http://schemas.microsoft.com/office/powerpoint/2010/main" val="2469027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3D290-8DD7-9394-3170-BEE616FB58B2}"/>
              </a:ext>
            </a:extLst>
          </p:cNvPr>
          <p:cNvSpPr>
            <a:spLocks noGrp="1"/>
          </p:cNvSpPr>
          <p:nvPr>
            <p:ph type="title"/>
          </p:nvPr>
        </p:nvSpPr>
        <p:spPr/>
        <p:txBody>
          <a:bodyPr/>
          <a:lstStyle/>
          <a:p>
            <a:r>
              <a:rPr lang="en-US" dirty="0"/>
              <a:t>Audience</a:t>
            </a:r>
          </a:p>
        </p:txBody>
      </p:sp>
      <p:sp>
        <p:nvSpPr>
          <p:cNvPr id="3" name="Content Placeholder 2">
            <a:extLst>
              <a:ext uri="{FF2B5EF4-FFF2-40B4-BE49-F238E27FC236}">
                <a16:creationId xmlns:a16="http://schemas.microsoft.com/office/drawing/2014/main" id="{62DDC076-1392-4FD5-878C-97F86497595E}"/>
              </a:ext>
            </a:extLst>
          </p:cNvPr>
          <p:cNvSpPr>
            <a:spLocks noGrp="1"/>
          </p:cNvSpPr>
          <p:nvPr>
            <p:ph idx="1"/>
          </p:nvPr>
        </p:nvSpPr>
        <p:spPr>
          <a:xfrm>
            <a:off x="1097280" y="1737360"/>
            <a:ext cx="10058400" cy="4131734"/>
          </a:xfrm>
        </p:spPr>
        <p:txBody>
          <a:bodyPr>
            <a:normAutofit fontScale="92500" lnSpcReduction="20000"/>
          </a:bodyPr>
          <a:lstStyle/>
          <a:p>
            <a:pPr>
              <a:buFont typeface="Arial" panose="020B0604020202020204" pitchFamily="34" charset="0"/>
              <a:buChar char="•"/>
            </a:pPr>
            <a:r>
              <a:rPr lang="en-US" dirty="0"/>
              <a:t>Who needs to be involved?</a:t>
            </a:r>
          </a:p>
          <a:p>
            <a:pPr>
              <a:buFont typeface="Arial" panose="020B0604020202020204" pitchFamily="34" charset="0"/>
              <a:buChar char="•"/>
            </a:pPr>
            <a:r>
              <a:rPr lang="en-US" dirty="0"/>
              <a:t>Campus Side</a:t>
            </a:r>
          </a:p>
          <a:p>
            <a:pPr lvl="1">
              <a:buFont typeface="Arial" panose="020B0604020202020204" pitchFamily="34" charset="0"/>
              <a:buChar char="•"/>
            </a:pPr>
            <a:r>
              <a:rPr lang="en-US" dirty="0"/>
              <a:t>Buyer</a:t>
            </a:r>
          </a:p>
          <a:p>
            <a:pPr lvl="1">
              <a:buFont typeface="Arial" panose="020B0604020202020204" pitchFamily="34" charset="0"/>
              <a:buChar char="•"/>
            </a:pPr>
            <a:r>
              <a:rPr lang="en-US" dirty="0"/>
              <a:t>Stakeholder</a:t>
            </a:r>
          </a:p>
          <a:p>
            <a:pPr lvl="1">
              <a:buFont typeface="Arial" panose="020B0604020202020204" pitchFamily="34" charset="0"/>
              <a:buChar char="•"/>
            </a:pPr>
            <a:r>
              <a:rPr lang="en-US" dirty="0"/>
              <a:t>Director/AVP Procurement</a:t>
            </a:r>
          </a:p>
          <a:p>
            <a:pPr lvl="1">
              <a:buFont typeface="Arial" panose="020B0604020202020204" pitchFamily="34" charset="0"/>
              <a:buChar char="•"/>
            </a:pPr>
            <a:r>
              <a:rPr lang="en-US" dirty="0"/>
              <a:t>OGC (when needed)</a:t>
            </a:r>
          </a:p>
          <a:p>
            <a:pPr lvl="2">
              <a:buFont typeface="Arial" panose="020B0604020202020204" pitchFamily="34" charset="0"/>
              <a:buChar char="•"/>
            </a:pPr>
            <a:r>
              <a:rPr lang="en-US" dirty="0"/>
              <a:t>OGC should become involved at the discretion of your Director/AVP. Please check with your Director/AVP prior to reaching out to OGC.</a:t>
            </a:r>
          </a:p>
          <a:p>
            <a:pPr lvl="1">
              <a:buFont typeface="Arial" panose="020B0604020202020204" pitchFamily="34" charset="0"/>
              <a:buChar char="•"/>
            </a:pPr>
            <a:r>
              <a:rPr lang="en-US" dirty="0"/>
              <a:t>President or Vice President (when needed)</a:t>
            </a:r>
          </a:p>
          <a:p>
            <a:pPr lvl="2">
              <a:buFont typeface="Arial" panose="020B0604020202020204" pitchFamily="34" charset="0"/>
              <a:buChar char="•"/>
            </a:pPr>
            <a:r>
              <a:rPr lang="en-US" dirty="0"/>
              <a:t>President or Vice President will need to approve the risk if Procurement provides them a recommendation that it is not in our best interest but business needs dictate that we need to move forward with the contract. </a:t>
            </a:r>
          </a:p>
          <a:p>
            <a:pPr>
              <a:buFont typeface="Arial" panose="020B0604020202020204" pitchFamily="34" charset="0"/>
              <a:buChar char="•"/>
            </a:pPr>
            <a:r>
              <a:rPr lang="en-US" dirty="0"/>
              <a:t>Supplier Side</a:t>
            </a:r>
          </a:p>
          <a:p>
            <a:pPr lvl="1">
              <a:buFont typeface="Arial" panose="020B0604020202020204" pitchFamily="34" charset="0"/>
              <a:buChar char="•"/>
            </a:pPr>
            <a:r>
              <a:rPr lang="en-US" dirty="0"/>
              <a:t>Salesperson</a:t>
            </a:r>
          </a:p>
          <a:p>
            <a:pPr lvl="1">
              <a:buFont typeface="Arial" panose="020B0604020202020204" pitchFamily="34" charset="0"/>
              <a:buChar char="•"/>
            </a:pPr>
            <a:r>
              <a:rPr lang="en-US" dirty="0"/>
              <a:t>Attorney or Contract Administrator</a:t>
            </a:r>
          </a:p>
          <a:p>
            <a:pPr>
              <a:buFont typeface="Arial" panose="020B0604020202020204" pitchFamily="34" charset="0"/>
              <a:buChar char="•"/>
            </a:pPr>
            <a:r>
              <a:rPr lang="en-US" dirty="0"/>
              <a:t>The people involved need to be those with the authority to not only bind each party but also those that have the delegated power to decide. </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2179344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85CAF0-4539-B854-05EA-019FB60EC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02B6F3-687B-9692-BEF1-C65984F734B2}"/>
              </a:ext>
            </a:extLst>
          </p:cNvPr>
          <p:cNvSpPr>
            <a:spLocks noGrp="1"/>
          </p:cNvSpPr>
          <p:nvPr>
            <p:ph type="title"/>
          </p:nvPr>
        </p:nvSpPr>
        <p:spPr>
          <a:xfrm>
            <a:off x="1097280" y="286603"/>
            <a:ext cx="10058400" cy="1399693"/>
          </a:xfrm>
        </p:spPr>
        <p:txBody>
          <a:bodyPr/>
          <a:lstStyle/>
          <a:p>
            <a:r>
              <a:rPr lang="en-US" dirty="0"/>
              <a:t>Battle of the Forms</a:t>
            </a:r>
          </a:p>
        </p:txBody>
      </p:sp>
      <p:sp>
        <p:nvSpPr>
          <p:cNvPr id="3" name="Content Placeholder 2">
            <a:extLst>
              <a:ext uri="{FF2B5EF4-FFF2-40B4-BE49-F238E27FC236}">
                <a16:creationId xmlns:a16="http://schemas.microsoft.com/office/drawing/2014/main" id="{15CE1871-F068-747D-07CB-9068C5C230CF}"/>
              </a:ext>
            </a:extLst>
          </p:cNvPr>
          <p:cNvSpPr>
            <a:spLocks noGrp="1"/>
          </p:cNvSpPr>
          <p:nvPr>
            <p:ph idx="1"/>
          </p:nvPr>
        </p:nvSpPr>
        <p:spPr>
          <a:xfrm>
            <a:off x="1097280" y="1757680"/>
            <a:ext cx="10058400" cy="4519466"/>
          </a:xfrm>
        </p:spPr>
        <p:txBody>
          <a:bodyPr>
            <a:normAutofit fontScale="85000" lnSpcReduction="10000"/>
          </a:bodyPr>
          <a:lstStyle/>
          <a:p>
            <a:pPr>
              <a:buFont typeface="Arial" panose="020B0604020202020204" pitchFamily="34" charset="0"/>
              <a:buChar char="•"/>
            </a:pPr>
            <a:r>
              <a:rPr lang="en-US" dirty="0"/>
              <a:t> When working on a contract, it is likely that you will see the supplier’s paperwork placed in front of you.</a:t>
            </a:r>
          </a:p>
          <a:p>
            <a:pPr>
              <a:buFont typeface="Arial" panose="020B0604020202020204" pitchFamily="34" charset="0"/>
              <a:buChar char="•"/>
            </a:pPr>
            <a:r>
              <a:rPr lang="en-US" dirty="0"/>
              <a:t> Our preference is to use our paperwork but that is not always possible, so you need to become comfortable with the ideas we are addressing in this presentation and others that will happen in the future. </a:t>
            </a:r>
          </a:p>
          <a:p>
            <a:pPr lvl="1">
              <a:buFont typeface="Arial" panose="020B0604020202020204" pitchFamily="34" charset="0"/>
              <a:buChar char="•"/>
            </a:pPr>
            <a:r>
              <a:rPr lang="en-US" dirty="0"/>
              <a:t>First, ask the question, if the supplier is ok with either using our paperwork and if they are not, then plan on amending to include the terms that we need to include and/or modify. </a:t>
            </a:r>
          </a:p>
          <a:p>
            <a:pPr>
              <a:buFont typeface="Arial" panose="020B0604020202020204" pitchFamily="34" charset="0"/>
              <a:buChar char="•"/>
            </a:pPr>
            <a:r>
              <a:rPr lang="en-US" dirty="0"/>
              <a:t>Read the contract, understand where you have potential conflicts and how they can be mitigated/eliminated.	</a:t>
            </a:r>
          </a:p>
          <a:p>
            <a:pPr lvl="1">
              <a:buFont typeface="Arial" panose="020B0604020202020204" pitchFamily="34" charset="0"/>
              <a:buChar char="•"/>
            </a:pPr>
            <a:r>
              <a:rPr lang="en-US" dirty="0"/>
              <a:t>Develop the understanding of what you can accept, what you cannot accept, and what can be accepted or not accepted given the different variables that can be presented. </a:t>
            </a:r>
          </a:p>
          <a:p>
            <a:pPr lvl="1">
              <a:buFont typeface="Arial" panose="020B0604020202020204" pitchFamily="34" charset="0"/>
              <a:buChar char="•"/>
            </a:pPr>
            <a:r>
              <a:rPr lang="en-US" dirty="0"/>
              <a:t>Understand why the supplier wants to modify or remove a clause, what risk are they trying to mitigate or eliminate? What is the potential fallout from that change if we do accept and can we live with it?</a:t>
            </a:r>
          </a:p>
          <a:p>
            <a:pPr lvl="1">
              <a:buFont typeface="Arial" panose="020B0604020202020204" pitchFamily="34" charset="0"/>
              <a:buChar char="•"/>
            </a:pPr>
            <a:r>
              <a:rPr lang="en-US" dirty="0"/>
              <a:t>Is there a middle ground that we can potentially come to or is it better to remain silent on the clause and let a court decide should it go that way?</a:t>
            </a:r>
          </a:p>
          <a:p>
            <a:pPr>
              <a:buFont typeface="Arial" panose="020B0604020202020204" pitchFamily="34" charset="0"/>
              <a:buChar char="•"/>
            </a:pPr>
            <a:r>
              <a:rPr lang="en-US" dirty="0"/>
              <a:t>Whatever form we choose to use, the information we are about to review are all things that you need to consider while working on a contract. </a:t>
            </a:r>
          </a:p>
          <a:p>
            <a:pPr>
              <a:buFont typeface="Arial" panose="020B0604020202020204" pitchFamily="34" charset="0"/>
              <a:buChar char="•"/>
            </a:pPr>
            <a:r>
              <a:rPr lang="en-US" b="1" u="sng" dirty="0"/>
              <a:t>Get comfortable with being uncomfortable as every contract is different and will present different challenges.</a:t>
            </a:r>
            <a:br>
              <a:rPr lang="en-US" b="1" u="sng" dirty="0"/>
            </a:br>
            <a:endParaRPr lang="en-US" b="1" u="sng" dirty="0"/>
          </a:p>
        </p:txBody>
      </p:sp>
      <p:pic>
        <p:nvPicPr>
          <p:cNvPr id="4" name="Picture 3">
            <a:extLst>
              <a:ext uri="{FF2B5EF4-FFF2-40B4-BE49-F238E27FC236}">
                <a16:creationId xmlns:a16="http://schemas.microsoft.com/office/drawing/2014/main" id="{15C5FE38-BB0E-5452-6A54-5EA9C42A46D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2637173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603F0B-D084-44AC-5676-259508731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5BFBA5-C6A4-950D-9BE9-CD0D314604BF}"/>
              </a:ext>
            </a:extLst>
          </p:cNvPr>
          <p:cNvSpPr>
            <a:spLocks noGrp="1"/>
          </p:cNvSpPr>
          <p:nvPr>
            <p:ph type="title"/>
          </p:nvPr>
        </p:nvSpPr>
        <p:spPr>
          <a:xfrm>
            <a:off x="1097280" y="286603"/>
            <a:ext cx="10058400" cy="1399693"/>
          </a:xfrm>
        </p:spPr>
        <p:txBody>
          <a:bodyPr/>
          <a:lstStyle/>
          <a:p>
            <a:r>
              <a:rPr lang="en-US" dirty="0"/>
              <a:t>Legal Name and Identifiers</a:t>
            </a:r>
          </a:p>
        </p:txBody>
      </p:sp>
      <p:sp>
        <p:nvSpPr>
          <p:cNvPr id="3" name="Content Placeholder 2">
            <a:extLst>
              <a:ext uri="{FF2B5EF4-FFF2-40B4-BE49-F238E27FC236}">
                <a16:creationId xmlns:a16="http://schemas.microsoft.com/office/drawing/2014/main" id="{08FBD2A2-3E78-CF46-8778-237FC24EAB89}"/>
              </a:ext>
            </a:extLst>
          </p:cNvPr>
          <p:cNvSpPr>
            <a:spLocks noGrp="1"/>
          </p:cNvSpPr>
          <p:nvPr>
            <p:ph idx="1"/>
          </p:nvPr>
        </p:nvSpPr>
        <p:spPr>
          <a:xfrm>
            <a:off x="1097280" y="1793174"/>
            <a:ext cx="10058400" cy="4483972"/>
          </a:xfrm>
        </p:spPr>
        <p:txBody>
          <a:bodyPr>
            <a:normAutofit/>
          </a:bodyPr>
          <a:lstStyle/>
          <a:p>
            <a:pPr>
              <a:buFont typeface="Arial" panose="020B0604020202020204" pitchFamily="34" charset="0"/>
              <a:buChar char="•"/>
            </a:pPr>
            <a:r>
              <a:rPr lang="en-US" dirty="0"/>
              <a:t>The true legal name of the CSU is as follows and should be communicated as:</a:t>
            </a:r>
          </a:p>
          <a:p>
            <a:pPr lvl="1">
              <a:buFont typeface="Arial" panose="020B0604020202020204" pitchFamily="34" charset="0"/>
              <a:buChar char="•"/>
            </a:pPr>
            <a:r>
              <a:rPr lang="en-US" dirty="0"/>
              <a:t>The Trustees of the California State University</a:t>
            </a:r>
          </a:p>
          <a:p>
            <a:pPr>
              <a:buFont typeface="Arial" panose="020B0604020202020204" pitchFamily="34" charset="0"/>
              <a:buChar char="•"/>
            </a:pPr>
            <a:r>
              <a:rPr lang="en-US" dirty="0"/>
              <a:t>Utilizing that format, the campus name should be communicated in contracts as:</a:t>
            </a:r>
          </a:p>
          <a:p>
            <a:pPr lvl="1">
              <a:buFont typeface="Arial" panose="020B0604020202020204" pitchFamily="34" charset="0"/>
              <a:buChar char="•"/>
            </a:pPr>
            <a:r>
              <a:rPr lang="en-US" dirty="0"/>
              <a:t>E.g., The Trustees of the California State University on behalf of California State University, Fresno</a:t>
            </a:r>
          </a:p>
          <a:p>
            <a:pPr>
              <a:buFont typeface="Arial" panose="020B0604020202020204" pitchFamily="34" charset="0"/>
              <a:buChar char="•"/>
            </a:pPr>
            <a:r>
              <a:rPr lang="en-US" dirty="0"/>
              <a:t> Each campus has its own unique name, and some have their own unique identifier</a:t>
            </a:r>
          </a:p>
          <a:p>
            <a:pPr>
              <a:buFont typeface="Arial" panose="020B0604020202020204" pitchFamily="34" charset="0"/>
              <a:buChar char="•"/>
            </a:pPr>
            <a:r>
              <a:rPr lang="en-US" dirty="0"/>
              <a:t>If the name provided in a contract does not match your campus’ name, please correct it so that the appropriate legal name is utilized. </a:t>
            </a:r>
          </a:p>
          <a:p>
            <a:pPr>
              <a:buFont typeface="Arial" panose="020B0604020202020204" pitchFamily="34" charset="0"/>
              <a:buChar char="•"/>
            </a:pPr>
            <a:r>
              <a:rPr lang="en-US" dirty="0"/>
              <a:t>A list of legal names and identifiers can be found at: </a:t>
            </a:r>
            <a:r>
              <a:rPr lang="en-US" dirty="0">
                <a:hlinkClick r:id="rId3"/>
              </a:rPr>
              <a:t>https://www.calstate.edu/csu-system/csu-branding-standards/editorial-style-guide/Pages/campus-names.aspx</a:t>
            </a:r>
            <a:br>
              <a:rPr lang="en-US" dirty="0"/>
            </a:br>
            <a:endParaRPr lang="en-US" dirty="0"/>
          </a:p>
        </p:txBody>
      </p:sp>
      <p:pic>
        <p:nvPicPr>
          <p:cNvPr id="4" name="Picture 3">
            <a:extLst>
              <a:ext uri="{FF2B5EF4-FFF2-40B4-BE49-F238E27FC236}">
                <a16:creationId xmlns:a16="http://schemas.microsoft.com/office/drawing/2014/main" id="{1E1A4995-7C0D-178E-FF28-BF58CB0BD7E9}"/>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3102830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9975F-4397-CC7B-3BA4-97592962CD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6D0EA-FC8D-A591-18D0-ADBE117374D7}"/>
              </a:ext>
            </a:extLst>
          </p:cNvPr>
          <p:cNvSpPr>
            <a:spLocks noGrp="1"/>
          </p:cNvSpPr>
          <p:nvPr>
            <p:ph type="title"/>
          </p:nvPr>
        </p:nvSpPr>
        <p:spPr>
          <a:xfrm>
            <a:off x="1097280" y="286603"/>
            <a:ext cx="10058400" cy="1399693"/>
          </a:xfrm>
        </p:spPr>
        <p:txBody>
          <a:bodyPr/>
          <a:lstStyle/>
          <a:p>
            <a:r>
              <a:rPr lang="en-US" dirty="0"/>
              <a:t>Mandatory Statutory Provisions</a:t>
            </a:r>
          </a:p>
        </p:txBody>
      </p:sp>
      <p:sp>
        <p:nvSpPr>
          <p:cNvPr id="3" name="Content Placeholder 2">
            <a:extLst>
              <a:ext uri="{FF2B5EF4-FFF2-40B4-BE49-F238E27FC236}">
                <a16:creationId xmlns:a16="http://schemas.microsoft.com/office/drawing/2014/main" id="{293C3C86-D906-119B-722E-79BFBB44425C}"/>
              </a:ext>
            </a:extLst>
          </p:cNvPr>
          <p:cNvSpPr>
            <a:spLocks noGrp="1"/>
          </p:cNvSpPr>
          <p:nvPr>
            <p:ph idx="1"/>
          </p:nvPr>
        </p:nvSpPr>
        <p:spPr>
          <a:xfrm>
            <a:off x="1097280" y="1793174"/>
            <a:ext cx="10058400" cy="4483972"/>
          </a:xfrm>
        </p:spPr>
        <p:txBody>
          <a:bodyPr>
            <a:normAutofit fontScale="92500" lnSpcReduction="10000"/>
          </a:bodyPr>
          <a:lstStyle/>
          <a:p>
            <a:pPr>
              <a:buFont typeface="Arial" panose="020B0604020202020204" pitchFamily="34" charset="0"/>
              <a:buChar char="•"/>
            </a:pPr>
            <a:r>
              <a:rPr lang="en-US" dirty="0"/>
              <a:t> The CSU has several statutory required provisions that must be in </a:t>
            </a:r>
            <a:r>
              <a:rPr lang="en-US" b="1" u="sng" dirty="0"/>
              <a:t>all our contracts, </a:t>
            </a:r>
            <a:r>
              <a:rPr lang="en-US" dirty="0"/>
              <a:t>and they cannot be removed. If a clause such as Recycled Content is not applicable, insert N/A in front of the clause. </a:t>
            </a:r>
          </a:p>
          <a:p>
            <a:pPr>
              <a:buFont typeface="Arial" panose="020B0604020202020204" pitchFamily="34" charset="0"/>
              <a:buChar char="•"/>
            </a:pPr>
            <a:r>
              <a:rPr lang="en-US" dirty="0"/>
              <a:t>Examination and Audit</a:t>
            </a:r>
          </a:p>
          <a:p>
            <a:pPr>
              <a:buFont typeface="Arial" panose="020B0604020202020204" pitchFamily="34" charset="0"/>
              <a:buChar char="•"/>
            </a:pPr>
            <a:r>
              <a:rPr lang="en-US" dirty="0"/>
              <a:t>Conflict of Interest</a:t>
            </a:r>
          </a:p>
          <a:p>
            <a:pPr>
              <a:buFont typeface="Arial" panose="020B0604020202020204" pitchFamily="34" charset="0"/>
              <a:buChar char="•"/>
            </a:pPr>
            <a:r>
              <a:rPr lang="en-US" dirty="0"/>
              <a:t>Appropriation of Funds</a:t>
            </a:r>
          </a:p>
          <a:p>
            <a:pPr>
              <a:buFont typeface="Arial" panose="020B0604020202020204" pitchFamily="34" charset="0"/>
              <a:buChar char="•"/>
            </a:pPr>
            <a:r>
              <a:rPr lang="en-US" dirty="0"/>
              <a:t>Follow-On Contracts</a:t>
            </a:r>
          </a:p>
          <a:p>
            <a:pPr>
              <a:buFont typeface="Arial" panose="020B0604020202020204" pitchFamily="34" charset="0"/>
              <a:buChar char="•"/>
            </a:pPr>
            <a:r>
              <a:rPr lang="en-US" dirty="0"/>
              <a:t>Covenant against Gratuities</a:t>
            </a:r>
          </a:p>
          <a:p>
            <a:pPr>
              <a:buFont typeface="Arial" panose="020B0604020202020204" pitchFamily="34" charset="0"/>
              <a:buChar char="•"/>
            </a:pPr>
            <a:r>
              <a:rPr lang="en-US" dirty="0"/>
              <a:t>Nondiscrimination</a:t>
            </a:r>
          </a:p>
          <a:p>
            <a:pPr>
              <a:buFont typeface="Arial" panose="020B0604020202020204" pitchFamily="34" charset="0"/>
              <a:buChar char="•"/>
            </a:pPr>
            <a:r>
              <a:rPr lang="en-US" dirty="0"/>
              <a:t>Compliance with NLRB Orders</a:t>
            </a:r>
          </a:p>
          <a:p>
            <a:pPr>
              <a:buFont typeface="Arial" panose="020B0604020202020204" pitchFamily="34" charset="0"/>
              <a:buChar char="•"/>
            </a:pPr>
            <a:r>
              <a:rPr lang="en-US" dirty="0"/>
              <a:t>Drug-Free Workplace Certification</a:t>
            </a:r>
          </a:p>
          <a:p>
            <a:pPr>
              <a:buFont typeface="Arial" panose="020B0604020202020204" pitchFamily="34" charset="0"/>
              <a:buChar char="•"/>
            </a:pPr>
            <a:r>
              <a:rPr lang="en-US" dirty="0"/>
              <a:t>Forced, Convict, Indentured and Child Labor</a:t>
            </a:r>
          </a:p>
        </p:txBody>
      </p:sp>
      <p:pic>
        <p:nvPicPr>
          <p:cNvPr id="4" name="Picture 3">
            <a:extLst>
              <a:ext uri="{FF2B5EF4-FFF2-40B4-BE49-F238E27FC236}">
                <a16:creationId xmlns:a16="http://schemas.microsoft.com/office/drawing/2014/main" id="{02446DDA-C99B-B603-0812-557E101C05C7}"/>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43031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FD6DB-0E1F-7EE0-D84F-CBF4AEE828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8111D9-F036-96FC-CB40-F22ABA03E4FB}"/>
              </a:ext>
            </a:extLst>
          </p:cNvPr>
          <p:cNvSpPr>
            <a:spLocks noGrp="1"/>
          </p:cNvSpPr>
          <p:nvPr>
            <p:ph type="title"/>
          </p:nvPr>
        </p:nvSpPr>
        <p:spPr>
          <a:xfrm>
            <a:off x="1097280" y="286603"/>
            <a:ext cx="10058400" cy="1399693"/>
          </a:xfrm>
        </p:spPr>
        <p:txBody>
          <a:bodyPr/>
          <a:lstStyle/>
          <a:p>
            <a:r>
              <a:rPr lang="en-US" dirty="0"/>
              <a:t>Mandatory Statutory Provisions cont.</a:t>
            </a:r>
          </a:p>
        </p:txBody>
      </p:sp>
      <p:sp>
        <p:nvSpPr>
          <p:cNvPr id="3" name="Content Placeholder 2">
            <a:extLst>
              <a:ext uri="{FF2B5EF4-FFF2-40B4-BE49-F238E27FC236}">
                <a16:creationId xmlns:a16="http://schemas.microsoft.com/office/drawing/2014/main" id="{01B5731C-6DB3-5513-5057-C3B735CD6735}"/>
              </a:ext>
            </a:extLst>
          </p:cNvPr>
          <p:cNvSpPr>
            <a:spLocks noGrp="1"/>
          </p:cNvSpPr>
          <p:nvPr>
            <p:ph idx="1"/>
          </p:nvPr>
        </p:nvSpPr>
        <p:spPr>
          <a:xfrm>
            <a:off x="1097280" y="1793174"/>
            <a:ext cx="10058400" cy="4483972"/>
          </a:xfrm>
        </p:spPr>
        <p:txBody>
          <a:bodyPr>
            <a:normAutofit/>
          </a:bodyPr>
          <a:lstStyle/>
          <a:p>
            <a:pPr>
              <a:buFont typeface="Arial" panose="020B0604020202020204" pitchFamily="34" charset="0"/>
              <a:buChar char="•"/>
            </a:pPr>
            <a:r>
              <a:rPr lang="en-US" dirty="0"/>
              <a:t>Recycled Content Certification</a:t>
            </a:r>
          </a:p>
          <a:p>
            <a:pPr>
              <a:buFont typeface="Arial" panose="020B0604020202020204" pitchFamily="34" charset="0"/>
              <a:buChar char="•"/>
            </a:pPr>
            <a:r>
              <a:rPr lang="en-US" dirty="0"/>
              <a:t>Entertainment Event Certification</a:t>
            </a:r>
          </a:p>
          <a:p>
            <a:pPr>
              <a:buFont typeface="Arial" panose="020B0604020202020204" pitchFamily="34" charset="0"/>
              <a:buChar char="•"/>
            </a:pPr>
            <a:r>
              <a:rPr lang="en-US" dirty="0"/>
              <a:t>Child Support Compliance Act</a:t>
            </a:r>
          </a:p>
          <a:p>
            <a:pPr>
              <a:buFont typeface="Arial" panose="020B0604020202020204" pitchFamily="34" charset="0"/>
              <a:buChar char="•"/>
            </a:pPr>
            <a:r>
              <a:rPr lang="en-US" dirty="0"/>
              <a:t>Americans with Disabilities Act (ADA)</a:t>
            </a:r>
          </a:p>
          <a:p>
            <a:pPr>
              <a:buFont typeface="Arial" panose="020B0604020202020204" pitchFamily="34" charset="0"/>
              <a:buChar char="•"/>
            </a:pPr>
            <a:r>
              <a:rPr lang="en-US" dirty="0"/>
              <a:t>Debarment and Suspension</a:t>
            </a:r>
          </a:p>
          <a:p>
            <a:pPr>
              <a:buFont typeface="Arial" panose="020B0604020202020204" pitchFamily="34" charset="0"/>
              <a:buChar char="•"/>
            </a:pPr>
            <a:r>
              <a:rPr lang="en-US" dirty="0"/>
              <a:t>Expatriate Corporations</a:t>
            </a:r>
          </a:p>
          <a:p>
            <a:pPr>
              <a:buFont typeface="Arial" panose="020B0604020202020204" pitchFamily="34" charset="0"/>
              <a:buChar char="•"/>
            </a:pPr>
            <a:r>
              <a:rPr lang="en-US" dirty="0"/>
              <a:t>Citizenship and Public Benefits</a:t>
            </a:r>
          </a:p>
          <a:p>
            <a:pPr>
              <a:buFont typeface="Arial" panose="020B0604020202020204" pitchFamily="34" charset="0"/>
              <a:buChar char="•"/>
            </a:pPr>
            <a:r>
              <a:rPr lang="en-US" dirty="0"/>
              <a:t>Loss Leader</a:t>
            </a:r>
          </a:p>
          <a:p>
            <a:pPr>
              <a:buFont typeface="Arial" panose="020B0604020202020204" pitchFamily="34" charset="0"/>
              <a:buChar char="•"/>
            </a:pPr>
            <a:r>
              <a:rPr lang="en-US" dirty="0"/>
              <a:t>DVBE and Small Business Participation</a:t>
            </a:r>
            <a:br>
              <a:rPr lang="en-US" dirty="0"/>
            </a:br>
            <a:endParaRPr lang="en-US" dirty="0"/>
          </a:p>
        </p:txBody>
      </p:sp>
      <p:pic>
        <p:nvPicPr>
          <p:cNvPr id="4" name="Picture 3">
            <a:extLst>
              <a:ext uri="{FF2B5EF4-FFF2-40B4-BE49-F238E27FC236}">
                <a16:creationId xmlns:a16="http://schemas.microsoft.com/office/drawing/2014/main" id="{6C88116A-4AA7-B8FC-CA7E-6F70772434F2}"/>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 y="6430416"/>
            <a:ext cx="1920241" cy="408051"/>
          </a:xfrm>
          <a:prstGeom prst="rect">
            <a:avLst/>
          </a:prstGeom>
        </p:spPr>
      </p:pic>
    </p:spTree>
    <p:extLst>
      <p:ext uri="{BB962C8B-B14F-4D97-AF65-F5344CB8AC3E}">
        <p14:creationId xmlns:p14="http://schemas.microsoft.com/office/powerpoint/2010/main" val="1904316325"/>
      </p:ext>
    </p:extLst>
  </p:cSld>
  <p:clrMapOvr>
    <a:masterClrMapping/>
  </p:clrMapOvr>
</p:sld>
</file>

<file path=ppt/theme/theme1.xml><?xml version="1.0" encoding="utf-8"?>
<a:theme xmlns:a="http://schemas.openxmlformats.org/drawingml/2006/main" name="Retrospect">
  <a:themeElements>
    <a:clrScheme name="CSU">
      <a:dk1>
        <a:sysClr val="windowText" lastClr="000000"/>
      </a:dk1>
      <a:lt1>
        <a:sysClr val="window" lastClr="FFFFFF"/>
      </a:lt1>
      <a:dk2>
        <a:srgbClr val="444D26"/>
      </a:dk2>
      <a:lt2>
        <a:srgbClr val="FEFAC9"/>
      </a:lt2>
      <a:accent1>
        <a:srgbClr val="C00000"/>
      </a:accent1>
      <a:accent2>
        <a:srgbClr val="E5E1E1"/>
      </a:accent2>
      <a:accent3>
        <a:srgbClr val="A5B592"/>
      </a:accent3>
      <a:accent4>
        <a:srgbClr val="FAF1D4"/>
      </a:accent4>
      <a:accent5>
        <a:srgbClr val="9C85C0"/>
      </a:accent5>
      <a:accent6>
        <a:srgbClr val="809EC2"/>
      </a:accent6>
      <a:hlink>
        <a:srgbClr val="8E58B6"/>
      </a:hlink>
      <a:folHlink>
        <a:srgbClr val="7F6F6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3811</TotalTime>
  <Words>2854</Words>
  <Application>Microsoft Office PowerPoint</Application>
  <PresentationFormat>Widescreen</PresentationFormat>
  <Paragraphs>199</Paragraphs>
  <Slides>21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Knowledge2017</vt:lpstr>
      <vt:lpstr>Retrospect</vt:lpstr>
      <vt:lpstr>Contract Basics</vt:lpstr>
      <vt:lpstr>Introduction</vt:lpstr>
      <vt:lpstr>Agenda</vt:lpstr>
      <vt:lpstr>I just received a contract; what do I do with it?</vt:lpstr>
      <vt:lpstr>Audience</vt:lpstr>
      <vt:lpstr>Battle of the Forms</vt:lpstr>
      <vt:lpstr>Legal Name and Identifiers</vt:lpstr>
      <vt:lpstr>Mandatory Statutory Provisions</vt:lpstr>
      <vt:lpstr>Mandatory Statutory Provisions cont.</vt:lpstr>
      <vt:lpstr>Contract vs Agreement</vt:lpstr>
      <vt:lpstr>Contract vs Agreement cont. </vt:lpstr>
      <vt:lpstr>Contract vs Agreement cont.</vt:lpstr>
      <vt:lpstr>Addendum vs Amendment</vt:lpstr>
      <vt:lpstr>Addendum vs Amendment cont.</vt:lpstr>
      <vt:lpstr>Addendum vs Amendment cont.</vt:lpstr>
      <vt:lpstr>Contract vs Memorandum of Understanding</vt:lpstr>
      <vt:lpstr>Best Practices</vt:lpstr>
      <vt:lpstr>Best Practices cont.</vt:lpstr>
      <vt:lpstr>Best Practices cont.</vt:lpstr>
      <vt:lpstr>Best Practices cont.</vt:lpstr>
      <vt:lpstr>In closing…</vt:lpstr>
    </vt:vector>
  </TitlesOfParts>
  <Company>California State University,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Woods, Steven J</dc:creator>
  <cp:lastModifiedBy>David Sawyer</cp:lastModifiedBy>
  <cp:revision>196</cp:revision>
  <cp:lastPrinted>2025-04-14T22:29:31Z</cp:lastPrinted>
  <dcterms:created xsi:type="dcterms:W3CDTF">2020-07-28T16:41:17Z</dcterms:created>
  <dcterms:modified xsi:type="dcterms:W3CDTF">2025-04-21T21:25:40Z</dcterms:modified>
</cp:coreProperties>
</file>