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94" r:id="rId2"/>
    <p:sldId id="299" r:id="rId3"/>
    <p:sldId id="295" r:id="rId4"/>
    <p:sldId id="298" r:id="rId5"/>
    <p:sldId id="297" r:id="rId6"/>
    <p:sldId id="312" r:id="rId7"/>
    <p:sldId id="310" r:id="rId8"/>
    <p:sldId id="303" r:id="rId9"/>
    <p:sldId id="311" r:id="rId10"/>
    <p:sldId id="302" r:id="rId11"/>
    <p:sldId id="313" r:id="rId12"/>
    <p:sldId id="306" r:id="rId13"/>
    <p:sldId id="309" r:id="rId14"/>
    <p:sldId id="308" r:id="rId15"/>
    <p:sldId id="305"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ABAB"/>
    <a:srgbClr val="0077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0" autoAdjust="0"/>
    <p:restoredTop sz="85381" autoAdjust="0"/>
  </p:normalViewPr>
  <p:slideViewPr>
    <p:cSldViewPr snapToGrid="0">
      <p:cViewPr varScale="1">
        <p:scale>
          <a:sx n="95" d="100"/>
          <a:sy n="95" d="100"/>
        </p:scale>
        <p:origin x="906" y="90"/>
      </p:cViewPr>
      <p:guideLst/>
    </p:cSldViewPr>
  </p:slideViewPr>
  <p:outlineViewPr>
    <p:cViewPr>
      <p:scale>
        <a:sx n="33" d="100"/>
        <a:sy n="33" d="100"/>
      </p:scale>
      <p:origin x="0" y="-3413"/>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EB4DA8-C2CE-42A4-8F34-4138F0C0A82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AF0FD5A-C206-4372-A935-F880F57398CD}">
      <dgm:prSet/>
      <dgm:spPr/>
      <dgm:t>
        <a:bodyPr/>
        <a:lstStyle/>
        <a:p>
          <a:r>
            <a:rPr lang="en-US" b="0" i="0" dirty="0"/>
            <a:t>Purchase Order </a:t>
          </a:r>
          <a:endParaRPr lang="en-US" dirty="0"/>
        </a:p>
      </dgm:t>
    </dgm:pt>
    <dgm:pt modelId="{29119458-A278-4D27-B6B2-58E36368C79E}" type="parTrans" cxnId="{2B376A36-D5E3-4AC5-9104-E577F268A3D3}">
      <dgm:prSet/>
      <dgm:spPr/>
      <dgm:t>
        <a:bodyPr/>
        <a:lstStyle/>
        <a:p>
          <a:endParaRPr lang="en-US"/>
        </a:p>
      </dgm:t>
    </dgm:pt>
    <dgm:pt modelId="{6D9F430A-ADD3-438A-8A6E-4F42D686E0F4}" type="sibTrans" cxnId="{2B376A36-D5E3-4AC5-9104-E577F268A3D3}">
      <dgm:prSet/>
      <dgm:spPr/>
      <dgm:t>
        <a:bodyPr/>
        <a:lstStyle/>
        <a:p>
          <a:endParaRPr lang="en-US"/>
        </a:p>
      </dgm:t>
    </dgm:pt>
    <dgm:pt modelId="{EB2EBE32-D47B-4275-80B6-651E6DDC973A}">
      <dgm:prSet/>
      <dgm:spPr/>
      <dgm:t>
        <a:bodyPr/>
        <a:lstStyle/>
        <a:p>
          <a:r>
            <a:rPr lang="en-US" b="0" i="0" dirty="0"/>
            <a:t>Leases</a:t>
          </a:r>
          <a:endParaRPr lang="en-US" dirty="0"/>
        </a:p>
      </dgm:t>
    </dgm:pt>
    <dgm:pt modelId="{700EDEF1-92FD-4B57-A676-527D9EDCEEB5}" type="parTrans" cxnId="{49FFACE6-85E4-4A72-9D27-8716028798A0}">
      <dgm:prSet/>
      <dgm:spPr/>
      <dgm:t>
        <a:bodyPr/>
        <a:lstStyle/>
        <a:p>
          <a:endParaRPr lang="en-US"/>
        </a:p>
      </dgm:t>
    </dgm:pt>
    <dgm:pt modelId="{2CBB4294-46B8-4E56-9829-CDD1BA954393}" type="sibTrans" cxnId="{49FFACE6-85E4-4A72-9D27-8716028798A0}">
      <dgm:prSet/>
      <dgm:spPr/>
      <dgm:t>
        <a:bodyPr/>
        <a:lstStyle/>
        <a:p>
          <a:endParaRPr lang="en-US"/>
        </a:p>
      </dgm:t>
    </dgm:pt>
    <dgm:pt modelId="{2D6F4465-753F-405A-A50A-C51F993F98B7}">
      <dgm:prSet/>
      <dgm:spPr/>
      <dgm:t>
        <a:bodyPr/>
        <a:lstStyle/>
        <a:p>
          <a:r>
            <a:rPr lang="en-US" b="0" i="0" dirty="0"/>
            <a:t>Installment</a:t>
          </a:r>
          <a:endParaRPr lang="en-US" dirty="0"/>
        </a:p>
      </dgm:t>
    </dgm:pt>
    <dgm:pt modelId="{CC6ADFAA-F531-451B-88A9-263FFD4F331D}" type="parTrans" cxnId="{7F8AE3BD-5201-46A6-8C21-A980228995FE}">
      <dgm:prSet/>
      <dgm:spPr/>
      <dgm:t>
        <a:bodyPr/>
        <a:lstStyle/>
        <a:p>
          <a:endParaRPr lang="en-US"/>
        </a:p>
      </dgm:t>
    </dgm:pt>
    <dgm:pt modelId="{42398C5B-28A0-4216-8DF4-FE8520246437}" type="sibTrans" cxnId="{7F8AE3BD-5201-46A6-8C21-A980228995FE}">
      <dgm:prSet/>
      <dgm:spPr/>
      <dgm:t>
        <a:bodyPr/>
        <a:lstStyle/>
        <a:p>
          <a:endParaRPr lang="en-US"/>
        </a:p>
      </dgm:t>
    </dgm:pt>
    <dgm:pt modelId="{67A7DC4D-0751-4A54-8040-07ADAF470F4B}">
      <dgm:prSet/>
      <dgm:spPr/>
      <dgm:t>
        <a:bodyPr/>
        <a:lstStyle/>
        <a:p>
          <a:r>
            <a:rPr lang="en-US" b="0" i="0" dirty="0"/>
            <a:t>Procurement Card</a:t>
          </a:r>
          <a:endParaRPr lang="en-US" dirty="0"/>
        </a:p>
      </dgm:t>
    </dgm:pt>
    <dgm:pt modelId="{F0C234F0-FB16-49CF-B7F9-AD760CAB6BBA}" type="parTrans" cxnId="{E2C7CAE5-103D-43D8-ABAE-6CA5DE7DA9D1}">
      <dgm:prSet/>
      <dgm:spPr/>
      <dgm:t>
        <a:bodyPr/>
        <a:lstStyle/>
        <a:p>
          <a:endParaRPr lang="en-US"/>
        </a:p>
      </dgm:t>
    </dgm:pt>
    <dgm:pt modelId="{6B9C6FC3-CDFD-4075-BFBC-270B14124CF0}" type="sibTrans" cxnId="{E2C7CAE5-103D-43D8-ABAE-6CA5DE7DA9D1}">
      <dgm:prSet/>
      <dgm:spPr/>
      <dgm:t>
        <a:bodyPr/>
        <a:lstStyle/>
        <a:p>
          <a:endParaRPr lang="en-US"/>
        </a:p>
      </dgm:t>
    </dgm:pt>
    <dgm:pt modelId="{FD54AAC3-6597-4DFF-90BB-DF96F3DFF41A}">
      <dgm:prSet/>
      <dgm:spPr/>
      <dgm:t>
        <a:bodyPr/>
        <a:lstStyle/>
        <a:p>
          <a:r>
            <a:rPr lang="en-US" b="0" i="0"/>
            <a:t>Donation</a:t>
          </a:r>
          <a:endParaRPr lang="en-US"/>
        </a:p>
      </dgm:t>
    </dgm:pt>
    <dgm:pt modelId="{4164D903-57ED-4B35-BA2F-B87C7F9B21A8}" type="parTrans" cxnId="{D27690E0-FDB2-40F0-9524-A5870C200072}">
      <dgm:prSet/>
      <dgm:spPr/>
      <dgm:t>
        <a:bodyPr/>
        <a:lstStyle/>
        <a:p>
          <a:endParaRPr lang="en-US"/>
        </a:p>
      </dgm:t>
    </dgm:pt>
    <dgm:pt modelId="{C09BD90A-A322-4E2D-ADBD-6F1195620357}" type="sibTrans" cxnId="{D27690E0-FDB2-40F0-9524-A5870C200072}">
      <dgm:prSet/>
      <dgm:spPr/>
      <dgm:t>
        <a:bodyPr/>
        <a:lstStyle/>
        <a:p>
          <a:endParaRPr lang="en-US"/>
        </a:p>
      </dgm:t>
    </dgm:pt>
    <dgm:pt modelId="{35AD05B0-84F4-4880-BBCF-C665D47DF45F}">
      <dgm:prSet/>
      <dgm:spPr/>
      <dgm:t>
        <a:bodyPr/>
        <a:lstStyle/>
        <a:p>
          <a:r>
            <a:rPr lang="en-US" b="0" i="0" dirty="0"/>
            <a:t>Transfers</a:t>
          </a:r>
          <a:endParaRPr lang="en-US" dirty="0"/>
        </a:p>
      </dgm:t>
    </dgm:pt>
    <dgm:pt modelId="{86E155CD-9A98-484F-B62E-75EAAC59EE87}" type="parTrans" cxnId="{50FB91A1-A1AA-47BD-A33B-EFF555576591}">
      <dgm:prSet/>
      <dgm:spPr/>
      <dgm:t>
        <a:bodyPr/>
        <a:lstStyle/>
        <a:p>
          <a:endParaRPr lang="en-US"/>
        </a:p>
      </dgm:t>
    </dgm:pt>
    <dgm:pt modelId="{29DC3752-668E-4E69-815D-2E761F505E26}" type="sibTrans" cxnId="{50FB91A1-A1AA-47BD-A33B-EFF555576591}">
      <dgm:prSet/>
      <dgm:spPr/>
      <dgm:t>
        <a:bodyPr/>
        <a:lstStyle/>
        <a:p>
          <a:endParaRPr lang="en-US"/>
        </a:p>
      </dgm:t>
    </dgm:pt>
    <dgm:pt modelId="{B697E8D2-D1E1-418A-8223-074243357C41}">
      <dgm:prSet/>
      <dgm:spPr/>
      <dgm:t>
        <a:bodyPr/>
        <a:lstStyle/>
        <a:p>
          <a:r>
            <a:rPr lang="en-US" b="0" i="0" dirty="0"/>
            <a:t>Fabrication</a:t>
          </a:r>
          <a:endParaRPr lang="en-US" dirty="0"/>
        </a:p>
      </dgm:t>
    </dgm:pt>
    <dgm:pt modelId="{D0B28923-1C1D-4B8E-8790-D7C79E327512}" type="parTrans" cxnId="{ED9C6313-1F5B-4B55-BD16-3B5BC2F275AB}">
      <dgm:prSet/>
      <dgm:spPr/>
      <dgm:t>
        <a:bodyPr/>
        <a:lstStyle/>
        <a:p>
          <a:endParaRPr lang="en-US"/>
        </a:p>
      </dgm:t>
    </dgm:pt>
    <dgm:pt modelId="{D33461A9-6A57-40FA-BB0E-CB5972735509}" type="sibTrans" cxnId="{ED9C6313-1F5B-4B55-BD16-3B5BC2F275AB}">
      <dgm:prSet/>
      <dgm:spPr/>
      <dgm:t>
        <a:bodyPr/>
        <a:lstStyle/>
        <a:p>
          <a:endParaRPr lang="en-US"/>
        </a:p>
      </dgm:t>
    </dgm:pt>
    <dgm:pt modelId="{E6618C37-FB31-4EF2-9ADB-C1EEC5978514}" type="pres">
      <dgm:prSet presAssocID="{0AEB4DA8-C2CE-42A4-8F34-4138F0C0A828}" presName="diagram" presStyleCnt="0">
        <dgm:presLayoutVars>
          <dgm:dir/>
          <dgm:resizeHandles val="exact"/>
        </dgm:presLayoutVars>
      </dgm:prSet>
      <dgm:spPr/>
    </dgm:pt>
    <dgm:pt modelId="{40C253B2-6878-4FC7-AB4B-DEC550C3901A}" type="pres">
      <dgm:prSet presAssocID="{DAF0FD5A-C206-4372-A935-F880F57398CD}" presName="node" presStyleLbl="node1" presStyleIdx="0" presStyleCnt="7">
        <dgm:presLayoutVars>
          <dgm:bulletEnabled val="1"/>
        </dgm:presLayoutVars>
      </dgm:prSet>
      <dgm:spPr/>
    </dgm:pt>
    <dgm:pt modelId="{17F412FA-BD3F-4C9A-8C54-95150E3799A1}" type="pres">
      <dgm:prSet presAssocID="{6D9F430A-ADD3-438A-8A6E-4F42D686E0F4}" presName="sibTrans" presStyleCnt="0"/>
      <dgm:spPr/>
    </dgm:pt>
    <dgm:pt modelId="{AE368AE2-7BD5-4AD1-B34F-96A5321A262A}" type="pres">
      <dgm:prSet presAssocID="{EB2EBE32-D47B-4275-80B6-651E6DDC973A}" presName="node" presStyleLbl="node1" presStyleIdx="1" presStyleCnt="7">
        <dgm:presLayoutVars>
          <dgm:bulletEnabled val="1"/>
        </dgm:presLayoutVars>
      </dgm:prSet>
      <dgm:spPr/>
    </dgm:pt>
    <dgm:pt modelId="{323E1D00-B397-42E7-A561-FBB8A0443388}" type="pres">
      <dgm:prSet presAssocID="{2CBB4294-46B8-4E56-9829-CDD1BA954393}" presName="sibTrans" presStyleCnt="0"/>
      <dgm:spPr/>
    </dgm:pt>
    <dgm:pt modelId="{95C16B64-114E-42F1-902A-B6238167607A}" type="pres">
      <dgm:prSet presAssocID="{2D6F4465-753F-405A-A50A-C51F993F98B7}" presName="node" presStyleLbl="node1" presStyleIdx="2" presStyleCnt="7">
        <dgm:presLayoutVars>
          <dgm:bulletEnabled val="1"/>
        </dgm:presLayoutVars>
      </dgm:prSet>
      <dgm:spPr/>
    </dgm:pt>
    <dgm:pt modelId="{0DE41B77-CA65-4A8A-B39D-E1992E70080C}" type="pres">
      <dgm:prSet presAssocID="{42398C5B-28A0-4216-8DF4-FE8520246437}" presName="sibTrans" presStyleCnt="0"/>
      <dgm:spPr/>
    </dgm:pt>
    <dgm:pt modelId="{F2C6B5CE-45C2-46A1-8FF1-74A75F152B07}" type="pres">
      <dgm:prSet presAssocID="{67A7DC4D-0751-4A54-8040-07ADAF470F4B}" presName="node" presStyleLbl="node1" presStyleIdx="3" presStyleCnt="7">
        <dgm:presLayoutVars>
          <dgm:bulletEnabled val="1"/>
        </dgm:presLayoutVars>
      </dgm:prSet>
      <dgm:spPr/>
    </dgm:pt>
    <dgm:pt modelId="{F1FC30F4-8363-41EC-8CDE-97D0D3A58716}" type="pres">
      <dgm:prSet presAssocID="{6B9C6FC3-CDFD-4075-BFBC-270B14124CF0}" presName="sibTrans" presStyleCnt="0"/>
      <dgm:spPr/>
    </dgm:pt>
    <dgm:pt modelId="{AEC6692A-E41C-4066-B74B-32929C53B0FA}" type="pres">
      <dgm:prSet presAssocID="{FD54AAC3-6597-4DFF-90BB-DF96F3DFF41A}" presName="node" presStyleLbl="node1" presStyleIdx="4" presStyleCnt="7">
        <dgm:presLayoutVars>
          <dgm:bulletEnabled val="1"/>
        </dgm:presLayoutVars>
      </dgm:prSet>
      <dgm:spPr/>
    </dgm:pt>
    <dgm:pt modelId="{13C725C2-DB90-4AB2-95B3-D611D95DA0E2}" type="pres">
      <dgm:prSet presAssocID="{C09BD90A-A322-4E2D-ADBD-6F1195620357}" presName="sibTrans" presStyleCnt="0"/>
      <dgm:spPr/>
    </dgm:pt>
    <dgm:pt modelId="{2233F6AF-045B-4115-8257-3713898A1CA8}" type="pres">
      <dgm:prSet presAssocID="{35AD05B0-84F4-4880-BBCF-C665D47DF45F}" presName="node" presStyleLbl="node1" presStyleIdx="5" presStyleCnt="7">
        <dgm:presLayoutVars>
          <dgm:bulletEnabled val="1"/>
        </dgm:presLayoutVars>
      </dgm:prSet>
      <dgm:spPr/>
    </dgm:pt>
    <dgm:pt modelId="{4B4A6909-A50C-48B5-8D5C-6BE13AFC2E28}" type="pres">
      <dgm:prSet presAssocID="{29DC3752-668E-4E69-815D-2E761F505E26}" presName="sibTrans" presStyleCnt="0"/>
      <dgm:spPr/>
    </dgm:pt>
    <dgm:pt modelId="{8573A068-CE9D-4857-B28A-A8C0A3246AC8}" type="pres">
      <dgm:prSet presAssocID="{B697E8D2-D1E1-418A-8223-074243357C41}" presName="node" presStyleLbl="node1" presStyleIdx="6" presStyleCnt="7">
        <dgm:presLayoutVars>
          <dgm:bulletEnabled val="1"/>
        </dgm:presLayoutVars>
      </dgm:prSet>
      <dgm:spPr/>
    </dgm:pt>
  </dgm:ptLst>
  <dgm:cxnLst>
    <dgm:cxn modelId="{57DEED0F-22E3-48F0-8107-4B19CBAFA896}" type="presOf" srcId="{0AEB4DA8-C2CE-42A4-8F34-4138F0C0A828}" destId="{E6618C37-FB31-4EF2-9ADB-C1EEC5978514}" srcOrd="0" destOrd="0" presId="urn:microsoft.com/office/officeart/2005/8/layout/default"/>
    <dgm:cxn modelId="{ED9C6313-1F5B-4B55-BD16-3B5BC2F275AB}" srcId="{0AEB4DA8-C2CE-42A4-8F34-4138F0C0A828}" destId="{B697E8D2-D1E1-418A-8223-074243357C41}" srcOrd="6" destOrd="0" parTransId="{D0B28923-1C1D-4B8E-8790-D7C79E327512}" sibTransId="{D33461A9-6A57-40FA-BB0E-CB5972735509}"/>
    <dgm:cxn modelId="{2B376A36-D5E3-4AC5-9104-E577F268A3D3}" srcId="{0AEB4DA8-C2CE-42A4-8F34-4138F0C0A828}" destId="{DAF0FD5A-C206-4372-A935-F880F57398CD}" srcOrd="0" destOrd="0" parTransId="{29119458-A278-4D27-B6B2-58E36368C79E}" sibTransId="{6D9F430A-ADD3-438A-8A6E-4F42D686E0F4}"/>
    <dgm:cxn modelId="{A24DC677-AC45-46B4-9AAB-5C52EE675583}" type="presOf" srcId="{B697E8D2-D1E1-418A-8223-074243357C41}" destId="{8573A068-CE9D-4857-B28A-A8C0A3246AC8}" srcOrd="0" destOrd="0" presId="urn:microsoft.com/office/officeart/2005/8/layout/default"/>
    <dgm:cxn modelId="{4B158486-F049-4F33-A9AF-EB83A9636A83}" type="presOf" srcId="{DAF0FD5A-C206-4372-A935-F880F57398CD}" destId="{40C253B2-6878-4FC7-AB4B-DEC550C3901A}" srcOrd="0" destOrd="0" presId="urn:microsoft.com/office/officeart/2005/8/layout/default"/>
    <dgm:cxn modelId="{A594FB9E-1704-4F70-8EE5-8B6E5717C02E}" type="presOf" srcId="{FD54AAC3-6597-4DFF-90BB-DF96F3DFF41A}" destId="{AEC6692A-E41C-4066-B74B-32929C53B0FA}" srcOrd="0" destOrd="0" presId="urn:microsoft.com/office/officeart/2005/8/layout/default"/>
    <dgm:cxn modelId="{50FB91A1-A1AA-47BD-A33B-EFF555576591}" srcId="{0AEB4DA8-C2CE-42A4-8F34-4138F0C0A828}" destId="{35AD05B0-84F4-4880-BBCF-C665D47DF45F}" srcOrd="5" destOrd="0" parTransId="{86E155CD-9A98-484F-B62E-75EAAC59EE87}" sibTransId="{29DC3752-668E-4E69-815D-2E761F505E26}"/>
    <dgm:cxn modelId="{2B554CB7-33D1-440F-966A-1E80897923EF}" type="presOf" srcId="{35AD05B0-84F4-4880-BBCF-C665D47DF45F}" destId="{2233F6AF-045B-4115-8257-3713898A1CA8}" srcOrd="0" destOrd="0" presId="urn:microsoft.com/office/officeart/2005/8/layout/default"/>
    <dgm:cxn modelId="{7F8AE3BD-5201-46A6-8C21-A980228995FE}" srcId="{0AEB4DA8-C2CE-42A4-8F34-4138F0C0A828}" destId="{2D6F4465-753F-405A-A50A-C51F993F98B7}" srcOrd="2" destOrd="0" parTransId="{CC6ADFAA-F531-451B-88A9-263FFD4F331D}" sibTransId="{42398C5B-28A0-4216-8DF4-FE8520246437}"/>
    <dgm:cxn modelId="{C049A0DF-B1B4-458B-A925-F08E65E10A73}" type="presOf" srcId="{67A7DC4D-0751-4A54-8040-07ADAF470F4B}" destId="{F2C6B5CE-45C2-46A1-8FF1-74A75F152B07}" srcOrd="0" destOrd="0" presId="urn:microsoft.com/office/officeart/2005/8/layout/default"/>
    <dgm:cxn modelId="{D27690E0-FDB2-40F0-9524-A5870C200072}" srcId="{0AEB4DA8-C2CE-42A4-8F34-4138F0C0A828}" destId="{FD54AAC3-6597-4DFF-90BB-DF96F3DFF41A}" srcOrd="4" destOrd="0" parTransId="{4164D903-57ED-4B35-BA2F-B87C7F9B21A8}" sibTransId="{C09BD90A-A322-4E2D-ADBD-6F1195620357}"/>
    <dgm:cxn modelId="{E2C7CAE5-103D-43D8-ABAE-6CA5DE7DA9D1}" srcId="{0AEB4DA8-C2CE-42A4-8F34-4138F0C0A828}" destId="{67A7DC4D-0751-4A54-8040-07ADAF470F4B}" srcOrd="3" destOrd="0" parTransId="{F0C234F0-FB16-49CF-B7F9-AD760CAB6BBA}" sibTransId="{6B9C6FC3-CDFD-4075-BFBC-270B14124CF0}"/>
    <dgm:cxn modelId="{49FFACE6-85E4-4A72-9D27-8716028798A0}" srcId="{0AEB4DA8-C2CE-42A4-8F34-4138F0C0A828}" destId="{EB2EBE32-D47B-4275-80B6-651E6DDC973A}" srcOrd="1" destOrd="0" parTransId="{700EDEF1-92FD-4B57-A676-527D9EDCEEB5}" sibTransId="{2CBB4294-46B8-4E56-9829-CDD1BA954393}"/>
    <dgm:cxn modelId="{96B807E7-C46E-4B44-9722-A427DBD7FAF8}" type="presOf" srcId="{EB2EBE32-D47B-4275-80B6-651E6DDC973A}" destId="{AE368AE2-7BD5-4AD1-B34F-96A5321A262A}" srcOrd="0" destOrd="0" presId="urn:microsoft.com/office/officeart/2005/8/layout/default"/>
    <dgm:cxn modelId="{7DBAE1EF-5A17-4371-B136-71EA308CE973}" type="presOf" srcId="{2D6F4465-753F-405A-A50A-C51F993F98B7}" destId="{95C16B64-114E-42F1-902A-B6238167607A}" srcOrd="0" destOrd="0" presId="urn:microsoft.com/office/officeart/2005/8/layout/default"/>
    <dgm:cxn modelId="{792761B5-FE0A-40E9-86BC-1F3CCA79F9B8}" type="presParOf" srcId="{E6618C37-FB31-4EF2-9ADB-C1EEC5978514}" destId="{40C253B2-6878-4FC7-AB4B-DEC550C3901A}" srcOrd="0" destOrd="0" presId="urn:microsoft.com/office/officeart/2005/8/layout/default"/>
    <dgm:cxn modelId="{70CC5297-A59B-4DF0-A203-57DD76843776}" type="presParOf" srcId="{E6618C37-FB31-4EF2-9ADB-C1EEC5978514}" destId="{17F412FA-BD3F-4C9A-8C54-95150E3799A1}" srcOrd="1" destOrd="0" presId="urn:microsoft.com/office/officeart/2005/8/layout/default"/>
    <dgm:cxn modelId="{F4C2F923-D786-4B50-AB57-8C83B3D03252}" type="presParOf" srcId="{E6618C37-FB31-4EF2-9ADB-C1EEC5978514}" destId="{AE368AE2-7BD5-4AD1-B34F-96A5321A262A}" srcOrd="2" destOrd="0" presId="urn:microsoft.com/office/officeart/2005/8/layout/default"/>
    <dgm:cxn modelId="{3A994BE9-58CE-4DF2-A804-323819CA038A}" type="presParOf" srcId="{E6618C37-FB31-4EF2-9ADB-C1EEC5978514}" destId="{323E1D00-B397-42E7-A561-FBB8A0443388}" srcOrd="3" destOrd="0" presId="urn:microsoft.com/office/officeart/2005/8/layout/default"/>
    <dgm:cxn modelId="{8A0F001A-EE2A-44DC-B2C6-B3E6754D385F}" type="presParOf" srcId="{E6618C37-FB31-4EF2-9ADB-C1EEC5978514}" destId="{95C16B64-114E-42F1-902A-B6238167607A}" srcOrd="4" destOrd="0" presId="urn:microsoft.com/office/officeart/2005/8/layout/default"/>
    <dgm:cxn modelId="{182A7773-92C0-48AD-A0C6-F9B5A2EE442E}" type="presParOf" srcId="{E6618C37-FB31-4EF2-9ADB-C1EEC5978514}" destId="{0DE41B77-CA65-4A8A-B39D-E1992E70080C}" srcOrd="5" destOrd="0" presId="urn:microsoft.com/office/officeart/2005/8/layout/default"/>
    <dgm:cxn modelId="{FC84EC5D-4B00-40CE-9C5E-359C84F54AF4}" type="presParOf" srcId="{E6618C37-FB31-4EF2-9ADB-C1EEC5978514}" destId="{F2C6B5CE-45C2-46A1-8FF1-74A75F152B07}" srcOrd="6" destOrd="0" presId="urn:microsoft.com/office/officeart/2005/8/layout/default"/>
    <dgm:cxn modelId="{FD36A5EC-A283-4439-BBD3-C08CED67F08C}" type="presParOf" srcId="{E6618C37-FB31-4EF2-9ADB-C1EEC5978514}" destId="{F1FC30F4-8363-41EC-8CDE-97D0D3A58716}" srcOrd="7" destOrd="0" presId="urn:microsoft.com/office/officeart/2005/8/layout/default"/>
    <dgm:cxn modelId="{8143A095-82E1-4621-A6F3-BD448799355D}" type="presParOf" srcId="{E6618C37-FB31-4EF2-9ADB-C1EEC5978514}" destId="{AEC6692A-E41C-4066-B74B-32929C53B0FA}" srcOrd="8" destOrd="0" presId="urn:microsoft.com/office/officeart/2005/8/layout/default"/>
    <dgm:cxn modelId="{FCFBBD98-E3E4-4F05-967B-E573E88296FA}" type="presParOf" srcId="{E6618C37-FB31-4EF2-9ADB-C1EEC5978514}" destId="{13C725C2-DB90-4AB2-95B3-D611D95DA0E2}" srcOrd="9" destOrd="0" presId="urn:microsoft.com/office/officeart/2005/8/layout/default"/>
    <dgm:cxn modelId="{9B4CC65C-A830-421C-8AD7-49C48B0E0AEF}" type="presParOf" srcId="{E6618C37-FB31-4EF2-9ADB-C1EEC5978514}" destId="{2233F6AF-045B-4115-8257-3713898A1CA8}" srcOrd="10" destOrd="0" presId="urn:microsoft.com/office/officeart/2005/8/layout/default"/>
    <dgm:cxn modelId="{E9449B6F-6F84-44B9-846D-56606B30993D}" type="presParOf" srcId="{E6618C37-FB31-4EF2-9ADB-C1EEC5978514}" destId="{4B4A6909-A50C-48B5-8D5C-6BE13AFC2E28}" srcOrd="11" destOrd="0" presId="urn:microsoft.com/office/officeart/2005/8/layout/default"/>
    <dgm:cxn modelId="{81402A5D-7A0A-48F9-A554-9635AA568354}" type="presParOf" srcId="{E6618C37-FB31-4EF2-9ADB-C1EEC5978514}" destId="{8573A068-CE9D-4857-B28A-A8C0A3246AC8}"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CD4B36-25B5-41E4-92F8-9418FF06D3E6}" type="doc">
      <dgm:prSet loTypeId="urn:microsoft.com/office/officeart/2016/7/layout/LinearBlockProcessNumbered" loCatId="process" qsTypeId="urn:microsoft.com/office/officeart/2005/8/quickstyle/simple1" qsCatId="simple" csTypeId="urn:microsoft.com/office/officeart/2005/8/colors/colorful2" csCatId="colorful"/>
      <dgm:spPr/>
      <dgm:t>
        <a:bodyPr/>
        <a:lstStyle/>
        <a:p>
          <a:endParaRPr lang="en-US"/>
        </a:p>
      </dgm:t>
    </dgm:pt>
    <dgm:pt modelId="{38B32334-48E4-4BFC-9276-44798F65AC50}">
      <dgm:prSet/>
      <dgm:spPr/>
      <dgm:t>
        <a:bodyPr/>
        <a:lstStyle/>
        <a:p>
          <a:r>
            <a:rPr lang="en-US" dirty="0">
              <a:solidFill>
                <a:schemeClr val="bg2">
                  <a:lumMod val="10000"/>
                </a:schemeClr>
              </a:solidFill>
            </a:rPr>
            <a:t>Notice from Distribution Services </a:t>
          </a:r>
        </a:p>
      </dgm:t>
    </dgm:pt>
    <dgm:pt modelId="{ADEBBCEE-4CB9-4F56-8264-BC5C25BEC0AA}" type="parTrans" cxnId="{2B9580BF-4B05-4DEA-8719-2AEB2CEEA9D1}">
      <dgm:prSet/>
      <dgm:spPr/>
      <dgm:t>
        <a:bodyPr/>
        <a:lstStyle/>
        <a:p>
          <a:endParaRPr lang="en-US"/>
        </a:p>
      </dgm:t>
    </dgm:pt>
    <dgm:pt modelId="{C45F3175-7F51-47CF-82B8-4D6D31E8BF7E}" type="sibTrans" cxnId="{2B9580BF-4B05-4DEA-8719-2AEB2CEEA9D1}">
      <dgm:prSet phldrT="01" phldr="0"/>
      <dgm:spPr/>
      <dgm:t>
        <a:bodyPr/>
        <a:lstStyle/>
        <a:p>
          <a:r>
            <a:rPr lang="en-US" dirty="0"/>
            <a:t>01</a:t>
          </a:r>
        </a:p>
      </dgm:t>
    </dgm:pt>
    <dgm:pt modelId="{D730579E-9DC5-4257-B22E-51DB9C056AA8}">
      <dgm:prSet/>
      <dgm:spPr/>
      <dgm:t>
        <a:bodyPr/>
        <a:lstStyle/>
        <a:p>
          <a:r>
            <a:rPr lang="en-US" dirty="0">
              <a:solidFill>
                <a:schemeClr val="bg2">
                  <a:lumMod val="10000"/>
                </a:schemeClr>
              </a:solidFill>
            </a:rPr>
            <a:t>Notice from campus department(s)</a:t>
          </a:r>
        </a:p>
      </dgm:t>
    </dgm:pt>
    <dgm:pt modelId="{4D96AB36-B930-4CF2-A625-28343DD5236B}" type="parTrans" cxnId="{3F8950AC-3405-48FA-B517-5C85B15CCCF7}">
      <dgm:prSet/>
      <dgm:spPr/>
      <dgm:t>
        <a:bodyPr/>
        <a:lstStyle/>
        <a:p>
          <a:endParaRPr lang="en-US"/>
        </a:p>
      </dgm:t>
    </dgm:pt>
    <dgm:pt modelId="{D1EA92C0-236A-4824-9EAB-7954D94BBA20}" type="sibTrans" cxnId="{3F8950AC-3405-48FA-B517-5C85B15CCCF7}">
      <dgm:prSet phldrT="02" phldr="0"/>
      <dgm:spPr/>
      <dgm:t>
        <a:bodyPr/>
        <a:lstStyle/>
        <a:p>
          <a:r>
            <a:rPr lang="en-US"/>
            <a:t>02</a:t>
          </a:r>
        </a:p>
      </dgm:t>
    </dgm:pt>
    <dgm:pt modelId="{AA013F0D-5B2E-4F54-AF6C-5319A19C21FC}">
      <dgm:prSet/>
      <dgm:spPr/>
      <dgm:t>
        <a:bodyPr/>
        <a:lstStyle/>
        <a:p>
          <a:r>
            <a:rPr lang="en-US" dirty="0">
              <a:solidFill>
                <a:schemeClr val="bg2">
                  <a:lumMod val="10000"/>
                </a:schemeClr>
              </a:solidFill>
            </a:rPr>
            <a:t>Review purchase information</a:t>
          </a:r>
        </a:p>
      </dgm:t>
    </dgm:pt>
    <dgm:pt modelId="{335695FA-25B9-44F3-BDA7-319F8DFA4C90}" type="parTrans" cxnId="{6E5E678A-A0A1-4EE6-BEBD-942076782217}">
      <dgm:prSet/>
      <dgm:spPr/>
      <dgm:t>
        <a:bodyPr/>
        <a:lstStyle/>
        <a:p>
          <a:endParaRPr lang="en-US"/>
        </a:p>
      </dgm:t>
    </dgm:pt>
    <dgm:pt modelId="{E63D7CA5-5627-4A82-A6DE-BE87322D4D36}" type="sibTrans" cxnId="{6E5E678A-A0A1-4EE6-BEBD-942076782217}">
      <dgm:prSet phldrT="03" phldr="0"/>
      <dgm:spPr/>
      <dgm:t>
        <a:bodyPr/>
        <a:lstStyle/>
        <a:p>
          <a:r>
            <a:rPr lang="en-US"/>
            <a:t>03</a:t>
          </a:r>
        </a:p>
      </dgm:t>
    </dgm:pt>
    <dgm:pt modelId="{BB12098D-952C-4E88-AE77-610273BF7CB6}">
      <dgm:prSet/>
      <dgm:spPr/>
      <dgm:t>
        <a:bodyPr/>
        <a:lstStyle/>
        <a:p>
          <a:r>
            <a:rPr lang="en-US" dirty="0">
              <a:solidFill>
                <a:schemeClr val="bg2">
                  <a:lumMod val="10000"/>
                </a:schemeClr>
              </a:solidFill>
            </a:rPr>
            <a:t>Physically tag asset</a:t>
          </a:r>
        </a:p>
      </dgm:t>
    </dgm:pt>
    <dgm:pt modelId="{D4AE66B3-3A94-458D-9BCA-5132CBFA3B3F}" type="parTrans" cxnId="{0882AD0F-F108-493D-8ADE-3CD3F28DC875}">
      <dgm:prSet/>
      <dgm:spPr/>
      <dgm:t>
        <a:bodyPr/>
        <a:lstStyle/>
        <a:p>
          <a:endParaRPr lang="en-US"/>
        </a:p>
      </dgm:t>
    </dgm:pt>
    <dgm:pt modelId="{8066F7F3-54B9-47CE-BF05-125A8EC6EDB3}" type="sibTrans" cxnId="{0882AD0F-F108-493D-8ADE-3CD3F28DC875}">
      <dgm:prSet phldrT="04" phldr="0"/>
      <dgm:spPr/>
      <dgm:t>
        <a:bodyPr/>
        <a:lstStyle/>
        <a:p>
          <a:r>
            <a:rPr lang="en-US"/>
            <a:t>04</a:t>
          </a:r>
        </a:p>
      </dgm:t>
    </dgm:pt>
    <dgm:pt modelId="{BAC997B1-86B1-4968-B7F7-D997684FE732}">
      <dgm:prSet/>
      <dgm:spPr/>
      <dgm:t>
        <a:bodyPr/>
        <a:lstStyle/>
        <a:p>
          <a:r>
            <a:rPr lang="en-US" dirty="0">
              <a:solidFill>
                <a:schemeClr val="bg2">
                  <a:lumMod val="10000"/>
                </a:schemeClr>
              </a:solidFill>
            </a:rPr>
            <a:t>Complete asset tagging sheet</a:t>
          </a:r>
        </a:p>
      </dgm:t>
    </dgm:pt>
    <dgm:pt modelId="{44B8E728-5112-4EC3-91DF-E63A30A8FB0C}" type="parTrans" cxnId="{4428AE17-9BF8-4CA0-B5D0-4456CE77BE92}">
      <dgm:prSet/>
      <dgm:spPr/>
      <dgm:t>
        <a:bodyPr/>
        <a:lstStyle/>
        <a:p>
          <a:endParaRPr lang="en-US"/>
        </a:p>
      </dgm:t>
    </dgm:pt>
    <dgm:pt modelId="{5EF8C82A-5C0E-4C16-BCBD-E3465A3A1FE2}" type="sibTrans" cxnId="{4428AE17-9BF8-4CA0-B5D0-4456CE77BE92}">
      <dgm:prSet phldrT="05" phldr="0"/>
      <dgm:spPr/>
      <dgm:t>
        <a:bodyPr/>
        <a:lstStyle/>
        <a:p>
          <a:r>
            <a:rPr lang="en-US"/>
            <a:t>05</a:t>
          </a:r>
        </a:p>
      </dgm:t>
    </dgm:pt>
    <dgm:pt modelId="{82708D53-ED42-410C-8123-A6AB17145C4F}" type="pres">
      <dgm:prSet presAssocID="{29CD4B36-25B5-41E4-92F8-9418FF06D3E6}" presName="Name0" presStyleCnt="0">
        <dgm:presLayoutVars>
          <dgm:animLvl val="lvl"/>
          <dgm:resizeHandles val="exact"/>
        </dgm:presLayoutVars>
      </dgm:prSet>
      <dgm:spPr/>
    </dgm:pt>
    <dgm:pt modelId="{0F48AFA2-FC56-44FF-B7BF-5F19C37B23F3}" type="pres">
      <dgm:prSet presAssocID="{38B32334-48E4-4BFC-9276-44798F65AC50}" presName="compositeNode" presStyleCnt="0">
        <dgm:presLayoutVars>
          <dgm:bulletEnabled val="1"/>
        </dgm:presLayoutVars>
      </dgm:prSet>
      <dgm:spPr/>
    </dgm:pt>
    <dgm:pt modelId="{232A2AE7-AA03-4B13-8F1B-2E917A711A0E}" type="pres">
      <dgm:prSet presAssocID="{38B32334-48E4-4BFC-9276-44798F65AC50}" presName="bgRect" presStyleLbl="alignNode1" presStyleIdx="0" presStyleCnt="5"/>
      <dgm:spPr/>
    </dgm:pt>
    <dgm:pt modelId="{B5053748-9F3B-4127-8AFE-8285BF790AC2}" type="pres">
      <dgm:prSet presAssocID="{C45F3175-7F51-47CF-82B8-4D6D31E8BF7E}" presName="sibTransNodeRect" presStyleLbl="alignNode1" presStyleIdx="0" presStyleCnt="5">
        <dgm:presLayoutVars>
          <dgm:chMax val="0"/>
          <dgm:bulletEnabled val="1"/>
        </dgm:presLayoutVars>
      </dgm:prSet>
      <dgm:spPr/>
    </dgm:pt>
    <dgm:pt modelId="{A2D063D2-3D80-44A0-8B27-CDAF13CCAC35}" type="pres">
      <dgm:prSet presAssocID="{38B32334-48E4-4BFC-9276-44798F65AC50}" presName="nodeRect" presStyleLbl="alignNode1" presStyleIdx="0" presStyleCnt="5">
        <dgm:presLayoutVars>
          <dgm:bulletEnabled val="1"/>
        </dgm:presLayoutVars>
      </dgm:prSet>
      <dgm:spPr/>
    </dgm:pt>
    <dgm:pt modelId="{F3C22A33-C06B-4F8C-9BA6-1ABAD3AAFDF7}" type="pres">
      <dgm:prSet presAssocID="{C45F3175-7F51-47CF-82B8-4D6D31E8BF7E}" presName="sibTrans" presStyleCnt="0"/>
      <dgm:spPr/>
    </dgm:pt>
    <dgm:pt modelId="{876E58AC-ECDE-4A38-B0BD-B02C20B851F0}" type="pres">
      <dgm:prSet presAssocID="{D730579E-9DC5-4257-B22E-51DB9C056AA8}" presName="compositeNode" presStyleCnt="0">
        <dgm:presLayoutVars>
          <dgm:bulletEnabled val="1"/>
        </dgm:presLayoutVars>
      </dgm:prSet>
      <dgm:spPr/>
    </dgm:pt>
    <dgm:pt modelId="{D57C629E-7FA5-4957-9F35-F9D10054AAD3}" type="pres">
      <dgm:prSet presAssocID="{D730579E-9DC5-4257-B22E-51DB9C056AA8}" presName="bgRect" presStyleLbl="alignNode1" presStyleIdx="1" presStyleCnt="5"/>
      <dgm:spPr/>
    </dgm:pt>
    <dgm:pt modelId="{0A51EBE0-2D88-4672-A898-64F8B8949187}" type="pres">
      <dgm:prSet presAssocID="{D1EA92C0-236A-4824-9EAB-7954D94BBA20}" presName="sibTransNodeRect" presStyleLbl="alignNode1" presStyleIdx="1" presStyleCnt="5">
        <dgm:presLayoutVars>
          <dgm:chMax val="0"/>
          <dgm:bulletEnabled val="1"/>
        </dgm:presLayoutVars>
      </dgm:prSet>
      <dgm:spPr/>
    </dgm:pt>
    <dgm:pt modelId="{5059C05A-0901-4D39-9B17-70C6A8DDA90A}" type="pres">
      <dgm:prSet presAssocID="{D730579E-9DC5-4257-B22E-51DB9C056AA8}" presName="nodeRect" presStyleLbl="alignNode1" presStyleIdx="1" presStyleCnt="5">
        <dgm:presLayoutVars>
          <dgm:bulletEnabled val="1"/>
        </dgm:presLayoutVars>
      </dgm:prSet>
      <dgm:spPr/>
    </dgm:pt>
    <dgm:pt modelId="{D2C9664A-4C36-4FAD-AF8B-7407E182DD0F}" type="pres">
      <dgm:prSet presAssocID="{D1EA92C0-236A-4824-9EAB-7954D94BBA20}" presName="sibTrans" presStyleCnt="0"/>
      <dgm:spPr/>
    </dgm:pt>
    <dgm:pt modelId="{01507AB3-F780-4705-9AA1-43B20CE16DC0}" type="pres">
      <dgm:prSet presAssocID="{AA013F0D-5B2E-4F54-AF6C-5319A19C21FC}" presName="compositeNode" presStyleCnt="0">
        <dgm:presLayoutVars>
          <dgm:bulletEnabled val="1"/>
        </dgm:presLayoutVars>
      </dgm:prSet>
      <dgm:spPr/>
    </dgm:pt>
    <dgm:pt modelId="{D369A177-FD6C-4035-8857-8C9F6D1BEFA6}" type="pres">
      <dgm:prSet presAssocID="{AA013F0D-5B2E-4F54-AF6C-5319A19C21FC}" presName="bgRect" presStyleLbl="alignNode1" presStyleIdx="2" presStyleCnt="5"/>
      <dgm:spPr/>
    </dgm:pt>
    <dgm:pt modelId="{F037E8A1-689E-4201-A3A5-A3280EB81273}" type="pres">
      <dgm:prSet presAssocID="{E63D7CA5-5627-4A82-A6DE-BE87322D4D36}" presName="sibTransNodeRect" presStyleLbl="alignNode1" presStyleIdx="2" presStyleCnt="5">
        <dgm:presLayoutVars>
          <dgm:chMax val="0"/>
          <dgm:bulletEnabled val="1"/>
        </dgm:presLayoutVars>
      </dgm:prSet>
      <dgm:spPr/>
    </dgm:pt>
    <dgm:pt modelId="{2FC11B8D-8DF9-4A3B-A98A-8123A84DD2EF}" type="pres">
      <dgm:prSet presAssocID="{AA013F0D-5B2E-4F54-AF6C-5319A19C21FC}" presName="nodeRect" presStyleLbl="alignNode1" presStyleIdx="2" presStyleCnt="5">
        <dgm:presLayoutVars>
          <dgm:bulletEnabled val="1"/>
        </dgm:presLayoutVars>
      </dgm:prSet>
      <dgm:spPr/>
    </dgm:pt>
    <dgm:pt modelId="{33042120-D37D-4950-89C4-6F313BC35FC0}" type="pres">
      <dgm:prSet presAssocID="{E63D7CA5-5627-4A82-A6DE-BE87322D4D36}" presName="sibTrans" presStyleCnt="0"/>
      <dgm:spPr/>
    </dgm:pt>
    <dgm:pt modelId="{0778114A-0933-4D33-B445-865500CE6DED}" type="pres">
      <dgm:prSet presAssocID="{BB12098D-952C-4E88-AE77-610273BF7CB6}" presName="compositeNode" presStyleCnt="0">
        <dgm:presLayoutVars>
          <dgm:bulletEnabled val="1"/>
        </dgm:presLayoutVars>
      </dgm:prSet>
      <dgm:spPr/>
    </dgm:pt>
    <dgm:pt modelId="{33E7DD02-27F1-42D8-BE5C-2FE6607C451A}" type="pres">
      <dgm:prSet presAssocID="{BB12098D-952C-4E88-AE77-610273BF7CB6}" presName="bgRect" presStyleLbl="alignNode1" presStyleIdx="3" presStyleCnt="5"/>
      <dgm:spPr/>
    </dgm:pt>
    <dgm:pt modelId="{32ADC7DD-C2DA-415A-BEE7-71759F92BFAF}" type="pres">
      <dgm:prSet presAssocID="{8066F7F3-54B9-47CE-BF05-125A8EC6EDB3}" presName="sibTransNodeRect" presStyleLbl="alignNode1" presStyleIdx="3" presStyleCnt="5">
        <dgm:presLayoutVars>
          <dgm:chMax val="0"/>
          <dgm:bulletEnabled val="1"/>
        </dgm:presLayoutVars>
      </dgm:prSet>
      <dgm:spPr/>
    </dgm:pt>
    <dgm:pt modelId="{75583349-5FB3-47D5-9CB0-57026E5BB1F4}" type="pres">
      <dgm:prSet presAssocID="{BB12098D-952C-4E88-AE77-610273BF7CB6}" presName="nodeRect" presStyleLbl="alignNode1" presStyleIdx="3" presStyleCnt="5">
        <dgm:presLayoutVars>
          <dgm:bulletEnabled val="1"/>
        </dgm:presLayoutVars>
      </dgm:prSet>
      <dgm:spPr/>
    </dgm:pt>
    <dgm:pt modelId="{4F41B550-B177-4FDC-9FBD-48A8C69FE021}" type="pres">
      <dgm:prSet presAssocID="{8066F7F3-54B9-47CE-BF05-125A8EC6EDB3}" presName="sibTrans" presStyleCnt="0"/>
      <dgm:spPr/>
    </dgm:pt>
    <dgm:pt modelId="{C8F7D939-0350-4D17-B212-8A5CF45E1F43}" type="pres">
      <dgm:prSet presAssocID="{BAC997B1-86B1-4968-B7F7-D997684FE732}" presName="compositeNode" presStyleCnt="0">
        <dgm:presLayoutVars>
          <dgm:bulletEnabled val="1"/>
        </dgm:presLayoutVars>
      </dgm:prSet>
      <dgm:spPr/>
    </dgm:pt>
    <dgm:pt modelId="{71ED286A-E9D0-424B-B3CB-1A5B2855D0A7}" type="pres">
      <dgm:prSet presAssocID="{BAC997B1-86B1-4968-B7F7-D997684FE732}" presName="bgRect" presStyleLbl="alignNode1" presStyleIdx="4" presStyleCnt="5"/>
      <dgm:spPr/>
    </dgm:pt>
    <dgm:pt modelId="{A656CE13-AEE6-4A23-A9B9-68BF876E404F}" type="pres">
      <dgm:prSet presAssocID="{5EF8C82A-5C0E-4C16-BCBD-E3465A3A1FE2}" presName="sibTransNodeRect" presStyleLbl="alignNode1" presStyleIdx="4" presStyleCnt="5">
        <dgm:presLayoutVars>
          <dgm:chMax val="0"/>
          <dgm:bulletEnabled val="1"/>
        </dgm:presLayoutVars>
      </dgm:prSet>
      <dgm:spPr/>
    </dgm:pt>
    <dgm:pt modelId="{2D41F11A-62BD-4D17-9E0E-A645F0F5C968}" type="pres">
      <dgm:prSet presAssocID="{BAC997B1-86B1-4968-B7F7-D997684FE732}" presName="nodeRect" presStyleLbl="alignNode1" presStyleIdx="4" presStyleCnt="5">
        <dgm:presLayoutVars>
          <dgm:bulletEnabled val="1"/>
        </dgm:presLayoutVars>
      </dgm:prSet>
      <dgm:spPr/>
    </dgm:pt>
  </dgm:ptLst>
  <dgm:cxnLst>
    <dgm:cxn modelId="{0882AD0F-F108-493D-8ADE-3CD3F28DC875}" srcId="{29CD4B36-25B5-41E4-92F8-9418FF06D3E6}" destId="{BB12098D-952C-4E88-AE77-610273BF7CB6}" srcOrd="3" destOrd="0" parTransId="{D4AE66B3-3A94-458D-9BCA-5132CBFA3B3F}" sibTransId="{8066F7F3-54B9-47CE-BF05-125A8EC6EDB3}"/>
    <dgm:cxn modelId="{4428AE17-9BF8-4CA0-B5D0-4456CE77BE92}" srcId="{29CD4B36-25B5-41E4-92F8-9418FF06D3E6}" destId="{BAC997B1-86B1-4968-B7F7-D997684FE732}" srcOrd="4" destOrd="0" parTransId="{44B8E728-5112-4EC3-91DF-E63A30A8FB0C}" sibTransId="{5EF8C82A-5C0E-4C16-BCBD-E3465A3A1FE2}"/>
    <dgm:cxn modelId="{A9220461-329F-4EB2-B8F6-A4D2DED857A7}" type="presOf" srcId="{8066F7F3-54B9-47CE-BF05-125A8EC6EDB3}" destId="{32ADC7DD-C2DA-415A-BEE7-71759F92BFAF}" srcOrd="0" destOrd="0" presId="urn:microsoft.com/office/officeart/2016/7/layout/LinearBlockProcessNumbered"/>
    <dgm:cxn modelId="{561A3764-249A-4F2F-BF58-2E4ABA3BCD16}" type="presOf" srcId="{BB12098D-952C-4E88-AE77-610273BF7CB6}" destId="{75583349-5FB3-47D5-9CB0-57026E5BB1F4}" srcOrd="1" destOrd="0" presId="urn:microsoft.com/office/officeart/2016/7/layout/LinearBlockProcessNumbered"/>
    <dgm:cxn modelId="{09D8D764-672E-4369-9DF1-C109F4A15A4A}" type="presOf" srcId="{D730579E-9DC5-4257-B22E-51DB9C056AA8}" destId="{5059C05A-0901-4D39-9B17-70C6A8DDA90A}" srcOrd="1" destOrd="0" presId="urn:microsoft.com/office/officeart/2016/7/layout/LinearBlockProcessNumbered"/>
    <dgm:cxn modelId="{7D531B6E-BC2F-4A86-81C8-26005759CE8F}" type="presOf" srcId="{BAC997B1-86B1-4968-B7F7-D997684FE732}" destId="{71ED286A-E9D0-424B-B3CB-1A5B2855D0A7}" srcOrd="0" destOrd="0" presId="urn:microsoft.com/office/officeart/2016/7/layout/LinearBlockProcessNumbered"/>
    <dgm:cxn modelId="{CC632D6E-8300-4928-9FAE-54B66DC3CF75}" type="presOf" srcId="{E63D7CA5-5627-4A82-A6DE-BE87322D4D36}" destId="{F037E8A1-689E-4201-A3A5-A3280EB81273}" srcOrd="0" destOrd="0" presId="urn:microsoft.com/office/officeart/2016/7/layout/LinearBlockProcessNumbered"/>
    <dgm:cxn modelId="{72CDB355-5D36-435E-B7F4-C5456AF7F5F3}" type="presOf" srcId="{38B32334-48E4-4BFC-9276-44798F65AC50}" destId="{232A2AE7-AA03-4B13-8F1B-2E917A711A0E}" srcOrd="0" destOrd="0" presId="urn:microsoft.com/office/officeart/2016/7/layout/LinearBlockProcessNumbered"/>
    <dgm:cxn modelId="{6E5E678A-A0A1-4EE6-BEBD-942076782217}" srcId="{29CD4B36-25B5-41E4-92F8-9418FF06D3E6}" destId="{AA013F0D-5B2E-4F54-AF6C-5319A19C21FC}" srcOrd="2" destOrd="0" parTransId="{335695FA-25B9-44F3-BDA7-319F8DFA4C90}" sibTransId="{E63D7CA5-5627-4A82-A6DE-BE87322D4D36}"/>
    <dgm:cxn modelId="{98D6E58F-FA7C-4351-9F09-E40DC9BE50C4}" type="presOf" srcId="{BB12098D-952C-4E88-AE77-610273BF7CB6}" destId="{33E7DD02-27F1-42D8-BE5C-2FE6607C451A}" srcOrd="0" destOrd="0" presId="urn:microsoft.com/office/officeart/2016/7/layout/LinearBlockProcessNumbered"/>
    <dgm:cxn modelId="{0AB23B9D-DF4D-4F06-A495-F0F2C307E072}" type="presOf" srcId="{29CD4B36-25B5-41E4-92F8-9418FF06D3E6}" destId="{82708D53-ED42-410C-8123-A6AB17145C4F}" srcOrd="0" destOrd="0" presId="urn:microsoft.com/office/officeart/2016/7/layout/LinearBlockProcessNumbered"/>
    <dgm:cxn modelId="{3F8950AC-3405-48FA-B517-5C85B15CCCF7}" srcId="{29CD4B36-25B5-41E4-92F8-9418FF06D3E6}" destId="{D730579E-9DC5-4257-B22E-51DB9C056AA8}" srcOrd="1" destOrd="0" parTransId="{4D96AB36-B930-4CF2-A625-28343DD5236B}" sibTransId="{D1EA92C0-236A-4824-9EAB-7954D94BBA20}"/>
    <dgm:cxn modelId="{A782D4BD-1DA6-4CDD-BF0A-B4C42C0762E6}" type="presOf" srcId="{5EF8C82A-5C0E-4C16-BCBD-E3465A3A1FE2}" destId="{A656CE13-AEE6-4A23-A9B9-68BF876E404F}" srcOrd="0" destOrd="0" presId="urn:microsoft.com/office/officeart/2016/7/layout/LinearBlockProcessNumbered"/>
    <dgm:cxn modelId="{386A7DBE-7468-4B13-93F3-CD96D0788C18}" type="presOf" srcId="{D1EA92C0-236A-4824-9EAB-7954D94BBA20}" destId="{0A51EBE0-2D88-4672-A898-64F8B8949187}" srcOrd="0" destOrd="0" presId="urn:microsoft.com/office/officeart/2016/7/layout/LinearBlockProcessNumbered"/>
    <dgm:cxn modelId="{409CE2BE-8947-482F-B966-F4D482A3226E}" type="presOf" srcId="{D730579E-9DC5-4257-B22E-51DB9C056AA8}" destId="{D57C629E-7FA5-4957-9F35-F9D10054AAD3}" srcOrd="0" destOrd="0" presId="urn:microsoft.com/office/officeart/2016/7/layout/LinearBlockProcessNumbered"/>
    <dgm:cxn modelId="{2B9580BF-4B05-4DEA-8719-2AEB2CEEA9D1}" srcId="{29CD4B36-25B5-41E4-92F8-9418FF06D3E6}" destId="{38B32334-48E4-4BFC-9276-44798F65AC50}" srcOrd="0" destOrd="0" parTransId="{ADEBBCEE-4CB9-4F56-8264-BC5C25BEC0AA}" sibTransId="{C45F3175-7F51-47CF-82B8-4D6D31E8BF7E}"/>
    <dgm:cxn modelId="{C9CD7EC2-CFC9-46E1-BF08-BD8DE325CFD0}" type="presOf" srcId="{AA013F0D-5B2E-4F54-AF6C-5319A19C21FC}" destId="{D369A177-FD6C-4035-8857-8C9F6D1BEFA6}" srcOrd="0" destOrd="0" presId="urn:microsoft.com/office/officeart/2016/7/layout/LinearBlockProcessNumbered"/>
    <dgm:cxn modelId="{84D93DD0-1252-4E84-9FE1-A10AD7517930}" type="presOf" srcId="{C45F3175-7F51-47CF-82B8-4D6D31E8BF7E}" destId="{B5053748-9F3B-4127-8AFE-8285BF790AC2}" srcOrd="0" destOrd="0" presId="urn:microsoft.com/office/officeart/2016/7/layout/LinearBlockProcessNumbered"/>
    <dgm:cxn modelId="{4162D0D3-90B0-4957-9E08-31CDE9AAFF92}" type="presOf" srcId="{AA013F0D-5B2E-4F54-AF6C-5319A19C21FC}" destId="{2FC11B8D-8DF9-4A3B-A98A-8123A84DD2EF}" srcOrd="1" destOrd="0" presId="urn:microsoft.com/office/officeart/2016/7/layout/LinearBlockProcessNumbered"/>
    <dgm:cxn modelId="{063317E9-A8E1-4DE3-9550-87AC9FD9F685}" type="presOf" srcId="{38B32334-48E4-4BFC-9276-44798F65AC50}" destId="{A2D063D2-3D80-44A0-8B27-CDAF13CCAC35}" srcOrd="1" destOrd="0" presId="urn:microsoft.com/office/officeart/2016/7/layout/LinearBlockProcessNumbered"/>
    <dgm:cxn modelId="{D49566FC-359F-44A1-B359-009A0DB06FA3}" type="presOf" srcId="{BAC997B1-86B1-4968-B7F7-D997684FE732}" destId="{2D41F11A-62BD-4D17-9E0E-A645F0F5C968}" srcOrd="1" destOrd="0" presId="urn:microsoft.com/office/officeart/2016/7/layout/LinearBlockProcessNumbered"/>
    <dgm:cxn modelId="{EA11D35B-F677-4284-A1BC-2A6DE15CAC18}" type="presParOf" srcId="{82708D53-ED42-410C-8123-A6AB17145C4F}" destId="{0F48AFA2-FC56-44FF-B7BF-5F19C37B23F3}" srcOrd="0" destOrd="0" presId="urn:microsoft.com/office/officeart/2016/7/layout/LinearBlockProcessNumbered"/>
    <dgm:cxn modelId="{B974F55F-9C3B-447D-BB2A-171B27FD0A6F}" type="presParOf" srcId="{0F48AFA2-FC56-44FF-B7BF-5F19C37B23F3}" destId="{232A2AE7-AA03-4B13-8F1B-2E917A711A0E}" srcOrd="0" destOrd="0" presId="urn:microsoft.com/office/officeart/2016/7/layout/LinearBlockProcessNumbered"/>
    <dgm:cxn modelId="{1F72D760-EE5A-4E10-A233-E218211EEAF8}" type="presParOf" srcId="{0F48AFA2-FC56-44FF-B7BF-5F19C37B23F3}" destId="{B5053748-9F3B-4127-8AFE-8285BF790AC2}" srcOrd="1" destOrd="0" presId="urn:microsoft.com/office/officeart/2016/7/layout/LinearBlockProcessNumbered"/>
    <dgm:cxn modelId="{0A8D1BC3-B30D-4C33-B74D-9C282669EADA}" type="presParOf" srcId="{0F48AFA2-FC56-44FF-B7BF-5F19C37B23F3}" destId="{A2D063D2-3D80-44A0-8B27-CDAF13CCAC35}" srcOrd="2" destOrd="0" presId="urn:microsoft.com/office/officeart/2016/7/layout/LinearBlockProcessNumbered"/>
    <dgm:cxn modelId="{C9448CB3-E4DE-487C-AF01-242007E4F849}" type="presParOf" srcId="{82708D53-ED42-410C-8123-A6AB17145C4F}" destId="{F3C22A33-C06B-4F8C-9BA6-1ABAD3AAFDF7}" srcOrd="1" destOrd="0" presId="urn:microsoft.com/office/officeart/2016/7/layout/LinearBlockProcessNumbered"/>
    <dgm:cxn modelId="{FE0AB825-0A9E-4881-A82F-1D5EA56B8573}" type="presParOf" srcId="{82708D53-ED42-410C-8123-A6AB17145C4F}" destId="{876E58AC-ECDE-4A38-B0BD-B02C20B851F0}" srcOrd="2" destOrd="0" presId="urn:microsoft.com/office/officeart/2016/7/layout/LinearBlockProcessNumbered"/>
    <dgm:cxn modelId="{17686880-52BA-40FB-85AA-238F6C5BE25D}" type="presParOf" srcId="{876E58AC-ECDE-4A38-B0BD-B02C20B851F0}" destId="{D57C629E-7FA5-4957-9F35-F9D10054AAD3}" srcOrd="0" destOrd="0" presId="urn:microsoft.com/office/officeart/2016/7/layout/LinearBlockProcessNumbered"/>
    <dgm:cxn modelId="{BE9A8DCD-BAF3-4BA9-A0A0-33DBB2CE571A}" type="presParOf" srcId="{876E58AC-ECDE-4A38-B0BD-B02C20B851F0}" destId="{0A51EBE0-2D88-4672-A898-64F8B8949187}" srcOrd="1" destOrd="0" presId="urn:microsoft.com/office/officeart/2016/7/layout/LinearBlockProcessNumbered"/>
    <dgm:cxn modelId="{70031ADA-0A9E-40A2-A166-F0807BB6EE9F}" type="presParOf" srcId="{876E58AC-ECDE-4A38-B0BD-B02C20B851F0}" destId="{5059C05A-0901-4D39-9B17-70C6A8DDA90A}" srcOrd="2" destOrd="0" presId="urn:microsoft.com/office/officeart/2016/7/layout/LinearBlockProcessNumbered"/>
    <dgm:cxn modelId="{AE9B510A-D1E2-4DC4-8E48-E2E136057812}" type="presParOf" srcId="{82708D53-ED42-410C-8123-A6AB17145C4F}" destId="{D2C9664A-4C36-4FAD-AF8B-7407E182DD0F}" srcOrd="3" destOrd="0" presId="urn:microsoft.com/office/officeart/2016/7/layout/LinearBlockProcessNumbered"/>
    <dgm:cxn modelId="{2B3193B5-B75B-4198-9373-847E3C6A83F1}" type="presParOf" srcId="{82708D53-ED42-410C-8123-A6AB17145C4F}" destId="{01507AB3-F780-4705-9AA1-43B20CE16DC0}" srcOrd="4" destOrd="0" presId="urn:microsoft.com/office/officeart/2016/7/layout/LinearBlockProcessNumbered"/>
    <dgm:cxn modelId="{26F83572-0490-4DA3-8B16-ED951C696679}" type="presParOf" srcId="{01507AB3-F780-4705-9AA1-43B20CE16DC0}" destId="{D369A177-FD6C-4035-8857-8C9F6D1BEFA6}" srcOrd="0" destOrd="0" presId="urn:microsoft.com/office/officeart/2016/7/layout/LinearBlockProcessNumbered"/>
    <dgm:cxn modelId="{9B47700A-81D5-47BC-B029-DEF1BC878DAB}" type="presParOf" srcId="{01507AB3-F780-4705-9AA1-43B20CE16DC0}" destId="{F037E8A1-689E-4201-A3A5-A3280EB81273}" srcOrd="1" destOrd="0" presId="urn:microsoft.com/office/officeart/2016/7/layout/LinearBlockProcessNumbered"/>
    <dgm:cxn modelId="{87F2E910-8C05-49C3-BC00-6F56D8B504AA}" type="presParOf" srcId="{01507AB3-F780-4705-9AA1-43B20CE16DC0}" destId="{2FC11B8D-8DF9-4A3B-A98A-8123A84DD2EF}" srcOrd="2" destOrd="0" presId="urn:microsoft.com/office/officeart/2016/7/layout/LinearBlockProcessNumbered"/>
    <dgm:cxn modelId="{259A28A0-66A3-4F59-AC96-0DB41E16749A}" type="presParOf" srcId="{82708D53-ED42-410C-8123-A6AB17145C4F}" destId="{33042120-D37D-4950-89C4-6F313BC35FC0}" srcOrd="5" destOrd="0" presId="urn:microsoft.com/office/officeart/2016/7/layout/LinearBlockProcessNumbered"/>
    <dgm:cxn modelId="{E2A51162-ACFD-4BA4-AA40-496DB72A1FF3}" type="presParOf" srcId="{82708D53-ED42-410C-8123-A6AB17145C4F}" destId="{0778114A-0933-4D33-B445-865500CE6DED}" srcOrd="6" destOrd="0" presId="urn:microsoft.com/office/officeart/2016/7/layout/LinearBlockProcessNumbered"/>
    <dgm:cxn modelId="{3965D956-901A-44F1-9EFC-F2E2E9D0DB3C}" type="presParOf" srcId="{0778114A-0933-4D33-B445-865500CE6DED}" destId="{33E7DD02-27F1-42D8-BE5C-2FE6607C451A}" srcOrd="0" destOrd="0" presId="urn:microsoft.com/office/officeart/2016/7/layout/LinearBlockProcessNumbered"/>
    <dgm:cxn modelId="{70935F42-C668-46A2-9962-1922A9689104}" type="presParOf" srcId="{0778114A-0933-4D33-B445-865500CE6DED}" destId="{32ADC7DD-C2DA-415A-BEE7-71759F92BFAF}" srcOrd="1" destOrd="0" presId="urn:microsoft.com/office/officeart/2016/7/layout/LinearBlockProcessNumbered"/>
    <dgm:cxn modelId="{4E308543-84BF-477F-8804-17BAC0054620}" type="presParOf" srcId="{0778114A-0933-4D33-B445-865500CE6DED}" destId="{75583349-5FB3-47D5-9CB0-57026E5BB1F4}" srcOrd="2" destOrd="0" presId="urn:microsoft.com/office/officeart/2016/7/layout/LinearBlockProcessNumbered"/>
    <dgm:cxn modelId="{A72D5240-A645-4941-9CD0-280A8EB9C089}" type="presParOf" srcId="{82708D53-ED42-410C-8123-A6AB17145C4F}" destId="{4F41B550-B177-4FDC-9FBD-48A8C69FE021}" srcOrd="7" destOrd="0" presId="urn:microsoft.com/office/officeart/2016/7/layout/LinearBlockProcessNumbered"/>
    <dgm:cxn modelId="{E3485259-C1EB-49F6-83B9-616B70C4A38D}" type="presParOf" srcId="{82708D53-ED42-410C-8123-A6AB17145C4F}" destId="{C8F7D939-0350-4D17-B212-8A5CF45E1F43}" srcOrd="8" destOrd="0" presId="urn:microsoft.com/office/officeart/2016/7/layout/LinearBlockProcessNumbered"/>
    <dgm:cxn modelId="{806D5CB2-EB9C-45E1-AC13-5DBCD42CA875}" type="presParOf" srcId="{C8F7D939-0350-4D17-B212-8A5CF45E1F43}" destId="{71ED286A-E9D0-424B-B3CB-1A5B2855D0A7}" srcOrd="0" destOrd="0" presId="urn:microsoft.com/office/officeart/2016/7/layout/LinearBlockProcessNumbered"/>
    <dgm:cxn modelId="{F68EDD1E-0D99-48D2-BFA7-E974EC45F5C6}" type="presParOf" srcId="{C8F7D939-0350-4D17-B212-8A5CF45E1F43}" destId="{A656CE13-AEE6-4A23-A9B9-68BF876E404F}" srcOrd="1" destOrd="0" presId="urn:microsoft.com/office/officeart/2016/7/layout/LinearBlockProcessNumbered"/>
    <dgm:cxn modelId="{33886740-8EDD-4C3B-BC34-BE76A4C55B71}" type="presParOf" srcId="{C8F7D939-0350-4D17-B212-8A5CF45E1F43}" destId="{2D41F11A-62BD-4D17-9E0E-A645F0F5C968}" srcOrd="2" destOrd="0" presId="urn:microsoft.com/office/officeart/2016/7/layout/LinearBlockProcessNumbered"/>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C253B2-6878-4FC7-AB4B-DEC550C3901A}">
      <dsp:nvSpPr>
        <dsp:cNvPr id="0" name=""/>
        <dsp:cNvSpPr/>
      </dsp:nvSpPr>
      <dsp:spPr>
        <a:xfrm>
          <a:off x="3193" y="162839"/>
          <a:ext cx="2533509" cy="15201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0" i="0" kern="1200" dirty="0"/>
            <a:t>Purchase Order </a:t>
          </a:r>
          <a:endParaRPr lang="en-US" sz="3300" kern="1200" dirty="0"/>
        </a:p>
      </dsp:txBody>
      <dsp:txXfrm>
        <a:off x="3193" y="162839"/>
        <a:ext cx="2533509" cy="1520105"/>
      </dsp:txXfrm>
    </dsp:sp>
    <dsp:sp modelId="{AE368AE2-7BD5-4AD1-B34F-96A5321A262A}">
      <dsp:nvSpPr>
        <dsp:cNvPr id="0" name=""/>
        <dsp:cNvSpPr/>
      </dsp:nvSpPr>
      <dsp:spPr>
        <a:xfrm>
          <a:off x="2790053" y="162839"/>
          <a:ext cx="2533509" cy="15201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0" i="0" kern="1200" dirty="0"/>
            <a:t>Leases</a:t>
          </a:r>
          <a:endParaRPr lang="en-US" sz="3300" kern="1200" dirty="0"/>
        </a:p>
      </dsp:txBody>
      <dsp:txXfrm>
        <a:off x="2790053" y="162839"/>
        <a:ext cx="2533509" cy="1520105"/>
      </dsp:txXfrm>
    </dsp:sp>
    <dsp:sp modelId="{95C16B64-114E-42F1-902A-B6238167607A}">
      <dsp:nvSpPr>
        <dsp:cNvPr id="0" name=""/>
        <dsp:cNvSpPr/>
      </dsp:nvSpPr>
      <dsp:spPr>
        <a:xfrm>
          <a:off x="5576913" y="162839"/>
          <a:ext cx="2533509" cy="15201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0" i="0" kern="1200" dirty="0"/>
            <a:t>Installment</a:t>
          </a:r>
          <a:endParaRPr lang="en-US" sz="3300" kern="1200" dirty="0"/>
        </a:p>
      </dsp:txBody>
      <dsp:txXfrm>
        <a:off x="5576913" y="162839"/>
        <a:ext cx="2533509" cy="1520105"/>
      </dsp:txXfrm>
    </dsp:sp>
    <dsp:sp modelId="{F2C6B5CE-45C2-46A1-8FF1-74A75F152B07}">
      <dsp:nvSpPr>
        <dsp:cNvPr id="0" name=""/>
        <dsp:cNvSpPr/>
      </dsp:nvSpPr>
      <dsp:spPr>
        <a:xfrm>
          <a:off x="8363774" y="162839"/>
          <a:ext cx="2533509" cy="15201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0" i="0" kern="1200" dirty="0"/>
            <a:t>Procurement Card</a:t>
          </a:r>
          <a:endParaRPr lang="en-US" sz="3300" kern="1200" dirty="0"/>
        </a:p>
      </dsp:txBody>
      <dsp:txXfrm>
        <a:off x="8363774" y="162839"/>
        <a:ext cx="2533509" cy="1520105"/>
      </dsp:txXfrm>
    </dsp:sp>
    <dsp:sp modelId="{AEC6692A-E41C-4066-B74B-32929C53B0FA}">
      <dsp:nvSpPr>
        <dsp:cNvPr id="0" name=""/>
        <dsp:cNvSpPr/>
      </dsp:nvSpPr>
      <dsp:spPr>
        <a:xfrm>
          <a:off x="1396623" y="1936296"/>
          <a:ext cx="2533509" cy="15201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0" i="0" kern="1200"/>
            <a:t>Donation</a:t>
          </a:r>
          <a:endParaRPr lang="en-US" sz="3300" kern="1200"/>
        </a:p>
      </dsp:txBody>
      <dsp:txXfrm>
        <a:off x="1396623" y="1936296"/>
        <a:ext cx="2533509" cy="1520105"/>
      </dsp:txXfrm>
    </dsp:sp>
    <dsp:sp modelId="{2233F6AF-045B-4115-8257-3713898A1CA8}">
      <dsp:nvSpPr>
        <dsp:cNvPr id="0" name=""/>
        <dsp:cNvSpPr/>
      </dsp:nvSpPr>
      <dsp:spPr>
        <a:xfrm>
          <a:off x="4183483" y="1936296"/>
          <a:ext cx="2533509" cy="15201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0" i="0" kern="1200" dirty="0"/>
            <a:t>Transfers</a:t>
          </a:r>
          <a:endParaRPr lang="en-US" sz="3300" kern="1200" dirty="0"/>
        </a:p>
      </dsp:txBody>
      <dsp:txXfrm>
        <a:off x="4183483" y="1936296"/>
        <a:ext cx="2533509" cy="1520105"/>
      </dsp:txXfrm>
    </dsp:sp>
    <dsp:sp modelId="{8573A068-CE9D-4857-B28A-A8C0A3246AC8}">
      <dsp:nvSpPr>
        <dsp:cNvPr id="0" name=""/>
        <dsp:cNvSpPr/>
      </dsp:nvSpPr>
      <dsp:spPr>
        <a:xfrm>
          <a:off x="6970344" y="1936296"/>
          <a:ext cx="2533509" cy="15201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0" i="0" kern="1200" dirty="0"/>
            <a:t>Fabrication</a:t>
          </a:r>
          <a:endParaRPr lang="en-US" sz="3300" kern="1200" dirty="0"/>
        </a:p>
      </dsp:txBody>
      <dsp:txXfrm>
        <a:off x="6970344" y="1936296"/>
        <a:ext cx="2533509" cy="1520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2A2AE7-AA03-4B13-8F1B-2E917A711A0E}">
      <dsp:nvSpPr>
        <dsp:cNvPr id="0" name=""/>
        <dsp:cNvSpPr/>
      </dsp:nvSpPr>
      <dsp:spPr>
        <a:xfrm>
          <a:off x="6040" y="759996"/>
          <a:ext cx="1888405" cy="2266086"/>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533" tIns="0" rIns="186533"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2">
                  <a:lumMod val="10000"/>
                </a:schemeClr>
              </a:solidFill>
            </a:rPr>
            <a:t>Notice from Distribution Services </a:t>
          </a:r>
        </a:p>
      </dsp:txBody>
      <dsp:txXfrm>
        <a:off x="6040" y="1666431"/>
        <a:ext cx="1888405" cy="1359652"/>
      </dsp:txXfrm>
    </dsp:sp>
    <dsp:sp modelId="{B5053748-9F3B-4127-8AFE-8285BF790AC2}">
      <dsp:nvSpPr>
        <dsp:cNvPr id="0" name=""/>
        <dsp:cNvSpPr/>
      </dsp:nvSpPr>
      <dsp:spPr>
        <a:xfrm>
          <a:off x="6040" y="759996"/>
          <a:ext cx="1888405" cy="906434"/>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6533" tIns="165100" rIns="186533" bIns="165100" numCol="1" spcCol="1270" anchor="ctr" anchorCtr="0">
          <a:noAutofit/>
        </a:bodyPr>
        <a:lstStyle/>
        <a:p>
          <a:pPr marL="0" lvl="0" indent="0" algn="l" defTabSz="1822450">
            <a:lnSpc>
              <a:spcPct val="90000"/>
            </a:lnSpc>
            <a:spcBef>
              <a:spcPct val="0"/>
            </a:spcBef>
            <a:spcAft>
              <a:spcPct val="35000"/>
            </a:spcAft>
            <a:buNone/>
          </a:pPr>
          <a:r>
            <a:rPr lang="en-US" sz="4100" kern="1200" dirty="0"/>
            <a:t>01</a:t>
          </a:r>
        </a:p>
      </dsp:txBody>
      <dsp:txXfrm>
        <a:off x="6040" y="759996"/>
        <a:ext cx="1888405" cy="906434"/>
      </dsp:txXfrm>
    </dsp:sp>
    <dsp:sp modelId="{D57C629E-7FA5-4957-9F35-F9D10054AAD3}">
      <dsp:nvSpPr>
        <dsp:cNvPr id="0" name=""/>
        <dsp:cNvSpPr/>
      </dsp:nvSpPr>
      <dsp:spPr>
        <a:xfrm>
          <a:off x="2045519" y="759996"/>
          <a:ext cx="1888405" cy="2266086"/>
        </a:xfrm>
        <a:prstGeom prst="rect">
          <a:avLst/>
        </a:prstGeom>
        <a:solidFill>
          <a:schemeClr val="accent2">
            <a:hueOff val="1311444"/>
            <a:satOff val="2995"/>
            <a:lumOff val="-6226"/>
            <a:alphaOff val="0"/>
          </a:schemeClr>
        </a:solidFill>
        <a:ln w="15875" cap="flat" cmpd="sng" algn="ctr">
          <a:solidFill>
            <a:schemeClr val="accent2">
              <a:hueOff val="1311444"/>
              <a:satOff val="2995"/>
              <a:lumOff val="-622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533" tIns="0" rIns="186533"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2">
                  <a:lumMod val="10000"/>
                </a:schemeClr>
              </a:solidFill>
            </a:rPr>
            <a:t>Notice from campus department(s)</a:t>
          </a:r>
        </a:p>
      </dsp:txBody>
      <dsp:txXfrm>
        <a:off x="2045519" y="1666431"/>
        <a:ext cx="1888405" cy="1359652"/>
      </dsp:txXfrm>
    </dsp:sp>
    <dsp:sp modelId="{0A51EBE0-2D88-4672-A898-64F8B8949187}">
      <dsp:nvSpPr>
        <dsp:cNvPr id="0" name=""/>
        <dsp:cNvSpPr/>
      </dsp:nvSpPr>
      <dsp:spPr>
        <a:xfrm>
          <a:off x="2045519" y="759996"/>
          <a:ext cx="1888405" cy="906434"/>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6533" tIns="165100" rIns="186533" bIns="165100" numCol="1" spcCol="1270" anchor="ctr" anchorCtr="0">
          <a:noAutofit/>
        </a:bodyPr>
        <a:lstStyle/>
        <a:p>
          <a:pPr marL="0" lvl="0" indent="0" algn="l" defTabSz="1822450">
            <a:lnSpc>
              <a:spcPct val="90000"/>
            </a:lnSpc>
            <a:spcBef>
              <a:spcPct val="0"/>
            </a:spcBef>
            <a:spcAft>
              <a:spcPct val="35000"/>
            </a:spcAft>
            <a:buNone/>
          </a:pPr>
          <a:r>
            <a:rPr lang="en-US" sz="4100" kern="1200"/>
            <a:t>02</a:t>
          </a:r>
        </a:p>
      </dsp:txBody>
      <dsp:txXfrm>
        <a:off x="2045519" y="759996"/>
        <a:ext cx="1888405" cy="906434"/>
      </dsp:txXfrm>
    </dsp:sp>
    <dsp:sp modelId="{D369A177-FD6C-4035-8857-8C9F6D1BEFA6}">
      <dsp:nvSpPr>
        <dsp:cNvPr id="0" name=""/>
        <dsp:cNvSpPr/>
      </dsp:nvSpPr>
      <dsp:spPr>
        <a:xfrm>
          <a:off x="4084997" y="759996"/>
          <a:ext cx="1888405" cy="2266086"/>
        </a:xfrm>
        <a:prstGeom prst="rect">
          <a:avLst/>
        </a:prstGeom>
        <a:solidFill>
          <a:schemeClr val="accent2">
            <a:hueOff val="2622888"/>
            <a:satOff val="5991"/>
            <a:lumOff val="-12451"/>
            <a:alphaOff val="0"/>
          </a:schemeClr>
        </a:solidFill>
        <a:ln w="15875" cap="flat" cmpd="sng" algn="ctr">
          <a:solidFill>
            <a:schemeClr val="accent2">
              <a:hueOff val="2622888"/>
              <a:satOff val="5991"/>
              <a:lumOff val="-1245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533" tIns="0" rIns="186533"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2">
                  <a:lumMod val="10000"/>
                </a:schemeClr>
              </a:solidFill>
            </a:rPr>
            <a:t>Review purchase information</a:t>
          </a:r>
        </a:p>
      </dsp:txBody>
      <dsp:txXfrm>
        <a:off x="4084997" y="1666431"/>
        <a:ext cx="1888405" cy="1359652"/>
      </dsp:txXfrm>
    </dsp:sp>
    <dsp:sp modelId="{F037E8A1-689E-4201-A3A5-A3280EB81273}">
      <dsp:nvSpPr>
        <dsp:cNvPr id="0" name=""/>
        <dsp:cNvSpPr/>
      </dsp:nvSpPr>
      <dsp:spPr>
        <a:xfrm>
          <a:off x="4084997" y="759996"/>
          <a:ext cx="1888405" cy="906434"/>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6533" tIns="165100" rIns="186533" bIns="165100" numCol="1" spcCol="1270" anchor="ctr" anchorCtr="0">
          <a:noAutofit/>
        </a:bodyPr>
        <a:lstStyle/>
        <a:p>
          <a:pPr marL="0" lvl="0" indent="0" algn="l" defTabSz="1822450">
            <a:lnSpc>
              <a:spcPct val="90000"/>
            </a:lnSpc>
            <a:spcBef>
              <a:spcPct val="0"/>
            </a:spcBef>
            <a:spcAft>
              <a:spcPct val="35000"/>
            </a:spcAft>
            <a:buNone/>
          </a:pPr>
          <a:r>
            <a:rPr lang="en-US" sz="4100" kern="1200"/>
            <a:t>03</a:t>
          </a:r>
        </a:p>
      </dsp:txBody>
      <dsp:txXfrm>
        <a:off x="4084997" y="759996"/>
        <a:ext cx="1888405" cy="906434"/>
      </dsp:txXfrm>
    </dsp:sp>
    <dsp:sp modelId="{33E7DD02-27F1-42D8-BE5C-2FE6607C451A}">
      <dsp:nvSpPr>
        <dsp:cNvPr id="0" name=""/>
        <dsp:cNvSpPr/>
      </dsp:nvSpPr>
      <dsp:spPr>
        <a:xfrm>
          <a:off x="6124475" y="759996"/>
          <a:ext cx="1888405" cy="2266086"/>
        </a:xfrm>
        <a:prstGeom prst="rect">
          <a:avLst/>
        </a:prstGeom>
        <a:solidFill>
          <a:schemeClr val="accent2">
            <a:hueOff val="3934332"/>
            <a:satOff val="8986"/>
            <a:lumOff val="-18677"/>
            <a:alphaOff val="0"/>
          </a:schemeClr>
        </a:solidFill>
        <a:ln w="15875" cap="flat" cmpd="sng" algn="ctr">
          <a:solidFill>
            <a:schemeClr val="accent2">
              <a:hueOff val="3934332"/>
              <a:satOff val="8986"/>
              <a:lumOff val="-18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533" tIns="0" rIns="186533"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2">
                  <a:lumMod val="10000"/>
                </a:schemeClr>
              </a:solidFill>
            </a:rPr>
            <a:t>Physically tag asset</a:t>
          </a:r>
        </a:p>
      </dsp:txBody>
      <dsp:txXfrm>
        <a:off x="6124475" y="1666431"/>
        <a:ext cx="1888405" cy="1359652"/>
      </dsp:txXfrm>
    </dsp:sp>
    <dsp:sp modelId="{32ADC7DD-C2DA-415A-BEE7-71759F92BFAF}">
      <dsp:nvSpPr>
        <dsp:cNvPr id="0" name=""/>
        <dsp:cNvSpPr/>
      </dsp:nvSpPr>
      <dsp:spPr>
        <a:xfrm>
          <a:off x="6124475" y="759996"/>
          <a:ext cx="1888405" cy="906434"/>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6533" tIns="165100" rIns="186533" bIns="165100" numCol="1" spcCol="1270" anchor="ctr" anchorCtr="0">
          <a:noAutofit/>
        </a:bodyPr>
        <a:lstStyle/>
        <a:p>
          <a:pPr marL="0" lvl="0" indent="0" algn="l" defTabSz="1822450">
            <a:lnSpc>
              <a:spcPct val="90000"/>
            </a:lnSpc>
            <a:spcBef>
              <a:spcPct val="0"/>
            </a:spcBef>
            <a:spcAft>
              <a:spcPct val="35000"/>
            </a:spcAft>
            <a:buNone/>
          </a:pPr>
          <a:r>
            <a:rPr lang="en-US" sz="4100" kern="1200"/>
            <a:t>04</a:t>
          </a:r>
        </a:p>
      </dsp:txBody>
      <dsp:txXfrm>
        <a:off x="6124475" y="759996"/>
        <a:ext cx="1888405" cy="906434"/>
      </dsp:txXfrm>
    </dsp:sp>
    <dsp:sp modelId="{71ED286A-E9D0-424B-B3CB-1A5B2855D0A7}">
      <dsp:nvSpPr>
        <dsp:cNvPr id="0" name=""/>
        <dsp:cNvSpPr/>
      </dsp:nvSpPr>
      <dsp:spPr>
        <a:xfrm>
          <a:off x="8163953" y="759996"/>
          <a:ext cx="1888405" cy="2266086"/>
        </a:xfrm>
        <a:prstGeom prst="rect">
          <a:avLst/>
        </a:prstGeom>
        <a:solidFill>
          <a:schemeClr val="accent2">
            <a:hueOff val="5245776"/>
            <a:satOff val="11982"/>
            <a:lumOff val="-24902"/>
            <a:alphaOff val="0"/>
          </a:schemeClr>
        </a:solidFill>
        <a:ln w="15875" cap="flat" cmpd="sng" algn="ctr">
          <a:solidFill>
            <a:schemeClr val="accent2">
              <a:hueOff val="5245776"/>
              <a:satOff val="11982"/>
              <a:lumOff val="-2490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533" tIns="0" rIns="186533"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2">
                  <a:lumMod val="10000"/>
                </a:schemeClr>
              </a:solidFill>
            </a:rPr>
            <a:t>Complete asset tagging sheet</a:t>
          </a:r>
        </a:p>
      </dsp:txBody>
      <dsp:txXfrm>
        <a:off x="8163953" y="1666431"/>
        <a:ext cx="1888405" cy="1359652"/>
      </dsp:txXfrm>
    </dsp:sp>
    <dsp:sp modelId="{A656CE13-AEE6-4A23-A9B9-68BF876E404F}">
      <dsp:nvSpPr>
        <dsp:cNvPr id="0" name=""/>
        <dsp:cNvSpPr/>
      </dsp:nvSpPr>
      <dsp:spPr>
        <a:xfrm>
          <a:off x="8163953" y="759996"/>
          <a:ext cx="1888405" cy="906434"/>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6533" tIns="165100" rIns="186533" bIns="165100" numCol="1" spcCol="1270" anchor="ctr" anchorCtr="0">
          <a:noAutofit/>
        </a:bodyPr>
        <a:lstStyle/>
        <a:p>
          <a:pPr marL="0" lvl="0" indent="0" algn="l" defTabSz="1822450">
            <a:lnSpc>
              <a:spcPct val="90000"/>
            </a:lnSpc>
            <a:spcBef>
              <a:spcPct val="0"/>
            </a:spcBef>
            <a:spcAft>
              <a:spcPct val="35000"/>
            </a:spcAft>
            <a:buNone/>
          </a:pPr>
          <a:r>
            <a:rPr lang="en-US" sz="4100" kern="1200"/>
            <a:t>05</a:t>
          </a:r>
        </a:p>
      </dsp:txBody>
      <dsp:txXfrm>
        <a:off x="8163953" y="759996"/>
        <a:ext cx="1888405" cy="90643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96E31FE1-FEB7-4340-B4F2-27355DE90475}" type="datetimeFigureOut">
              <a:rPr lang="en-US" smtClean="0"/>
              <a:t>4/7/2025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AC45AD0-4A2A-417A-AD95-4EE39A67A004}" type="slidenum">
              <a:rPr lang="en-US" smtClean="0"/>
              <a:t>‹#›</a:t>
            </a:fld>
            <a:endParaRPr lang="en-US"/>
          </a:p>
        </p:txBody>
      </p:sp>
    </p:spTree>
    <p:extLst>
      <p:ext uri="{BB962C8B-B14F-4D97-AF65-F5344CB8AC3E}">
        <p14:creationId xmlns:p14="http://schemas.microsoft.com/office/powerpoint/2010/main" val="2594810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ICSUAM 01401.00 for specific policy definitions: </a:t>
            </a:r>
            <a:r>
              <a:rPr lang="en-US" b="1" i="0" dirty="0">
                <a:solidFill>
                  <a:srgbClr val="000000"/>
                </a:solidFill>
                <a:effectLst/>
                <a:latin typeface="Roboto" panose="02000000000000000000" pitchFamily="2" charset="0"/>
              </a:rPr>
              <a:t>Administration of University Property</a:t>
            </a:r>
          </a:p>
          <a:p>
            <a:endParaRPr lang="en-US" dirty="0"/>
          </a:p>
          <a:p>
            <a:r>
              <a:rPr lang="en-US" dirty="0"/>
              <a:t>Provide example of the https://calstate.policystat.com/policy/11206798/latest</a:t>
            </a:r>
          </a:p>
        </p:txBody>
      </p:sp>
      <p:sp>
        <p:nvSpPr>
          <p:cNvPr id="4" name="Slide Number Placeholder 3"/>
          <p:cNvSpPr>
            <a:spLocks noGrp="1"/>
          </p:cNvSpPr>
          <p:nvPr>
            <p:ph type="sldNum" sz="quarter" idx="5"/>
          </p:nvPr>
        </p:nvSpPr>
        <p:spPr/>
        <p:txBody>
          <a:bodyPr/>
          <a:lstStyle/>
          <a:p>
            <a:fld id="{6AC45AD0-4A2A-417A-AD95-4EE39A67A004}" type="slidenum">
              <a:rPr lang="en-US" smtClean="0"/>
              <a:t>2</a:t>
            </a:fld>
            <a:endParaRPr lang="en-US"/>
          </a:p>
        </p:txBody>
      </p:sp>
    </p:spTree>
    <p:extLst>
      <p:ext uri="{BB962C8B-B14F-4D97-AF65-F5344CB8AC3E}">
        <p14:creationId xmlns:p14="http://schemas.microsoft.com/office/powerpoint/2010/main" val="2014215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internal campus reporting example. </a:t>
            </a:r>
            <a:br>
              <a:rPr lang="en-US" dirty="0"/>
            </a:br>
            <a:r>
              <a:rPr lang="en-US" dirty="0"/>
              <a:t>“Insight”. </a:t>
            </a:r>
          </a:p>
        </p:txBody>
      </p:sp>
      <p:sp>
        <p:nvSpPr>
          <p:cNvPr id="4" name="Slide Number Placeholder 3"/>
          <p:cNvSpPr>
            <a:spLocks noGrp="1"/>
          </p:cNvSpPr>
          <p:nvPr>
            <p:ph type="sldNum" sz="quarter" idx="5"/>
          </p:nvPr>
        </p:nvSpPr>
        <p:spPr/>
        <p:txBody>
          <a:bodyPr/>
          <a:lstStyle/>
          <a:p>
            <a:fld id="{6AC45AD0-4A2A-417A-AD95-4EE39A67A004}" type="slidenum">
              <a:rPr lang="en-US" smtClean="0"/>
              <a:t>15</a:t>
            </a:fld>
            <a:endParaRPr lang="en-US"/>
          </a:p>
        </p:txBody>
      </p:sp>
    </p:spTree>
    <p:extLst>
      <p:ext uri="{BB962C8B-B14F-4D97-AF65-F5344CB8AC3E}">
        <p14:creationId xmlns:p14="http://schemas.microsoft.com/office/powerpoint/2010/main" val="262772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system in use to generate purchase orders</a:t>
            </a:r>
          </a:p>
        </p:txBody>
      </p:sp>
      <p:sp>
        <p:nvSpPr>
          <p:cNvPr id="4" name="Slide Number Placeholder 3"/>
          <p:cNvSpPr>
            <a:spLocks noGrp="1"/>
          </p:cNvSpPr>
          <p:nvPr>
            <p:ph type="sldNum" sz="quarter" idx="5"/>
          </p:nvPr>
        </p:nvSpPr>
        <p:spPr/>
        <p:txBody>
          <a:bodyPr/>
          <a:lstStyle/>
          <a:p>
            <a:fld id="{6AC45AD0-4A2A-417A-AD95-4EE39A67A004}" type="slidenum">
              <a:rPr lang="en-US" smtClean="0"/>
              <a:t>3</a:t>
            </a:fld>
            <a:endParaRPr lang="en-US"/>
          </a:p>
        </p:txBody>
      </p:sp>
    </p:spTree>
    <p:extLst>
      <p:ext uri="{BB962C8B-B14F-4D97-AF65-F5344CB8AC3E}">
        <p14:creationId xmlns:p14="http://schemas.microsoft.com/office/powerpoint/2010/main" val="1381016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example of STD 158</a:t>
            </a:r>
          </a:p>
        </p:txBody>
      </p:sp>
      <p:sp>
        <p:nvSpPr>
          <p:cNvPr id="4" name="Slide Number Placeholder 3"/>
          <p:cNvSpPr>
            <a:spLocks noGrp="1"/>
          </p:cNvSpPr>
          <p:nvPr>
            <p:ph type="sldNum" sz="quarter" idx="5"/>
          </p:nvPr>
        </p:nvSpPr>
        <p:spPr/>
        <p:txBody>
          <a:bodyPr/>
          <a:lstStyle/>
          <a:p>
            <a:fld id="{6AC45AD0-4A2A-417A-AD95-4EE39A67A004}" type="slidenum">
              <a:rPr lang="en-US" smtClean="0"/>
              <a:t>4</a:t>
            </a:fld>
            <a:endParaRPr lang="en-US"/>
          </a:p>
        </p:txBody>
      </p:sp>
    </p:spTree>
    <p:extLst>
      <p:ext uri="{BB962C8B-B14F-4D97-AF65-F5344CB8AC3E}">
        <p14:creationId xmlns:p14="http://schemas.microsoft.com/office/powerpoint/2010/main" val="163878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506CF-4448-778C-840D-D94FDA1420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ACBC94-0BA2-D614-1A38-1B0A6EFDAF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3CC717-BDFB-481B-DCA2-1B39EFCC70C7}"/>
              </a:ext>
            </a:extLst>
          </p:cNvPr>
          <p:cNvSpPr>
            <a:spLocks noGrp="1"/>
          </p:cNvSpPr>
          <p:nvPr>
            <p:ph type="body" idx="1"/>
          </p:nvPr>
        </p:nvSpPr>
        <p:spPr/>
        <p:txBody>
          <a:bodyPr/>
          <a:lstStyle/>
          <a:p>
            <a:r>
              <a:rPr lang="en-US" dirty="0"/>
              <a:t>Provide example of STD 158</a:t>
            </a:r>
          </a:p>
        </p:txBody>
      </p:sp>
      <p:sp>
        <p:nvSpPr>
          <p:cNvPr id="4" name="Slide Number Placeholder 3">
            <a:extLst>
              <a:ext uri="{FF2B5EF4-FFF2-40B4-BE49-F238E27FC236}">
                <a16:creationId xmlns:a16="http://schemas.microsoft.com/office/drawing/2014/main" id="{58F38955-ABA2-ACFA-82D8-1DD1F14A3D70}"/>
              </a:ext>
            </a:extLst>
          </p:cNvPr>
          <p:cNvSpPr>
            <a:spLocks noGrp="1"/>
          </p:cNvSpPr>
          <p:nvPr>
            <p:ph type="sldNum" sz="quarter" idx="5"/>
          </p:nvPr>
        </p:nvSpPr>
        <p:spPr/>
        <p:txBody>
          <a:bodyPr/>
          <a:lstStyle/>
          <a:p>
            <a:fld id="{6AC45AD0-4A2A-417A-AD95-4EE39A67A004}" type="slidenum">
              <a:rPr lang="en-US" smtClean="0"/>
              <a:t>7</a:t>
            </a:fld>
            <a:endParaRPr lang="en-US"/>
          </a:p>
        </p:txBody>
      </p:sp>
    </p:spTree>
    <p:extLst>
      <p:ext uri="{BB962C8B-B14F-4D97-AF65-F5344CB8AC3E}">
        <p14:creationId xmlns:p14="http://schemas.microsoft.com/office/powerpoint/2010/main" val="3993031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45AD0-4A2A-417A-AD95-4EE39A67A004}" type="slidenum">
              <a:rPr lang="en-US" smtClean="0"/>
              <a:t>10</a:t>
            </a:fld>
            <a:endParaRPr lang="en-US"/>
          </a:p>
        </p:txBody>
      </p:sp>
    </p:spTree>
    <p:extLst>
      <p:ext uri="{BB962C8B-B14F-4D97-AF65-F5344CB8AC3E}">
        <p14:creationId xmlns:p14="http://schemas.microsoft.com/office/powerpoint/2010/main" val="2587315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DC97D5-FF8B-C2EB-3EEF-6C9F10D2FE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1D4FE8-CF70-B3CF-86AC-E80264373F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29DE45-F9F4-71CB-C651-0F318C5990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9EE3C6-39ED-7E4B-AF84-6B7C7737B62C}"/>
              </a:ext>
            </a:extLst>
          </p:cNvPr>
          <p:cNvSpPr>
            <a:spLocks noGrp="1"/>
          </p:cNvSpPr>
          <p:nvPr>
            <p:ph type="sldNum" sz="quarter" idx="5"/>
          </p:nvPr>
        </p:nvSpPr>
        <p:spPr/>
        <p:txBody>
          <a:bodyPr/>
          <a:lstStyle/>
          <a:p>
            <a:fld id="{6AC45AD0-4A2A-417A-AD95-4EE39A67A004}" type="slidenum">
              <a:rPr lang="en-US" smtClean="0"/>
              <a:t>11</a:t>
            </a:fld>
            <a:endParaRPr lang="en-US"/>
          </a:p>
        </p:txBody>
      </p:sp>
    </p:spTree>
    <p:extLst>
      <p:ext uri="{BB962C8B-B14F-4D97-AF65-F5344CB8AC3E}">
        <p14:creationId xmlns:p14="http://schemas.microsoft.com/office/powerpoint/2010/main" val="653363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example of asset purchasing information. </a:t>
            </a:r>
          </a:p>
          <a:p>
            <a:endParaRPr lang="en-US" dirty="0"/>
          </a:p>
          <a:p>
            <a:r>
              <a:rPr lang="en-US" dirty="0"/>
              <a:t>Example of asset tagging sheet</a:t>
            </a:r>
          </a:p>
        </p:txBody>
      </p:sp>
      <p:sp>
        <p:nvSpPr>
          <p:cNvPr id="4" name="Slide Number Placeholder 3"/>
          <p:cNvSpPr>
            <a:spLocks noGrp="1"/>
          </p:cNvSpPr>
          <p:nvPr>
            <p:ph type="sldNum" sz="quarter" idx="5"/>
          </p:nvPr>
        </p:nvSpPr>
        <p:spPr/>
        <p:txBody>
          <a:bodyPr/>
          <a:lstStyle/>
          <a:p>
            <a:fld id="{6AC45AD0-4A2A-417A-AD95-4EE39A67A004}" type="slidenum">
              <a:rPr lang="en-US" smtClean="0"/>
              <a:t>12</a:t>
            </a:fld>
            <a:endParaRPr lang="en-US"/>
          </a:p>
        </p:txBody>
      </p:sp>
    </p:spTree>
    <p:extLst>
      <p:ext uri="{BB962C8B-B14F-4D97-AF65-F5344CB8AC3E}">
        <p14:creationId xmlns:p14="http://schemas.microsoft.com/office/powerpoint/2010/main" val="1663925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73DF1-2959-6218-08BC-0D60612A69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365032-A787-28D6-305C-98E64C7AE4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4454EA-904B-8A81-82D5-F2565D9F161A}"/>
              </a:ext>
            </a:extLst>
          </p:cNvPr>
          <p:cNvSpPr>
            <a:spLocks noGrp="1"/>
          </p:cNvSpPr>
          <p:nvPr>
            <p:ph type="body" idx="1"/>
          </p:nvPr>
        </p:nvSpPr>
        <p:spPr/>
        <p:txBody>
          <a:bodyPr/>
          <a:lstStyle/>
          <a:p>
            <a:r>
              <a:rPr lang="en-US" dirty="0"/>
              <a:t>Explain the use of the asset tagging sheet</a:t>
            </a:r>
          </a:p>
          <a:p>
            <a:endParaRPr lang="en-US" dirty="0"/>
          </a:p>
          <a:p>
            <a:r>
              <a:rPr lang="en-US" dirty="0"/>
              <a:t>Example of asset tagging sheet</a:t>
            </a:r>
          </a:p>
        </p:txBody>
      </p:sp>
      <p:sp>
        <p:nvSpPr>
          <p:cNvPr id="4" name="Slide Number Placeholder 3">
            <a:extLst>
              <a:ext uri="{FF2B5EF4-FFF2-40B4-BE49-F238E27FC236}">
                <a16:creationId xmlns:a16="http://schemas.microsoft.com/office/drawing/2014/main" id="{ED0BC7C9-8723-450B-53AA-DA1B793224C0}"/>
              </a:ext>
            </a:extLst>
          </p:cNvPr>
          <p:cNvSpPr>
            <a:spLocks noGrp="1"/>
          </p:cNvSpPr>
          <p:nvPr>
            <p:ph type="sldNum" sz="quarter" idx="5"/>
          </p:nvPr>
        </p:nvSpPr>
        <p:spPr/>
        <p:txBody>
          <a:bodyPr/>
          <a:lstStyle/>
          <a:p>
            <a:fld id="{6AC45AD0-4A2A-417A-AD95-4EE39A67A004}" type="slidenum">
              <a:rPr lang="en-US" smtClean="0"/>
              <a:t>13</a:t>
            </a:fld>
            <a:endParaRPr lang="en-US"/>
          </a:p>
        </p:txBody>
      </p:sp>
    </p:spTree>
    <p:extLst>
      <p:ext uri="{BB962C8B-B14F-4D97-AF65-F5344CB8AC3E}">
        <p14:creationId xmlns:p14="http://schemas.microsoft.com/office/powerpoint/2010/main" val="2953972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CBE10-EB23-DA45-FBED-D08660638E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3E3D87-4D64-2B5F-437D-8AB4074A32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BF0CE7-998A-ED37-0EFB-01EBC064F716}"/>
              </a:ext>
            </a:extLst>
          </p:cNvPr>
          <p:cNvSpPr>
            <a:spLocks noGrp="1"/>
          </p:cNvSpPr>
          <p:nvPr>
            <p:ph type="body" idx="1"/>
          </p:nvPr>
        </p:nvSpPr>
        <p:spPr/>
        <p:txBody>
          <a:bodyPr/>
          <a:lstStyle/>
          <a:p>
            <a:r>
              <a:rPr lang="en-US" dirty="0"/>
              <a:t>Perform data entry function in asset management</a:t>
            </a:r>
          </a:p>
        </p:txBody>
      </p:sp>
      <p:sp>
        <p:nvSpPr>
          <p:cNvPr id="4" name="Slide Number Placeholder 3">
            <a:extLst>
              <a:ext uri="{FF2B5EF4-FFF2-40B4-BE49-F238E27FC236}">
                <a16:creationId xmlns:a16="http://schemas.microsoft.com/office/drawing/2014/main" id="{D994BF0A-E1CB-21D4-81D4-BBDF150FC55E}"/>
              </a:ext>
            </a:extLst>
          </p:cNvPr>
          <p:cNvSpPr>
            <a:spLocks noGrp="1"/>
          </p:cNvSpPr>
          <p:nvPr>
            <p:ph type="sldNum" sz="quarter" idx="5"/>
          </p:nvPr>
        </p:nvSpPr>
        <p:spPr/>
        <p:txBody>
          <a:bodyPr/>
          <a:lstStyle/>
          <a:p>
            <a:fld id="{6AC45AD0-4A2A-417A-AD95-4EE39A67A004}" type="slidenum">
              <a:rPr lang="en-US" smtClean="0"/>
              <a:t>14</a:t>
            </a:fld>
            <a:endParaRPr lang="en-US"/>
          </a:p>
        </p:txBody>
      </p:sp>
    </p:spTree>
    <p:extLst>
      <p:ext uri="{BB962C8B-B14F-4D97-AF65-F5344CB8AC3E}">
        <p14:creationId xmlns:p14="http://schemas.microsoft.com/office/powerpoint/2010/main" val="3052863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CAA45B-9313-4D80-9CBD-09B78FBE8F21}"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8755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CAA45B-9313-4D80-9CBD-09B78FBE8F21}"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52815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CAA45B-9313-4D80-9CBD-09B78FBE8F21}"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350661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CAA45B-9313-4D80-9CBD-09B78FBE8F21}"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105668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CAA45B-9313-4D80-9CBD-09B78FBE8F21}"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1794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CAA45B-9313-4D80-9CBD-09B78FBE8F21}"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2819511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CAA45B-9313-4D80-9CBD-09B78FBE8F21}"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354103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CAA45B-9313-4D80-9CBD-09B78FBE8F21}"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28095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0CAA45B-9313-4D80-9CBD-09B78FBE8F21}" type="datetimeFigureOut">
              <a:rPr lang="en-US" smtClean="0"/>
              <a:t>4/7/2025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1737335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0CAA45B-9313-4D80-9CBD-09B78FBE8F21}" type="datetimeFigureOut">
              <a:rPr lang="en-US" smtClean="0"/>
              <a:t>4/7/2025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02A6D94-52A8-4F70-8BCA-2D082D1F55B7}" type="slidenum">
              <a:rPr lang="en-US" smtClean="0"/>
              <a:t>‹#›</a:t>
            </a:fld>
            <a:endParaRPr lang="en-US"/>
          </a:p>
        </p:txBody>
      </p:sp>
    </p:spTree>
    <p:extLst>
      <p:ext uri="{BB962C8B-B14F-4D97-AF65-F5344CB8AC3E}">
        <p14:creationId xmlns:p14="http://schemas.microsoft.com/office/powerpoint/2010/main" val="2317317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0CAA45B-9313-4D80-9CBD-09B78FBE8F21}"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2143397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0CAA45B-9313-4D80-9CBD-09B78FBE8F21}" type="datetimeFigureOut">
              <a:rPr lang="en-US" smtClean="0"/>
              <a:t>4/7/2025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02A6D94-52A8-4F70-8BCA-2D082D1F55B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307233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7D1EFAA-7858-42D7-9544-98A552ADF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E559E3-15B8-F016-BA0F-F45EDC2CD3C2}"/>
              </a:ext>
            </a:extLst>
          </p:cNvPr>
          <p:cNvSpPr>
            <a:spLocks noGrp="1"/>
          </p:cNvSpPr>
          <p:nvPr>
            <p:ph type="ctrTitle"/>
          </p:nvPr>
        </p:nvSpPr>
        <p:spPr>
          <a:xfrm>
            <a:off x="6730000" y="639097"/>
            <a:ext cx="4813072" cy="3686015"/>
          </a:xfrm>
        </p:spPr>
        <p:txBody>
          <a:bodyPr>
            <a:normAutofit/>
          </a:bodyPr>
          <a:lstStyle/>
          <a:p>
            <a:r>
              <a:rPr lang="en-US" sz="7400" dirty="0"/>
              <a:t>Asset Acquisitions</a:t>
            </a:r>
          </a:p>
        </p:txBody>
      </p:sp>
      <p:sp>
        <p:nvSpPr>
          <p:cNvPr id="3" name="Subtitle 2">
            <a:extLst>
              <a:ext uri="{FF2B5EF4-FFF2-40B4-BE49-F238E27FC236}">
                <a16:creationId xmlns:a16="http://schemas.microsoft.com/office/drawing/2014/main" id="{D52FD9A1-8D7F-2802-3AC8-1F733E640484}"/>
              </a:ext>
            </a:extLst>
          </p:cNvPr>
          <p:cNvSpPr>
            <a:spLocks noGrp="1"/>
          </p:cNvSpPr>
          <p:nvPr>
            <p:ph type="subTitle" idx="1"/>
          </p:nvPr>
        </p:nvSpPr>
        <p:spPr>
          <a:xfrm>
            <a:off x="6729999" y="4455621"/>
            <a:ext cx="4829101" cy="1238616"/>
          </a:xfrm>
        </p:spPr>
        <p:txBody>
          <a:bodyPr>
            <a:normAutofit/>
          </a:bodyPr>
          <a:lstStyle/>
          <a:p>
            <a:endParaRPr lang="en-US" dirty="0">
              <a:solidFill>
                <a:schemeClr val="tx1">
                  <a:lumMod val="85000"/>
                  <a:lumOff val="15000"/>
                </a:schemeClr>
              </a:solidFill>
            </a:endParaRPr>
          </a:p>
          <a:p>
            <a:endParaRPr lang="en-US" dirty="0">
              <a:solidFill>
                <a:schemeClr val="tx1">
                  <a:lumMod val="85000"/>
                  <a:lumOff val="15000"/>
                </a:schemeClr>
              </a:solidFill>
            </a:endParaRPr>
          </a:p>
        </p:txBody>
      </p:sp>
      <p:pic>
        <p:nvPicPr>
          <p:cNvPr id="6" name="Picture 5">
            <a:extLst>
              <a:ext uri="{FF2B5EF4-FFF2-40B4-BE49-F238E27FC236}">
                <a16:creationId xmlns:a16="http://schemas.microsoft.com/office/drawing/2014/main" id="{52FA55DA-6093-FF3C-45AA-C332DA007033}"/>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p:blipFill>
        <p:spPr>
          <a:xfrm>
            <a:off x="633999" y="2416134"/>
            <a:ext cx="5462001" cy="1502050"/>
          </a:xfrm>
          <a:prstGeom prst="rect">
            <a:avLst/>
          </a:prstGeom>
        </p:spPr>
      </p:pic>
      <p:cxnSp>
        <p:nvCxnSpPr>
          <p:cNvPr id="13" name="Straight Connector 12">
            <a:extLst>
              <a:ext uri="{FF2B5EF4-FFF2-40B4-BE49-F238E27FC236}">
                <a16:creationId xmlns:a16="http://schemas.microsoft.com/office/drawing/2014/main" id="{F04961BF-6DD2-4525-8611-2B21957DBE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8F34D2C8-D65B-47C7-91F2-331661DBC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B0064D8A-32C8-44B3-9941-291A5A21C3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4" name="Picture 3">
            <a:extLst>
              <a:ext uri="{FF2B5EF4-FFF2-40B4-BE49-F238E27FC236}">
                <a16:creationId xmlns:a16="http://schemas.microsoft.com/office/drawing/2014/main" id="{4E24334F-2BEB-1907-7C33-284AA1611ADA}"/>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
        <p:nvSpPr>
          <p:cNvPr id="5" name="TextBox 4">
            <a:extLst>
              <a:ext uri="{FF2B5EF4-FFF2-40B4-BE49-F238E27FC236}">
                <a16:creationId xmlns:a16="http://schemas.microsoft.com/office/drawing/2014/main" id="{26DBE796-2478-AE18-68DB-F23FD0A2F011}"/>
              </a:ext>
            </a:extLst>
          </p:cNvPr>
          <p:cNvSpPr txBox="1"/>
          <p:nvPr/>
        </p:nvSpPr>
        <p:spPr>
          <a:xfrm>
            <a:off x="6901543" y="5246914"/>
            <a:ext cx="4641529" cy="369332"/>
          </a:xfrm>
          <a:prstGeom prst="rect">
            <a:avLst/>
          </a:prstGeom>
          <a:noFill/>
        </p:spPr>
        <p:txBody>
          <a:bodyPr wrap="square" rtlCol="0">
            <a:spAutoFit/>
          </a:bodyPr>
          <a:lstStyle/>
          <a:p>
            <a:r>
              <a:rPr lang="en-US" dirty="0"/>
              <a:t>Presented by Erika Eden &amp; Jason Smock</a:t>
            </a:r>
          </a:p>
        </p:txBody>
      </p:sp>
    </p:spTree>
    <p:extLst>
      <p:ext uri="{BB962C8B-B14F-4D97-AF65-F5344CB8AC3E}">
        <p14:creationId xmlns:p14="http://schemas.microsoft.com/office/powerpoint/2010/main" val="1334674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3" name="Rectangle 22">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4" name="Straight Connector 23">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6" name="Rectangle 25">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7EFCB0-B83D-C763-47C2-F692196DE792}"/>
              </a:ext>
            </a:extLst>
          </p:cNvPr>
          <p:cNvSpPr>
            <a:spLocks noGrp="1"/>
          </p:cNvSpPr>
          <p:nvPr>
            <p:ph type="title"/>
          </p:nvPr>
        </p:nvSpPr>
        <p:spPr>
          <a:xfrm>
            <a:off x="5220928" y="965200"/>
            <a:ext cx="5999002" cy="4927600"/>
          </a:xfrm>
        </p:spPr>
        <p:txBody>
          <a:bodyPr vert="horz" lIns="91440" tIns="45720" rIns="91440" bIns="45720" rtlCol="0" anchor="ctr">
            <a:normAutofit/>
          </a:bodyPr>
          <a:lstStyle/>
          <a:p>
            <a:r>
              <a:rPr lang="en-US" sz="8000" dirty="0">
                <a:solidFill>
                  <a:schemeClr val="tx2"/>
                </a:solidFill>
              </a:rPr>
              <a:t>Example: Asset Basic Add Process</a:t>
            </a:r>
          </a:p>
        </p:txBody>
      </p:sp>
      <p:sp>
        <p:nvSpPr>
          <p:cNvPr id="28" name="Rectangle 27">
            <a:extLst>
              <a:ext uri="{FF2B5EF4-FFF2-40B4-BE49-F238E27FC236}">
                <a16:creationId xmlns:a16="http://schemas.microsoft.com/office/drawing/2014/main" id="{0EEF5601-A8BC-411D-AA64-3E79320BA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0" name="Rectangle 29">
            <a:extLst>
              <a:ext uri="{FF2B5EF4-FFF2-40B4-BE49-F238E27FC236}">
                <a16:creationId xmlns:a16="http://schemas.microsoft.com/office/drawing/2014/main" id="{33209156-242F-4B26-8D07-CEB2B68A9F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4734"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5" name="Picture 4">
            <a:extLst>
              <a:ext uri="{FF2B5EF4-FFF2-40B4-BE49-F238E27FC236}">
                <a16:creationId xmlns:a16="http://schemas.microsoft.com/office/drawing/2014/main" id="{3F30EE01-7391-9C4A-82E5-E618C44B87E2}"/>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pic>
        <p:nvPicPr>
          <p:cNvPr id="3" name="Picture 2" descr="A logo of a wolf&#10;&#10;Description automatically generated">
            <a:extLst>
              <a:ext uri="{FF2B5EF4-FFF2-40B4-BE49-F238E27FC236}">
                <a16:creationId xmlns:a16="http://schemas.microsoft.com/office/drawing/2014/main" id="{EE1DD081-D785-39CF-A023-6415A1E0586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157" y="1127760"/>
            <a:ext cx="4082420" cy="3602736"/>
          </a:xfrm>
          <a:prstGeom prst="rect">
            <a:avLst/>
          </a:prstGeom>
        </p:spPr>
      </p:pic>
    </p:spTree>
    <p:extLst>
      <p:ext uri="{BB962C8B-B14F-4D97-AF65-F5344CB8AC3E}">
        <p14:creationId xmlns:p14="http://schemas.microsoft.com/office/powerpoint/2010/main" val="3964156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ABD9F-0008-9A8D-CA6D-B710222CE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B0698F-9BB6-E7C8-9093-3D1BA9D99D3B}"/>
              </a:ext>
            </a:extLst>
          </p:cNvPr>
          <p:cNvSpPr>
            <a:spLocks noGrp="1"/>
          </p:cNvSpPr>
          <p:nvPr>
            <p:ph type="title"/>
          </p:nvPr>
        </p:nvSpPr>
        <p:spPr>
          <a:xfrm>
            <a:off x="1097280" y="286603"/>
            <a:ext cx="10058400" cy="1054517"/>
          </a:xfrm>
        </p:spPr>
        <p:txBody>
          <a:bodyPr/>
          <a:lstStyle/>
          <a:p>
            <a:r>
              <a:rPr lang="en-US" b="1" dirty="0"/>
              <a:t>Systems Used</a:t>
            </a:r>
          </a:p>
        </p:txBody>
      </p:sp>
      <p:pic>
        <p:nvPicPr>
          <p:cNvPr id="9" name="Content Placeholder 8">
            <a:extLst>
              <a:ext uri="{FF2B5EF4-FFF2-40B4-BE49-F238E27FC236}">
                <a16:creationId xmlns:a16="http://schemas.microsoft.com/office/drawing/2014/main" id="{855CC8D3-8A0B-C8BD-00E8-A1F2A2D44069}"/>
              </a:ext>
            </a:extLst>
          </p:cNvPr>
          <p:cNvPicPr>
            <a:picLocks noGrp="1" noChangeAspect="1"/>
          </p:cNvPicPr>
          <p:nvPr>
            <p:ph sz="half" idx="2"/>
          </p:nvPr>
        </p:nvPicPr>
        <p:blipFill>
          <a:blip r:embed="rId3"/>
          <a:stretch>
            <a:fillRect/>
          </a:stretch>
        </p:blipFill>
        <p:spPr>
          <a:xfrm>
            <a:off x="1504718" y="2582863"/>
            <a:ext cx="4123202" cy="3378200"/>
          </a:xfrm>
        </p:spPr>
      </p:pic>
      <p:pic>
        <p:nvPicPr>
          <p:cNvPr id="11" name="Content Placeholder 10">
            <a:extLst>
              <a:ext uri="{FF2B5EF4-FFF2-40B4-BE49-F238E27FC236}">
                <a16:creationId xmlns:a16="http://schemas.microsoft.com/office/drawing/2014/main" id="{D62CB18D-8A5D-056C-B74E-6325F64BF083}"/>
              </a:ext>
            </a:extLst>
          </p:cNvPr>
          <p:cNvPicPr>
            <a:picLocks noGrp="1" noChangeAspect="1"/>
          </p:cNvPicPr>
          <p:nvPr>
            <p:ph sz="quarter" idx="4"/>
          </p:nvPr>
        </p:nvPicPr>
        <p:blipFill>
          <a:blip r:embed="rId4"/>
          <a:stretch>
            <a:fillRect/>
          </a:stretch>
        </p:blipFill>
        <p:spPr>
          <a:xfrm>
            <a:off x="6218238" y="3212787"/>
            <a:ext cx="4937125" cy="2118351"/>
          </a:xfrm>
        </p:spPr>
      </p:pic>
      <p:pic>
        <p:nvPicPr>
          <p:cNvPr id="7" name="Picture 6">
            <a:extLst>
              <a:ext uri="{FF2B5EF4-FFF2-40B4-BE49-F238E27FC236}">
                <a16:creationId xmlns:a16="http://schemas.microsoft.com/office/drawing/2014/main" id="{31E71621-F210-BFA9-A46D-C9B53E61426C}"/>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pic>
        <p:nvPicPr>
          <p:cNvPr id="13" name="Picture 12">
            <a:extLst>
              <a:ext uri="{FF2B5EF4-FFF2-40B4-BE49-F238E27FC236}">
                <a16:creationId xmlns:a16="http://schemas.microsoft.com/office/drawing/2014/main" id="{FFC356DC-816F-C5A3-E076-AAFF9C0B84E6}"/>
              </a:ext>
            </a:extLst>
          </p:cNvPr>
          <p:cNvPicPr>
            <a:picLocks noChangeAspect="1"/>
          </p:cNvPicPr>
          <p:nvPr/>
        </p:nvPicPr>
        <p:blipFill>
          <a:blip r:embed="rId6"/>
          <a:stretch>
            <a:fillRect/>
          </a:stretch>
        </p:blipFill>
        <p:spPr>
          <a:xfrm>
            <a:off x="1504718" y="2054777"/>
            <a:ext cx="3114675" cy="409575"/>
          </a:xfrm>
          <a:prstGeom prst="rect">
            <a:avLst/>
          </a:prstGeom>
        </p:spPr>
      </p:pic>
    </p:spTree>
    <p:extLst>
      <p:ext uri="{BB962C8B-B14F-4D97-AF65-F5344CB8AC3E}">
        <p14:creationId xmlns:p14="http://schemas.microsoft.com/office/powerpoint/2010/main" val="72495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53311A5-99DE-4393-9A6A-668B1A50F6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A4927983-BFBD-4CAA-A34E-2D3486ACF1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193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9" name="Straight Connector 18">
            <a:extLst>
              <a:ext uri="{FF2B5EF4-FFF2-40B4-BE49-F238E27FC236}">
                <a16:creationId xmlns:a16="http://schemas.microsoft.com/office/drawing/2014/main" id="{B40DF401-E6F0-4EFD-8C5C-6847352084C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E952D14-D506-C308-8F49-E7A3C7E7F8C6}"/>
              </a:ext>
            </a:extLst>
          </p:cNvPr>
          <p:cNvSpPr>
            <a:spLocks noGrp="1"/>
          </p:cNvSpPr>
          <p:nvPr>
            <p:ph type="title"/>
          </p:nvPr>
        </p:nvSpPr>
        <p:spPr>
          <a:xfrm>
            <a:off x="1097280" y="286603"/>
            <a:ext cx="10058400" cy="1450757"/>
          </a:xfrm>
        </p:spPr>
        <p:txBody>
          <a:bodyPr vert="horz" lIns="91440" tIns="45720" rIns="91440" bIns="45720" rtlCol="0" anchor="b">
            <a:normAutofit/>
          </a:bodyPr>
          <a:lstStyle/>
          <a:p>
            <a:r>
              <a:rPr lang="en-US" b="1" dirty="0"/>
              <a:t>Asset Received</a:t>
            </a:r>
          </a:p>
        </p:txBody>
      </p:sp>
      <p:pic>
        <p:nvPicPr>
          <p:cNvPr id="7" name="Picture 6">
            <a:extLst>
              <a:ext uri="{FF2B5EF4-FFF2-40B4-BE49-F238E27FC236}">
                <a16:creationId xmlns:a16="http://schemas.microsoft.com/office/drawing/2014/main" id="{55D2DF3A-EE2A-88ED-B763-56B7A733E214}"/>
              </a:ext>
            </a:extLst>
          </p:cNvPr>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graphicFrame>
        <p:nvGraphicFramePr>
          <p:cNvPr id="11" name="Content Placeholder 8">
            <a:extLst>
              <a:ext uri="{FF2B5EF4-FFF2-40B4-BE49-F238E27FC236}">
                <a16:creationId xmlns:a16="http://schemas.microsoft.com/office/drawing/2014/main" id="{25D4CAE0-C3B8-ED9D-032C-C8B7117D6C08}"/>
              </a:ext>
            </a:extLst>
          </p:cNvPr>
          <p:cNvGraphicFramePr>
            <a:graphicFrameLocks noGrp="1"/>
          </p:cNvGraphicFramePr>
          <p:nvPr>
            <p:ph sz="half" idx="2"/>
            <p:extLst>
              <p:ext uri="{D42A27DB-BD31-4B8C-83A1-F6EECF244321}">
                <p14:modId xmlns:p14="http://schemas.microsoft.com/office/powerpoint/2010/main" val="1592281076"/>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6167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0DE3646-7991-1A7E-5932-C241660F5894}"/>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4A8FFEA1-1B69-4F42-B552-0CCF72596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8" name="Rectangle 17">
            <a:extLst>
              <a:ext uri="{FF2B5EF4-FFF2-40B4-BE49-F238E27FC236}">
                <a16:creationId xmlns:a16="http://schemas.microsoft.com/office/drawing/2014/main" id="{AA3C9226-5EC8-460B-82D7-72AA994D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0" name="Straight Connector 19">
            <a:extLst>
              <a:ext uri="{FF2B5EF4-FFF2-40B4-BE49-F238E27FC236}">
                <a16:creationId xmlns:a16="http://schemas.microsoft.com/office/drawing/2014/main" id="{62A90A9D-33DF-408E-BF4C-F82588935C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2" name="Rectangle 21">
            <a:extLst>
              <a:ext uri="{FF2B5EF4-FFF2-40B4-BE49-F238E27FC236}">
                <a16:creationId xmlns:a16="http://schemas.microsoft.com/office/drawing/2014/main" id="{E6AA15AE-DAFE-4E1E-B05F-F57962FD3A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470284-6302-F205-776A-9E5915F32C68}"/>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6600" dirty="0">
                <a:solidFill>
                  <a:schemeClr val="tx1">
                    <a:lumMod val="85000"/>
                    <a:lumOff val="15000"/>
                  </a:schemeClr>
                </a:solidFill>
              </a:rPr>
              <a:t>Asset Tagging Sheet</a:t>
            </a:r>
          </a:p>
        </p:txBody>
      </p:sp>
      <p:pic>
        <p:nvPicPr>
          <p:cNvPr id="11" name="Picture 10" descr="A document with text and numbers&#10;&#10;AI-generated content may be incorrect.">
            <a:extLst>
              <a:ext uri="{FF2B5EF4-FFF2-40B4-BE49-F238E27FC236}">
                <a16:creationId xmlns:a16="http://schemas.microsoft.com/office/drawing/2014/main" id="{1F0E206B-C37C-FF29-C101-735B5ED28DC4}"/>
              </a:ext>
            </a:extLst>
          </p:cNvPr>
          <p:cNvPicPr>
            <a:picLocks noChangeAspect="1"/>
          </p:cNvPicPr>
          <p:nvPr/>
        </p:nvPicPr>
        <p:blipFill>
          <a:blip r:embed="rId3"/>
          <a:stretch>
            <a:fillRect/>
          </a:stretch>
        </p:blipFill>
        <p:spPr>
          <a:xfrm>
            <a:off x="633999" y="678761"/>
            <a:ext cx="7248779" cy="4976796"/>
          </a:xfrm>
          <a:prstGeom prst="rect">
            <a:avLst/>
          </a:prstGeom>
        </p:spPr>
      </p:pic>
      <p:cxnSp>
        <p:nvCxnSpPr>
          <p:cNvPr id="24" name="Straight Connector 23">
            <a:extLst>
              <a:ext uri="{FF2B5EF4-FFF2-40B4-BE49-F238E27FC236}">
                <a16:creationId xmlns:a16="http://schemas.microsoft.com/office/drawing/2014/main" id="{D07141D5-A57C-43F5-A655-5BA2D0D2AFF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D9DB1F97-BFF9-46CC-8EB4-BB63B98F13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88CAE6E3-39B4-4A16-97BC-9C376B9B7E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7" name="Picture 6" descr="A black background with white text&#10;&#10;AI-generated content may be incorrect.">
            <a:extLst>
              <a:ext uri="{FF2B5EF4-FFF2-40B4-BE49-F238E27FC236}">
                <a16:creationId xmlns:a16="http://schemas.microsoft.com/office/drawing/2014/main" id="{F6CEAD99-2A72-E2E5-6E4E-6894887A84E8}"/>
              </a:ext>
            </a:extLst>
          </p:cNvPr>
          <p:cNvPicPr/>
          <p:nvPr/>
        </p:nvPicPr>
        <p:blipFill>
          <a:blip r:embed="rId4">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1121386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AD87659-59BA-7CE9-6646-9AFCF3415B3F}"/>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7F2DE75A-76C2-8670-856A-B574029F4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DEF558FF-35F9-5A81-4704-0CB3E5679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8" name="Straight Connector 17">
            <a:extLst>
              <a:ext uri="{FF2B5EF4-FFF2-40B4-BE49-F238E27FC236}">
                <a16:creationId xmlns:a16="http://schemas.microsoft.com/office/drawing/2014/main" id="{EACD60DE-0B96-CDBB-95AF-8C4E20BAD52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0" name="Rectangle 19">
            <a:extLst>
              <a:ext uri="{FF2B5EF4-FFF2-40B4-BE49-F238E27FC236}">
                <a16:creationId xmlns:a16="http://schemas.microsoft.com/office/drawing/2014/main" id="{A30372F4-D261-B1B1-C026-DFD4C00F3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5C3E6B-5353-18C4-7F32-0AD7D3896C3A}"/>
              </a:ext>
            </a:extLst>
          </p:cNvPr>
          <p:cNvSpPr>
            <a:spLocks noGrp="1"/>
          </p:cNvSpPr>
          <p:nvPr>
            <p:ph type="title"/>
          </p:nvPr>
        </p:nvSpPr>
        <p:spPr>
          <a:xfrm>
            <a:off x="4974771" y="634946"/>
            <a:ext cx="6574972" cy="1450757"/>
          </a:xfrm>
        </p:spPr>
        <p:txBody>
          <a:bodyPr vert="horz" lIns="91440" tIns="45720" rIns="91440" bIns="45720" rtlCol="0" anchor="b">
            <a:normAutofit/>
          </a:bodyPr>
          <a:lstStyle/>
          <a:p>
            <a:pPr algn="ctr"/>
            <a:r>
              <a:rPr lang="en-US" dirty="0"/>
              <a:t>Create Asset</a:t>
            </a:r>
          </a:p>
        </p:txBody>
      </p:sp>
      <p:pic>
        <p:nvPicPr>
          <p:cNvPr id="8" name="Content Placeholder 7">
            <a:extLst>
              <a:ext uri="{FF2B5EF4-FFF2-40B4-BE49-F238E27FC236}">
                <a16:creationId xmlns:a16="http://schemas.microsoft.com/office/drawing/2014/main" id="{7DB58661-3247-FFBF-E7B3-58AEE6807737}"/>
              </a:ext>
            </a:extLst>
          </p:cNvPr>
          <p:cNvPicPr>
            <a:picLocks noGrp="1" noChangeAspect="1"/>
          </p:cNvPicPr>
          <p:nvPr>
            <p:ph sz="quarter" idx="4"/>
          </p:nvPr>
        </p:nvPicPr>
        <p:blipFill>
          <a:blip r:embed="rId3"/>
          <a:srcRect l="1979" r="21776"/>
          <a:stretch/>
        </p:blipFill>
        <p:spPr>
          <a:xfrm>
            <a:off x="633999" y="640081"/>
            <a:ext cx="4001315" cy="5314406"/>
          </a:xfrm>
          <a:prstGeom prst="rect">
            <a:avLst/>
          </a:prstGeom>
        </p:spPr>
      </p:pic>
      <p:cxnSp>
        <p:nvCxnSpPr>
          <p:cNvPr id="22" name="Straight Connector 21">
            <a:extLst>
              <a:ext uri="{FF2B5EF4-FFF2-40B4-BE49-F238E27FC236}">
                <a16:creationId xmlns:a16="http://schemas.microsoft.com/office/drawing/2014/main" id="{2E8CCACD-C50C-D385-D700-ACFF0EC6BA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9" name="Content Placeholder 8">
            <a:extLst>
              <a:ext uri="{FF2B5EF4-FFF2-40B4-BE49-F238E27FC236}">
                <a16:creationId xmlns:a16="http://schemas.microsoft.com/office/drawing/2014/main" id="{4E0C5CF1-610C-2A67-5E47-62FDF5279C6B}"/>
              </a:ext>
            </a:extLst>
          </p:cNvPr>
          <p:cNvSpPr>
            <a:spLocks noGrp="1"/>
          </p:cNvSpPr>
          <p:nvPr>
            <p:ph sz="half" idx="2"/>
          </p:nvPr>
        </p:nvSpPr>
        <p:spPr>
          <a:xfrm>
            <a:off x="4974769" y="2198914"/>
            <a:ext cx="6574973" cy="3670180"/>
          </a:xfrm>
        </p:spPr>
        <p:txBody>
          <a:bodyPr vert="horz" lIns="0" tIns="45720" rIns="0" bIns="45720" rtlCol="0">
            <a:normAutofit/>
          </a:bodyPr>
          <a:lstStyle/>
          <a:p>
            <a:pPr marL="0" indent="0" algn="ctr">
              <a:buNone/>
            </a:pPr>
            <a:endParaRPr lang="en-US" dirty="0"/>
          </a:p>
          <a:p>
            <a:pPr algn="ctr">
              <a:buFont typeface="Calibri" panose="020F0502020204030204" pitchFamily="34" charset="0"/>
              <a:buChar char="•"/>
            </a:pPr>
            <a:r>
              <a:rPr lang="en-US" dirty="0"/>
              <a:t>Ensure all necessary asset details are complete</a:t>
            </a:r>
          </a:p>
          <a:p>
            <a:pPr marL="0" indent="0" algn="ctr">
              <a:buFont typeface="Calibri" panose="020F0502020204030204" pitchFamily="34" charset="0"/>
              <a:buNone/>
            </a:pPr>
            <a:endParaRPr lang="en-US" dirty="0"/>
          </a:p>
          <a:p>
            <a:pPr algn="ctr">
              <a:buFont typeface="Calibri" panose="020F0502020204030204" pitchFamily="34" charset="0"/>
              <a:buChar char="•"/>
            </a:pPr>
            <a:r>
              <a:rPr lang="en-US" dirty="0"/>
              <a:t>Perform data entry</a:t>
            </a:r>
          </a:p>
        </p:txBody>
      </p:sp>
      <p:sp>
        <p:nvSpPr>
          <p:cNvPr id="24" name="Rectangle 23">
            <a:extLst>
              <a:ext uri="{FF2B5EF4-FFF2-40B4-BE49-F238E27FC236}">
                <a16:creationId xmlns:a16="http://schemas.microsoft.com/office/drawing/2014/main" id="{79E14E91-F1F8-F031-2CD5-8D86A980F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7262173F-07E0-0043-B78F-F18AF3E505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7" name="Picture 6">
            <a:extLst>
              <a:ext uri="{FF2B5EF4-FFF2-40B4-BE49-F238E27FC236}">
                <a16:creationId xmlns:a16="http://schemas.microsoft.com/office/drawing/2014/main" id="{6D0892DE-BAFF-262E-94F6-6EBF2092E028}"/>
              </a:ext>
            </a:extLst>
          </p:cNvPr>
          <p:cNvPicPr/>
          <p:nvPr/>
        </p:nvPicPr>
        <p:blipFill>
          <a:blip r:embed="rId4">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1520996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4A8FFEA1-1B69-4F42-B552-0CCF72596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5" name="Rectangle 34">
            <a:extLst>
              <a:ext uri="{FF2B5EF4-FFF2-40B4-BE49-F238E27FC236}">
                <a16:creationId xmlns:a16="http://schemas.microsoft.com/office/drawing/2014/main" id="{AA3C9226-5EC8-460B-82D7-72AA994D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6" name="Straight Connector 35">
            <a:extLst>
              <a:ext uri="{FF2B5EF4-FFF2-40B4-BE49-F238E27FC236}">
                <a16:creationId xmlns:a16="http://schemas.microsoft.com/office/drawing/2014/main" id="{62A90A9D-33DF-408E-BF4C-F82588935C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7" name="Rectangle 36">
            <a:extLst>
              <a:ext uri="{FF2B5EF4-FFF2-40B4-BE49-F238E27FC236}">
                <a16:creationId xmlns:a16="http://schemas.microsoft.com/office/drawing/2014/main" id="{6BB9730C-14BA-4087-9AF5-4019567721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4C8AB72-CC2C-4452-A54B-A3EB92AD2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DDEFC53-80D4-7E64-71DE-AAE6CD088939}"/>
              </a:ext>
            </a:extLst>
          </p:cNvPr>
          <p:cNvSpPr>
            <a:spLocks noGrp="1"/>
          </p:cNvSpPr>
          <p:nvPr>
            <p:ph type="title"/>
          </p:nvPr>
        </p:nvSpPr>
        <p:spPr>
          <a:xfrm>
            <a:off x="1065197" y="5120640"/>
            <a:ext cx="10058400" cy="822960"/>
          </a:xfrm>
        </p:spPr>
        <p:txBody>
          <a:bodyPr vert="horz" lIns="91440" tIns="45720" rIns="91440" bIns="45720" rtlCol="0" anchor="b">
            <a:normAutofit/>
          </a:bodyPr>
          <a:lstStyle/>
          <a:p>
            <a:r>
              <a:rPr lang="en-US" sz="3600" b="1" dirty="0">
                <a:solidFill>
                  <a:schemeClr val="bg2">
                    <a:lumMod val="10000"/>
                  </a:schemeClr>
                </a:solidFill>
              </a:rPr>
              <a:t>Review Acquisitions/Asset Maintenance</a:t>
            </a:r>
          </a:p>
        </p:txBody>
      </p:sp>
      <p:pic>
        <p:nvPicPr>
          <p:cNvPr id="15" name="Picture 14" descr="A screenshot of a computer&#10;&#10;AI-generated content may be incorrect.">
            <a:extLst>
              <a:ext uri="{FF2B5EF4-FFF2-40B4-BE49-F238E27FC236}">
                <a16:creationId xmlns:a16="http://schemas.microsoft.com/office/drawing/2014/main" id="{1AC16150-6743-D10E-346F-68C04B9823B3}"/>
              </a:ext>
            </a:extLst>
          </p:cNvPr>
          <p:cNvPicPr>
            <a:picLocks noChangeAspect="1"/>
          </p:cNvPicPr>
          <p:nvPr/>
        </p:nvPicPr>
        <p:blipFill>
          <a:blip r:embed="rId3"/>
          <a:stretch>
            <a:fillRect/>
          </a:stretch>
        </p:blipFill>
        <p:spPr>
          <a:xfrm>
            <a:off x="633999" y="1729044"/>
            <a:ext cx="10925102" cy="1447574"/>
          </a:xfrm>
          <a:prstGeom prst="rect">
            <a:avLst/>
          </a:prstGeom>
        </p:spPr>
      </p:pic>
      <p:sp>
        <p:nvSpPr>
          <p:cNvPr id="39" name="Rectangle 38">
            <a:extLst>
              <a:ext uri="{FF2B5EF4-FFF2-40B4-BE49-F238E27FC236}">
                <a16:creationId xmlns:a16="http://schemas.microsoft.com/office/drawing/2014/main" id="{48F3622B-3E4C-4435-A51C-9D6FD1C2A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7" name="Picture 6" descr="A black background with white text&#10;&#10;AI-generated content may be incorrect.">
            <a:extLst>
              <a:ext uri="{FF2B5EF4-FFF2-40B4-BE49-F238E27FC236}">
                <a16:creationId xmlns:a16="http://schemas.microsoft.com/office/drawing/2014/main" id="{3C6D35AD-57CE-8CFD-DB9E-71A812DC0141}"/>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1127540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53311A5-99DE-4393-9A6A-668B1A50F6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A4927983-BFBD-4CAA-A34E-2D3486ACF1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193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5" name="Straight Connector 14">
            <a:extLst>
              <a:ext uri="{FF2B5EF4-FFF2-40B4-BE49-F238E27FC236}">
                <a16:creationId xmlns:a16="http://schemas.microsoft.com/office/drawing/2014/main" id="{B40DF401-E6F0-4EFD-8C5C-6847352084C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40E5B315-592C-487A-A815-6F61A98F4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7E046CA-18CB-4F2C-A9BE-BA9720B923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0C77B68-61ED-36C8-4743-181CD4F740AF}"/>
              </a:ext>
            </a:extLst>
          </p:cNvPr>
          <p:cNvSpPr>
            <a:spLocks noGrp="1"/>
          </p:cNvSpPr>
          <p:nvPr>
            <p:ph type="title"/>
          </p:nvPr>
        </p:nvSpPr>
        <p:spPr>
          <a:xfrm>
            <a:off x="1066800" y="5252936"/>
            <a:ext cx="10058400" cy="1028715"/>
          </a:xfrm>
        </p:spPr>
        <p:txBody>
          <a:bodyPr vert="horz" lIns="91440" tIns="45720" rIns="91440" bIns="45720" rtlCol="0" anchor="b">
            <a:normAutofit/>
          </a:bodyPr>
          <a:lstStyle/>
          <a:p>
            <a:pPr algn="ctr"/>
            <a:r>
              <a:rPr lang="en-US" b="1" i="0" dirty="0">
                <a:solidFill>
                  <a:schemeClr val="bg2">
                    <a:lumMod val="10000"/>
                  </a:schemeClr>
                </a:solidFill>
                <a:effectLst/>
              </a:rPr>
              <a:t>Equipment Acquisition Methods</a:t>
            </a:r>
            <a:endParaRPr lang="en-US" dirty="0">
              <a:solidFill>
                <a:schemeClr val="bg2">
                  <a:lumMod val="10000"/>
                </a:schemeClr>
              </a:solidFill>
            </a:endParaRPr>
          </a:p>
        </p:txBody>
      </p:sp>
      <p:sp>
        <p:nvSpPr>
          <p:cNvPr id="21" name="Rectangle 20">
            <a:extLst>
              <a:ext uri="{FF2B5EF4-FFF2-40B4-BE49-F238E27FC236}">
                <a16:creationId xmlns:a16="http://schemas.microsoft.com/office/drawing/2014/main" id="{ED2F258D-E518-486A-8D50-E9A11EF13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3" name="Picture 2">
            <a:extLst>
              <a:ext uri="{FF2B5EF4-FFF2-40B4-BE49-F238E27FC236}">
                <a16:creationId xmlns:a16="http://schemas.microsoft.com/office/drawing/2014/main" id="{F99C48A7-8CB1-709C-8CE2-91AA08D7465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graphicFrame>
        <p:nvGraphicFramePr>
          <p:cNvPr id="7" name="TextBox 4">
            <a:extLst>
              <a:ext uri="{FF2B5EF4-FFF2-40B4-BE49-F238E27FC236}">
                <a16:creationId xmlns:a16="http://schemas.microsoft.com/office/drawing/2014/main" id="{C168D1D8-C229-53A2-D62A-53E6C45AFAB8}"/>
              </a:ext>
            </a:extLst>
          </p:cNvPr>
          <p:cNvGraphicFramePr/>
          <p:nvPr>
            <p:extLst>
              <p:ext uri="{D42A27DB-BD31-4B8C-83A1-F6EECF244321}">
                <p14:modId xmlns:p14="http://schemas.microsoft.com/office/powerpoint/2010/main" val="3705811084"/>
              </p:ext>
            </p:extLst>
          </p:nvPr>
        </p:nvGraphicFramePr>
        <p:xfrm>
          <a:off x="643466" y="643467"/>
          <a:ext cx="10900477" cy="36192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0296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B7A01-C518-9ABA-22F1-FF459B9F8640}"/>
              </a:ext>
            </a:extLst>
          </p:cNvPr>
          <p:cNvSpPr>
            <a:spLocks noGrp="1"/>
          </p:cNvSpPr>
          <p:nvPr>
            <p:ph type="title"/>
          </p:nvPr>
        </p:nvSpPr>
        <p:spPr>
          <a:xfrm>
            <a:off x="1097280" y="286603"/>
            <a:ext cx="10058400" cy="1450757"/>
          </a:xfrm>
        </p:spPr>
        <p:txBody>
          <a:bodyPr>
            <a:normAutofit/>
          </a:bodyPr>
          <a:lstStyle/>
          <a:p>
            <a:r>
              <a:rPr lang="en-US" b="0" i="0" dirty="0">
                <a:effectLst/>
                <a:latin typeface="Segoe UI" panose="020B0502040204020203" pitchFamily="34" charset="0"/>
              </a:rPr>
              <a:t> Purchase</a:t>
            </a:r>
            <a:r>
              <a:rPr lang="en-US" dirty="0">
                <a:latin typeface="Segoe UI" panose="020B0502040204020203" pitchFamily="34" charset="0"/>
              </a:rPr>
              <a:t> Order</a:t>
            </a:r>
            <a:endParaRPr lang="en-US" dirty="0"/>
          </a:p>
        </p:txBody>
      </p:sp>
      <p:sp>
        <p:nvSpPr>
          <p:cNvPr id="3" name="Content Placeholder 2">
            <a:extLst>
              <a:ext uri="{FF2B5EF4-FFF2-40B4-BE49-F238E27FC236}">
                <a16:creationId xmlns:a16="http://schemas.microsoft.com/office/drawing/2014/main" id="{1DB9C057-5A08-F43D-547B-FA505A982D71}"/>
              </a:ext>
            </a:extLst>
          </p:cNvPr>
          <p:cNvSpPr>
            <a:spLocks noGrp="1"/>
          </p:cNvSpPr>
          <p:nvPr>
            <p:ph idx="1"/>
          </p:nvPr>
        </p:nvSpPr>
        <p:spPr>
          <a:xfrm>
            <a:off x="1238461" y="1845734"/>
            <a:ext cx="6515947" cy="1583266"/>
          </a:xfrm>
        </p:spPr>
        <p:txBody>
          <a:bodyPr>
            <a:normAutofit lnSpcReduction="10000"/>
          </a:bodyPr>
          <a:lstStyle/>
          <a:p>
            <a:endParaRPr lang="en-US" b="0" i="0" dirty="0">
              <a:effectLst/>
              <a:latin typeface="Segoe UI" panose="020B0502040204020203" pitchFamily="34" charset="0"/>
            </a:endParaRPr>
          </a:p>
          <a:p>
            <a:r>
              <a:rPr lang="en-US" b="0" i="0" dirty="0">
                <a:effectLst/>
                <a:latin typeface="Segoe UI" panose="020B0502040204020203" pitchFamily="34" charset="0"/>
              </a:rPr>
              <a:t>The cost of the equipment includes the purchase price, applicable taxes and freight, and any other costs associated with preparing the equipment for its intended use.</a:t>
            </a:r>
            <a:endParaRPr lang="en-US" dirty="0"/>
          </a:p>
        </p:txBody>
      </p:sp>
      <p:pic>
        <p:nvPicPr>
          <p:cNvPr id="4" name="Picture 3">
            <a:extLst>
              <a:ext uri="{FF2B5EF4-FFF2-40B4-BE49-F238E27FC236}">
                <a16:creationId xmlns:a16="http://schemas.microsoft.com/office/drawing/2014/main" id="{39710294-39A9-0851-0B71-837DC63E0A7D}"/>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pic>
        <p:nvPicPr>
          <p:cNvPr id="5" name="Picture 4">
            <a:extLst>
              <a:ext uri="{FF2B5EF4-FFF2-40B4-BE49-F238E27FC236}">
                <a16:creationId xmlns:a16="http://schemas.microsoft.com/office/drawing/2014/main" id="{CD6DAC2A-5AED-428C-6CCB-795FBE9D07C6}"/>
              </a:ext>
            </a:extLst>
          </p:cNvPr>
          <p:cNvPicPr>
            <a:picLocks noChangeAspect="1"/>
          </p:cNvPicPr>
          <p:nvPr/>
        </p:nvPicPr>
        <p:blipFill>
          <a:blip r:embed="rId4"/>
          <a:stretch>
            <a:fillRect/>
          </a:stretch>
        </p:blipFill>
        <p:spPr>
          <a:xfrm>
            <a:off x="1238461" y="4724920"/>
            <a:ext cx="4245525" cy="558280"/>
          </a:xfrm>
          <a:prstGeom prst="rect">
            <a:avLst/>
          </a:prstGeom>
        </p:spPr>
      </p:pic>
      <p:pic>
        <p:nvPicPr>
          <p:cNvPr id="6" name="Content Placeholder 10">
            <a:extLst>
              <a:ext uri="{FF2B5EF4-FFF2-40B4-BE49-F238E27FC236}">
                <a16:creationId xmlns:a16="http://schemas.microsoft.com/office/drawing/2014/main" id="{5E2244B1-76FC-F9AB-2D8B-010A2E5F6F14}"/>
              </a:ext>
            </a:extLst>
          </p:cNvPr>
          <p:cNvPicPr>
            <a:picLocks noChangeAspect="1"/>
          </p:cNvPicPr>
          <p:nvPr/>
        </p:nvPicPr>
        <p:blipFill>
          <a:blip r:embed="rId5"/>
          <a:stretch>
            <a:fillRect/>
          </a:stretch>
        </p:blipFill>
        <p:spPr>
          <a:xfrm>
            <a:off x="6812169" y="4216400"/>
            <a:ext cx="4406568" cy="1890707"/>
          </a:xfrm>
          <a:prstGeom prst="rect">
            <a:avLst/>
          </a:prstGeom>
        </p:spPr>
      </p:pic>
    </p:spTree>
    <p:extLst>
      <p:ext uri="{BB962C8B-B14F-4D97-AF65-F5344CB8AC3E}">
        <p14:creationId xmlns:p14="http://schemas.microsoft.com/office/powerpoint/2010/main" val="947634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B95C55F-4286-4A2A-A05E-2D274D82F7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EE2561D9-068B-4BC7-85F6-AE6A7C34B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D61BACF2-0F18-493C-99AB-363E614710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8" name="Rectangle 1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DDEFC53-80D4-7E64-71DE-AAE6CD088939}"/>
              </a:ext>
            </a:extLst>
          </p:cNvPr>
          <p:cNvSpPr>
            <a:spLocks noGrp="1"/>
          </p:cNvSpPr>
          <p:nvPr>
            <p:ph type="title"/>
          </p:nvPr>
        </p:nvSpPr>
        <p:spPr>
          <a:xfrm>
            <a:off x="351693" y="605896"/>
            <a:ext cx="3456632" cy="5646208"/>
          </a:xfrm>
        </p:spPr>
        <p:txBody>
          <a:bodyPr vert="horz" lIns="91440" tIns="45720" rIns="91440" bIns="45720" rtlCol="0" anchor="ctr">
            <a:normAutofit/>
          </a:bodyPr>
          <a:lstStyle/>
          <a:p>
            <a:pPr algn="ctr"/>
            <a:r>
              <a:rPr lang="en-US" sz="5200" b="1" i="0" dirty="0">
                <a:solidFill>
                  <a:schemeClr val="tx1"/>
                </a:solidFill>
                <a:effectLst/>
              </a:rPr>
              <a:t>Leases</a:t>
            </a:r>
            <a:br>
              <a:rPr lang="en-US" sz="5200" b="1" dirty="0">
                <a:solidFill>
                  <a:schemeClr val="tx1"/>
                </a:solidFill>
              </a:rPr>
            </a:br>
            <a:r>
              <a:rPr lang="en-US" sz="5200" b="1" i="0" dirty="0">
                <a:solidFill>
                  <a:schemeClr val="tx1"/>
                </a:solidFill>
                <a:effectLst/>
              </a:rPr>
              <a:t>&amp;</a:t>
            </a:r>
            <a:br>
              <a:rPr lang="en-US" sz="5200" b="1" i="0" dirty="0">
                <a:solidFill>
                  <a:schemeClr val="tx1"/>
                </a:solidFill>
                <a:effectLst/>
              </a:rPr>
            </a:br>
            <a:r>
              <a:rPr lang="en-US" sz="5200" b="1" i="0" dirty="0">
                <a:solidFill>
                  <a:schemeClr val="tx1"/>
                </a:solidFill>
                <a:effectLst/>
              </a:rPr>
              <a:t>Installments</a:t>
            </a:r>
            <a:br>
              <a:rPr lang="en-US" sz="5400" b="1" i="0" dirty="0">
                <a:solidFill>
                  <a:schemeClr val="tx1"/>
                </a:solidFill>
                <a:effectLst/>
              </a:rPr>
            </a:br>
            <a:endParaRPr lang="en-US" sz="5400" b="1" dirty="0">
              <a:solidFill>
                <a:schemeClr val="tx1"/>
              </a:solidFill>
            </a:endParaRPr>
          </a:p>
        </p:txBody>
      </p:sp>
      <p:sp>
        <p:nvSpPr>
          <p:cNvPr id="22" name="Rectangle 2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Content Placeholder 3">
            <a:extLst>
              <a:ext uri="{FF2B5EF4-FFF2-40B4-BE49-F238E27FC236}">
                <a16:creationId xmlns:a16="http://schemas.microsoft.com/office/drawing/2014/main" id="{EAB39E00-6DC6-8A4C-3F7B-83427E13FFBE}"/>
              </a:ext>
            </a:extLst>
          </p:cNvPr>
          <p:cNvSpPr>
            <a:spLocks noGrp="1"/>
          </p:cNvSpPr>
          <p:nvPr>
            <p:ph sz="half" idx="2"/>
          </p:nvPr>
        </p:nvSpPr>
        <p:spPr>
          <a:xfrm>
            <a:off x="4742016" y="605896"/>
            <a:ext cx="6413663" cy="951595"/>
          </a:xfrm>
        </p:spPr>
        <p:txBody>
          <a:bodyPr vert="horz" lIns="0" tIns="45720" rIns="0" bIns="45720" rtlCol="0" anchor="ctr">
            <a:normAutofit/>
          </a:bodyPr>
          <a:lstStyle/>
          <a:p>
            <a:pPr marL="201168" lvl="1" indent="0" algn="ctr">
              <a:buClr>
                <a:schemeClr val="tx1">
                  <a:lumMod val="95000"/>
                  <a:lumOff val="5000"/>
                </a:schemeClr>
              </a:buClr>
              <a:buNone/>
            </a:pPr>
            <a:r>
              <a:rPr lang="en-US" sz="3600" i="0" dirty="0">
                <a:effectLst/>
              </a:rPr>
              <a:t>Finance vs. Operating Lease</a:t>
            </a:r>
            <a:endParaRPr lang="en-US" sz="3600" dirty="0"/>
          </a:p>
        </p:txBody>
      </p:sp>
      <p:pic>
        <p:nvPicPr>
          <p:cNvPr id="7" name="Picture 6">
            <a:extLst>
              <a:ext uri="{FF2B5EF4-FFF2-40B4-BE49-F238E27FC236}">
                <a16:creationId xmlns:a16="http://schemas.microsoft.com/office/drawing/2014/main" id="{3C6D35AD-57CE-8CFD-DB9E-71A812DC014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
        <p:nvSpPr>
          <p:cNvPr id="3" name="TextBox 2">
            <a:extLst>
              <a:ext uri="{FF2B5EF4-FFF2-40B4-BE49-F238E27FC236}">
                <a16:creationId xmlns:a16="http://schemas.microsoft.com/office/drawing/2014/main" id="{D5C8142C-1A98-959A-67D8-299DFBDDE951}"/>
              </a:ext>
            </a:extLst>
          </p:cNvPr>
          <p:cNvSpPr txBox="1"/>
          <p:nvPr/>
        </p:nvSpPr>
        <p:spPr>
          <a:xfrm>
            <a:off x="5143696" y="1708229"/>
            <a:ext cx="6000875" cy="2308324"/>
          </a:xfrm>
          <a:prstGeom prst="rect">
            <a:avLst/>
          </a:prstGeom>
          <a:noFill/>
        </p:spPr>
        <p:txBody>
          <a:bodyPr wrap="square" rtlCol="0">
            <a:spAutoFit/>
          </a:bodyPr>
          <a:lstStyle/>
          <a:p>
            <a:pPr marL="285750" indent="-285750">
              <a:buFont typeface="Arial" panose="020B0604020202020204" pitchFamily="34" charset="0"/>
              <a:buChar char="•"/>
            </a:pPr>
            <a:r>
              <a:rPr lang="en-US" dirty="0"/>
              <a:t>Typically account for Finance lease if asset meets tagging threshold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Option to buy the asset /transfer ownership at the end of lease term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Consult your Procurement Office and Financial Reporting prior to proceeding</a:t>
            </a:r>
          </a:p>
        </p:txBody>
      </p:sp>
      <p:sp>
        <p:nvSpPr>
          <p:cNvPr id="5" name="TextBox 4">
            <a:extLst>
              <a:ext uri="{FF2B5EF4-FFF2-40B4-BE49-F238E27FC236}">
                <a16:creationId xmlns:a16="http://schemas.microsoft.com/office/drawing/2014/main" id="{850EF938-A19C-7726-43D4-3563073678FA}"/>
              </a:ext>
            </a:extLst>
          </p:cNvPr>
          <p:cNvSpPr txBox="1"/>
          <p:nvPr/>
        </p:nvSpPr>
        <p:spPr>
          <a:xfrm>
            <a:off x="5385915" y="4324533"/>
            <a:ext cx="4360985" cy="646331"/>
          </a:xfrm>
          <a:prstGeom prst="rect">
            <a:avLst/>
          </a:prstGeom>
          <a:noFill/>
        </p:spPr>
        <p:txBody>
          <a:bodyPr wrap="square" rtlCol="0">
            <a:spAutoFit/>
          </a:bodyPr>
          <a:lstStyle/>
          <a:p>
            <a:r>
              <a:rPr lang="en-US" sz="3600" dirty="0"/>
              <a:t>Installment Purchases</a:t>
            </a:r>
            <a:r>
              <a:rPr lang="en-US" dirty="0"/>
              <a:t> </a:t>
            </a:r>
          </a:p>
        </p:txBody>
      </p:sp>
      <p:sp>
        <p:nvSpPr>
          <p:cNvPr id="6" name="TextBox 5">
            <a:extLst>
              <a:ext uri="{FF2B5EF4-FFF2-40B4-BE49-F238E27FC236}">
                <a16:creationId xmlns:a16="http://schemas.microsoft.com/office/drawing/2014/main" id="{76CD0FEB-153B-96FC-0FB5-5B9387DFFEF6}"/>
              </a:ext>
            </a:extLst>
          </p:cNvPr>
          <p:cNvSpPr txBox="1"/>
          <p:nvPr/>
        </p:nvSpPr>
        <p:spPr>
          <a:xfrm>
            <a:off x="5143696" y="5174901"/>
            <a:ext cx="5376928" cy="646331"/>
          </a:xfrm>
          <a:prstGeom prst="rect">
            <a:avLst/>
          </a:prstGeom>
          <a:noFill/>
        </p:spPr>
        <p:txBody>
          <a:bodyPr wrap="square" rtlCol="0">
            <a:spAutoFit/>
          </a:bodyPr>
          <a:lstStyle/>
          <a:p>
            <a:pPr marL="285750" indent="-285750">
              <a:buFont typeface="Arial" panose="020B0604020202020204" pitchFamily="34" charset="0"/>
              <a:buChar char="•"/>
            </a:pPr>
            <a:r>
              <a:rPr lang="en-US" dirty="0"/>
              <a:t>University takes immediate ownership, payments spread over time</a:t>
            </a:r>
          </a:p>
        </p:txBody>
      </p:sp>
    </p:spTree>
    <p:extLst>
      <p:ext uri="{BB962C8B-B14F-4D97-AF65-F5344CB8AC3E}">
        <p14:creationId xmlns:p14="http://schemas.microsoft.com/office/powerpoint/2010/main" val="2748225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B95C55F-4286-4A2A-A05E-2D274D82F7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EE2561D9-068B-4BC7-85F6-AE6A7C34B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D61BACF2-0F18-493C-99AB-363E614710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0456C04-6339-55BB-260C-8365D25E8087}"/>
              </a:ext>
            </a:extLst>
          </p:cNvPr>
          <p:cNvSpPr>
            <a:spLocks noGrp="1"/>
          </p:cNvSpPr>
          <p:nvPr>
            <p:ph type="title"/>
          </p:nvPr>
        </p:nvSpPr>
        <p:spPr>
          <a:xfrm>
            <a:off x="492370" y="605896"/>
            <a:ext cx="3084844" cy="5646208"/>
          </a:xfrm>
        </p:spPr>
        <p:txBody>
          <a:bodyPr vert="horz" lIns="91440" tIns="45720" rIns="91440" bIns="45720" rtlCol="0" anchor="ctr">
            <a:normAutofit/>
          </a:bodyPr>
          <a:lstStyle/>
          <a:p>
            <a:r>
              <a:rPr lang="en-US" sz="4400" b="1" i="0" dirty="0">
                <a:solidFill>
                  <a:schemeClr val="tx1">
                    <a:lumMod val="95000"/>
                    <a:lumOff val="5000"/>
                  </a:schemeClr>
                </a:solidFill>
                <a:effectLst/>
              </a:rPr>
              <a:t>Procurement Card</a:t>
            </a:r>
            <a:endParaRPr lang="en-US" sz="4400" b="1" dirty="0">
              <a:solidFill>
                <a:schemeClr val="tx1">
                  <a:lumMod val="95000"/>
                  <a:lumOff val="5000"/>
                </a:schemeClr>
              </a:solidFill>
            </a:endParaRPr>
          </a:p>
        </p:txBody>
      </p:sp>
      <p:sp>
        <p:nvSpPr>
          <p:cNvPr id="20" name="Rectangle 19">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9578C194-77E1-4AFF-A5C2-DD48EEDB64BF}"/>
              </a:ext>
            </a:extLst>
          </p:cNvPr>
          <p:cNvSpPr>
            <a:spLocks noGrp="1"/>
          </p:cNvSpPr>
          <p:nvPr>
            <p:ph sz="half" idx="1"/>
          </p:nvPr>
        </p:nvSpPr>
        <p:spPr>
          <a:xfrm>
            <a:off x="4742016" y="605896"/>
            <a:ext cx="6413663" cy="5646208"/>
          </a:xfrm>
        </p:spPr>
        <p:txBody>
          <a:bodyPr vert="horz" lIns="0" tIns="45720" rIns="0" bIns="45720" rtlCol="0" anchor="ctr">
            <a:normAutofit/>
          </a:bodyPr>
          <a:lstStyle/>
          <a:p>
            <a:endParaRPr lang="en-US" b="0" i="0" dirty="0">
              <a:effectLst/>
            </a:endParaRPr>
          </a:p>
          <a:p>
            <a:pPr lvl="1">
              <a:buClr>
                <a:schemeClr val="tx1">
                  <a:lumMod val="95000"/>
                  <a:lumOff val="5000"/>
                </a:schemeClr>
              </a:buClr>
              <a:buFont typeface="Arial" panose="020B0604020202020204" pitchFamily="34" charset="0"/>
              <a:buChar char="•"/>
            </a:pPr>
            <a:r>
              <a:rPr lang="en-US" b="0" i="0" dirty="0">
                <a:effectLst/>
              </a:rPr>
              <a:t>Used to simplify the procure process</a:t>
            </a:r>
          </a:p>
          <a:p>
            <a:endParaRPr lang="en-US" dirty="0"/>
          </a:p>
          <a:p>
            <a:pPr lvl="1">
              <a:buClr>
                <a:schemeClr val="tx1">
                  <a:lumMod val="95000"/>
                  <a:lumOff val="5000"/>
                </a:schemeClr>
              </a:buClr>
              <a:buFont typeface="Arial" panose="020B0604020202020204" pitchFamily="34" charset="0"/>
              <a:buChar char="•"/>
            </a:pPr>
            <a:r>
              <a:rPr lang="en-US" dirty="0"/>
              <a:t>Used for University funded transaction-No Auxiliary purchases</a:t>
            </a:r>
            <a:endParaRPr lang="en-US" b="0" i="0" dirty="0">
              <a:effectLst/>
            </a:endParaRPr>
          </a:p>
          <a:p>
            <a:pPr lvl="1"/>
            <a:endParaRPr lang="en-US" dirty="0"/>
          </a:p>
          <a:p>
            <a:pPr lvl="1">
              <a:buClr>
                <a:schemeClr val="tx1">
                  <a:lumMod val="95000"/>
                  <a:lumOff val="5000"/>
                </a:schemeClr>
              </a:buClr>
              <a:buFont typeface="Arial" panose="020B0604020202020204" pitchFamily="34" charset="0"/>
              <a:buChar char="•"/>
            </a:pPr>
            <a:r>
              <a:rPr lang="en-US" b="0" i="0" dirty="0">
                <a:effectLst/>
              </a:rPr>
              <a:t> </a:t>
            </a:r>
            <a:r>
              <a:rPr lang="en-US" dirty="0"/>
              <a:t>Information required by the Property Management Office:</a:t>
            </a:r>
          </a:p>
          <a:p>
            <a:pPr lvl="2">
              <a:buClr>
                <a:schemeClr val="tx1">
                  <a:lumMod val="95000"/>
                  <a:lumOff val="5000"/>
                </a:schemeClr>
              </a:buClr>
              <a:buFont typeface="Arial" panose="020B0604020202020204" pitchFamily="34" charset="0"/>
              <a:buChar char="•"/>
            </a:pPr>
            <a:r>
              <a:rPr lang="en-US" dirty="0"/>
              <a:t>Chartfield values-Fund/Deptid</a:t>
            </a:r>
          </a:p>
          <a:p>
            <a:pPr lvl="2">
              <a:buClr>
                <a:schemeClr val="tx1">
                  <a:lumMod val="95000"/>
                  <a:lumOff val="5000"/>
                </a:schemeClr>
              </a:buClr>
              <a:buFont typeface="Arial" panose="020B0604020202020204" pitchFamily="34" charset="0"/>
              <a:buChar char="•"/>
            </a:pPr>
            <a:r>
              <a:rPr lang="en-US" dirty="0"/>
              <a:t>Location</a:t>
            </a:r>
          </a:p>
          <a:p>
            <a:pPr lvl="2">
              <a:buClr>
                <a:schemeClr val="tx1">
                  <a:lumMod val="95000"/>
                  <a:lumOff val="5000"/>
                </a:schemeClr>
              </a:buClr>
              <a:buFont typeface="Arial" panose="020B0604020202020204" pitchFamily="34" charset="0"/>
              <a:buChar char="•"/>
            </a:pPr>
            <a:r>
              <a:rPr lang="en-US" dirty="0"/>
              <a:t>Costs</a:t>
            </a:r>
          </a:p>
          <a:p>
            <a:pPr lvl="2">
              <a:buClr>
                <a:schemeClr val="tx1">
                  <a:lumMod val="95000"/>
                  <a:lumOff val="5000"/>
                </a:schemeClr>
              </a:buClr>
              <a:buFont typeface="Arial" panose="020B0604020202020204" pitchFamily="34" charset="0"/>
              <a:buChar char="•"/>
            </a:pPr>
            <a:r>
              <a:rPr lang="en-US" dirty="0"/>
              <a:t>Custodian</a:t>
            </a:r>
          </a:p>
        </p:txBody>
      </p:sp>
      <p:pic>
        <p:nvPicPr>
          <p:cNvPr id="5" name="Picture 4">
            <a:extLst>
              <a:ext uri="{FF2B5EF4-FFF2-40B4-BE49-F238E27FC236}">
                <a16:creationId xmlns:a16="http://schemas.microsoft.com/office/drawing/2014/main" id="{C5CF27F0-B3F4-EB79-9E67-2F7CFBBF145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1305168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489E0B8-30DC-A962-F8B1-7036328BD747}"/>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E5DC5192-BB88-A60A-3B07-CB229D28A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D250807E-0CD2-0EA5-AD3D-0749A67017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BB61EF67-57B7-2183-02B1-C6322017D9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3F108854-430B-CE75-C330-3F4D54CD58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C26B257-D0D4-0303-A29D-B48393FB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AB3653E-9553-BF25-A0CF-E25B0006B53D}"/>
              </a:ext>
            </a:extLst>
          </p:cNvPr>
          <p:cNvSpPr>
            <a:spLocks noGrp="1"/>
          </p:cNvSpPr>
          <p:nvPr>
            <p:ph type="title"/>
          </p:nvPr>
        </p:nvSpPr>
        <p:spPr>
          <a:xfrm>
            <a:off x="492370" y="605896"/>
            <a:ext cx="3084844" cy="5646208"/>
          </a:xfrm>
        </p:spPr>
        <p:txBody>
          <a:bodyPr vert="horz" lIns="91440" tIns="45720" rIns="91440" bIns="45720" rtlCol="0" anchor="ctr">
            <a:normAutofit/>
          </a:bodyPr>
          <a:lstStyle/>
          <a:p>
            <a:r>
              <a:rPr lang="en-US" sz="5400" b="1" i="0" dirty="0">
                <a:solidFill>
                  <a:schemeClr val="tx1">
                    <a:lumMod val="95000"/>
                    <a:lumOff val="5000"/>
                  </a:schemeClr>
                </a:solidFill>
                <a:effectLst/>
              </a:rPr>
              <a:t>Donations</a:t>
            </a:r>
            <a:endParaRPr lang="en-US" sz="5400" b="1" dirty="0">
              <a:solidFill>
                <a:schemeClr val="tx1">
                  <a:lumMod val="95000"/>
                  <a:lumOff val="5000"/>
                </a:schemeClr>
              </a:solidFill>
            </a:endParaRPr>
          </a:p>
        </p:txBody>
      </p:sp>
      <p:sp>
        <p:nvSpPr>
          <p:cNvPr id="20" name="Rectangle 19">
            <a:extLst>
              <a:ext uri="{FF2B5EF4-FFF2-40B4-BE49-F238E27FC236}">
                <a16:creationId xmlns:a16="http://schemas.microsoft.com/office/drawing/2014/main" id="{40F01629-02A2-D75B-D217-DD69F2FF99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F9CF2174-9C2C-752B-A94C-47919A937BEB}"/>
              </a:ext>
            </a:extLst>
          </p:cNvPr>
          <p:cNvSpPr>
            <a:spLocks noGrp="1"/>
          </p:cNvSpPr>
          <p:nvPr>
            <p:ph sz="half" idx="1"/>
          </p:nvPr>
        </p:nvSpPr>
        <p:spPr>
          <a:xfrm>
            <a:off x="4742016" y="605896"/>
            <a:ext cx="6413663" cy="5071765"/>
          </a:xfrm>
        </p:spPr>
        <p:txBody>
          <a:bodyPr vert="horz" lIns="0" tIns="45720" rIns="0" bIns="45720" rtlCol="0" anchor="ctr">
            <a:normAutofit/>
          </a:bodyPr>
          <a:lstStyle/>
          <a:p>
            <a:endParaRPr lang="en-US" b="0" i="0" dirty="0">
              <a:effectLst/>
            </a:endParaRPr>
          </a:p>
          <a:p>
            <a:pPr lvl="1">
              <a:buClr>
                <a:schemeClr val="tx1">
                  <a:lumMod val="95000"/>
                  <a:lumOff val="5000"/>
                </a:schemeClr>
              </a:buClr>
              <a:buFont typeface="Arial" panose="020B0604020202020204" pitchFamily="34" charset="0"/>
              <a:buChar char="•"/>
            </a:pPr>
            <a:r>
              <a:rPr lang="en-US" b="0" i="0" dirty="0">
                <a:effectLst/>
              </a:rPr>
              <a:t>In Kind Gifts</a:t>
            </a:r>
          </a:p>
          <a:p>
            <a:endParaRPr lang="en-US" dirty="0"/>
          </a:p>
          <a:p>
            <a:pPr lvl="1">
              <a:buClr>
                <a:schemeClr val="tx1">
                  <a:lumMod val="95000"/>
                  <a:lumOff val="5000"/>
                </a:schemeClr>
              </a:buClr>
              <a:buFont typeface="Arial" panose="020B0604020202020204" pitchFamily="34" charset="0"/>
              <a:buChar char="•"/>
            </a:pPr>
            <a:r>
              <a:rPr lang="en-US" b="0" i="0" dirty="0">
                <a:effectLst/>
              </a:rPr>
              <a:t>Campus departments must coordinate with University A</a:t>
            </a:r>
            <a:r>
              <a:rPr lang="en-US" dirty="0"/>
              <a:t>dvancement</a:t>
            </a:r>
            <a:endParaRPr lang="en-US" b="0" i="0" dirty="0">
              <a:effectLst/>
            </a:endParaRPr>
          </a:p>
          <a:p>
            <a:pPr lvl="1"/>
            <a:endParaRPr lang="en-US" dirty="0"/>
          </a:p>
          <a:p>
            <a:pPr lvl="1">
              <a:buClr>
                <a:schemeClr val="tx1">
                  <a:lumMod val="95000"/>
                  <a:lumOff val="5000"/>
                </a:schemeClr>
              </a:buClr>
              <a:buFont typeface="Arial" panose="020B0604020202020204" pitchFamily="34" charset="0"/>
              <a:buChar char="•"/>
            </a:pPr>
            <a:r>
              <a:rPr lang="en-US" b="0" i="0" dirty="0">
                <a:effectLst/>
              </a:rPr>
              <a:t> </a:t>
            </a:r>
            <a:r>
              <a:rPr lang="en-US" dirty="0"/>
              <a:t>Donation is correctly acknowledged</a:t>
            </a:r>
          </a:p>
          <a:p>
            <a:pPr lvl="1">
              <a:buClr>
                <a:schemeClr val="tx1">
                  <a:lumMod val="95000"/>
                  <a:lumOff val="5000"/>
                </a:schemeClr>
              </a:buClr>
              <a:buFont typeface="Arial" panose="020B0604020202020204" pitchFamily="34" charset="0"/>
              <a:buChar char="•"/>
            </a:pPr>
            <a:endParaRPr lang="en-US" dirty="0"/>
          </a:p>
          <a:p>
            <a:pPr lvl="1">
              <a:buClr>
                <a:schemeClr val="tx1">
                  <a:lumMod val="95000"/>
                  <a:lumOff val="5000"/>
                </a:schemeClr>
              </a:buClr>
              <a:buFont typeface="Arial" panose="020B0604020202020204" pitchFamily="34" charset="0"/>
              <a:buChar char="•"/>
            </a:pPr>
            <a:r>
              <a:rPr lang="en-US" dirty="0"/>
              <a:t>University Advancement will itemize and obtain fair market value of donated gifts</a:t>
            </a:r>
          </a:p>
        </p:txBody>
      </p:sp>
      <p:pic>
        <p:nvPicPr>
          <p:cNvPr id="5" name="Picture 4">
            <a:extLst>
              <a:ext uri="{FF2B5EF4-FFF2-40B4-BE49-F238E27FC236}">
                <a16:creationId xmlns:a16="http://schemas.microsoft.com/office/drawing/2014/main" id="{294F8C85-C7CF-0BCA-635F-90FED1EF19C9}"/>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22517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DFD5AA3-C822-C682-AD65-745A6A344414}"/>
            </a:ext>
          </a:extLst>
        </p:cNvPr>
        <p:cNvGrpSpPr/>
        <p:nvPr/>
      </p:nvGrpSpPr>
      <p:grpSpPr>
        <a:xfrm>
          <a:off x="0" y="0"/>
          <a:ext cx="0" cy="0"/>
          <a:chOff x="0" y="0"/>
          <a:chExt cx="0" cy="0"/>
        </a:xfrm>
      </p:grpSpPr>
      <p:sp>
        <p:nvSpPr>
          <p:cNvPr id="12" name="Rectangle 11">
            <a:extLst>
              <a:ext uri="{FF2B5EF4-FFF2-40B4-BE49-F238E27FC236}">
                <a16:creationId xmlns:a16="http://schemas.microsoft.com/office/drawing/2014/main" id="{AAA981F2-920B-9AC7-1132-DFDF4F4E3F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BE5A8DE0-8A6E-B29A-5C95-E7BA64F1FC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7E422EED-2B36-BA9E-7B25-0140955ACDF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8" name="Rectangle 17">
            <a:extLst>
              <a:ext uri="{FF2B5EF4-FFF2-40B4-BE49-F238E27FC236}">
                <a16:creationId xmlns:a16="http://schemas.microsoft.com/office/drawing/2014/main" id="{1342F376-6134-E118-A3BD-324024943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EE2A690-864E-4017-326D-5DED64CBF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D66261A-8809-4D82-98F2-CF30D3EDAFD7}"/>
              </a:ext>
            </a:extLst>
          </p:cNvPr>
          <p:cNvSpPr>
            <a:spLocks noGrp="1"/>
          </p:cNvSpPr>
          <p:nvPr>
            <p:ph type="title"/>
          </p:nvPr>
        </p:nvSpPr>
        <p:spPr>
          <a:xfrm>
            <a:off x="492370" y="605896"/>
            <a:ext cx="3084844" cy="5646208"/>
          </a:xfrm>
        </p:spPr>
        <p:txBody>
          <a:bodyPr vert="horz" lIns="91440" tIns="45720" rIns="91440" bIns="45720" rtlCol="0" anchor="ctr">
            <a:normAutofit/>
          </a:bodyPr>
          <a:lstStyle/>
          <a:p>
            <a:r>
              <a:rPr lang="en-US" sz="5400" b="1" i="0" dirty="0">
                <a:solidFill>
                  <a:schemeClr val="tx1"/>
                </a:solidFill>
                <a:effectLst/>
              </a:rPr>
              <a:t>Transfers</a:t>
            </a:r>
            <a:endParaRPr lang="en-US" sz="5400" b="1" dirty="0">
              <a:solidFill>
                <a:schemeClr val="tx1"/>
              </a:solidFill>
            </a:endParaRPr>
          </a:p>
        </p:txBody>
      </p:sp>
      <p:sp>
        <p:nvSpPr>
          <p:cNvPr id="22" name="Rectangle 21">
            <a:extLst>
              <a:ext uri="{FF2B5EF4-FFF2-40B4-BE49-F238E27FC236}">
                <a16:creationId xmlns:a16="http://schemas.microsoft.com/office/drawing/2014/main" id="{A628D56D-6258-9004-9352-435823ED6E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Content Placeholder 3">
            <a:extLst>
              <a:ext uri="{FF2B5EF4-FFF2-40B4-BE49-F238E27FC236}">
                <a16:creationId xmlns:a16="http://schemas.microsoft.com/office/drawing/2014/main" id="{3DEABAF6-392B-49C0-B5DB-358A6FD4FB94}"/>
              </a:ext>
            </a:extLst>
          </p:cNvPr>
          <p:cNvSpPr>
            <a:spLocks noGrp="1"/>
          </p:cNvSpPr>
          <p:nvPr>
            <p:ph sz="half" idx="2"/>
          </p:nvPr>
        </p:nvSpPr>
        <p:spPr>
          <a:xfrm>
            <a:off x="4742016" y="605896"/>
            <a:ext cx="6413663" cy="5646208"/>
          </a:xfrm>
        </p:spPr>
        <p:txBody>
          <a:bodyPr vert="horz" lIns="0" tIns="45720" rIns="0" bIns="45720" rtlCol="0" anchor="ctr">
            <a:normAutofit/>
          </a:bodyPr>
          <a:lstStyle/>
          <a:p>
            <a:pPr lvl="1">
              <a:buClr>
                <a:schemeClr val="tx1">
                  <a:lumMod val="95000"/>
                  <a:lumOff val="5000"/>
                </a:schemeClr>
              </a:buClr>
              <a:buFont typeface="Arial" panose="020B0604020202020204" pitchFamily="34" charset="0"/>
              <a:buChar char="•"/>
            </a:pPr>
            <a:r>
              <a:rPr lang="en-US" b="0" i="0" dirty="0">
                <a:effectLst/>
              </a:rPr>
              <a:t>Transfers of equipment must be in writing and approved by the Property Management </a:t>
            </a:r>
            <a:r>
              <a:rPr lang="en-US" dirty="0"/>
              <a:t>Office</a:t>
            </a:r>
            <a:r>
              <a:rPr lang="en-US" b="0" i="0" dirty="0">
                <a:effectLst/>
              </a:rPr>
              <a:t> </a:t>
            </a:r>
          </a:p>
          <a:p>
            <a:pPr lvl="1">
              <a:buClr>
                <a:schemeClr val="tx1">
                  <a:lumMod val="95000"/>
                  <a:lumOff val="5000"/>
                </a:schemeClr>
              </a:buClr>
              <a:buFont typeface="Arial" panose="020B0604020202020204" pitchFamily="34" charset="0"/>
              <a:buChar char="•"/>
            </a:pPr>
            <a:endParaRPr lang="en-US" dirty="0"/>
          </a:p>
          <a:p>
            <a:pPr lvl="1">
              <a:buClr>
                <a:schemeClr val="tx1">
                  <a:lumMod val="95000"/>
                  <a:lumOff val="5000"/>
                </a:schemeClr>
              </a:buClr>
              <a:buFont typeface="Arial" panose="020B0604020202020204" pitchFamily="34" charset="0"/>
              <a:buChar char="•"/>
            </a:pPr>
            <a:r>
              <a:rPr lang="en-US" b="0" i="0" dirty="0">
                <a:effectLst/>
              </a:rPr>
              <a:t>STD 158 Form will be used to document acceptance of items transferred from another campus or state agency</a:t>
            </a:r>
          </a:p>
          <a:p>
            <a:pPr lvl="1">
              <a:buClr>
                <a:schemeClr val="tx1">
                  <a:lumMod val="95000"/>
                  <a:lumOff val="5000"/>
                </a:schemeClr>
              </a:buClr>
              <a:buFont typeface="Arial" panose="020B0604020202020204" pitchFamily="34" charset="0"/>
              <a:buChar char="•"/>
            </a:pPr>
            <a:endParaRPr lang="en-US" dirty="0"/>
          </a:p>
          <a:p>
            <a:pPr lvl="1">
              <a:buClr>
                <a:schemeClr val="tx1">
                  <a:lumMod val="95000"/>
                  <a:lumOff val="5000"/>
                </a:schemeClr>
              </a:buClr>
              <a:buFont typeface="Arial" panose="020B0604020202020204" pitchFamily="34" charset="0"/>
              <a:buChar char="•"/>
            </a:pPr>
            <a:r>
              <a:rPr lang="en-US" b="0" i="0" dirty="0">
                <a:effectLst/>
              </a:rPr>
              <a:t>Fair market value of the asset will be determined at the time of transfer</a:t>
            </a:r>
            <a:endParaRPr lang="en-US" dirty="0"/>
          </a:p>
        </p:txBody>
      </p:sp>
      <p:pic>
        <p:nvPicPr>
          <p:cNvPr id="7" name="Picture 6">
            <a:extLst>
              <a:ext uri="{FF2B5EF4-FFF2-40B4-BE49-F238E27FC236}">
                <a16:creationId xmlns:a16="http://schemas.microsoft.com/office/drawing/2014/main" id="{0F2CA8AE-D7E1-282A-C06F-149E90876F14}"/>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672324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7F9E6BB-A0A4-9003-FC69-DD8B888F9D0A}"/>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3CFC9789-57F4-4B9C-ABAA-6F7C8BADC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9B54F538-07DE-4652-B506-5D16E3EBB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8" name="Straight Connector 17">
            <a:extLst>
              <a:ext uri="{FF2B5EF4-FFF2-40B4-BE49-F238E27FC236}">
                <a16:creationId xmlns:a16="http://schemas.microsoft.com/office/drawing/2014/main" id="{03D56195-A6AC-4958-8B87-F7D009353E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0" name="Rectangle 19">
            <a:extLst>
              <a:ext uri="{FF2B5EF4-FFF2-40B4-BE49-F238E27FC236}">
                <a16:creationId xmlns:a16="http://schemas.microsoft.com/office/drawing/2014/main" id="{B9D3A0FC-5D74-4BAC-9DDB-68A942650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02684B-EE08-0281-65C7-4D3F3579916B}"/>
              </a:ext>
            </a:extLst>
          </p:cNvPr>
          <p:cNvSpPr>
            <a:spLocks noGrp="1"/>
          </p:cNvSpPr>
          <p:nvPr>
            <p:ph type="title"/>
          </p:nvPr>
        </p:nvSpPr>
        <p:spPr>
          <a:xfrm>
            <a:off x="4974771" y="634946"/>
            <a:ext cx="6574972" cy="1450757"/>
          </a:xfrm>
        </p:spPr>
        <p:txBody>
          <a:bodyPr vert="horz" lIns="91440" tIns="45720" rIns="91440" bIns="45720" rtlCol="0" anchor="b">
            <a:normAutofit/>
          </a:bodyPr>
          <a:lstStyle/>
          <a:p>
            <a:r>
              <a:rPr lang="en-US" b="1" i="0">
                <a:effectLst/>
              </a:rPr>
              <a:t> Fabrication of Equipment</a:t>
            </a:r>
            <a:endParaRPr lang="en-US" dirty="0"/>
          </a:p>
        </p:txBody>
      </p:sp>
      <p:pic>
        <p:nvPicPr>
          <p:cNvPr id="11" name="Graphic 10" descr="Construction Worker">
            <a:extLst>
              <a:ext uri="{FF2B5EF4-FFF2-40B4-BE49-F238E27FC236}">
                <a16:creationId xmlns:a16="http://schemas.microsoft.com/office/drawing/2014/main" id="{3AFC296C-6C41-F30C-63F1-CEAD1FF9DC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296626"/>
            <a:ext cx="4001315" cy="4001315"/>
          </a:xfrm>
          <a:prstGeom prst="rect">
            <a:avLst/>
          </a:prstGeom>
        </p:spPr>
      </p:pic>
      <p:cxnSp>
        <p:nvCxnSpPr>
          <p:cNvPr id="22" name="Straight Connector 21">
            <a:extLst>
              <a:ext uri="{FF2B5EF4-FFF2-40B4-BE49-F238E27FC236}">
                <a16:creationId xmlns:a16="http://schemas.microsoft.com/office/drawing/2014/main" id="{69B36A11-4FA0-4989-A465-037DF52469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3A1CF11-6B16-09F9-867E-07D715D21A80}"/>
              </a:ext>
            </a:extLst>
          </p:cNvPr>
          <p:cNvSpPr>
            <a:spLocks noGrp="1"/>
          </p:cNvSpPr>
          <p:nvPr>
            <p:ph sz="half" idx="2"/>
          </p:nvPr>
        </p:nvSpPr>
        <p:spPr>
          <a:xfrm>
            <a:off x="4974769" y="2198914"/>
            <a:ext cx="6574973" cy="3670180"/>
          </a:xfrm>
        </p:spPr>
        <p:txBody>
          <a:bodyPr vert="horz" lIns="0" tIns="45720" rIns="0" bIns="45720" rtlCol="0">
            <a:normAutofit/>
          </a:bodyPr>
          <a:lstStyle/>
          <a:p>
            <a:r>
              <a:rPr lang="en-US" b="0" i="0" dirty="0">
                <a:effectLst/>
              </a:rPr>
              <a:t>Under special circumstances, equipment may be constructed by campus employees. Fabricated equipment that meets the definition of equipment will be tagged and inventoried by the Office of Property Management (Less Common)</a:t>
            </a:r>
          </a:p>
          <a:p>
            <a:endParaRPr lang="en-US" dirty="0"/>
          </a:p>
          <a:p>
            <a:pPr>
              <a:buClr>
                <a:schemeClr val="tx1">
                  <a:lumMod val="95000"/>
                  <a:lumOff val="5000"/>
                </a:schemeClr>
              </a:buClr>
              <a:buFont typeface="Arial" panose="020B0604020202020204" pitchFamily="34" charset="0"/>
              <a:buChar char="•"/>
            </a:pPr>
            <a:r>
              <a:rPr lang="en-US" dirty="0"/>
              <a:t> Custom design, cost-effective, innovative solutions</a:t>
            </a:r>
          </a:p>
        </p:txBody>
      </p:sp>
      <p:sp>
        <p:nvSpPr>
          <p:cNvPr id="24" name="Rectangle 23">
            <a:extLst>
              <a:ext uri="{FF2B5EF4-FFF2-40B4-BE49-F238E27FC236}">
                <a16:creationId xmlns:a16="http://schemas.microsoft.com/office/drawing/2014/main" id="{B8DB8C60-3B7D-46C5-B1A9-A295D8A48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7B7006A8-EB46-45ED-977F-BC489E2B7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7" name="Picture 6">
            <a:extLst>
              <a:ext uri="{FF2B5EF4-FFF2-40B4-BE49-F238E27FC236}">
                <a16:creationId xmlns:a16="http://schemas.microsoft.com/office/drawing/2014/main" id="{F904FE83-806D-C08F-CDD5-9B0016EA8818}"/>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3889034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9BBFD48-E427-D094-7992-8E28432162C1}"/>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AF9971E7-5690-D568-EDAF-286368583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A1CFDF71-68D8-BF47-90FE-298CB590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D0F044EE-6ADE-2A48-C3A0-12853515CEB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E6395609-F0C6-FC58-2A0B-AFEAE48BE6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60B6EF0-B4E3-9380-3E99-5813EF40A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50E79504-5BE3-D465-5CEF-F76A124F594A}"/>
              </a:ext>
            </a:extLst>
          </p:cNvPr>
          <p:cNvSpPr>
            <a:spLocks noGrp="1"/>
          </p:cNvSpPr>
          <p:nvPr>
            <p:ph type="title"/>
          </p:nvPr>
        </p:nvSpPr>
        <p:spPr>
          <a:xfrm>
            <a:off x="492370" y="605896"/>
            <a:ext cx="3084844" cy="5646208"/>
          </a:xfrm>
        </p:spPr>
        <p:txBody>
          <a:bodyPr vert="horz" lIns="91440" tIns="45720" rIns="91440" bIns="45720" rtlCol="0" anchor="ctr">
            <a:normAutofit/>
          </a:bodyPr>
          <a:lstStyle/>
          <a:p>
            <a:r>
              <a:rPr lang="en-US" sz="3600" b="1" i="0" dirty="0">
                <a:solidFill>
                  <a:schemeClr val="tx1">
                    <a:lumMod val="95000"/>
                    <a:lumOff val="5000"/>
                  </a:schemeClr>
                </a:solidFill>
                <a:effectLst/>
              </a:rPr>
              <a:t>Jointly Purchased Equipment</a:t>
            </a:r>
            <a:endParaRPr lang="en-US" sz="3600" b="1" dirty="0">
              <a:solidFill>
                <a:schemeClr val="tx1">
                  <a:lumMod val="95000"/>
                  <a:lumOff val="5000"/>
                </a:schemeClr>
              </a:solidFill>
            </a:endParaRPr>
          </a:p>
        </p:txBody>
      </p:sp>
      <p:sp>
        <p:nvSpPr>
          <p:cNvPr id="20" name="Rectangle 19">
            <a:extLst>
              <a:ext uri="{FF2B5EF4-FFF2-40B4-BE49-F238E27FC236}">
                <a16:creationId xmlns:a16="http://schemas.microsoft.com/office/drawing/2014/main" id="{13CFF11F-C5E9-545A-C083-86B64631E0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157478DB-E6F1-4C78-DCE3-F1B76F066C43}"/>
              </a:ext>
            </a:extLst>
          </p:cNvPr>
          <p:cNvSpPr>
            <a:spLocks noGrp="1"/>
          </p:cNvSpPr>
          <p:nvPr>
            <p:ph sz="half" idx="1"/>
          </p:nvPr>
        </p:nvSpPr>
        <p:spPr>
          <a:xfrm>
            <a:off x="4742016" y="605896"/>
            <a:ext cx="6413663" cy="5646208"/>
          </a:xfrm>
        </p:spPr>
        <p:txBody>
          <a:bodyPr vert="horz" lIns="0" tIns="45720" rIns="0" bIns="45720" rtlCol="0" anchor="ctr">
            <a:normAutofit/>
          </a:bodyPr>
          <a:lstStyle/>
          <a:p>
            <a:endParaRPr lang="en-US" b="0" i="0" dirty="0">
              <a:effectLst/>
            </a:endParaRPr>
          </a:p>
          <a:p>
            <a:pPr lvl="1">
              <a:buClr>
                <a:schemeClr val="tx1">
                  <a:lumMod val="95000"/>
                  <a:lumOff val="5000"/>
                </a:schemeClr>
              </a:buClr>
              <a:buFont typeface="Arial" panose="020B0604020202020204" pitchFamily="34" charset="0"/>
              <a:buChar char="•"/>
            </a:pPr>
            <a:r>
              <a:rPr lang="en-US" b="0" i="0" dirty="0">
                <a:effectLst/>
              </a:rPr>
              <a:t>Equipment purchased with a combination of the campus and other entities’ funds (auxiliaries, federal agencies, etc.)</a:t>
            </a:r>
          </a:p>
          <a:p>
            <a:endParaRPr lang="en-US" dirty="0"/>
          </a:p>
          <a:p>
            <a:pPr lvl="1">
              <a:buClr>
                <a:schemeClr val="tx1">
                  <a:lumMod val="95000"/>
                  <a:lumOff val="5000"/>
                </a:schemeClr>
              </a:buClr>
              <a:buFont typeface="Arial" panose="020B0604020202020204" pitchFamily="34" charset="0"/>
              <a:buChar char="•"/>
            </a:pPr>
            <a:r>
              <a:rPr lang="en-US" dirty="0"/>
              <a:t>The funding source s</a:t>
            </a:r>
            <a:r>
              <a:rPr lang="en-US" b="0" i="0" dirty="0">
                <a:effectLst/>
              </a:rPr>
              <a:t>hall be noted on the purchase order</a:t>
            </a:r>
          </a:p>
          <a:p>
            <a:pPr lvl="1"/>
            <a:endParaRPr lang="en-US" dirty="0"/>
          </a:p>
          <a:p>
            <a:pPr lvl="1">
              <a:buClr>
                <a:schemeClr val="tx1">
                  <a:lumMod val="95000"/>
                  <a:lumOff val="5000"/>
                </a:schemeClr>
              </a:buClr>
              <a:buFont typeface="Arial" panose="020B0604020202020204" pitchFamily="34" charset="0"/>
              <a:buChar char="•"/>
            </a:pPr>
            <a:r>
              <a:rPr lang="en-US" b="0" i="0" dirty="0">
                <a:effectLst/>
              </a:rPr>
              <a:t> </a:t>
            </a:r>
            <a:r>
              <a:rPr lang="en-US" dirty="0"/>
              <a:t>Assets </a:t>
            </a:r>
            <a:r>
              <a:rPr lang="en-US" b="0" i="0" dirty="0">
                <a:effectLst/>
              </a:rPr>
              <a:t>will be recorded as CSU </a:t>
            </a:r>
            <a:r>
              <a:rPr lang="en-US" dirty="0"/>
              <a:t>(campus specific)</a:t>
            </a:r>
            <a:r>
              <a:rPr lang="en-US" b="0" i="0" dirty="0">
                <a:effectLst/>
              </a:rPr>
              <a:t> if any portion of the funds used to acquire, install, or maintain the asset are from CSU sources</a:t>
            </a:r>
            <a:endParaRPr lang="en-US" dirty="0"/>
          </a:p>
        </p:txBody>
      </p:sp>
      <p:pic>
        <p:nvPicPr>
          <p:cNvPr id="5" name="Picture 4">
            <a:extLst>
              <a:ext uri="{FF2B5EF4-FFF2-40B4-BE49-F238E27FC236}">
                <a16:creationId xmlns:a16="http://schemas.microsoft.com/office/drawing/2014/main" id="{2D479FA7-3201-8993-A850-ACC0B32F8D52}"/>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3022574947"/>
      </p:ext>
    </p:extLst>
  </p:cSld>
  <p:clrMapOvr>
    <a:masterClrMapping/>
  </p:clrMapOvr>
</p:sld>
</file>

<file path=ppt/theme/theme1.xml><?xml version="1.0" encoding="utf-8"?>
<a:theme xmlns:a="http://schemas.openxmlformats.org/drawingml/2006/main" name="Retrospect">
  <a:themeElements>
    <a:clrScheme name="CSU">
      <a:dk1>
        <a:sysClr val="windowText" lastClr="000000"/>
      </a:dk1>
      <a:lt1>
        <a:sysClr val="window" lastClr="FFFFFF"/>
      </a:lt1>
      <a:dk2>
        <a:srgbClr val="444D26"/>
      </a:dk2>
      <a:lt2>
        <a:srgbClr val="FEFAC9"/>
      </a:lt2>
      <a:accent1>
        <a:srgbClr val="C00000"/>
      </a:accent1>
      <a:accent2>
        <a:srgbClr val="E5E1E1"/>
      </a:accent2>
      <a:accent3>
        <a:srgbClr val="A5B592"/>
      </a:accent3>
      <a:accent4>
        <a:srgbClr val="FAF1D4"/>
      </a:accent4>
      <a:accent5>
        <a:srgbClr val="9C85C0"/>
      </a:accent5>
      <a:accent6>
        <a:srgbClr val="809EC2"/>
      </a:accent6>
      <a:hlink>
        <a:srgbClr val="8E58B6"/>
      </a:hlink>
      <a:folHlink>
        <a:srgbClr val="7F6F6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3775</TotalTime>
  <Words>482</Words>
  <Application>Microsoft Office PowerPoint</Application>
  <PresentationFormat>Widescreen</PresentationFormat>
  <Paragraphs>103</Paragraphs>
  <Slides>15</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Roboto</vt:lpstr>
      <vt:lpstr>Segoe UI</vt:lpstr>
      <vt:lpstr>Retrospect</vt:lpstr>
      <vt:lpstr>Asset Acquisitions</vt:lpstr>
      <vt:lpstr>Equipment Acquisition Methods</vt:lpstr>
      <vt:lpstr> Purchase Order</vt:lpstr>
      <vt:lpstr>Leases &amp; Installments </vt:lpstr>
      <vt:lpstr>Procurement Card</vt:lpstr>
      <vt:lpstr>Donations</vt:lpstr>
      <vt:lpstr>Transfers</vt:lpstr>
      <vt:lpstr> Fabrication of Equipment</vt:lpstr>
      <vt:lpstr>Jointly Purchased Equipment</vt:lpstr>
      <vt:lpstr>Example: Asset Basic Add Process</vt:lpstr>
      <vt:lpstr>Systems Used</vt:lpstr>
      <vt:lpstr>Asset Received</vt:lpstr>
      <vt:lpstr>Asset Tagging Sheet</vt:lpstr>
      <vt:lpstr>Create Asset</vt:lpstr>
      <vt:lpstr>Review Acquisitions/Asset Maintenance</vt:lpstr>
    </vt:vector>
  </TitlesOfParts>
  <Company>California State University,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Woods, Steven J</dc:creator>
  <cp:lastModifiedBy>Jason Smock</cp:lastModifiedBy>
  <cp:revision>178</cp:revision>
  <cp:lastPrinted>2020-09-21T17:50:52Z</cp:lastPrinted>
  <dcterms:created xsi:type="dcterms:W3CDTF">2020-07-28T16:41:17Z</dcterms:created>
  <dcterms:modified xsi:type="dcterms:W3CDTF">2025-04-07T18:05:43Z</dcterms:modified>
</cp:coreProperties>
</file>