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3"/>
  </p:notesMasterIdLst>
  <p:sldIdLst>
    <p:sldId id="487" r:id="rId2"/>
    <p:sldId id="435" r:id="rId3"/>
    <p:sldId id="464" r:id="rId4"/>
    <p:sldId id="436" r:id="rId5"/>
    <p:sldId id="446" r:id="rId6"/>
    <p:sldId id="486" r:id="rId7"/>
    <p:sldId id="485" r:id="rId8"/>
    <p:sldId id="379" r:id="rId9"/>
    <p:sldId id="465" r:id="rId10"/>
    <p:sldId id="413" r:id="rId11"/>
    <p:sldId id="414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BAB"/>
    <a:srgbClr val="00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AF0DB-4531-41C9-8182-122500058283}" v="3" dt="2025-04-10T19:31:2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3096" autoAdjust="0"/>
  </p:normalViewPr>
  <p:slideViewPr>
    <p:cSldViewPr snapToGrid="0">
      <p:cViewPr varScale="1">
        <p:scale>
          <a:sx n="64" d="100"/>
          <a:sy n="64" d="100"/>
        </p:scale>
        <p:origin x="522" y="66"/>
      </p:cViewPr>
      <p:guideLst/>
    </p:cSldViewPr>
  </p:slideViewPr>
  <p:outlineViewPr>
    <p:cViewPr>
      <p:scale>
        <a:sx n="33" d="100"/>
        <a:sy n="33" d="100"/>
      </p:scale>
      <p:origin x="0" y="-341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BFE64-F56E-435B-AE6D-067712119463}" type="doc">
      <dgm:prSet loTypeId="urn:microsoft.com/office/officeart/2005/8/layout/radial4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8810CE7-5626-40D5-8A63-94F49200910B}">
      <dgm:prSet phldrT="[Text]"/>
      <dgm:spPr/>
      <dgm:t>
        <a:bodyPr/>
        <a:lstStyle/>
        <a:p>
          <a:r>
            <a:rPr lang="en-US" dirty="0"/>
            <a:t>Wells Fargo Bank </a:t>
          </a:r>
        </a:p>
      </dgm:t>
    </dgm:pt>
    <dgm:pt modelId="{DFD1DE46-2860-4EEA-9FE8-C6CE515A3ED4}" type="parTrans" cxnId="{0B24FAE7-704D-490C-B1B3-93531936D5D2}">
      <dgm:prSet/>
      <dgm:spPr/>
      <dgm:t>
        <a:bodyPr/>
        <a:lstStyle/>
        <a:p>
          <a:endParaRPr lang="en-US"/>
        </a:p>
      </dgm:t>
    </dgm:pt>
    <dgm:pt modelId="{459EB085-95D6-4A42-A7DD-EA3E4942BFF5}" type="sibTrans" cxnId="{0B24FAE7-704D-490C-B1B3-93531936D5D2}">
      <dgm:prSet/>
      <dgm:spPr/>
      <dgm:t>
        <a:bodyPr/>
        <a:lstStyle/>
        <a:p>
          <a:endParaRPr lang="en-US"/>
        </a:p>
      </dgm:t>
    </dgm:pt>
    <dgm:pt modelId="{B1028983-3D22-42E0-91F1-1CF3E4D610DF}">
      <dgm:prSet phldrT="[Text]"/>
      <dgm:spPr/>
      <dgm:t>
        <a:bodyPr/>
        <a:lstStyle/>
        <a:p>
          <a:r>
            <a:rPr lang="en-US" dirty="0"/>
            <a:t>System Disbursement</a:t>
          </a:r>
        </a:p>
      </dgm:t>
    </dgm:pt>
    <dgm:pt modelId="{5DE8928C-17F9-4794-BC5F-1137B6AF01EC}" type="parTrans" cxnId="{9BA5D4E2-DF02-4A8D-87D7-CC2178AC86BF}">
      <dgm:prSet/>
      <dgm:spPr/>
      <dgm:t>
        <a:bodyPr/>
        <a:lstStyle/>
        <a:p>
          <a:endParaRPr lang="en-US"/>
        </a:p>
      </dgm:t>
    </dgm:pt>
    <dgm:pt modelId="{BA15A430-FCB2-4300-B8FA-5120EC27C369}" type="sibTrans" cxnId="{9BA5D4E2-DF02-4A8D-87D7-CC2178AC86BF}">
      <dgm:prSet/>
      <dgm:spPr/>
      <dgm:t>
        <a:bodyPr/>
        <a:lstStyle/>
        <a:p>
          <a:endParaRPr lang="en-US"/>
        </a:p>
      </dgm:t>
    </dgm:pt>
    <dgm:pt modelId="{0F1DBAF0-34B1-4CB7-9EBA-3D25DA129521}">
      <dgm:prSet phldrT="[Text]"/>
      <dgm:spPr/>
      <dgm:t>
        <a:bodyPr/>
        <a:lstStyle/>
        <a:p>
          <a:r>
            <a:rPr lang="en-US" dirty="0"/>
            <a:t>System Deposits</a:t>
          </a:r>
        </a:p>
      </dgm:t>
    </dgm:pt>
    <dgm:pt modelId="{47C8BFA3-92BA-4B62-9786-E1021CE7D9E1}" type="parTrans" cxnId="{E9F86CF0-98CF-4298-97A6-70F081B73BD7}">
      <dgm:prSet/>
      <dgm:spPr/>
      <dgm:t>
        <a:bodyPr/>
        <a:lstStyle/>
        <a:p>
          <a:endParaRPr lang="en-US"/>
        </a:p>
      </dgm:t>
    </dgm:pt>
    <dgm:pt modelId="{33A98863-DEF9-41E0-8F42-ED65AFE3A5A0}" type="sibTrans" cxnId="{E9F86CF0-98CF-4298-97A6-70F081B73BD7}">
      <dgm:prSet/>
      <dgm:spPr/>
      <dgm:t>
        <a:bodyPr/>
        <a:lstStyle/>
        <a:p>
          <a:endParaRPr lang="en-US"/>
        </a:p>
      </dgm:t>
    </dgm:pt>
    <dgm:pt modelId="{507A7EB0-ABF1-4291-B38C-819B948E0F8B}" type="pres">
      <dgm:prSet presAssocID="{F31BFE64-F56E-435B-AE6D-06771211946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22EC58-F87E-44B3-B8A5-48F962888EA4}" type="pres">
      <dgm:prSet presAssocID="{68810CE7-5626-40D5-8A63-94F49200910B}" presName="centerShape" presStyleLbl="node0" presStyleIdx="0" presStyleCnt="1"/>
      <dgm:spPr/>
    </dgm:pt>
    <dgm:pt modelId="{5FF02DC7-181F-429A-8686-5804AA0BEDCA}" type="pres">
      <dgm:prSet presAssocID="{5DE8928C-17F9-4794-BC5F-1137B6AF01EC}" presName="parTrans" presStyleLbl="bgSibTrans2D1" presStyleIdx="0" presStyleCnt="2"/>
      <dgm:spPr/>
    </dgm:pt>
    <dgm:pt modelId="{B032CDF9-AA05-4E13-848E-C3EE7FE18EB6}" type="pres">
      <dgm:prSet presAssocID="{B1028983-3D22-42E0-91F1-1CF3E4D610DF}" presName="node" presStyleLbl="node1" presStyleIdx="0" presStyleCnt="2">
        <dgm:presLayoutVars>
          <dgm:bulletEnabled val="1"/>
        </dgm:presLayoutVars>
      </dgm:prSet>
      <dgm:spPr/>
    </dgm:pt>
    <dgm:pt modelId="{CC699EFC-23E7-4826-8903-33C8539E141D}" type="pres">
      <dgm:prSet presAssocID="{47C8BFA3-92BA-4B62-9786-E1021CE7D9E1}" presName="parTrans" presStyleLbl="bgSibTrans2D1" presStyleIdx="1" presStyleCnt="2"/>
      <dgm:spPr/>
    </dgm:pt>
    <dgm:pt modelId="{1602DD9A-9B2E-4895-AC81-B286E9AE62FF}" type="pres">
      <dgm:prSet presAssocID="{0F1DBAF0-34B1-4CB7-9EBA-3D25DA129521}" presName="node" presStyleLbl="node1" presStyleIdx="1" presStyleCnt="2">
        <dgm:presLayoutVars>
          <dgm:bulletEnabled val="1"/>
        </dgm:presLayoutVars>
      </dgm:prSet>
      <dgm:spPr/>
    </dgm:pt>
  </dgm:ptLst>
  <dgm:cxnLst>
    <dgm:cxn modelId="{5D881B0F-C9E9-42C7-95EC-067EC613C718}" type="presOf" srcId="{5DE8928C-17F9-4794-BC5F-1137B6AF01EC}" destId="{5FF02DC7-181F-429A-8686-5804AA0BEDCA}" srcOrd="0" destOrd="0" presId="urn:microsoft.com/office/officeart/2005/8/layout/radial4"/>
    <dgm:cxn modelId="{7349220F-4A1E-41A5-9F20-ED9A679564B7}" type="presOf" srcId="{68810CE7-5626-40D5-8A63-94F49200910B}" destId="{A622EC58-F87E-44B3-B8A5-48F962888EA4}" srcOrd="0" destOrd="0" presId="urn:microsoft.com/office/officeart/2005/8/layout/radial4"/>
    <dgm:cxn modelId="{3B96B22A-5F02-4EAF-A480-49B604FBD17C}" type="presOf" srcId="{B1028983-3D22-42E0-91F1-1CF3E4D610DF}" destId="{B032CDF9-AA05-4E13-848E-C3EE7FE18EB6}" srcOrd="0" destOrd="0" presId="urn:microsoft.com/office/officeart/2005/8/layout/radial4"/>
    <dgm:cxn modelId="{1868A760-C9BD-451E-A963-C5E3FC43FE4D}" type="presOf" srcId="{47C8BFA3-92BA-4B62-9786-E1021CE7D9E1}" destId="{CC699EFC-23E7-4826-8903-33C8539E141D}" srcOrd="0" destOrd="0" presId="urn:microsoft.com/office/officeart/2005/8/layout/radial4"/>
    <dgm:cxn modelId="{76112BA8-6219-4F8C-9AFF-ADA879718A90}" type="presOf" srcId="{F31BFE64-F56E-435B-AE6D-067712119463}" destId="{507A7EB0-ABF1-4291-B38C-819B948E0F8B}" srcOrd="0" destOrd="0" presId="urn:microsoft.com/office/officeart/2005/8/layout/radial4"/>
    <dgm:cxn modelId="{31EDA2BE-5922-4068-A098-99BC8A4CFB38}" type="presOf" srcId="{0F1DBAF0-34B1-4CB7-9EBA-3D25DA129521}" destId="{1602DD9A-9B2E-4895-AC81-B286E9AE62FF}" srcOrd="0" destOrd="0" presId="urn:microsoft.com/office/officeart/2005/8/layout/radial4"/>
    <dgm:cxn modelId="{9BA5D4E2-DF02-4A8D-87D7-CC2178AC86BF}" srcId="{68810CE7-5626-40D5-8A63-94F49200910B}" destId="{B1028983-3D22-42E0-91F1-1CF3E4D610DF}" srcOrd="0" destOrd="0" parTransId="{5DE8928C-17F9-4794-BC5F-1137B6AF01EC}" sibTransId="{BA15A430-FCB2-4300-B8FA-5120EC27C369}"/>
    <dgm:cxn modelId="{0B24FAE7-704D-490C-B1B3-93531936D5D2}" srcId="{F31BFE64-F56E-435B-AE6D-067712119463}" destId="{68810CE7-5626-40D5-8A63-94F49200910B}" srcOrd="0" destOrd="0" parTransId="{DFD1DE46-2860-4EEA-9FE8-C6CE515A3ED4}" sibTransId="{459EB085-95D6-4A42-A7DD-EA3E4942BFF5}"/>
    <dgm:cxn modelId="{E9F86CF0-98CF-4298-97A6-70F081B73BD7}" srcId="{68810CE7-5626-40D5-8A63-94F49200910B}" destId="{0F1DBAF0-34B1-4CB7-9EBA-3D25DA129521}" srcOrd="1" destOrd="0" parTransId="{47C8BFA3-92BA-4B62-9786-E1021CE7D9E1}" sibTransId="{33A98863-DEF9-41E0-8F42-ED65AFE3A5A0}"/>
    <dgm:cxn modelId="{0F58F8B7-0BF2-4967-82EB-9C4A79A87B04}" type="presParOf" srcId="{507A7EB0-ABF1-4291-B38C-819B948E0F8B}" destId="{A622EC58-F87E-44B3-B8A5-48F962888EA4}" srcOrd="0" destOrd="0" presId="urn:microsoft.com/office/officeart/2005/8/layout/radial4"/>
    <dgm:cxn modelId="{487D0EFF-7695-4D58-88F1-F84BD5300872}" type="presParOf" srcId="{507A7EB0-ABF1-4291-B38C-819B948E0F8B}" destId="{5FF02DC7-181F-429A-8686-5804AA0BEDCA}" srcOrd="1" destOrd="0" presId="urn:microsoft.com/office/officeart/2005/8/layout/radial4"/>
    <dgm:cxn modelId="{DBDCF6EA-2EF1-4608-BD20-AEE2E47FEF3C}" type="presParOf" srcId="{507A7EB0-ABF1-4291-B38C-819B948E0F8B}" destId="{B032CDF9-AA05-4E13-848E-C3EE7FE18EB6}" srcOrd="2" destOrd="0" presId="urn:microsoft.com/office/officeart/2005/8/layout/radial4"/>
    <dgm:cxn modelId="{94D941E7-991D-49DD-B1C7-137F5BFFAC9F}" type="presParOf" srcId="{507A7EB0-ABF1-4291-B38C-819B948E0F8B}" destId="{CC699EFC-23E7-4826-8903-33C8539E141D}" srcOrd="3" destOrd="0" presId="urn:microsoft.com/office/officeart/2005/8/layout/radial4"/>
    <dgm:cxn modelId="{EA5BAC0A-8434-4354-B936-319A444011E9}" type="presParOf" srcId="{507A7EB0-ABF1-4291-B38C-819B948E0F8B}" destId="{1602DD9A-9B2E-4895-AC81-B286E9AE62F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63497-B001-443B-BC81-FE53C337DB4D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C20CC7-6C73-40E0-A3D6-B5A05C211284}">
      <dgm:prSet phldrT="[Text]"/>
      <dgm:spPr/>
      <dgm:t>
        <a:bodyPr/>
        <a:lstStyle/>
        <a:p>
          <a:pPr algn="ctr"/>
          <a:r>
            <a:rPr lang="en-US" dirty="0"/>
            <a:t>Liquidity Portfolio</a:t>
          </a:r>
        </a:p>
      </dgm:t>
    </dgm:pt>
    <dgm:pt modelId="{DD3173CA-A3B3-403E-8B38-B8DD4BC7D557}" type="parTrans" cxnId="{A819F2C7-B0D7-4C93-8F4F-25F7E70BFC10}">
      <dgm:prSet/>
      <dgm:spPr/>
      <dgm:t>
        <a:bodyPr/>
        <a:lstStyle/>
        <a:p>
          <a:endParaRPr lang="en-US"/>
        </a:p>
      </dgm:t>
    </dgm:pt>
    <dgm:pt modelId="{58CC8B6A-125F-488C-8688-48A924DE945D}" type="sibTrans" cxnId="{A819F2C7-B0D7-4C93-8F4F-25F7E70BFC10}">
      <dgm:prSet/>
      <dgm:spPr/>
      <dgm:t>
        <a:bodyPr/>
        <a:lstStyle/>
        <a:p>
          <a:endParaRPr lang="en-US"/>
        </a:p>
      </dgm:t>
    </dgm:pt>
    <dgm:pt modelId="{6B008D46-5985-4EA1-9B2F-E5D8299D0F57}">
      <dgm:prSet phldrT="[Text]"/>
      <dgm:spPr/>
      <dgm:t>
        <a:bodyPr/>
        <a:lstStyle/>
        <a:p>
          <a:pPr algn="ctr"/>
          <a:r>
            <a:rPr lang="en-US" dirty="0"/>
            <a:t>Intermediate Duration Portfolio</a:t>
          </a:r>
        </a:p>
      </dgm:t>
    </dgm:pt>
    <dgm:pt modelId="{D9874819-CB2D-4A97-8DF7-3669C8139551}" type="parTrans" cxnId="{00CE6585-80DB-45EC-B656-0861FC2B3EDE}">
      <dgm:prSet/>
      <dgm:spPr/>
      <dgm:t>
        <a:bodyPr/>
        <a:lstStyle/>
        <a:p>
          <a:endParaRPr lang="en-US"/>
        </a:p>
      </dgm:t>
    </dgm:pt>
    <dgm:pt modelId="{80B597EE-33DB-41CB-8A26-F95FE5D06E82}" type="sibTrans" cxnId="{00CE6585-80DB-45EC-B656-0861FC2B3EDE}">
      <dgm:prSet/>
      <dgm:spPr/>
      <dgm:t>
        <a:bodyPr/>
        <a:lstStyle/>
        <a:p>
          <a:endParaRPr lang="en-US"/>
        </a:p>
      </dgm:t>
    </dgm:pt>
    <dgm:pt modelId="{1CEFC47C-83C1-4838-B443-AF7FCF45DCC6}">
      <dgm:prSet phldrT="[Text]"/>
      <dgm:spPr/>
      <dgm:t>
        <a:bodyPr/>
        <a:lstStyle/>
        <a:p>
          <a:pPr algn="ctr"/>
          <a:r>
            <a:rPr lang="en-US" dirty="0"/>
            <a:t>Total Return Portfolio</a:t>
          </a:r>
        </a:p>
      </dgm:t>
    </dgm:pt>
    <dgm:pt modelId="{564EF888-170D-4D63-8CFD-B1D35F5D1AA1}" type="parTrans" cxnId="{6C998E36-7D1D-40A6-8CDE-8DCFDC02A0D8}">
      <dgm:prSet/>
      <dgm:spPr/>
      <dgm:t>
        <a:bodyPr/>
        <a:lstStyle/>
        <a:p>
          <a:endParaRPr lang="en-US"/>
        </a:p>
      </dgm:t>
    </dgm:pt>
    <dgm:pt modelId="{2C75480B-B2E0-4488-B6FA-7473DB4BCEFF}" type="sibTrans" cxnId="{6C998E36-7D1D-40A6-8CDE-8DCFDC02A0D8}">
      <dgm:prSet/>
      <dgm:spPr/>
      <dgm:t>
        <a:bodyPr/>
        <a:lstStyle/>
        <a:p>
          <a:endParaRPr lang="en-US"/>
        </a:p>
      </dgm:t>
    </dgm:pt>
    <dgm:pt modelId="{4F6018B6-1D57-4997-BD2E-672D9403DA14}" type="pres">
      <dgm:prSet presAssocID="{9CB63497-B001-443B-BC81-FE53C337DB4D}" presName="Name0" presStyleCnt="0">
        <dgm:presLayoutVars>
          <dgm:chMax val="7"/>
          <dgm:chPref val="7"/>
          <dgm:dir/>
        </dgm:presLayoutVars>
      </dgm:prSet>
      <dgm:spPr/>
    </dgm:pt>
    <dgm:pt modelId="{57AA9ACB-F378-4E25-9D68-8768482A7CF8}" type="pres">
      <dgm:prSet presAssocID="{9CB63497-B001-443B-BC81-FE53C337DB4D}" presName="Name1" presStyleCnt="0"/>
      <dgm:spPr/>
    </dgm:pt>
    <dgm:pt modelId="{E32C948D-8C73-416A-A15D-F19690D5C7ED}" type="pres">
      <dgm:prSet presAssocID="{9CB63497-B001-443B-BC81-FE53C337DB4D}" presName="cycle" presStyleCnt="0"/>
      <dgm:spPr/>
    </dgm:pt>
    <dgm:pt modelId="{024E44B2-0387-4504-A002-3A295F85A5CD}" type="pres">
      <dgm:prSet presAssocID="{9CB63497-B001-443B-BC81-FE53C337DB4D}" presName="srcNode" presStyleLbl="node1" presStyleIdx="0" presStyleCnt="3"/>
      <dgm:spPr/>
    </dgm:pt>
    <dgm:pt modelId="{9129F7ED-E0B0-4394-B397-35E9945212B7}" type="pres">
      <dgm:prSet presAssocID="{9CB63497-B001-443B-BC81-FE53C337DB4D}" presName="conn" presStyleLbl="parChTrans1D2" presStyleIdx="0" presStyleCnt="1"/>
      <dgm:spPr/>
    </dgm:pt>
    <dgm:pt modelId="{25CB2086-ED25-4210-9F5A-7C9B1F9CDECB}" type="pres">
      <dgm:prSet presAssocID="{9CB63497-B001-443B-BC81-FE53C337DB4D}" presName="extraNode" presStyleLbl="node1" presStyleIdx="0" presStyleCnt="3"/>
      <dgm:spPr/>
    </dgm:pt>
    <dgm:pt modelId="{1EF22437-F1EF-4837-AC90-88FDB752FF90}" type="pres">
      <dgm:prSet presAssocID="{9CB63497-B001-443B-BC81-FE53C337DB4D}" presName="dstNode" presStyleLbl="node1" presStyleIdx="0" presStyleCnt="3"/>
      <dgm:spPr/>
    </dgm:pt>
    <dgm:pt modelId="{53873865-6BBD-40E7-AA01-E872CAAB14A6}" type="pres">
      <dgm:prSet presAssocID="{52C20CC7-6C73-40E0-A3D6-B5A05C211284}" presName="text_1" presStyleLbl="node1" presStyleIdx="0" presStyleCnt="3">
        <dgm:presLayoutVars>
          <dgm:bulletEnabled val="1"/>
        </dgm:presLayoutVars>
      </dgm:prSet>
      <dgm:spPr/>
    </dgm:pt>
    <dgm:pt modelId="{402E55A2-45D0-4EE8-B6F2-3C32F3F1A2A4}" type="pres">
      <dgm:prSet presAssocID="{52C20CC7-6C73-40E0-A3D6-B5A05C211284}" presName="accent_1" presStyleCnt="0"/>
      <dgm:spPr/>
    </dgm:pt>
    <dgm:pt modelId="{C808B926-2F01-4468-A93A-B41705E22722}" type="pres">
      <dgm:prSet presAssocID="{52C20CC7-6C73-40E0-A3D6-B5A05C211284}" presName="accentRepeatNode" presStyleLbl="solidFgAcc1" presStyleIdx="0" presStyleCnt="3"/>
      <dgm:spPr/>
    </dgm:pt>
    <dgm:pt modelId="{7D4B647A-361C-4E82-A027-5559B2B56C68}" type="pres">
      <dgm:prSet presAssocID="{6B008D46-5985-4EA1-9B2F-E5D8299D0F57}" presName="text_2" presStyleLbl="node1" presStyleIdx="1" presStyleCnt="3">
        <dgm:presLayoutVars>
          <dgm:bulletEnabled val="1"/>
        </dgm:presLayoutVars>
      </dgm:prSet>
      <dgm:spPr/>
    </dgm:pt>
    <dgm:pt modelId="{D9C30B0E-60B8-4B76-A202-78F0EE2A03FD}" type="pres">
      <dgm:prSet presAssocID="{6B008D46-5985-4EA1-9B2F-E5D8299D0F57}" presName="accent_2" presStyleCnt="0"/>
      <dgm:spPr/>
    </dgm:pt>
    <dgm:pt modelId="{4B15B0E2-19AB-4529-BA1F-35E0E7C90E0A}" type="pres">
      <dgm:prSet presAssocID="{6B008D46-5985-4EA1-9B2F-E5D8299D0F57}" presName="accentRepeatNode" presStyleLbl="solidFgAcc1" presStyleIdx="1" presStyleCnt="3"/>
      <dgm:spPr/>
    </dgm:pt>
    <dgm:pt modelId="{3CCD5B8F-30A9-42BC-9CD8-950A65B0C5EA}" type="pres">
      <dgm:prSet presAssocID="{1CEFC47C-83C1-4838-B443-AF7FCF45DCC6}" presName="text_3" presStyleLbl="node1" presStyleIdx="2" presStyleCnt="3">
        <dgm:presLayoutVars>
          <dgm:bulletEnabled val="1"/>
        </dgm:presLayoutVars>
      </dgm:prSet>
      <dgm:spPr/>
    </dgm:pt>
    <dgm:pt modelId="{AA4FECF6-78ED-4C64-B502-9EDE5D6F4A2C}" type="pres">
      <dgm:prSet presAssocID="{1CEFC47C-83C1-4838-B443-AF7FCF45DCC6}" presName="accent_3" presStyleCnt="0"/>
      <dgm:spPr/>
    </dgm:pt>
    <dgm:pt modelId="{6C4A3D8F-C1A0-48B7-A032-F3F57EA185D4}" type="pres">
      <dgm:prSet presAssocID="{1CEFC47C-83C1-4838-B443-AF7FCF45DCC6}" presName="accentRepeatNode" presStyleLbl="solidFgAcc1" presStyleIdx="2" presStyleCnt="3"/>
      <dgm:spPr/>
    </dgm:pt>
  </dgm:ptLst>
  <dgm:cxnLst>
    <dgm:cxn modelId="{2BCCAD10-3822-4584-BCC7-93C5A2CF71A3}" type="presOf" srcId="{58CC8B6A-125F-488C-8688-48A924DE945D}" destId="{9129F7ED-E0B0-4394-B397-35E9945212B7}" srcOrd="0" destOrd="0" presId="urn:microsoft.com/office/officeart/2008/layout/VerticalCurvedList"/>
    <dgm:cxn modelId="{C3DFFD17-EB59-47A1-A0EE-BE93C2FD78AD}" type="presOf" srcId="{52C20CC7-6C73-40E0-A3D6-B5A05C211284}" destId="{53873865-6BBD-40E7-AA01-E872CAAB14A6}" srcOrd="0" destOrd="0" presId="urn:microsoft.com/office/officeart/2008/layout/VerticalCurvedList"/>
    <dgm:cxn modelId="{6C998E36-7D1D-40A6-8CDE-8DCFDC02A0D8}" srcId="{9CB63497-B001-443B-BC81-FE53C337DB4D}" destId="{1CEFC47C-83C1-4838-B443-AF7FCF45DCC6}" srcOrd="2" destOrd="0" parTransId="{564EF888-170D-4D63-8CFD-B1D35F5D1AA1}" sibTransId="{2C75480B-B2E0-4488-B6FA-7473DB4BCEFF}"/>
    <dgm:cxn modelId="{85985F77-B467-4B92-8CAD-C5A462558FDF}" type="presOf" srcId="{6B008D46-5985-4EA1-9B2F-E5D8299D0F57}" destId="{7D4B647A-361C-4E82-A027-5559B2B56C68}" srcOrd="0" destOrd="0" presId="urn:microsoft.com/office/officeart/2008/layout/VerticalCurvedList"/>
    <dgm:cxn modelId="{00CE6585-80DB-45EC-B656-0861FC2B3EDE}" srcId="{9CB63497-B001-443B-BC81-FE53C337DB4D}" destId="{6B008D46-5985-4EA1-9B2F-E5D8299D0F57}" srcOrd="1" destOrd="0" parTransId="{D9874819-CB2D-4A97-8DF7-3669C8139551}" sibTransId="{80B597EE-33DB-41CB-8A26-F95FE5D06E82}"/>
    <dgm:cxn modelId="{49CDAE86-9A7D-4C4D-A51A-56593242AFDA}" type="presOf" srcId="{1CEFC47C-83C1-4838-B443-AF7FCF45DCC6}" destId="{3CCD5B8F-30A9-42BC-9CD8-950A65B0C5EA}" srcOrd="0" destOrd="0" presId="urn:microsoft.com/office/officeart/2008/layout/VerticalCurvedList"/>
    <dgm:cxn modelId="{EAA22AA0-7E51-4C34-B82E-9FD9223764F1}" type="presOf" srcId="{9CB63497-B001-443B-BC81-FE53C337DB4D}" destId="{4F6018B6-1D57-4997-BD2E-672D9403DA14}" srcOrd="0" destOrd="0" presId="urn:microsoft.com/office/officeart/2008/layout/VerticalCurvedList"/>
    <dgm:cxn modelId="{A819F2C7-B0D7-4C93-8F4F-25F7E70BFC10}" srcId="{9CB63497-B001-443B-BC81-FE53C337DB4D}" destId="{52C20CC7-6C73-40E0-A3D6-B5A05C211284}" srcOrd="0" destOrd="0" parTransId="{DD3173CA-A3B3-403E-8B38-B8DD4BC7D557}" sibTransId="{58CC8B6A-125F-488C-8688-48A924DE945D}"/>
    <dgm:cxn modelId="{A289F849-F3A5-4128-A81A-0BC5D53B13ED}" type="presParOf" srcId="{4F6018B6-1D57-4997-BD2E-672D9403DA14}" destId="{57AA9ACB-F378-4E25-9D68-8768482A7CF8}" srcOrd="0" destOrd="0" presId="urn:microsoft.com/office/officeart/2008/layout/VerticalCurvedList"/>
    <dgm:cxn modelId="{FACA3C4A-12BF-4948-AA2B-B037261D2EDC}" type="presParOf" srcId="{57AA9ACB-F378-4E25-9D68-8768482A7CF8}" destId="{E32C948D-8C73-416A-A15D-F19690D5C7ED}" srcOrd="0" destOrd="0" presId="urn:microsoft.com/office/officeart/2008/layout/VerticalCurvedList"/>
    <dgm:cxn modelId="{9A2697FE-B763-4ED9-9F23-426A3486B9EF}" type="presParOf" srcId="{E32C948D-8C73-416A-A15D-F19690D5C7ED}" destId="{024E44B2-0387-4504-A002-3A295F85A5CD}" srcOrd="0" destOrd="0" presId="urn:microsoft.com/office/officeart/2008/layout/VerticalCurvedList"/>
    <dgm:cxn modelId="{4FB581CD-8995-49A4-B6DF-B9B64FE64439}" type="presParOf" srcId="{E32C948D-8C73-416A-A15D-F19690D5C7ED}" destId="{9129F7ED-E0B0-4394-B397-35E9945212B7}" srcOrd="1" destOrd="0" presId="urn:microsoft.com/office/officeart/2008/layout/VerticalCurvedList"/>
    <dgm:cxn modelId="{C80F013B-E9DE-4BA1-AF01-731F305C44D4}" type="presParOf" srcId="{E32C948D-8C73-416A-A15D-F19690D5C7ED}" destId="{25CB2086-ED25-4210-9F5A-7C9B1F9CDECB}" srcOrd="2" destOrd="0" presId="urn:microsoft.com/office/officeart/2008/layout/VerticalCurvedList"/>
    <dgm:cxn modelId="{AE207146-61B1-45FB-800D-34B01BAE7B3C}" type="presParOf" srcId="{E32C948D-8C73-416A-A15D-F19690D5C7ED}" destId="{1EF22437-F1EF-4837-AC90-88FDB752FF90}" srcOrd="3" destOrd="0" presId="urn:microsoft.com/office/officeart/2008/layout/VerticalCurvedList"/>
    <dgm:cxn modelId="{3B9E09F9-913C-4B77-B032-C07C85A6BC1E}" type="presParOf" srcId="{57AA9ACB-F378-4E25-9D68-8768482A7CF8}" destId="{53873865-6BBD-40E7-AA01-E872CAAB14A6}" srcOrd="1" destOrd="0" presId="urn:microsoft.com/office/officeart/2008/layout/VerticalCurvedList"/>
    <dgm:cxn modelId="{F75F669F-6D84-4936-A288-2CE115AECA94}" type="presParOf" srcId="{57AA9ACB-F378-4E25-9D68-8768482A7CF8}" destId="{402E55A2-45D0-4EE8-B6F2-3C32F3F1A2A4}" srcOrd="2" destOrd="0" presId="urn:microsoft.com/office/officeart/2008/layout/VerticalCurvedList"/>
    <dgm:cxn modelId="{2CF545CE-F8A3-4A3D-94B2-764E6BED3F91}" type="presParOf" srcId="{402E55A2-45D0-4EE8-B6F2-3C32F3F1A2A4}" destId="{C808B926-2F01-4468-A93A-B41705E22722}" srcOrd="0" destOrd="0" presId="urn:microsoft.com/office/officeart/2008/layout/VerticalCurvedList"/>
    <dgm:cxn modelId="{3E43844F-31E1-449E-A341-87DE39F26AAC}" type="presParOf" srcId="{57AA9ACB-F378-4E25-9D68-8768482A7CF8}" destId="{7D4B647A-361C-4E82-A027-5559B2B56C68}" srcOrd="3" destOrd="0" presId="urn:microsoft.com/office/officeart/2008/layout/VerticalCurvedList"/>
    <dgm:cxn modelId="{A556977B-0E2A-49E8-A2C3-D7F0FBAC0D25}" type="presParOf" srcId="{57AA9ACB-F378-4E25-9D68-8768482A7CF8}" destId="{D9C30B0E-60B8-4B76-A202-78F0EE2A03FD}" srcOrd="4" destOrd="0" presId="urn:microsoft.com/office/officeart/2008/layout/VerticalCurvedList"/>
    <dgm:cxn modelId="{B245CCAA-631E-4520-9592-BBB4A7556C13}" type="presParOf" srcId="{D9C30B0E-60B8-4B76-A202-78F0EE2A03FD}" destId="{4B15B0E2-19AB-4529-BA1F-35E0E7C90E0A}" srcOrd="0" destOrd="0" presId="urn:microsoft.com/office/officeart/2008/layout/VerticalCurvedList"/>
    <dgm:cxn modelId="{7B93D3F0-B622-4C61-B4A1-9E0C7B30702C}" type="presParOf" srcId="{57AA9ACB-F378-4E25-9D68-8768482A7CF8}" destId="{3CCD5B8F-30A9-42BC-9CD8-950A65B0C5EA}" srcOrd="5" destOrd="0" presId="urn:microsoft.com/office/officeart/2008/layout/VerticalCurvedList"/>
    <dgm:cxn modelId="{9317550E-4788-4767-BE62-B4260A73AD9F}" type="presParOf" srcId="{57AA9ACB-F378-4E25-9D68-8768482A7CF8}" destId="{AA4FECF6-78ED-4C64-B502-9EDE5D6F4A2C}" srcOrd="6" destOrd="0" presId="urn:microsoft.com/office/officeart/2008/layout/VerticalCurvedList"/>
    <dgm:cxn modelId="{98EBA589-0CE8-44B7-B8B7-021F7C580A92}" type="presParOf" srcId="{AA4FECF6-78ED-4C64-B502-9EDE5D6F4A2C}" destId="{6C4A3D8F-C1A0-48B7-A032-F3F57EA185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2EC58-F87E-44B3-B8A5-48F962888EA4}">
      <dsp:nvSpPr>
        <dsp:cNvPr id="0" name=""/>
        <dsp:cNvSpPr/>
      </dsp:nvSpPr>
      <dsp:spPr>
        <a:xfrm>
          <a:off x="2037084" y="1767563"/>
          <a:ext cx="1878955" cy="18789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Wells Fargo Bank </a:t>
          </a:r>
        </a:p>
      </dsp:txBody>
      <dsp:txXfrm>
        <a:off x="2312251" y="2042730"/>
        <a:ext cx="1328621" cy="1328621"/>
      </dsp:txXfrm>
    </dsp:sp>
    <dsp:sp modelId="{5FF02DC7-181F-429A-8686-5804AA0BEDCA}">
      <dsp:nvSpPr>
        <dsp:cNvPr id="0" name=""/>
        <dsp:cNvSpPr/>
      </dsp:nvSpPr>
      <dsp:spPr>
        <a:xfrm rot="12900000">
          <a:off x="763937" y="1417772"/>
          <a:ext cx="1507493" cy="535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32CDF9-AA05-4E13-848E-C3EE7FE18EB6}">
      <dsp:nvSpPr>
        <dsp:cNvPr id="0" name=""/>
        <dsp:cNvSpPr/>
      </dsp:nvSpPr>
      <dsp:spPr>
        <a:xfrm>
          <a:off x="7747" y="539189"/>
          <a:ext cx="1785007" cy="142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System Disbursement</a:t>
          </a:r>
        </a:p>
      </dsp:txBody>
      <dsp:txXfrm>
        <a:off x="49572" y="581014"/>
        <a:ext cx="1701357" cy="1344355"/>
      </dsp:txXfrm>
    </dsp:sp>
    <dsp:sp modelId="{CC699EFC-23E7-4826-8903-33C8539E141D}">
      <dsp:nvSpPr>
        <dsp:cNvPr id="0" name=""/>
        <dsp:cNvSpPr/>
      </dsp:nvSpPr>
      <dsp:spPr>
        <a:xfrm rot="19500000">
          <a:off x="3681694" y="1417772"/>
          <a:ext cx="1507493" cy="5355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2DD9A-9B2E-4895-AC81-B286E9AE62FF}">
      <dsp:nvSpPr>
        <dsp:cNvPr id="0" name=""/>
        <dsp:cNvSpPr/>
      </dsp:nvSpPr>
      <dsp:spPr>
        <a:xfrm>
          <a:off x="4160370" y="539189"/>
          <a:ext cx="1785007" cy="142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System Deposits</a:t>
          </a:r>
        </a:p>
      </dsp:txBody>
      <dsp:txXfrm>
        <a:off x="4202195" y="581014"/>
        <a:ext cx="1701357" cy="1344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F7ED-E0B0-4394-B397-35E9945212B7}">
      <dsp:nvSpPr>
        <dsp:cNvPr id="0" name=""/>
        <dsp:cNvSpPr/>
      </dsp:nvSpPr>
      <dsp:spPr>
        <a:xfrm>
          <a:off x="-4472085" y="-685822"/>
          <a:ext cx="5327591" cy="532759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73865-6BBD-40E7-AA01-E872CAAB14A6}">
      <dsp:nvSpPr>
        <dsp:cNvPr id="0" name=""/>
        <dsp:cNvSpPr/>
      </dsp:nvSpPr>
      <dsp:spPr>
        <a:xfrm>
          <a:off x="550197" y="395594"/>
          <a:ext cx="3850847" cy="791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006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Liquidity Portfolio</a:t>
          </a:r>
        </a:p>
      </dsp:txBody>
      <dsp:txXfrm>
        <a:off x="550197" y="395594"/>
        <a:ext cx="3850847" cy="791189"/>
      </dsp:txXfrm>
    </dsp:sp>
    <dsp:sp modelId="{C808B926-2F01-4468-A93A-B41705E22722}">
      <dsp:nvSpPr>
        <dsp:cNvPr id="0" name=""/>
        <dsp:cNvSpPr/>
      </dsp:nvSpPr>
      <dsp:spPr>
        <a:xfrm>
          <a:off x="55704" y="296695"/>
          <a:ext cx="988986" cy="988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4B647A-361C-4E82-A027-5559B2B56C68}">
      <dsp:nvSpPr>
        <dsp:cNvPr id="0" name=""/>
        <dsp:cNvSpPr/>
      </dsp:nvSpPr>
      <dsp:spPr>
        <a:xfrm>
          <a:off x="837794" y="1582378"/>
          <a:ext cx="3563250" cy="791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006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Intermediate Duration Portfolio</a:t>
          </a:r>
        </a:p>
      </dsp:txBody>
      <dsp:txXfrm>
        <a:off x="837794" y="1582378"/>
        <a:ext cx="3563250" cy="791189"/>
      </dsp:txXfrm>
    </dsp:sp>
    <dsp:sp modelId="{4B15B0E2-19AB-4529-BA1F-35E0E7C90E0A}">
      <dsp:nvSpPr>
        <dsp:cNvPr id="0" name=""/>
        <dsp:cNvSpPr/>
      </dsp:nvSpPr>
      <dsp:spPr>
        <a:xfrm>
          <a:off x="343301" y="1483479"/>
          <a:ext cx="988986" cy="988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CD5B8F-30A9-42BC-9CD8-950A65B0C5EA}">
      <dsp:nvSpPr>
        <dsp:cNvPr id="0" name=""/>
        <dsp:cNvSpPr/>
      </dsp:nvSpPr>
      <dsp:spPr>
        <a:xfrm>
          <a:off x="550197" y="2769162"/>
          <a:ext cx="3850847" cy="791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006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Total Return Portfolio</a:t>
          </a:r>
        </a:p>
      </dsp:txBody>
      <dsp:txXfrm>
        <a:off x="550197" y="2769162"/>
        <a:ext cx="3850847" cy="791189"/>
      </dsp:txXfrm>
    </dsp:sp>
    <dsp:sp modelId="{6C4A3D8F-C1A0-48B7-A032-F3F57EA185D4}">
      <dsp:nvSpPr>
        <dsp:cNvPr id="0" name=""/>
        <dsp:cNvSpPr/>
      </dsp:nvSpPr>
      <dsp:spPr>
        <a:xfrm>
          <a:off x="55704" y="2670263"/>
          <a:ext cx="988986" cy="988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E31FE1-FEB7-4340-B4F2-27355DE9047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C45AD0-4A2A-417A-AD95-4EE39A67A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1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4BD2CE1-4804-47EF-ADBA-A6A6B182A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72E8EDC-E9F4-4EC8-8184-7A4E6A95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5487567-CF7E-4E0E-8637-867EA2D64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A319A9-898F-4F36-83DF-4F4BF43465D7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9ECD00B-7BD9-4FBB-9747-DF1D1CB96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87BAE80-567E-4721-82D4-6B06CFAF8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5C37951-2E92-4014-B6B8-8F07432C9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466E8-FFC3-4BBE-B0BB-F4C37CF34790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F81C5EB-CC8F-4546-8730-EB7476F5E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DBB9AB2-FE9E-41FD-B31E-6E2C7793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2080CA4-5260-4BEF-B018-CF3CB9784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0BA47-E570-433A-A49F-B5D65ED07DCC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F942CFE-6117-425E-B7AB-66C94DFD2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5FD8260-239D-4F46-AF44-83D7192B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894138"/>
            <a:ext cx="6010275" cy="4794250"/>
          </a:xfrm>
          <a:ln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961B4A5-FF6B-46B9-8289-5B0CFB1D0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D34C1E-FDF0-4F60-9B05-18650C2A44A6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F81C5EB-CC8F-4546-8730-EB7476F5E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DBB9AB2-FE9E-41FD-B31E-6E2C7793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   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2080CA4-5260-4BEF-B018-CF3CB9784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0BA47-E570-433A-A49F-B5D65ED07DCC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72E8F6C-5C51-4547-A671-36711398A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521E966-235F-444D-9575-48E1E5DFE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5D4E571-56C5-4E82-9D46-EB54702F9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2586ED-5FDC-4C2C-97C3-B6E3BB57C7BE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BEC2CAE-321B-4BD5-8210-04AB32156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754063"/>
            <a:ext cx="6242050" cy="3511550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82FFD49-6848-4D28-BFBA-58343C35F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A4FD935-7585-443F-AA5C-1E487C1AA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1463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90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8C66B6-763D-4F3C-A8F8-5CB8186A99D6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729E5-B583-46AB-8494-04B8A1115F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729E5-B583-46AB-8494-04B8A1115F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631-FD73-4332-8B87-3CF1C9F2879A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309A-2510-4D50-A9DF-3393B9DBBEE9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03B1-45D1-422F-84B1-9F80934CE280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6DC6-66EA-46D1-A0B5-1B2A9F42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FF24D-606F-4EC5-BC5C-4F031B78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52400"/>
            <a:ext cx="619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A56911-CB80-4D40-A841-151E7E6CD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ED2D-BE7E-4293-A2DD-50C25495FA39}" type="datetime1">
              <a:rPr lang="en-US" smtClean="0"/>
              <a:t>4/14/2025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0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6DC6-66EA-46D1-A0B5-1B2A9F42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FF24D-606F-4EC5-BC5C-4F031B78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52400"/>
            <a:ext cx="619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A56911-CB80-4D40-A841-151E7E6CD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0E63-C3A1-4C77-B9D3-1CC592598AB2}" type="datetime1">
              <a:rPr lang="en-US" smtClean="0"/>
              <a:t>4/14/2025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6DC6-66EA-46D1-A0B5-1B2A9F42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FF24D-606F-4EC5-BC5C-4F031B78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52400"/>
            <a:ext cx="619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A56911-CB80-4D40-A841-151E7E6CD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4127D-D009-4767-B4EF-638917D30451}" type="datetime1">
              <a:rPr lang="en-US" smtClean="0"/>
              <a:t>4/14/2025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1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6DC6-66EA-46D1-A0B5-1B2A9F42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FF24D-606F-4EC5-BC5C-4F031B78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52400"/>
            <a:ext cx="619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A56911-CB80-4D40-A841-151E7E6CD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9184-2A10-4696-B879-8F077A45910E}" type="datetime1">
              <a:rPr lang="en-US" smtClean="0"/>
              <a:t>4/14/2025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0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6DC6-66EA-46D1-A0B5-1B2A9F42B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CFF24D-606F-4EC5-BC5C-4F031B78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152400"/>
            <a:ext cx="619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A56911-CB80-4D40-A841-151E7E6CD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C532-4C37-4DA6-9CD0-C2EE7C892C82}" type="datetime1">
              <a:rPr lang="en-US" smtClean="0"/>
              <a:t>4/14/2025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5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A10F-202D-4379-AE4D-DD40537F53BB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BA89-A88C-4B75-8EE6-477784A96A93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70B9-1BE6-4642-AB1F-BF451C317B93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5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5305-738C-4947-89ED-8A55AFD71964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41D4-FD3D-4653-A10F-A85F1F5E1CE4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1EA7-A8D5-45A9-B5FB-19EFFF000BED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B0EE46-C83F-4E59-8C65-A8A828ED02C8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DD89-3B8E-46B1-B4BD-9166A7154353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E442C4-9303-48C3-B108-4EBDDA4B5F7C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2A6D94-52A8-4F70-8BCA-2D082D1F55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46" r:id="rId13"/>
    <p:sldLayoutId id="2147483747" r:id="rId14"/>
    <p:sldLayoutId id="2147483748" r:id="rId15"/>
    <p:sldLayoutId id="2147483749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59E3-15B8-F016-BA0F-F45EDC2C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61" y="1828800"/>
            <a:ext cx="11159411" cy="2496312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Cond" panose="020F0502020204030204" pitchFamily="34" charset="0"/>
              </a:rPr>
              <a:t>Cash, Banking &amp; Investments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FD9A1-8D7F-2802-3AC8-1F733E640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Flatt</a:t>
            </a:r>
          </a:p>
          <a:p>
            <a:r>
              <a:rPr lang="en-US" dirty="0"/>
              <a:t>director of treasury operations – chancellor’s office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4334F-2BEB-1907-7C33-284AA1611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0416"/>
            <a:ext cx="1920241" cy="408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A55DA-6093-FF3C-45AA-C332DA007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1" y="304638"/>
            <a:ext cx="4998717" cy="13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0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59B683-4BFF-4A9B-A55E-F17FC21C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68" y="1604182"/>
            <a:ext cx="5006332" cy="41630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DDCC6-AE57-E0DF-D433-055732E0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C6DC6-66EA-46D1-A0B5-1B2A9F42B59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454FB5-E914-48A6-8B79-4D3EC317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152400"/>
            <a:ext cx="7429500" cy="9144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Bank of CSU -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EF0AA-5EA3-4A50-98CF-5E5A587C5B04}"/>
              </a:ext>
            </a:extLst>
          </p:cNvPr>
          <p:cNvSpPr txBox="1"/>
          <p:nvPr/>
        </p:nvSpPr>
        <p:spPr>
          <a:xfrm>
            <a:off x="685800" y="1147207"/>
            <a:ext cx="6757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the “Bank of CSU”?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CC52F-E6B8-490F-91AE-189B3B6B5262}"/>
              </a:ext>
            </a:extLst>
          </p:cNvPr>
          <p:cNvSpPr txBox="1"/>
          <p:nvPr/>
        </p:nvSpPr>
        <p:spPr>
          <a:xfrm>
            <a:off x="621034" y="2142711"/>
            <a:ext cx="6629400" cy="360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86" indent="-342886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CSU Consolidated Investment Pool</a:t>
            </a:r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Liquidity Portfolio (formerly SWIFT)</a:t>
            </a:r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Intermediate Duration Portfolio</a:t>
            </a:r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Total Return Portfolio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6" indent="-342886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Wells Fargo Concentration Account</a:t>
            </a:r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Depository – zero balance</a:t>
            </a:r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Paper Disbursements – zero balance</a:t>
            </a:r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r>
              <a:rPr lang="en-US" sz="2333" dirty="0">
                <a:latin typeface="Arial" panose="020B0604020202020204" pitchFamily="34" charset="0"/>
                <a:cs typeface="Arial" panose="020B0604020202020204" pitchFamily="34" charset="0"/>
              </a:rPr>
              <a:t>Electronic Disbursements – zero balance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37D7F-8C47-02CB-E4D7-FF079F595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AFF5D7-81D9-1ACE-87D5-C0CF15F7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26" y="223030"/>
            <a:ext cx="7620000" cy="6133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CB09F-7924-8266-DF39-D13E1285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C6DC6-66EA-46D1-A0B5-1B2A9F42B59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454FB5-E914-48A6-8B79-4D3EC317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5113"/>
            <a:ext cx="3597276" cy="11369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Bank of CSU 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EF0AA-5EA3-4A50-98CF-5E5A587C5B04}"/>
              </a:ext>
            </a:extLst>
          </p:cNvPr>
          <p:cNvSpPr txBox="1"/>
          <p:nvPr/>
        </p:nvSpPr>
        <p:spPr>
          <a:xfrm>
            <a:off x="132329" y="2893460"/>
            <a:ext cx="3982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Includes: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CC52F-E6B8-490F-91AE-189B3B6B5262}"/>
              </a:ext>
            </a:extLst>
          </p:cNvPr>
          <p:cNvSpPr txBox="1"/>
          <p:nvPr/>
        </p:nvSpPr>
        <p:spPr>
          <a:xfrm>
            <a:off x="555625" y="3922492"/>
            <a:ext cx="3860801" cy="238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Wells Fargo Activity</a:t>
            </a:r>
          </a:p>
          <a:p>
            <a:pPr marL="380985" indent="-380985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Consolidated Investment Pool</a:t>
            </a:r>
          </a:p>
          <a:p>
            <a:pPr lvl="1">
              <a:buClr>
                <a:srgbClr val="C00000"/>
              </a:buClr>
            </a:pPr>
            <a:endParaRPr lang="en-US" sz="2100" dirty="0"/>
          </a:p>
          <a:p>
            <a:pPr marL="800068" lvl="1" indent="-342886">
              <a:buClr>
                <a:srgbClr val="C00000"/>
              </a:buClr>
              <a:buFont typeface="Arial" panose="020B0604020202020204" pitchFamily="34" charset="0"/>
              <a:buChar char="▬"/>
            </a:pPr>
            <a:endParaRPr lang="en-US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54CED-0335-5EBF-1E38-06567B064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921953-E4B1-0BBB-7DDE-CBA5A475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0C8E4AB-47AA-4085-AEBB-A21B256A14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59250" y="341313"/>
            <a:ext cx="8032750" cy="9826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CSU Cash Management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842BAF-619C-4925-ACDF-B1089B3B295E}"/>
              </a:ext>
            </a:extLst>
          </p:cNvPr>
          <p:cNvSpPr txBox="1">
            <a:spLocks noChangeArrowheads="1"/>
          </p:cNvSpPr>
          <p:nvPr/>
        </p:nvSpPr>
        <p:spPr>
          <a:xfrm>
            <a:off x="1138238" y="1110581"/>
            <a:ext cx="10139361" cy="5562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Centralized: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One banking platform—Wells Fargo Bank 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One integrated payments solutions - Transact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One consolidated investment pool with16 Investment Managers</a:t>
            </a:r>
          </a:p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Efficient use and investment of cash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Lower fees and enhanced services 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Reduced risk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Consistent reporting and accounting across the system</a:t>
            </a:r>
          </a:p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2FEA8-150F-23FB-673C-AB43B79F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A8C67-503D-75F5-0D63-C5A17C32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5C35A26-A4AD-4CFE-AC99-29A581F22C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7850" y="323850"/>
            <a:ext cx="7804150" cy="955675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Cash Management Roles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DB4C8B-B7C8-487C-8DBF-FD3DADE47BD4}"/>
              </a:ext>
            </a:extLst>
          </p:cNvPr>
          <p:cNvSpPr txBox="1">
            <a:spLocks noChangeArrowheads="1"/>
          </p:cNvSpPr>
          <p:nvPr/>
        </p:nvSpPr>
        <p:spPr>
          <a:xfrm>
            <a:off x="1181100" y="1816098"/>
            <a:ext cx="9063318" cy="47180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Chancellor’s Office, Treasury Operations</a:t>
            </a:r>
          </a:p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endParaRPr lang="en-US" sz="833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Provide customer service to campuses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Manage banking policy and relationships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Analyze and position daily cash of system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Forecast cash needs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Oversee investment portfolios and policies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389DD8-F12A-E27B-268B-4F4DC196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B10AB-5058-32B2-8364-1C1D1F63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2920A70-CC38-45BC-8993-89FFBF067E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67250" y="228600"/>
            <a:ext cx="7524750" cy="99695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Cash Management Roles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9D11A6-F9F5-4385-A003-1AF1C02A1E46}"/>
              </a:ext>
            </a:extLst>
          </p:cNvPr>
          <p:cNvSpPr txBox="1">
            <a:spLocks noChangeArrowheads="1"/>
          </p:cNvSpPr>
          <p:nvPr/>
        </p:nvSpPr>
        <p:spPr>
          <a:xfrm>
            <a:off x="796925" y="1225550"/>
            <a:ext cx="11395075" cy="49466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Process deposits and disbursements  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Manage campus bank account user access and privileges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Oversee campus accounting and reporting</a:t>
            </a:r>
          </a:p>
          <a:p>
            <a:pPr>
              <a:spcBef>
                <a:spcPts val="1000"/>
              </a:spcBef>
              <a:buClr>
                <a:schemeClr val="accent6"/>
              </a:buClr>
              <a:defRPr/>
            </a:pPr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Chancellor’s Office, Financial Services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Facilitate virtual movement of funds between campuses and CO/campus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Reconcile and report on systemwide investment accounts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Manage accounting/reporting policy and resources</a:t>
            </a:r>
          </a:p>
          <a:p>
            <a:pPr marL="800068" lvl="1" indent="-342886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Provide customer service and support to campuses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D914C-5FE3-529E-EBB4-E91D6AF1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EDDAA-2EA2-34F4-4016-CC74586F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FE18D6E-D418-4EEF-82A4-00B092F095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26000" y="203200"/>
            <a:ext cx="7366000" cy="9826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Bank Account Structure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79BB25-1670-40CF-BC44-81D93882C9F3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186137"/>
            <a:ext cx="9448801" cy="4656135"/>
          </a:xfrm>
          <a:prstGeom prst="rect">
            <a:avLst/>
          </a:prstGeom>
        </p:spPr>
        <p:txBody>
          <a:bodyPr/>
          <a:lstStyle/>
          <a:p>
            <a:pPr marL="476231" indent="-47623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Campus:</a:t>
            </a:r>
          </a:p>
          <a:p>
            <a:pPr marL="838166" lvl="1" indent="-380985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One depository account - Cash, coin, checks, electronic</a:t>
            </a:r>
          </a:p>
          <a:p>
            <a:pPr marL="838166" lvl="1" indent="-380985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Two disbursement accounts </a:t>
            </a:r>
          </a:p>
          <a:p>
            <a:pPr marL="1343500" lvl="2" indent="-428608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Electronic</a:t>
            </a:r>
          </a:p>
          <a:p>
            <a:pPr marL="1343500" lvl="2" indent="-428608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Checks</a:t>
            </a:r>
          </a:p>
          <a:p>
            <a:pPr marL="476231" indent="-47623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account</a:t>
            </a:r>
          </a:p>
          <a:p>
            <a:pPr marL="476231" indent="-47623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balance account structure</a:t>
            </a:r>
          </a:p>
          <a:p>
            <a:pPr marL="838166" lvl="1" indent="-380985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Each banking day, all accounts zero out</a:t>
            </a:r>
          </a:p>
          <a:p>
            <a:pPr marL="838166" lvl="1" indent="-380985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500" kern="0" dirty="0">
                <a:solidFill>
                  <a:srgbClr val="000000"/>
                </a:solidFill>
                <a:latin typeface="Arial"/>
              </a:rPr>
              <a:t>Balances roll up to one CSU master account</a:t>
            </a:r>
          </a:p>
          <a:p>
            <a:pPr marL="457182" indent="-457182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 marL="914363" lvl="1" indent="-457182"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  <a:buClr>
                <a:schemeClr val="accent6"/>
              </a:buClr>
              <a:defRPr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3ADD-CF65-66A9-D64B-A84DFD39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6468"/>
            <a:ext cx="1920406" cy="408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71CD488-121D-4F8B-BB1D-A1618435A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>
                <a:solidFill>
                  <a:srgbClr val="C00000"/>
                </a:solidFill>
              </a:rPr>
              <a:t>CSU Cash Management</a:t>
            </a:r>
            <a:br>
              <a:rPr lang="en-US" altLang="en-US" b="1" dirty="0">
                <a:solidFill>
                  <a:srgbClr val="C00000"/>
                </a:solidFill>
              </a:rPr>
            </a:br>
            <a:r>
              <a:rPr lang="en-US" altLang="en-US" b="1" dirty="0">
                <a:solidFill>
                  <a:srgbClr val="C00000"/>
                </a:solidFill>
              </a:rPr>
              <a:t>Size &amp; 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2DE41-B27C-4630-A8F8-804C3D143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111" y="1845735"/>
            <a:ext cx="5643969" cy="4023360"/>
          </a:xfrm>
        </p:spPr>
        <p:txBody>
          <a:bodyPr>
            <a:normAutofit fontScale="85000" lnSpcReduction="20000"/>
          </a:bodyPr>
          <a:lstStyle/>
          <a:p>
            <a:pPr marL="171443" lvl="1" indent="0">
              <a:buClr>
                <a:srgbClr val="C00000"/>
              </a:buClr>
              <a:buNone/>
              <a:defRPr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Wells Fargo </a:t>
            </a:r>
            <a:endParaRPr lang="en-US" sz="3200" b="1" dirty="0">
              <a:solidFill>
                <a:schemeClr val="accent1"/>
              </a:solidFill>
            </a:endParaRPr>
          </a:p>
          <a:p>
            <a:pPr lvl="1">
              <a:buClr>
                <a:schemeClr val="bg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635,000 banking transactions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a typeface="+mn-ea"/>
                <a:cs typeface="+mn-cs"/>
              </a:rPr>
              <a:t>Deposit transactions—160,000 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a typeface="+mn-ea"/>
                <a:cs typeface="+mn-cs"/>
              </a:rPr>
              <a:t>Disbursement transactions—</a:t>
            </a:r>
            <a:r>
              <a:rPr lang="en-US" sz="2400" dirty="0"/>
              <a:t>475,000</a:t>
            </a:r>
            <a:r>
              <a:rPr lang="en-US" sz="2400" dirty="0">
                <a:ea typeface="+mn-ea"/>
                <a:cs typeface="+mn-cs"/>
              </a:rPr>
              <a:t>   </a:t>
            </a:r>
          </a:p>
          <a:p>
            <a:pPr lvl="1">
              <a:buClr>
                <a:schemeClr val="bg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Total volume—$15.3 billion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Deposits—$8.2 billion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Disbursements—$7.1 billion </a:t>
            </a:r>
          </a:p>
          <a:p>
            <a:pPr marL="0" indent="0">
              <a:buClr>
                <a:schemeClr val="bg2">
                  <a:lumMod val="50000"/>
                  <a:lumOff val="50000"/>
                </a:schemeClr>
              </a:buClr>
              <a:buNone/>
              <a:defRPr/>
            </a:pP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CD30B9-07B7-A7DB-7BAD-6D174D7DB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444555" cy="4265816"/>
          </a:xfrm>
        </p:spPr>
        <p:txBody>
          <a:bodyPr vert="horz" lIns="0" tIns="45720" rIns="0" bIns="45720" rtlCol="0">
            <a:normAutofit fontScale="85000" lnSpcReduction="20000"/>
          </a:bodyPr>
          <a:lstStyle/>
          <a:p>
            <a:pPr marL="171443" lvl="1" indent="0">
              <a:buClr>
                <a:srgbClr val="C00000"/>
              </a:buClr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Transact  FY2023 - 24</a:t>
            </a:r>
          </a:p>
          <a:p>
            <a:pPr marL="171443" lvl="1" indent="0">
              <a:buClr>
                <a:srgbClr val="C00000"/>
              </a:buClr>
              <a:buNone/>
            </a:pPr>
            <a:r>
              <a:rPr lang="en-US" sz="2400" dirty="0"/>
              <a:t>Transactions 4.5 billion  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Credit card transactions – 3.3M</a:t>
            </a:r>
          </a:p>
          <a:p>
            <a:pPr marL="1382996" lvl="3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$1.0 billion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ACH/Wire transactions – 904,000</a:t>
            </a:r>
          </a:p>
          <a:p>
            <a:pPr marL="1382996" lvl="3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$3.5 billion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Checks – 163,000</a:t>
            </a:r>
          </a:p>
          <a:p>
            <a:pPr marL="1382996" lvl="3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$1.0 billion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Cash 74,000</a:t>
            </a:r>
          </a:p>
          <a:p>
            <a:pPr marL="1382996" lvl="3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$</a:t>
            </a:r>
            <a:r>
              <a:rPr lang="en-US" sz="2400"/>
              <a:t>30 million</a:t>
            </a:r>
            <a:endParaRPr lang="en-US" sz="2400" dirty="0"/>
          </a:p>
          <a:p>
            <a:pPr marL="171443" lvl="1" indent="0">
              <a:buClr>
                <a:srgbClr val="C00000"/>
              </a:buClr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Volume - $5.5 billion</a:t>
            </a:r>
          </a:p>
          <a:p>
            <a:pPr marL="1200116" lvl="2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Credit card fees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US" sz="2400" dirty="0"/>
              <a:t>Users - $22 million 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US" sz="2400" dirty="0"/>
              <a:t>Campus - $1.25 million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53831-2CBE-59F4-881C-3C47A15C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A7EB4-A4A4-643D-A502-7DAF8949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" y="6416443"/>
            <a:ext cx="192040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2907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Left 10">
            <a:extLst>
              <a:ext uri="{FF2B5EF4-FFF2-40B4-BE49-F238E27FC236}">
                <a16:creationId xmlns:a16="http://schemas.microsoft.com/office/drawing/2014/main" id="{148BD541-25EB-07B6-C5A6-F72B3AF4071D}"/>
              </a:ext>
            </a:extLst>
          </p:cNvPr>
          <p:cNvSpPr/>
          <p:nvPr/>
        </p:nvSpPr>
        <p:spPr>
          <a:xfrm rot="16200000">
            <a:off x="2575242" y="4398124"/>
            <a:ext cx="1507493" cy="535502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B10AB-5058-32B2-8364-1C1D1F63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2920A70-CC38-45BC-8993-89FFBF067E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67250" y="228600"/>
            <a:ext cx="7524750" cy="996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Cash Management – Cash Cycle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D914C-5FE3-529E-EBB4-E91D6AF1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A46ACC-9085-E1D5-8668-7F6EAD873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546261"/>
              </p:ext>
            </p:extLst>
          </p:nvPr>
        </p:nvGraphicFramePr>
        <p:xfrm>
          <a:off x="419100" y="1202796"/>
          <a:ext cx="5953125" cy="418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FE835E-3A5C-826E-D3E5-42491D7DD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934169"/>
              </p:ext>
            </p:extLst>
          </p:nvPr>
        </p:nvGraphicFramePr>
        <p:xfrm>
          <a:off x="7555963" y="2333625"/>
          <a:ext cx="4454525" cy="395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Plus Sign 7">
            <a:extLst>
              <a:ext uri="{FF2B5EF4-FFF2-40B4-BE49-F238E27FC236}">
                <a16:creationId xmlns:a16="http://schemas.microsoft.com/office/drawing/2014/main" id="{D96524DD-20CA-1917-9922-86DB13B7033D}"/>
              </a:ext>
            </a:extLst>
          </p:cNvPr>
          <p:cNvSpPr/>
          <p:nvPr/>
        </p:nvSpPr>
        <p:spPr>
          <a:xfrm>
            <a:off x="2408774" y="5603772"/>
            <a:ext cx="676275" cy="600075"/>
          </a:xfrm>
          <a:prstGeom prst="mathPlus">
            <a:avLst/>
          </a:prstGeom>
          <a:solidFill>
            <a:srgbClr val="C00000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prstClr val="white"/>
            </a:contourClr>
          </a:sp3d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84C4C9EC-DF04-E0F5-1190-3C51AF947654}"/>
              </a:ext>
            </a:extLst>
          </p:cNvPr>
          <p:cNvSpPr/>
          <p:nvPr/>
        </p:nvSpPr>
        <p:spPr>
          <a:xfrm>
            <a:off x="3553877" y="5689496"/>
            <a:ext cx="523875" cy="428625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1247F-1F7D-B7D1-9EEB-7ED46696DAE4}"/>
              </a:ext>
            </a:extLst>
          </p:cNvPr>
          <p:cNvSpPr txBox="1"/>
          <p:nvPr/>
        </p:nvSpPr>
        <p:spPr>
          <a:xfrm>
            <a:off x="2823881" y="5280266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Daily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73A5071A-CD22-7DC5-3C90-17002B23A35A}"/>
              </a:ext>
            </a:extLst>
          </p:cNvPr>
          <p:cNvSpPr/>
          <p:nvPr/>
        </p:nvSpPr>
        <p:spPr>
          <a:xfrm rot="19793729">
            <a:off x="4034802" y="3968777"/>
            <a:ext cx="3467702" cy="428560"/>
          </a:xfrm>
          <a:prstGeom prst="stripedRightArrow">
            <a:avLst/>
          </a:prstGeom>
          <a:solidFill>
            <a:srgbClr val="C00000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prstClr val="white"/>
            </a:contourClr>
          </a:sp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85CCD58F-EB7B-7175-59D1-D97A5FEBC7F3}"/>
              </a:ext>
            </a:extLst>
          </p:cNvPr>
          <p:cNvSpPr/>
          <p:nvPr/>
        </p:nvSpPr>
        <p:spPr>
          <a:xfrm rot="8953266">
            <a:off x="4187202" y="4406927"/>
            <a:ext cx="3467702" cy="428560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prstClr val="white"/>
            </a:contourClr>
          </a:sp3d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3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  <p:bldGraphic spid="6" grpId="0">
        <p:bldAsOne/>
      </p:bldGraphic>
      <p:bldP spid="8" grpId="0" animBg="1"/>
      <p:bldP spid="9" grpId="0" animBg="1"/>
      <p:bldP spid="10" grpId="0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EB24C-FA10-1434-7856-C16F539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794BEAE-A614-473B-BBAB-B52B57683A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45175" y="504825"/>
            <a:ext cx="6346825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Investment Structure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A28F4B-0D50-435A-9011-9F938D38CEF1}"/>
              </a:ext>
            </a:extLst>
          </p:cNvPr>
          <p:cNvSpPr txBox="1">
            <a:spLocks noChangeArrowheads="1"/>
          </p:cNvSpPr>
          <p:nvPr/>
        </p:nvSpPr>
        <p:spPr>
          <a:xfrm>
            <a:off x="960203" y="1775011"/>
            <a:ext cx="10623176" cy="4405578"/>
          </a:xfrm>
          <a:prstGeom prst="rect">
            <a:avLst/>
          </a:prstGeom>
        </p:spPr>
        <p:txBody>
          <a:bodyPr/>
          <a:lstStyle/>
          <a:p>
            <a:pPr marL="234941" indent="-234941">
              <a:spcBef>
                <a:spcPct val="20000"/>
              </a:spcBef>
              <a:buClr>
                <a:srgbClr val="746F66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Liquidity Portfolio 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Sufficient and immediate liquidity to meet operating needs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Investment objectives are safety of principal and liquidity.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$2.1 billion as of 12/31/24</a:t>
            </a:r>
          </a:p>
          <a:p>
            <a:pPr marL="234941" indent="-234941">
              <a:spcBef>
                <a:spcPct val="20000"/>
              </a:spcBef>
              <a:buClr>
                <a:srgbClr val="746F66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Intermediate Duration Portfolio (IDP)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To provide opportunity for modest, additional risk adjusted returns on CSU funds not needed for immediate liquidity.</a:t>
            </a:r>
            <a:endParaRPr lang="en-US" sz="1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$1.3 billion as of 12/31/24</a:t>
            </a:r>
          </a:p>
          <a:p>
            <a:pPr marL="234941" indent="-234941">
              <a:spcBef>
                <a:spcPct val="20000"/>
              </a:spcBef>
              <a:buClr>
                <a:srgbClr val="746F66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Total Return Portfolio (TRP)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Balanced portfolio, including equities and real assets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Investment objectives are to achieve a prudent total return within a moderate risk level.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$3.0 billion as of 12/31/24</a:t>
            </a:r>
          </a:p>
          <a:p>
            <a:pPr marL="234941" indent="-234941">
              <a:spcBef>
                <a:spcPct val="20000"/>
              </a:spcBef>
              <a:buClr>
                <a:srgbClr val="746F66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Surplus Money Investment Fund (SMIF)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State investment portfolio—$292 million as of 12/31/23</a:t>
            </a:r>
          </a:p>
          <a:p>
            <a:pPr>
              <a:spcBef>
                <a:spcPct val="20000"/>
              </a:spcBef>
              <a:buClr>
                <a:srgbClr val="746F66"/>
              </a:buClr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BBC60A-FF58-F8C2-1BA3-802FA780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74924-E3D1-CCB3-ED33-E516649B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1246" y="6449533"/>
            <a:ext cx="1312025" cy="365125"/>
          </a:xfrm>
        </p:spPr>
        <p:txBody>
          <a:bodyPr/>
          <a:lstStyle/>
          <a:p>
            <a:fld id="{C02A6D94-52A8-4F70-8BCA-2D082D1F55B7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32992F3-9627-4D45-94E1-C0BC4456F0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18250" y="463550"/>
            <a:ext cx="587375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</a:rPr>
              <a:t>Investment Earnings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7FAF19-D38A-4F5E-92BD-40F6DCFC3197}"/>
              </a:ext>
            </a:extLst>
          </p:cNvPr>
          <p:cNvSpPr txBox="1">
            <a:spLocks noChangeArrowheads="1"/>
          </p:cNvSpPr>
          <p:nvPr/>
        </p:nvSpPr>
        <p:spPr>
          <a:xfrm>
            <a:off x="1795463" y="1679575"/>
            <a:ext cx="8601075" cy="4610100"/>
          </a:xfrm>
          <a:prstGeom prst="rect">
            <a:avLst/>
          </a:prstGeom>
        </p:spPr>
        <p:txBody>
          <a:bodyPr/>
          <a:lstStyle/>
          <a:p>
            <a:pPr marL="234941" indent="-234941">
              <a:spcBef>
                <a:spcPct val="20000"/>
              </a:spcBef>
              <a:buClr>
                <a:srgbClr val="746F66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Liquidity, IDP, and SMIF earnings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Distributed to campuses in late summer/early fall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Amount based upon prior fiscal year earnings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$506 million over last four years</a:t>
            </a:r>
          </a:p>
          <a:p>
            <a:pPr marL="1257268" lvl="2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$185M FY24/25</a:t>
            </a:r>
          </a:p>
          <a:p>
            <a:pPr marL="234941" indent="-234941">
              <a:spcBef>
                <a:spcPct val="20000"/>
              </a:spcBef>
              <a:buClr>
                <a:srgbClr val="746F66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</a:rPr>
              <a:t>TRP earnings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Determined by CSU Investment Advisory Committee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Distributed to campuses in fall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By law, may only be used for capital needs</a:t>
            </a:r>
          </a:p>
          <a:p>
            <a:pPr marL="800068" lvl="1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$257 million over last three years</a:t>
            </a:r>
          </a:p>
          <a:p>
            <a:pPr marL="1257268" lvl="2" indent="-342886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─"/>
              <a:defRPr/>
            </a:pPr>
            <a:r>
              <a:rPr lang="en-US" sz="2100" kern="0" dirty="0">
                <a:solidFill>
                  <a:srgbClr val="000000"/>
                </a:solidFill>
                <a:latin typeface="Arial"/>
              </a:rPr>
              <a:t>$95.5M FY24/25</a:t>
            </a:r>
          </a:p>
          <a:p>
            <a:pPr>
              <a:spcBef>
                <a:spcPct val="20000"/>
              </a:spcBef>
              <a:buClr>
                <a:srgbClr val="746F66"/>
              </a:buClr>
              <a:defRPr/>
            </a:pPr>
            <a:endParaRPr lang="en-US" sz="28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303FC-3726-097B-4BA1-6D6C8726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533"/>
            <a:ext cx="1920406" cy="4084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etrospect">
  <a:themeElements>
    <a:clrScheme name="CSU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C00000"/>
      </a:accent1>
      <a:accent2>
        <a:srgbClr val="E5E1E1"/>
      </a:accent2>
      <a:accent3>
        <a:srgbClr val="A5B592"/>
      </a:accent3>
      <a:accent4>
        <a:srgbClr val="FAF1D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.CSUBizConPresentationTemplate  -  Read-Only" id="{35604B8E-CFF2-4E50-B807-DE14DB566FA9}" vid="{34FB0DD9-A518-458E-8351-A60AF2B64E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2025.CSUBizConPresentationTemplate</Template>
  <TotalTime>4633</TotalTime>
  <Words>562</Words>
  <Application>Microsoft Office PowerPoint</Application>
  <PresentationFormat>Widescreen</PresentationFormat>
  <Paragraphs>137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Verdana Pro Cond</vt:lpstr>
      <vt:lpstr>Wingdings</vt:lpstr>
      <vt:lpstr>Retrospect</vt:lpstr>
      <vt:lpstr>Cash, Banking &amp; Investments</vt:lpstr>
      <vt:lpstr>CSU Cash Management</vt:lpstr>
      <vt:lpstr>Cash Management Roles</vt:lpstr>
      <vt:lpstr>Cash Management Roles</vt:lpstr>
      <vt:lpstr>Bank Account Structure</vt:lpstr>
      <vt:lpstr>CSU Cash Management Size &amp; Scope </vt:lpstr>
      <vt:lpstr>Cash Management – Cash Cycle </vt:lpstr>
      <vt:lpstr>Investment Structure </vt:lpstr>
      <vt:lpstr>Investment Earnings </vt:lpstr>
      <vt:lpstr>Bank of CSU - Overview</vt:lpstr>
      <vt:lpstr>Bank of CSU   Statement</vt:lpstr>
    </vt:vector>
  </TitlesOfParts>
  <Company>California State University,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Woods, Steven J</dc:creator>
  <cp:lastModifiedBy>Brewster, Jeanne</cp:lastModifiedBy>
  <cp:revision>177</cp:revision>
  <cp:lastPrinted>2020-09-21T17:50:52Z</cp:lastPrinted>
  <dcterms:created xsi:type="dcterms:W3CDTF">2020-07-28T16:41:17Z</dcterms:created>
  <dcterms:modified xsi:type="dcterms:W3CDTF">2025-04-14T13:59:37Z</dcterms:modified>
</cp:coreProperties>
</file>