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94" r:id="rId2"/>
    <p:sldId id="295" r:id="rId3"/>
    <p:sldId id="303" r:id="rId4"/>
    <p:sldId id="297" r:id="rId5"/>
    <p:sldId id="304" r:id="rId6"/>
    <p:sldId id="319" r:id="rId7"/>
    <p:sldId id="305" r:id="rId8"/>
    <p:sldId id="316" r:id="rId9"/>
    <p:sldId id="298" r:id="rId10"/>
    <p:sldId id="306" r:id="rId11"/>
    <p:sldId id="307" r:id="rId12"/>
    <p:sldId id="308" r:id="rId13"/>
    <p:sldId id="318" r:id="rId14"/>
    <p:sldId id="310" r:id="rId15"/>
    <p:sldId id="311" r:id="rId16"/>
    <p:sldId id="312" r:id="rId17"/>
    <p:sldId id="314" r:id="rId18"/>
    <p:sldId id="313" r:id="rId19"/>
    <p:sldId id="309" r:id="rId20"/>
    <p:sldId id="315" r:id="rId21"/>
    <p:sldId id="320" r:id="rId22"/>
    <p:sldId id="31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5B73FF-B1CF-4BA9-A874-B2FDBBC66741}">
          <p14:sldIdLst>
            <p14:sldId id="294"/>
            <p14:sldId id="295"/>
            <p14:sldId id="303"/>
            <p14:sldId id="297"/>
          </p14:sldIdLst>
        </p14:section>
        <p14:section name="Untitled Section" id="{961378CD-1F2E-417E-A9AB-F1DD52788CAC}">
          <p14:sldIdLst>
            <p14:sldId id="304"/>
            <p14:sldId id="319"/>
            <p14:sldId id="305"/>
            <p14:sldId id="316"/>
            <p14:sldId id="298"/>
            <p14:sldId id="306"/>
            <p14:sldId id="307"/>
            <p14:sldId id="308"/>
            <p14:sldId id="318"/>
            <p14:sldId id="310"/>
            <p14:sldId id="311"/>
            <p14:sldId id="312"/>
            <p14:sldId id="314"/>
            <p14:sldId id="313"/>
            <p14:sldId id="309"/>
            <p14:sldId id="315"/>
            <p14:sldId id="320"/>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a:srgbClr val="007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283" autoAdjust="0"/>
  </p:normalViewPr>
  <p:slideViewPr>
    <p:cSldViewPr snapToGrid="0">
      <p:cViewPr varScale="1">
        <p:scale>
          <a:sx n="53" d="100"/>
          <a:sy n="53" d="100"/>
        </p:scale>
        <p:origin x="2832" y="78"/>
      </p:cViewPr>
      <p:guideLst/>
    </p:cSldViewPr>
  </p:slideViewPr>
  <p:outlineViewPr>
    <p:cViewPr>
      <p:scale>
        <a:sx n="33" d="100"/>
        <a:sy n="33" d="100"/>
      </p:scale>
      <p:origin x="0" y="-3413"/>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96E31FE1-FEB7-4340-B4F2-27355DE90475}" type="datetimeFigureOut">
              <a:rPr lang="en-US" smtClean="0"/>
              <a:t>4/11/2025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C45AD0-4A2A-417A-AD95-4EE39A67A004}" type="slidenum">
              <a:rPr lang="en-US" smtClean="0"/>
              <a:t>‹#›</a:t>
            </a:fld>
            <a:endParaRPr lang="en-US"/>
          </a:p>
        </p:txBody>
      </p:sp>
    </p:spTree>
    <p:extLst>
      <p:ext uri="{BB962C8B-B14F-4D97-AF65-F5344CB8AC3E}">
        <p14:creationId xmlns:p14="http://schemas.microsoft.com/office/powerpoint/2010/main" val="259481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Hello and good morning. My name is Lynnetta Zuzow. I am an accountant at Cal Poly San Luis Obispo and have been with the university for 10 years. I have a master’s degree in taxation and have worked on UBIT for about 5 years. </a:t>
            </a:r>
          </a:p>
          <a:p>
            <a:pPr marL="0" marR="0">
              <a:lnSpc>
                <a:spcPct val="107000"/>
              </a:lnSpc>
              <a:spcAft>
                <a:spcPts val="800"/>
              </a:spcAft>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dirty="0">
                <a:effectLst/>
                <a:latin typeface="Aptos" panose="020B0004020202020204" pitchFamily="34" charset="0"/>
                <a:ea typeface="Aptos" panose="020B0004020202020204" pitchFamily="34" charset="0"/>
                <a:cs typeface="Times New Roman" panose="02020603050405020304" pitchFamily="18" charset="0"/>
              </a:rPr>
              <a:t>Today I’m going to spend some time talking about unrelated business income tax, or as we call it, UBIT and the UBIT packet. In this presentation we will walk through most of the schedules used in the UBIT packet. But first let’s discuss, what is UBIT.</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a:t>
            </a:fld>
            <a:endParaRPr lang="en-US"/>
          </a:p>
        </p:txBody>
      </p:sp>
    </p:spTree>
    <p:extLst>
      <p:ext uri="{BB962C8B-B14F-4D97-AF65-F5344CB8AC3E}">
        <p14:creationId xmlns:p14="http://schemas.microsoft.com/office/powerpoint/2010/main" val="4215443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first tab in the packet is the Certification &amp; checklist. I’ll save that for last as that is usually when I prepare it.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next tab is Schedule A and is a summary of the activities identified as being subject to UBIT. Each year, I copy the prior year’s Schedule A and insert it into the new packet. I delete the data from the Gross Receipts column and update it with current year numbers. I also read through the detail in the other columns to be sure it is still relevant and up to date.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br>
              <a:rPr lang="en-US" dirty="0">
                <a:effectLst/>
              </a:rPr>
            </a:br>
            <a:r>
              <a:rPr lang="en-US" sz="1800" b="1" dirty="0">
                <a:effectLst/>
                <a:latin typeface="Aptos" panose="020B0004020202020204" pitchFamily="34" charset="0"/>
                <a:ea typeface="Aptos" panose="020B0004020202020204" pitchFamily="34" charset="0"/>
                <a:cs typeface="Times New Roman" panose="02020603050405020304" pitchFamily="18" charset="0"/>
              </a:rPr>
              <a:t>            Tip: </a:t>
            </a:r>
            <a:r>
              <a:rPr lang="en-US" sz="1800" dirty="0">
                <a:effectLst/>
                <a:latin typeface="Aptos" panose="020B0004020202020204" pitchFamily="34" charset="0"/>
                <a:ea typeface="Aptos" panose="020B0004020202020204" pitchFamily="34" charset="0"/>
                <a:cs typeface="Times New Roman" panose="02020603050405020304" pitchFamily="18" charset="0"/>
              </a:rPr>
              <a:t>Gross Receipts are the total of revenues in an activity identified as potentially subject to UBIT. The actual amount subject to UBIT may be less.</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10</a:t>
            </a:fld>
            <a:endParaRPr lang="en-US"/>
          </a:p>
        </p:txBody>
      </p:sp>
    </p:spTree>
    <p:extLst>
      <p:ext uri="{BB962C8B-B14F-4D97-AF65-F5344CB8AC3E}">
        <p14:creationId xmlns:p14="http://schemas.microsoft.com/office/powerpoint/2010/main" val="302231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A-2 is included for any activity that involves rental of university facilities. These rentals may include dorm rooms, athletic fields, theatre space, and classrooms. On this schedule you will list primarily third-party orgs utilizing a state facility and the nature of the event put on by the organization. These rentals are most common during the summer when campus facilities are traditionally not occupied.</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An example I’ve listed here of an event to include on schedule A-2 is the rental of the theatre by a local dance studios for yearly recitals.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An example of something not to include would be classroom rental for a summer course. Such a class on our campus that comes to mind is a cheesemaking course available through extended ed &amp; put on by the Dairy department.</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In my experience, this schedule can be very time-consuming because not only must you identify organizations that are renting facilities but also must include a description of the event the being hosted, and why or why not it is related to the educational purpose of the university. This can take a lot of time to research.</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That is why I’ve included the following tip I’ve found helpful in saving time in the long run.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11</a:t>
            </a:fld>
            <a:endParaRPr lang="en-US"/>
          </a:p>
        </p:txBody>
      </p:sp>
    </p:spTree>
    <p:extLst>
      <p:ext uri="{BB962C8B-B14F-4D97-AF65-F5344CB8AC3E}">
        <p14:creationId xmlns:p14="http://schemas.microsoft.com/office/powerpoint/2010/main" val="190260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Create a worksheet where you keep the description for every organization and event you enter on any schedule A-2. Each year, add any new organizations &amp; events to the list. Many of these organizations return each year or every other year so it’s nice to not have to redo the research each year or dig back through prior year UBIT.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We created our spreadsheet to include everything needed for A-2 and then added some additional columns we’ve found helpful, like which activity it has been previously reported on.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It’s also helpful when someone new steps into UBIT reporting and encounters schedule A-2.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It occurred to me to create this list after the COVID restrictions lifted and suddenly we had events happening again that needed to be reported on this schedule.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12</a:t>
            </a:fld>
            <a:endParaRPr lang="en-US"/>
          </a:p>
        </p:txBody>
      </p:sp>
    </p:spTree>
    <p:extLst>
      <p:ext uri="{BB962C8B-B14F-4D97-AF65-F5344CB8AC3E}">
        <p14:creationId xmlns:p14="http://schemas.microsoft.com/office/powerpoint/2010/main" val="69507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A-3 is for ticket sales revenue. The schedule consists of a series of yes or no questions to help determine if the revenue is subject to UBIT and is relatively straightforward.</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A-5 is related to sports camps and requires a description of each camp. The schedule is split into the three sections listed on this slide. </a:t>
            </a:r>
          </a:p>
          <a:p>
            <a:pPr marL="0" marR="0">
              <a:lnSpc>
                <a:spcPct val="107000"/>
              </a:lnSpc>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Because these camps involve sport facility rentals, there is usually an overlap with reporting on Schedule A-2. If you include the description of these sports camps on your tracking spreadsheet described on the last slide, it will help you complete this schedule quickly.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13</a:t>
            </a:fld>
            <a:endParaRPr lang="en-US"/>
          </a:p>
        </p:txBody>
      </p:sp>
    </p:spTree>
    <p:extLst>
      <p:ext uri="{BB962C8B-B14F-4D97-AF65-F5344CB8AC3E}">
        <p14:creationId xmlns:p14="http://schemas.microsoft.com/office/powerpoint/2010/main" val="119749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I’ve grouped schedule A-4 and A-6 on this slide as they both similarly formatted with four columns of detail to provide.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A-4, is for advertising revenue.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This schedule helps determine if any advertising revenue is related or unrelated to the educational purpose by determining if students are involved in the sale or publication from which advertising revenue is generated. If students are involved, the advertising revenue is related.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A-6, is for Student organizations.</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This schedule focuses on whether the income from a student org is from membership dues only and if 85% or more of work done was performed by volunteers. If the answer to both of these questions is no, then the student org must be listed as an activity on schedule A.</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14</a:t>
            </a:fld>
            <a:endParaRPr lang="en-US"/>
          </a:p>
        </p:txBody>
      </p:sp>
    </p:spTree>
    <p:extLst>
      <p:ext uri="{BB962C8B-B14F-4D97-AF65-F5344CB8AC3E}">
        <p14:creationId xmlns:p14="http://schemas.microsoft.com/office/powerpoint/2010/main" val="166626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B, is an analysis of each activity to help determine if it is subject to UBIT based on a series of questions. The final portion of this schedule asks you to provide a recommendation on why or why not the activity is subject to UBIT.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B-2, analysis of profit motive, is generally one of the easier schedules in the packet because you only need to report an activity’s net profit or loss, and only if the activity has experienced a loss in the previous five-year span.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I want to point out that there are instructions on this schedule to include a business plan if the activity aims to become profitable. For our campus, most activities have the intent to break even so we have never had to provide a business plan. That may be different for your campus. So, keep that in mind.</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15</a:t>
            </a:fld>
            <a:endParaRPr lang="en-US"/>
          </a:p>
        </p:txBody>
      </p:sp>
    </p:spTree>
    <p:extLst>
      <p:ext uri="{BB962C8B-B14F-4D97-AF65-F5344CB8AC3E}">
        <p14:creationId xmlns:p14="http://schemas.microsoft.com/office/powerpoint/2010/main" val="11288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C is an evaluation of UBIT exceptions. This schedule is used when you believe one of the activities identified as potentially being subject to UBIT meets an exception.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On the left of this slide is a list the 8 exceptions on the schedule. For each exception, the schedule provides a series of questions to help determine if that activity does, in fact, meet the exception.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On this schedule, do not select multiple exceptions. Choose only one exception that you feel applies to the activity and answer yes or no to the questions, to verify if the exclusion applies. If your activity does not meet the criteria of any of these exclusions, do not include a schedule C for the activity.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16</a:t>
            </a:fld>
            <a:endParaRPr lang="en-US"/>
          </a:p>
        </p:txBody>
      </p:sp>
    </p:spTree>
    <p:extLst>
      <p:ext uri="{BB962C8B-B14F-4D97-AF65-F5344CB8AC3E}">
        <p14:creationId xmlns:p14="http://schemas.microsoft.com/office/powerpoint/2010/main" val="517640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C-2 is a calculation of the taxable portion of a rental agreement that includes both real property (space rental) and personal property, such as equipment. Completing this schedule takes heavy lifting in the beginning to determine how much of the rent should be allocated as rental of the space versus rental of the equipment. Start by looking at the rental agreement to see if it specifies if equipment is included in the rent. Often when equipment is included in a rental agreement, an attachment will be included listing the property. Use this to help determine an estimate of rent associated with the equipment.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We have a bowling alley on our campus that is rented to a third party and includes the bowling equipment, which was listed on the rental agreement. My predecessor used the equipment list to research an estimated cost and useful life of the equipment. He then used a lease calculator to estimate the monthly value of rent associated with the equipment.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On the right side of this slide is a screenshot of that calculation for the bowling alley. </a:t>
            </a:r>
          </a:p>
          <a:p>
            <a:pPr>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By taking the estimated monthly equipment rent over the total monthly rent, we calculated the percentage associated with the rental of the equipment. This percentage determines how much, if any of the rent is subject to UBIT.</a:t>
            </a:r>
          </a:p>
          <a:p>
            <a:pPr>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the ratio is less than 10% the real property rental income does not need to be reported. If the ratio is greater than 10% but less than 50%, only the rental value of the personal property is reportable, and if the ratio is greater than 50% the full amount of the rental income is reportable. </a:t>
            </a:r>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17</a:t>
            </a:fld>
            <a:endParaRPr lang="en-US"/>
          </a:p>
        </p:txBody>
      </p:sp>
    </p:spTree>
    <p:extLst>
      <p:ext uri="{BB962C8B-B14F-4D97-AF65-F5344CB8AC3E}">
        <p14:creationId xmlns:p14="http://schemas.microsoft.com/office/powerpoint/2010/main" val="3042663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Schedules C-3 through C-6, are all schedules for sponsorship agreements.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C-3 lists all sponsorship agreements of the university.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For UBIT, sponsorship agreements are split into three categories. Those with return benefits that do not include advertising, those that include advertising, and those that include no other return benefit other than an acknowledgment, not considered advertising.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C-4 provides detail of sponsorship agreements that include return benefits other than advertising.</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C-5 provides detail of sponsorship agreements whose return benefits include advertising.</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And C-6 includes details for sponsorship agreements that have no return benefits, only an acknowledgement.</a:t>
            </a:r>
          </a:p>
          <a:p>
            <a:pPr marL="0" marR="0">
              <a:lnSpc>
                <a:spcPct val="107000"/>
              </a:lnSpc>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The calculation of taxable versus non-taxable benefits can vary based on the agreement, so I’m not going to go in depth on these schedules.</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18</a:t>
            </a:fld>
            <a:endParaRPr lang="en-US"/>
          </a:p>
        </p:txBody>
      </p:sp>
    </p:spTree>
    <p:extLst>
      <p:ext uri="{BB962C8B-B14F-4D97-AF65-F5344CB8AC3E}">
        <p14:creationId xmlns:p14="http://schemas.microsoft.com/office/powerpoint/2010/main" val="1688937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Schedule E is the summary of revenues and expenses for any activity that generates taxable income. If the activity reports a loss for the year, it is still included on this summery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At the beginning of this presentation, I mentioned that creating a P&amp;L for each activity is helpful for allocating expenses. You will use that detail from these P&amp;Ls on schedule E. Here is where we enter unrelated income and the associated expense deductions, including a deduction for tax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Tip: While working on your expense allocation, create a summary of expenses based on the deductions listed on this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For instance, utilities might be several lines on your P&amp;L that include electricity, natural gas, &amp; telephones. If you create a summary on the P&amp;L, consolidating these expenses into one of the expense categories on schedule E, like utilities, it can help reduce the time spent completing this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19</a:t>
            </a:fld>
            <a:endParaRPr lang="en-US"/>
          </a:p>
        </p:txBody>
      </p:sp>
    </p:spTree>
    <p:extLst>
      <p:ext uri="{BB962C8B-B14F-4D97-AF65-F5344CB8AC3E}">
        <p14:creationId xmlns:p14="http://schemas.microsoft.com/office/powerpoint/2010/main" val="142145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UBIT is a tax on unrelated business income, of an exempt organization. </a:t>
            </a:r>
          </a:p>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Who is subject to UBIT? Various entities are subject to this tax and in Chapter 1 of IRS publication 598, state universities are explicitly identified as being subject to UBIT.</a:t>
            </a:r>
          </a:p>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What makes an activity an unrelated activity? Basically, it’s an activity happening regularly on campus that does not substantially relate to the university’s educational purpose. </a:t>
            </a:r>
          </a:p>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There are some resources you can use to learn more about UBIT including IRS publication 598. Chapter 3 of this publication provides some examples of both related and unrelated activities, to help get a feel for what is and what is not considered an unrelated activity.  </a:t>
            </a:r>
          </a:p>
          <a:p>
            <a:pPr marL="0" marR="0">
              <a:lnSpc>
                <a:spcPct val="107000"/>
              </a:lnSpc>
              <a:spcAft>
                <a:spcPts val="800"/>
              </a:spcAft>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Another source that has good examples of UB activities can be found on the CSYOU tax administration website. On there you can find slides from an older UBIT workshop that provide some relevant examples and other information that I recommend checking out.</a:t>
            </a:r>
          </a:p>
          <a:p>
            <a:pPr marL="0" marR="0">
              <a:lnSpc>
                <a:spcPct val="107000"/>
              </a:lnSpc>
              <a:spcAft>
                <a:spcPts val="800"/>
              </a:spcAft>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Some examples from our campus include 1. special events parking, 2. compost sales, and 3. live-scan services. </a:t>
            </a:r>
          </a:p>
          <a:p>
            <a:pPr marL="0" marR="0">
              <a:lnSpc>
                <a:spcPct val="107000"/>
              </a:lnSpc>
              <a:spcAft>
                <a:spcPts val="800"/>
              </a:spcAft>
            </a:pPr>
            <a:r>
              <a:rPr lang="en-US" sz="12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2</a:t>
            </a:fld>
            <a:endParaRPr lang="en-US"/>
          </a:p>
        </p:txBody>
      </p:sp>
    </p:spTree>
    <p:extLst>
      <p:ext uri="{BB962C8B-B14F-4D97-AF65-F5344CB8AC3E}">
        <p14:creationId xmlns:p14="http://schemas.microsoft.com/office/powerpoint/2010/main" val="3457313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next schedule I’m going to talk about is schedule F, which is the variance analysis of schedule E. It compares the prior year’s revenues and expenses with the current year’s revenues and expenses for those activities subject to UBIT.</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the difference in income and expenses between the two years is greater than 10% AND greater than $10,000, you will need to provide an explanation.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Changes in staffing, including new management hires or retirements, can cause a substantial variance. Revenue from a prior year being received in the current year can skew the revenues, causing a reportable variance.  An increase or decrease in third-party activity, such as summer camps and conventions held on campus, may also account for fluctuations that require an explanation. </a:t>
            </a:r>
          </a:p>
          <a:p>
            <a:pPr marL="0" marR="0">
              <a:lnSpc>
                <a:spcPct val="107000"/>
              </a:lnSpc>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In my experience, most fluctuations stem from variations in revenue, so my final tip in this presentation is, when reviewing revenues each year, note if there is something unusual in a particular activity that may cause a fluctuation warranting an explanation on schedule F. </a:t>
            </a:r>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20</a:t>
            </a:fld>
            <a:endParaRPr lang="en-US"/>
          </a:p>
        </p:txBody>
      </p:sp>
    </p:spTree>
    <p:extLst>
      <p:ext uri="{BB962C8B-B14F-4D97-AF65-F5344CB8AC3E}">
        <p14:creationId xmlns:p14="http://schemas.microsoft.com/office/powerpoint/2010/main" val="248227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final tab in the packet I want to discuss is the certification and checklist. This tab is the last tab in the packet I complete and is where the designated signer will sign off that the packet is finalized and ready for the Chancellor’s office to review.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checklist tallies all the schedules included in the packet by activity.</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Once you are done with this tab, you are ready to submit your UBIT packet to the Chancellors office. You are done!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21</a:t>
            </a:fld>
            <a:endParaRPr lang="en-US"/>
          </a:p>
        </p:txBody>
      </p:sp>
    </p:spTree>
    <p:extLst>
      <p:ext uri="{BB962C8B-B14F-4D97-AF65-F5344CB8AC3E}">
        <p14:creationId xmlns:p14="http://schemas.microsoft.com/office/powerpoint/2010/main" val="725899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And that concludes my presentation! Thank you for watching! I hope this has given anyone new to UBIT a general overview of the packet and the process to complete it. And for those of you who have experience completing the packet for your campus, I hope seeing a glimpse of how we do it on our campus was helpful.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I’ve listed some of the resources I mentioned during the presentation.</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I’ve also included my contact information if you ever want to reach out to me regarding UBIT.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We can open it up to questions.</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22</a:t>
            </a:fld>
            <a:endParaRPr lang="en-US"/>
          </a:p>
        </p:txBody>
      </p:sp>
    </p:spTree>
    <p:extLst>
      <p:ext uri="{BB962C8B-B14F-4D97-AF65-F5344CB8AC3E}">
        <p14:creationId xmlns:p14="http://schemas.microsoft.com/office/powerpoint/2010/main" val="283924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Why do we prepare the packet? The purpose of the UBIT packet is to organize our unrelated activities into a manageable source for the Chancellor’s office, who uses these packets to prepare a consolidated annual 990-T tax form filed with the IRS.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Each campus’s UBIT packet and supporting schedules provides evidence that we have done our due diligence to ensure we are in compliance with the IRS.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Before we walk through the packet, I want to mention my first tip on packet preparation.</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Start tracking any time spent working on UBIT. You will need a good estimate of time spent to calculate a tax prep expense deduction reported on schedule 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Now that we understand what UBIT is and why we prepare the packet, let’s move on to getting started.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Completing the UBIT packet can be broken down into four steps.</a:t>
            </a:r>
          </a:p>
          <a:p>
            <a:pPr marL="342900" marR="0" lvl="0" indent="-342900">
              <a:lnSpc>
                <a:spcPct val="107000"/>
              </a:lnSpc>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Identify potential UBIT revenue</a:t>
            </a:r>
          </a:p>
          <a:p>
            <a:pPr marL="342900" marR="0" lvl="0" indent="-342900">
              <a:lnSpc>
                <a:spcPct val="107000"/>
              </a:lnSpc>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Analyze this potential revenue to determine how much, if any of this revenue is subject to UBIT</a:t>
            </a:r>
          </a:p>
          <a:p>
            <a:pPr marL="342900" marR="0" lvl="0" indent="-342900">
              <a:lnSpc>
                <a:spcPct val="107000"/>
              </a:lnSpc>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Allocate expenses to offset the UBIT revenue</a:t>
            </a:r>
          </a:p>
          <a:p>
            <a:pPr marL="342900" marR="0" lvl="0" indent="-342900">
              <a:lnSpc>
                <a:spcPct val="107000"/>
              </a:lnSpc>
              <a:spcAft>
                <a:spcPts val="800"/>
              </a:spcAft>
              <a:buFont typeface="+mj-lt"/>
              <a:buAutoNum type="arabicPeriod"/>
            </a:pPr>
            <a:r>
              <a:rPr lang="en-US" sz="1800" dirty="0">
                <a:effectLst/>
                <a:latin typeface="Aptos" panose="020B0004020202020204" pitchFamily="34" charset="0"/>
                <a:ea typeface="Aptos" panose="020B0004020202020204" pitchFamily="34" charset="0"/>
                <a:cs typeface="Times New Roman" panose="02020603050405020304" pitchFamily="18" charset="0"/>
              </a:rPr>
              <a:t>Enter the information into the UBIT packet.</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3</a:t>
            </a:fld>
            <a:endParaRPr lang="en-US"/>
          </a:p>
        </p:txBody>
      </p:sp>
    </p:spTree>
    <p:extLst>
      <p:ext uri="{BB962C8B-B14F-4D97-AF65-F5344CB8AC3E}">
        <p14:creationId xmlns:p14="http://schemas.microsoft.com/office/powerpoint/2010/main" val="137105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First, we need to identify any activities happening around campus that are not related to the educational purpose of the campus. At this point, all campuses already have the majority of these activities identified and you can use last year’s UBIT packet as a starting point.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you are the person tasked with completing the UBIT packet, you will want to keep an eye and ear out for any new activities that might be subject to UBIT. These activities might be identified by postings in the campus newspaper, or website. You could also review the revenue in any new funds to see the source of the revenue and if they have UBIT potential.</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On the left side of this slide is a list of common unrelated business income producing activities.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Once you have UBI activities identified, you will want to analyze this revenue to narrow down which portion of this revenue is subject to UBIT.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Some revenues are excluded from UBIT that you want to familiarize yourself with.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On the right side of this slide are listed several of the exclusions. Publication 598 has examples in Chapter 4. Also, the tax workshop slides on the CSYOU website have some good examples.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 couple of examples of these exclusions are rental income from real property when no services are included, and revenues generated from activities that provide a “convenience” for university students and employees.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An example of this would be a laundry facility on campus for students. Vending machines would be another example.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4</a:t>
            </a:fld>
            <a:endParaRPr lang="en-US"/>
          </a:p>
        </p:txBody>
      </p:sp>
    </p:spTree>
    <p:extLst>
      <p:ext uri="{BB962C8B-B14F-4D97-AF65-F5344CB8AC3E}">
        <p14:creationId xmlns:p14="http://schemas.microsoft.com/office/powerpoint/2010/main" val="1483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You are allowed to allocate expenses related to generating UBIT revenue, to reduce the potential tax liability for each activity.</a:t>
            </a:r>
          </a:p>
          <a:p>
            <a:pPr marL="0" marR="0">
              <a:lnSpc>
                <a:spcPct val="107000"/>
              </a:lnSpc>
              <a:spcAft>
                <a:spcPts val="800"/>
              </a:spcAft>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Expenses directly related to the production of unrelated business income can be directly deducted, if these expenses would otherwise be deductible.</a:t>
            </a:r>
          </a:p>
          <a:p>
            <a:pPr marL="0" marR="0">
              <a:lnSpc>
                <a:spcPct val="107000"/>
              </a:lnSpc>
              <a:spcAft>
                <a:spcPts val="800"/>
              </a:spcAft>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Listed here are some of the most common examples of expenses that can be used as deductions. </a:t>
            </a:r>
          </a:p>
          <a:p>
            <a:pPr marL="0" marR="0">
              <a:lnSpc>
                <a:spcPct val="107000"/>
              </a:lnSpc>
              <a:spcAft>
                <a:spcPts val="800"/>
              </a:spcAft>
              <a:buNone/>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b="1" dirty="0">
                <a:effectLst/>
                <a:latin typeface="Aptos" panose="020B0004020202020204" pitchFamily="34" charset="0"/>
                <a:ea typeface="Aptos" panose="020B0004020202020204" pitchFamily="34" charset="0"/>
                <a:cs typeface="Times New Roman" panose="02020603050405020304" pitchFamily="18" charset="0"/>
              </a:rPr>
              <a:t> </a:t>
            </a:r>
            <a:r>
              <a:rPr lang="en-US" sz="1200" dirty="0">
                <a:effectLst/>
                <a:latin typeface="Aptos" panose="020B0004020202020204" pitchFamily="34" charset="0"/>
                <a:ea typeface="Aptos" panose="020B0004020202020204" pitchFamily="34" charset="0"/>
                <a:cs typeface="Times New Roman" panose="02020603050405020304" pitchFamily="18" charset="0"/>
              </a:rPr>
              <a:t>The UBIT packet includes a template, schedule E-2a, to help with allocating expenses. Or you can create your own profit and loss schedule to allocate expenses.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5</a:t>
            </a:fld>
            <a:endParaRPr lang="en-US"/>
          </a:p>
        </p:txBody>
      </p:sp>
    </p:spTree>
    <p:extLst>
      <p:ext uri="{BB962C8B-B14F-4D97-AF65-F5344CB8AC3E}">
        <p14:creationId xmlns:p14="http://schemas.microsoft.com/office/powerpoint/2010/main" val="329361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200" dirty="0">
                <a:effectLst/>
                <a:latin typeface="Aptos" panose="020B0004020202020204" pitchFamily="34" charset="0"/>
                <a:ea typeface="Aptos" panose="020B0004020202020204" pitchFamily="34" charset="0"/>
                <a:cs typeface="Times New Roman" panose="02020603050405020304" pitchFamily="18" charset="0"/>
              </a:rPr>
              <a:t>When expenses are associated with both related and unrelated business activity, these expenses should be allocated between the two on a reasonable basis.   </a:t>
            </a:r>
          </a:p>
          <a:p>
            <a:pPr marL="0" marR="0">
              <a:lnSpc>
                <a:spcPct val="107000"/>
              </a:lnSpc>
              <a:spcAft>
                <a:spcPts val="800"/>
              </a:spcAft>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dirty="0">
                <a:effectLst/>
                <a:latin typeface="Aptos" panose="020B0004020202020204" pitchFamily="34" charset="0"/>
                <a:ea typeface="Aptos" panose="020B0004020202020204" pitchFamily="34" charset="0"/>
                <a:cs typeface="Times New Roman" panose="02020603050405020304" pitchFamily="18" charset="0"/>
              </a:rPr>
              <a:t>For example, if you have an activity, say something like live-scans, and you’ve determined that 46% of these live scans performed are subject to UBIT, then you can deduct 46% of the expenses related to providing live-scan services.  </a:t>
            </a:r>
          </a:p>
          <a:p>
            <a:pPr marL="0" marR="0">
              <a:lnSpc>
                <a:spcPct val="107000"/>
              </a:lnSpc>
              <a:spcAft>
                <a:spcPts val="800"/>
              </a:spcAft>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dirty="0">
                <a:effectLst/>
                <a:latin typeface="Aptos" panose="020B0004020202020204" pitchFamily="34" charset="0"/>
                <a:ea typeface="Aptos" panose="020B0004020202020204" pitchFamily="34" charset="0"/>
                <a:cs typeface="Times New Roman" panose="02020603050405020304" pitchFamily="18" charset="0"/>
              </a:rPr>
              <a:t>Tip, using program codes is a good way to flag revenues &amp; expenses associated with an unrelated activity.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6</a:t>
            </a:fld>
            <a:endParaRPr lang="en-US"/>
          </a:p>
        </p:txBody>
      </p:sp>
    </p:spTree>
    <p:extLst>
      <p:ext uri="{BB962C8B-B14F-4D97-AF65-F5344CB8AC3E}">
        <p14:creationId xmlns:p14="http://schemas.microsoft.com/office/powerpoint/2010/main" val="162395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 mentioned that you can utilize the Schedule E-2a or create your own P&amp;L statement for allocating expenses. On our campus, we create profit and loss schedules for each activity. We download revenue &amp; expense transactions and allocate expenses based on the percentage of UBI revenue to total revenue.</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This slide is an example of one of the simple P&amp;Ls we use to organize information to report on the packet. We have a fund for the campus Live-scan activity and the office that runs the live-scans records revenue into a specific chart string. The office also tracks how many of the live-scans are done for on-campus affiliates versus off-campus third parties. This is how we determine the percentage of the revenue that is subject to UBIT. We use this percentage to allocate expenses to offset the revenue.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7</a:t>
            </a:fld>
            <a:endParaRPr lang="en-US"/>
          </a:p>
        </p:txBody>
      </p:sp>
    </p:spTree>
    <p:extLst>
      <p:ext uri="{BB962C8B-B14F-4D97-AF65-F5344CB8AC3E}">
        <p14:creationId xmlns:p14="http://schemas.microsoft.com/office/powerpoint/2010/main" val="290985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Since we are discussing the allocation of expenses, I wanted to take a moment to discuss schedule E-2. This schedule requires an explanation on how expenses have been allocated for each activity and should be included for any activity reported on schedule E, the summary schedule near the end of the packet.</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As you work through your expense allocation for each activity, it is a good time to review and complete your schedule E-2.</a:t>
            </a:r>
          </a:p>
          <a:p>
            <a:endParaRPr lang="en-US" dirty="0"/>
          </a:p>
          <a:p>
            <a:r>
              <a:rPr lang="en-US" dirty="0"/>
              <a:t>I’ve also added a little detail here about the schedule E-2a, if you prefer to use it for your expense allocations. </a:t>
            </a:r>
          </a:p>
          <a:p>
            <a:endParaRPr lang="en-US" dirty="0"/>
          </a:p>
          <a:p>
            <a:r>
              <a:rPr lang="en-US" dirty="0"/>
              <a:t>For more detailed instruction on cost allocation, you can refer the </a:t>
            </a:r>
            <a:r>
              <a:rPr lang="en-US" dirty="0" err="1"/>
              <a:t>the</a:t>
            </a:r>
            <a:r>
              <a:rPr lang="en-US" dirty="0"/>
              <a:t> treasury regulation I’ve listed here. </a:t>
            </a:r>
          </a:p>
        </p:txBody>
      </p:sp>
      <p:sp>
        <p:nvSpPr>
          <p:cNvPr id="4" name="Slide Number Placeholder 3"/>
          <p:cNvSpPr>
            <a:spLocks noGrp="1"/>
          </p:cNvSpPr>
          <p:nvPr>
            <p:ph type="sldNum" sz="quarter" idx="5"/>
          </p:nvPr>
        </p:nvSpPr>
        <p:spPr/>
        <p:txBody>
          <a:bodyPr/>
          <a:lstStyle/>
          <a:p>
            <a:fld id="{6AC45AD0-4A2A-417A-AD95-4EE39A67A004}" type="slidenum">
              <a:rPr lang="en-US" smtClean="0"/>
              <a:t>8</a:t>
            </a:fld>
            <a:endParaRPr lang="en-US"/>
          </a:p>
        </p:txBody>
      </p:sp>
    </p:spTree>
    <p:extLst>
      <p:ext uri="{BB962C8B-B14F-4D97-AF65-F5344CB8AC3E}">
        <p14:creationId xmlns:p14="http://schemas.microsoft.com/office/powerpoint/2010/main" val="79381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Now that you have identified your UBI revenue and allocated expenses, we are going to discuss entering this information into the UBIT packet.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On the left of this slide is a list of most of the schedules provided in the packet.</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There are 14 supporting schedules, and several summary schedules. Each of these schedules have instructions at the top highlighted in yellow that describe when the schedule is needed and how to complete it.</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Each UBI activity you’ve identified will have some combination of these schedules. </a:t>
            </a: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 recommend preparing the various schedules, one activity at a time. </a:t>
            </a:r>
          </a:p>
          <a:p>
            <a:pPr marL="0" marR="0">
              <a:lnSpc>
                <a:spcPct val="107000"/>
              </a:lnSpc>
              <a:spcAft>
                <a:spcPts val="800"/>
              </a:spcAft>
              <a:buNone/>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On the right side of this slide, is an example of two groupings by activity from our campus. The green tabs are schedules completed for athletic facility rentals and the blue tabs are schedules completed for classroom rentals. </a:t>
            </a:r>
          </a:p>
          <a:p>
            <a:pPr marL="0" marR="0">
              <a:lnSpc>
                <a:spcPct val="107000"/>
              </a:lnSpc>
              <a:spcAft>
                <a:spcPts val="80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I’ve added a tip here, to include the activity number in addition to the activity name on each tab. Also color code your tabs and alternate the tab colors, to help distinguish the tabs of one activity from another. </a:t>
            </a:r>
          </a:p>
          <a:p>
            <a:endParaRPr lang="en-US" dirty="0"/>
          </a:p>
        </p:txBody>
      </p:sp>
      <p:sp>
        <p:nvSpPr>
          <p:cNvPr id="4" name="Slide Number Placeholder 3"/>
          <p:cNvSpPr>
            <a:spLocks noGrp="1"/>
          </p:cNvSpPr>
          <p:nvPr>
            <p:ph type="sldNum" sz="quarter" idx="5"/>
          </p:nvPr>
        </p:nvSpPr>
        <p:spPr/>
        <p:txBody>
          <a:bodyPr/>
          <a:lstStyle/>
          <a:p>
            <a:fld id="{6AC45AD0-4A2A-417A-AD95-4EE39A67A004}" type="slidenum">
              <a:rPr lang="en-US" smtClean="0"/>
              <a:t>9</a:t>
            </a:fld>
            <a:endParaRPr lang="en-US"/>
          </a:p>
        </p:txBody>
      </p:sp>
    </p:spTree>
    <p:extLst>
      <p:ext uri="{BB962C8B-B14F-4D97-AF65-F5344CB8AC3E}">
        <p14:creationId xmlns:p14="http://schemas.microsoft.com/office/powerpoint/2010/main" val="223485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75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52815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350661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AA45B-9313-4D80-9CBD-09B78FBE8F2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105668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CAA45B-9313-4D80-9CBD-09B78FBE8F21}"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A6D94-52A8-4F70-8BCA-2D082D1F55B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794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CAA45B-9313-4D80-9CBD-09B78FBE8F21}"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281951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CAA45B-9313-4D80-9CBD-09B78FBE8F21}"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354103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CAA45B-9313-4D80-9CBD-09B78FBE8F21}"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2809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CAA45B-9313-4D80-9CBD-09B78FBE8F21}" type="datetimeFigureOut">
              <a:rPr lang="en-US" smtClean="0"/>
              <a:t>4/11/2025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173733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CAA45B-9313-4D80-9CBD-09B78FBE8F21}" type="datetimeFigureOut">
              <a:rPr lang="en-US" smtClean="0"/>
              <a:t>4/11/2025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2A6D94-52A8-4F70-8BCA-2D082D1F55B7}" type="slidenum">
              <a:rPr lang="en-US" smtClean="0"/>
              <a:t>‹#›</a:t>
            </a:fld>
            <a:endParaRPr lang="en-US"/>
          </a:p>
        </p:txBody>
      </p:sp>
    </p:spTree>
    <p:extLst>
      <p:ext uri="{BB962C8B-B14F-4D97-AF65-F5344CB8AC3E}">
        <p14:creationId xmlns:p14="http://schemas.microsoft.com/office/powerpoint/2010/main" val="231731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0CAA45B-9313-4D80-9CBD-09B78FBE8F21}"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A6D94-52A8-4F70-8BCA-2D082D1F55B7}" type="slidenum">
              <a:rPr lang="en-US" smtClean="0"/>
              <a:t>‹#›</a:t>
            </a:fld>
            <a:endParaRPr lang="en-US"/>
          </a:p>
        </p:txBody>
      </p:sp>
    </p:spTree>
    <p:extLst>
      <p:ext uri="{BB962C8B-B14F-4D97-AF65-F5344CB8AC3E}">
        <p14:creationId xmlns:p14="http://schemas.microsoft.com/office/powerpoint/2010/main" val="214339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CAA45B-9313-4D80-9CBD-09B78FBE8F21}" type="datetimeFigureOut">
              <a:rPr lang="en-US" smtClean="0"/>
              <a:t>4/11/2025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2A6D94-52A8-4F70-8BCA-2D082D1F55B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723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s.gov/pub/irs-pdf/p598.p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lzuzow@calpoly.edu" TargetMode="External"/><Relationship Id="rId5" Type="http://schemas.openxmlformats.org/officeDocument/2006/relationships/hyperlink" Target="https://www.irs.gov/charities-non-profits/unrelated-business-income-tax" TargetMode="External"/><Relationship Id="rId4" Type="http://schemas.openxmlformats.org/officeDocument/2006/relationships/hyperlink" Target="https://csyou.calstate.edu/Divisions-Orgs/bus-fin/Financial-Services/sfsr/tax-administration/Pages/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559E3-15B8-F016-BA0F-F45EDC2CD3C2}"/>
              </a:ext>
            </a:extLst>
          </p:cNvPr>
          <p:cNvSpPr>
            <a:spLocks noGrp="1"/>
          </p:cNvSpPr>
          <p:nvPr>
            <p:ph type="ctrTitle"/>
          </p:nvPr>
        </p:nvSpPr>
        <p:spPr>
          <a:xfrm>
            <a:off x="1097280" y="1828800"/>
            <a:ext cx="10058400" cy="2496312"/>
          </a:xfrm>
        </p:spPr>
        <p:txBody>
          <a:bodyPr/>
          <a:lstStyle/>
          <a:p>
            <a:r>
              <a:rPr lang="en-US" dirty="0"/>
              <a:t>UBIT Packet Preparation</a:t>
            </a:r>
          </a:p>
        </p:txBody>
      </p:sp>
      <p:sp>
        <p:nvSpPr>
          <p:cNvPr id="3" name="Subtitle 2">
            <a:extLst>
              <a:ext uri="{FF2B5EF4-FFF2-40B4-BE49-F238E27FC236}">
                <a16:creationId xmlns:a16="http://schemas.microsoft.com/office/drawing/2014/main" id="{D52FD9A1-8D7F-2802-3AC8-1F733E640484}"/>
              </a:ext>
            </a:extLst>
          </p:cNvPr>
          <p:cNvSpPr>
            <a:spLocks noGrp="1"/>
          </p:cNvSpPr>
          <p:nvPr>
            <p:ph type="subTitle" idx="1"/>
          </p:nvPr>
        </p:nvSpPr>
        <p:spPr/>
        <p:txBody>
          <a:bodyPr>
            <a:normAutofit fontScale="92500" lnSpcReduction="10000"/>
          </a:bodyPr>
          <a:lstStyle/>
          <a:p>
            <a:r>
              <a:rPr lang="en-US" dirty="0"/>
              <a:t>Unrelate business income tax (UBIT)</a:t>
            </a:r>
          </a:p>
          <a:p>
            <a:r>
              <a:rPr lang="en-US" dirty="0"/>
              <a:t>What it is, reviewing revenues, allocating expenses, completing the packet.</a:t>
            </a:r>
          </a:p>
        </p:txBody>
      </p:sp>
      <p:pic>
        <p:nvPicPr>
          <p:cNvPr id="4" name="Picture 3">
            <a:extLst>
              <a:ext uri="{FF2B5EF4-FFF2-40B4-BE49-F238E27FC236}">
                <a16:creationId xmlns:a16="http://schemas.microsoft.com/office/drawing/2014/main" id="{4E24334F-2BEB-1907-7C33-284AA1611AD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pic>
        <p:nvPicPr>
          <p:cNvPr id="6" name="Picture 5">
            <a:extLst>
              <a:ext uri="{FF2B5EF4-FFF2-40B4-BE49-F238E27FC236}">
                <a16:creationId xmlns:a16="http://schemas.microsoft.com/office/drawing/2014/main" id="{52FA55DA-6093-FF3C-45AA-C332DA00703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97281" y="304638"/>
            <a:ext cx="4998717" cy="1371702"/>
          </a:xfrm>
          <a:prstGeom prst="rect">
            <a:avLst/>
          </a:prstGeom>
        </p:spPr>
      </p:pic>
    </p:spTree>
    <p:extLst>
      <p:ext uri="{BB962C8B-B14F-4D97-AF65-F5344CB8AC3E}">
        <p14:creationId xmlns:p14="http://schemas.microsoft.com/office/powerpoint/2010/main" val="133467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74EA-5547-95F9-BE66-96F61F688AFA}"/>
              </a:ext>
            </a:extLst>
          </p:cNvPr>
          <p:cNvSpPr>
            <a:spLocks noGrp="1"/>
          </p:cNvSpPr>
          <p:nvPr>
            <p:ph type="title"/>
          </p:nvPr>
        </p:nvSpPr>
        <p:spPr/>
        <p:txBody>
          <a:bodyPr>
            <a:normAutofit/>
          </a:bodyPr>
          <a:lstStyle/>
          <a:p>
            <a:r>
              <a:rPr lang="en-US" dirty="0"/>
              <a:t>Schedule A: Summary of Activities</a:t>
            </a:r>
            <a:r>
              <a:rPr lang="en-US" sz="1700" b="1" dirty="0">
                <a:latin typeface="Aptos" panose="020B0004020202020204" pitchFamily="34" charset="0"/>
                <a:cs typeface="Times New Roman" panose="02020603050405020304" pitchFamily="18" charset="0"/>
              </a:rPr>
              <a:t>          </a:t>
            </a:r>
            <a:endParaRPr lang="en-US" sz="1600" dirty="0">
              <a:latin typeface="Aptos" panose="020B0004020202020204" pitchFamily="34" charset="0"/>
              <a:cs typeface="Times New Roman" panose="02020603050405020304" pitchFamily="18" charset="0"/>
            </a:endParaRPr>
          </a:p>
        </p:txBody>
      </p:sp>
      <p:sp>
        <p:nvSpPr>
          <p:cNvPr id="6" name="Star: 5 Points 5">
            <a:extLst>
              <a:ext uri="{FF2B5EF4-FFF2-40B4-BE49-F238E27FC236}">
                <a16:creationId xmlns:a16="http://schemas.microsoft.com/office/drawing/2014/main" id="{00623499-E323-8B3C-F16A-295EE62DC7A5}"/>
              </a:ext>
            </a:extLst>
          </p:cNvPr>
          <p:cNvSpPr/>
          <p:nvPr/>
        </p:nvSpPr>
        <p:spPr>
          <a:xfrm>
            <a:off x="1335278" y="5286495"/>
            <a:ext cx="298450" cy="28765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Content Placeholder 7">
            <a:extLst>
              <a:ext uri="{FF2B5EF4-FFF2-40B4-BE49-F238E27FC236}">
                <a16:creationId xmlns:a16="http://schemas.microsoft.com/office/drawing/2014/main" id="{E087682B-9B85-7436-8B4C-D881F051299D}"/>
              </a:ext>
            </a:extLst>
          </p:cNvPr>
          <p:cNvPicPr>
            <a:picLocks noGrp="1" noChangeAspect="1"/>
          </p:cNvPicPr>
          <p:nvPr>
            <p:ph idx="1"/>
          </p:nvPr>
        </p:nvPicPr>
        <p:blipFill>
          <a:blip r:embed="rId3"/>
          <a:stretch>
            <a:fillRect/>
          </a:stretch>
        </p:blipFill>
        <p:spPr>
          <a:xfrm>
            <a:off x="1097280" y="2016666"/>
            <a:ext cx="10058400" cy="2824668"/>
          </a:xfrm>
        </p:spPr>
      </p:pic>
      <p:sp>
        <p:nvSpPr>
          <p:cNvPr id="4" name="TextBox 3">
            <a:extLst>
              <a:ext uri="{FF2B5EF4-FFF2-40B4-BE49-F238E27FC236}">
                <a16:creationId xmlns:a16="http://schemas.microsoft.com/office/drawing/2014/main" id="{F4D42215-182C-64E2-DD4E-A70366DE8B5B}"/>
              </a:ext>
            </a:extLst>
          </p:cNvPr>
          <p:cNvSpPr txBox="1"/>
          <p:nvPr/>
        </p:nvSpPr>
        <p:spPr>
          <a:xfrm>
            <a:off x="1633728" y="5235596"/>
            <a:ext cx="9521952" cy="677108"/>
          </a:xfrm>
          <a:prstGeom prst="rect">
            <a:avLst/>
          </a:prstGeom>
          <a:noFill/>
        </p:spPr>
        <p:txBody>
          <a:bodyPr wrap="square">
            <a:spAutoFit/>
          </a:bodyPr>
          <a:lstStyle/>
          <a:p>
            <a:r>
              <a:rPr lang="en-US" sz="2000" b="1" dirty="0">
                <a:latin typeface="Aptos" panose="020B0004020202020204" pitchFamily="34" charset="0"/>
                <a:cs typeface="Times New Roman" panose="02020603050405020304" pitchFamily="18" charset="0"/>
              </a:rPr>
              <a:t>Tip: </a:t>
            </a:r>
            <a:r>
              <a:rPr lang="en-US" sz="1800" dirty="0">
                <a:latin typeface="Aptos" panose="020B0004020202020204" pitchFamily="34" charset="0"/>
                <a:cs typeface="Times New Roman" panose="02020603050405020304" pitchFamily="18" charset="0"/>
              </a:rPr>
              <a:t>Gross Receipts is the total revenue in an activity identified as potentially subject to UBIT.    The actual amount</a:t>
            </a:r>
            <a:r>
              <a:rPr lang="en-US" dirty="0">
                <a:latin typeface="Aptos" panose="020B0004020202020204" pitchFamily="34" charset="0"/>
                <a:cs typeface="Times New Roman" panose="02020603050405020304" pitchFamily="18" charset="0"/>
              </a:rPr>
              <a:t> </a:t>
            </a:r>
            <a:r>
              <a:rPr lang="en-US" sz="1800" dirty="0">
                <a:latin typeface="Aptos" panose="020B0004020202020204" pitchFamily="34" charset="0"/>
                <a:cs typeface="Times New Roman" panose="02020603050405020304" pitchFamily="18" charset="0"/>
              </a:rPr>
              <a:t>subject to UBIT may be less.</a:t>
            </a:r>
            <a:endParaRPr lang="en-US" dirty="0"/>
          </a:p>
        </p:txBody>
      </p:sp>
    </p:spTree>
    <p:extLst>
      <p:ext uri="{BB962C8B-B14F-4D97-AF65-F5344CB8AC3E}">
        <p14:creationId xmlns:p14="http://schemas.microsoft.com/office/powerpoint/2010/main" val="373859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987A-BA04-A872-7F0A-972EE987A4E5}"/>
              </a:ext>
            </a:extLst>
          </p:cNvPr>
          <p:cNvSpPr>
            <a:spLocks noGrp="1"/>
          </p:cNvSpPr>
          <p:nvPr>
            <p:ph type="title"/>
          </p:nvPr>
        </p:nvSpPr>
        <p:spPr/>
        <p:txBody>
          <a:bodyPr/>
          <a:lstStyle/>
          <a:p>
            <a:r>
              <a:rPr lang="en-US" dirty="0"/>
              <a:t>Schedule A-2: Facility Rental Evaluation</a:t>
            </a:r>
          </a:p>
        </p:txBody>
      </p:sp>
      <p:sp>
        <p:nvSpPr>
          <p:cNvPr id="3" name="Content Placeholder 2">
            <a:extLst>
              <a:ext uri="{FF2B5EF4-FFF2-40B4-BE49-F238E27FC236}">
                <a16:creationId xmlns:a16="http://schemas.microsoft.com/office/drawing/2014/main" id="{2F6FD07F-9FCF-A8C5-809A-672DAA13C7A6}"/>
              </a:ext>
            </a:extLst>
          </p:cNvPr>
          <p:cNvSpPr>
            <a:spLocks noGrp="1"/>
          </p:cNvSpPr>
          <p:nvPr>
            <p:ph idx="1"/>
          </p:nvPr>
        </p:nvSpPr>
        <p:spPr>
          <a:xfrm>
            <a:off x="1097280" y="1845734"/>
            <a:ext cx="10668000" cy="4229946"/>
          </a:xfrm>
        </p:spPr>
        <p:txBody>
          <a:bodyPr>
            <a:normAutofit fontScale="62500" lnSpcReduction="20000"/>
          </a:bodyPr>
          <a:lstStyle/>
          <a:p>
            <a:pPr marL="0" indent="0">
              <a:spcBef>
                <a:spcPts val="200"/>
              </a:spcBef>
              <a:buNone/>
            </a:pPr>
            <a:r>
              <a:rPr lang="en-US" sz="3200" dirty="0"/>
              <a:t>Rental of Campus Facilities</a:t>
            </a:r>
          </a:p>
          <a:p>
            <a:pPr marL="0" indent="0">
              <a:buNone/>
            </a:pPr>
            <a:r>
              <a:rPr lang="en-US" dirty="0"/>
              <a:t>  </a:t>
            </a:r>
            <a:r>
              <a:rPr lang="en-US" sz="2900" dirty="0"/>
              <a:t>Examples include:</a:t>
            </a:r>
          </a:p>
          <a:p>
            <a:pPr>
              <a:spcBef>
                <a:spcPts val="200"/>
              </a:spcBef>
              <a:buFont typeface="Wingdings" panose="05000000000000000000" pitchFamily="2" charset="2"/>
              <a:buChar char="v"/>
            </a:pPr>
            <a:r>
              <a:rPr lang="en-US" sz="2900" dirty="0"/>
              <a:t>  Dorm Room Rental</a:t>
            </a:r>
          </a:p>
          <a:p>
            <a:pPr>
              <a:spcBef>
                <a:spcPts val="200"/>
              </a:spcBef>
              <a:buFont typeface="Wingdings" panose="05000000000000000000" pitchFamily="2" charset="2"/>
              <a:buChar char="v"/>
            </a:pPr>
            <a:r>
              <a:rPr lang="en-US" sz="2900" dirty="0"/>
              <a:t>  Athletic Field Rental</a:t>
            </a:r>
          </a:p>
          <a:p>
            <a:pPr>
              <a:spcBef>
                <a:spcPts val="200"/>
              </a:spcBef>
              <a:buFont typeface="Wingdings" panose="05000000000000000000" pitchFamily="2" charset="2"/>
              <a:buChar char="v"/>
            </a:pPr>
            <a:r>
              <a:rPr lang="en-US" sz="2900" dirty="0"/>
              <a:t>  Theatre Rental</a:t>
            </a:r>
          </a:p>
          <a:p>
            <a:pPr>
              <a:spcBef>
                <a:spcPts val="200"/>
              </a:spcBef>
              <a:buFont typeface="Wingdings" panose="05000000000000000000" pitchFamily="2" charset="2"/>
              <a:buChar char="v"/>
            </a:pPr>
            <a:r>
              <a:rPr lang="en-US" sz="2900" dirty="0"/>
              <a:t>  Classroom Rental</a:t>
            </a:r>
          </a:p>
          <a:p>
            <a:pPr marL="0" indent="0">
              <a:spcBef>
                <a:spcPts val="200"/>
              </a:spcBef>
              <a:buNone/>
            </a:pPr>
            <a:endParaRPr lang="en-US" dirty="0"/>
          </a:p>
          <a:p>
            <a:pPr marL="0" indent="0">
              <a:spcBef>
                <a:spcPts val="200"/>
              </a:spcBef>
              <a:buNone/>
            </a:pPr>
            <a:r>
              <a:rPr lang="en-US" sz="3200" dirty="0"/>
              <a:t>Include third party organizations that rent facilities of the campus.</a:t>
            </a:r>
          </a:p>
          <a:p>
            <a:pPr>
              <a:spcBef>
                <a:spcPts val="200"/>
              </a:spcBef>
              <a:buFont typeface="Wingdings" panose="05000000000000000000" pitchFamily="2" charset="2"/>
              <a:buChar char="Ø"/>
            </a:pPr>
            <a:r>
              <a:rPr lang="en-US" sz="2600" dirty="0"/>
              <a:t> 	</a:t>
            </a:r>
            <a:r>
              <a:rPr lang="en-US" sz="2900" dirty="0"/>
              <a:t>Example: Local dance studios rent the theatre for recitals.</a:t>
            </a:r>
          </a:p>
          <a:p>
            <a:pPr marL="0" indent="0">
              <a:spcBef>
                <a:spcPts val="200"/>
              </a:spcBef>
              <a:buNone/>
            </a:pPr>
            <a:endParaRPr lang="en-US" sz="2600" dirty="0"/>
          </a:p>
          <a:p>
            <a:pPr marL="0" indent="0">
              <a:spcBef>
                <a:spcPts val="200"/>
              </a:spcBef>
              <a:buNone/>
            </a:pPr>
            <a:r>
              <a:rPr lang="en-US" sz="3200" dirty="0"/>
              <a:t>Do not include campus department rental of facilities. </a:t>
            </a:r>
            <a:r>
              <a:rPr lang="en-US" sz="3100" dirty="0"/>
              <a:t> </a:t>
            </a:r>
          </a:p>
          <a:p>
            <a:pPr>
              <a:spcBef>
                <a:spcPts val="200"/>
              </a:spcBef>
              <a:buFont typeface="Wingdings" panose="05000000000000000000" pitchFamily="2" charset="2"/>
              <a:buChar char="Ø"/>
            </a:pPr>
            <a:r>
              <a:rPr lang="en-US" sz="2600" dirty="0"/>
              <a:t>	</a:t>
            </a:r>
            <a:r>
              <a:rPr lang="en-US" sz="2900" dirty="0"/>
              <a:t>Example: Classroom rental for a summer course being taught.</a:t>
            </a:r>
          </a:p>
          <a:p>
            <a:pPr marL="0" indent="0">
              <a:spcBef>
                <a:spcPts val="200"/>
              </a:spcBef>
              <a:buNone/>
            </a:pPr>
            <a:endParaRPr lang="en-US" sz="2600" dirty="0"/>
          </a:p>
          <a:p>
            <a:pPr marL="0" indent="0">
              <a:spcBef>
                <a:spcPts val="200"/>
              </a:spcBef>
              <a:buNone/>
            </a:pPr>
            <a:r>
              <a:rPr lang="en-US" sz="3200" dirty="0"/>
              <a:t>The organization’s purpose may or may not align with the educational purpose </a:t>
            </a:r>
          </a:p>
          <a:p>
            <a:pPr marL="0" indent="0">
              <a:spcBef>
                <a:spcPts val="200"/>
              </a:spcBef>
              <a:buNone/>
            </a:pPr>
            <a:r>
              <a:rPr lang="en-US" sz="3200" dirty="0"/>
              <a:t>of the university but still be reported on Sch A-2. </a:t>
            </a:r>
          </a:p>
          <a:p>
            <a:pPr marL="0" indent="0">
              <a:spcBef>
                <a:spcPts val="200"/>
              </a:spcBef>
              <a:buNone/>
            </a:pPr>
            <a:r>
              <a:rPr lang="en-US" sz="2900" dirty="0"/>
              <a:t>	</a:t>
            </a:r>
            <a:endParaRPr lang="en-US" dirty="0"/>
          </a:p>
          <a:p>
            <a:pPr marL="0" indent="0">
              <a:buNone/>
            </a:pPr>
            <a:endParaRPr lang="en-US" dirty="0"/>
          </a:p>
        </p:txBody>
      </p:sp>
    </p:spTree>
    <p:extLst>
      <p:ext uri="{BB962C8B-B14F-4D97-AF65-F5344CB8AC3E}">
        <p14:creationId xmlns:p14="http://schemas.microsoft.com/office/powerpoint/2010/main" val="95846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76409FAE-6833-9C72-1E6E-6C57E8BEA8CD}"/>
              </a:ext>
            </a:extLst>
          </p:cNvPr>
          <p:cNvSpPr/>
          <p:nvPr/>
        </p:nvSpPr>
        <p:spPr>
          <a:xfrm>
            <a:off x="1097280" y="368602"/>
            <a:ext cx="298450" cy="28765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Content Placeholder 9">
            <a:extLst>
              <a:ext uri="{FF2B5EF4-FFF2-40B4-BE49-F238E27FC236}">
                <a16:creationId xmlns:a16="http://schemas.microsoft.com/office/drawing/2014/main" id="{17538F00-0282-229E-903D-8E56C7F3F670}"/>
              </a:ext>
            </a:extLst>
          </p:cNvPr>
          <p:cNvPicPr>
            <a:picLocks noGrp="1" noChangeAspect="1"/>
          </p:cNvPicPr>
          <p:nvPr>
            <p:ph idx="1"/>
          </p:nvPr>
        </p:nvPicPr>
        <p:blipFill>
          <a:blip r:embed="rId3"/>
          <a:stretch>
            <a:fillRect/>
          </a:stretch>
        </p:blipFill>
        <p:spPr>
          <a:xfrm>
            <a:off x="1097280" y="1138316"/>
            <a:ext cx="10283893" cy="4880744"/>
          </a:xfrm>
        </p:spPr>
      </p:pic>
      <p:sp>
        <p:nvSpPr>
          <p:cNvPr id="5" name="TextBox 4">
            <a:extLst>
              <a:ext uri="{FF2B5EF4-FFF2-40B4-BE49-F238E27FC236}">
                <a16:creationId xmlns:a16="http://schemas.microsoft.com/office/drawing/2014/main" id="{9AC00891-C31C-8F30-56AA-B5CFF0FF1521}"/>
              </a:ext>
            </a:extLst>
          </p:cNvPr>
          <p:cNvSpPr txBox="1"/>
          <p:nvPr/>
        </p:nvSpPr>
        <p:spPr>
          <a:xfrm>
            <a:off x="1365505" y="368602"/>
            <a:ext cx="10015668" cy="707886"/>
          </a:xfrm>
          <a:prstGeom prst="rect">
            <a:avLst/>
          </a:prstGeom>
          <a:noFill/>
        </p:spPr>
        <p:txBody>
          <a:bodyPr wrap="square">
            <a:spAutoFit/>
          </a:bodyPr>
          <a:lstStyle/>
          <a:p>
            <a:r>
              <a:rPr lang="en-US" sz="2000" b="1" spc="-50" dirty="0">
                <a:solidFill>
                  <a:schemeClr val="tx1">
                    <a:lumMod val="75000"/>
                    <a:lumOff val="25000"/>
                  </a:schemeClr>
                </a:solidFill>
                <a:latin typeface="Aptos" panose="020B0004020202020204" pitchFamily="34" charset="0"/>
                <a:cs typeface="Times New Roman" panose="02020603050405020304" pitchFamily="18" charset="0"/>
              </a:rPr>
              <a:t>Tip: </a:t>
            </a:r>
            <a:r>
              <a:rPr lang="en-US" sz="2000" spc="-50" dirty="0">
                <a:solidFill>
                  <a:schemeClr val="tx1">
                    <a:lumMod val="75000"/>
                    <a:lumOff val="25000"/>
                  </a:schemeClr>
                </a:solidFill>
                <a:latin typeface="Aptos" panose="020B0004020202020204" pitchFamily="34" charset="0"/>
                <a:cs typeface="Times New Roman" panose="02020603050405020304" pitchFamily="18" charset="0"/>
              </a:rPr>
              <a:t>Create a reference spreadsheet that includes descriptions of events reported on Sch A-2. Include all the detail required on Sch A-2. Build this list each year to reduce duplicate research.</a:t>
            </a:r>
          </a:p>
        </p:txBody>
      </p:sp>
    </p:spTree>
    <p:extLst>
      <p:ext uri="{BB962C8B-B14F-4D97-AF65-F5344CB8AC3E}">
        <p14:creationId xmlns:p14="http://schemas.microsoft.com/office/powerpoint/2010/main" val="253850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F8E2-648B-C61A-C248-526B84C0BDF3}"/>
              </a:ext>
            </a:extLst>
          </p:cNvPr>
          <p:cNvSpPr>
            <a:spLocks noGrp="1"/>
          </p:cNvSpPr>
          <p:nvPr>
            <p:ph type="title"/>
          </p:nvPr>
        </p:nvSpPr>
        <p:spPr/>
        <p:txBody>
          <a:bodyPr/>
          <a:lstStyle/>
          <a:p>
            <a:r>
              <a:rPr lang="en-US" dirty="0"/>
              <a:t>Schedules A-3 &amp; A-5</a:t>
            </a:r>
          </a:p>
        </p:txBody>
      </p:sp>
      <p:sp>
        <p:nvSpPr>
          <p:cNvPr id="3" name="Content Placeholder 2">
            <a:extLst>
              <a:ext uri="{FF2B5EF4-FFF2-40B4-BE49-F238E27FC236}">
                <a16:creationId xmlns:a16="http://schemas.microsoft.com/office/drawing/2014/main" id="{B1726CD5-CE9A-F3A6-2764-1BCA6E23A2F5}"/>
              </a:ext>
            </a:extLst>
          </p:cNvPr>
          <p:cNvSpPr>
            <a:spLocks noGrp="1"/>
          </p:cNvSpPr>
          <p:nvPr>
            <p:ph idx="1"/>
          </p:nvPr>
        </p:nvSpPr>
        <p:spPr>
          <a:xfrm>
            <a:off x="1097280" y="1829301"/>
            <a:ext cx="10058400" cy="450426"/>
          </a:xfrm>
        </p:spPr>
        <p:txBody>
          <a:bodyPr>
            <a:normAutofit/>
          </a:bodyPr>
          <a:lstStyle/>
          <a:p>
            <a:r>
              <a:rPr lang="en-US" b="1" dirty="0"/>
              <a:t>A-3: TICKET REVENUE</a:t>
            </a:r>
          </a:p>
          <a:p>
            <a:endParaRPr lang="en-US" dirty="0"/>
          </a:p>
          <a:p>
            <a:endParaRPr lang="en-US" dirty="0"/>
          </a:p>
        </p:txBody>
      </p:sp>
      <p:sp>
        <p:nvSpPr>
          <p:cNvPr id="14" name="Content Placeholder 2">
            <a:extLst>
              <a:ext uri="{FF2B5EF4-FFF2-40B4-BE49-F238E27FC236}">
                <a16:creationId xmlns:a16="http://schemas.microsoft.com/office/drawing/2014/main" id="{C4A51441-EDCD-B63D-7306-D6729D47DB77}"/>
              </a:ext>
            </a:extLst>
          </p:cNvPr>
          <p:cNvSpPr txBox="1">
            <a:spLocks/>
          </p:cNvSpPr>
          <p:nvPr/>
        </p:nvSpPr>
        <p:spPr>
          <a:xfrm>
            <a:off x="1097280" y="4676533"/>
            <a:ext cx="9845039" cy="1309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t>Section A – Camps Operated by the Campus</a:t>
            </a:r>
          </a:p>
          <a:p>
            <a:pPr>
              <a:buFont typeface="Wingdings" panose="05000000000000000000" pitchFamily="2" charset="2"/>
              <a:buChar char="Ø"/>
            </a:pPr>
            <a:r>
              <a:rPr lang="en-US" dirty="0"/>
              <a:t>Section B – Camps Operated by Unrelated Third-Parties</a:t>
            </a:r>
          </a:p>
          <a:p>
            <a:pPr>
              <a:buFont typeface="Wingdings" panose="05000000000000000000" pitchFamily="2" charset="2"/>
              <a:buChar char="Ø"/>
            </a:pPr>
            <a:r>
              <a:rPr lang="en-US" dirty="0"/>
              <a:t>Section C – Camps Operated by Coaches or Other CSU Employees</a:t>
            </a:r>
          </a:p>
          <a:p>
            <a:pPr marL="0" indent="0">
              <a:buFont typeface="Calibri" panose="020F0502020204030204" pitchFamily="34" charset="0"/>
              <a:buNone/>
            </a:pPr>
            <a:endParaRPr lang="en-US" dirty="0"/>
          </a:p>
        </p:txBody>
      </p:sp>
      <p:sp>
        <p:nvSpPr>
          <p:cNvPr id="7" name="TextBox 6">
            <a:extLst>
              <a:ext uri="{FF2B5EF4-FFF2-40B4-BE49-F238E27FC236}">
                <a16:creationId xmlns:a16="http://schemas.microsoft.com/office/drawing/2014/main" id="{D300FDB0-2A8C-AC11-40F5-8D45F947A1B3}"/>
              </a:ext>
            </a:extLst>
          </p:cNvPr>
          <p:cNvSpPr txBox="1"/>
          <p:nvPr/>
        </p:nvSpPr>
        <p:spPr>
          <a:xfrm>
            <a:off x="1097280" y="4112914"/>
            <a:ext cx="6096000" cy="369332"/>
          </a:xfrm>
          <a:prstGeom prst="rect">
            <a:avLst/>
          </a:prstGeom>
          <a:noFill/>
        </p:spPr>
        <p:txBody>
          <a:bodyPr wrap="square">
            <a:spAutoFit/>
          </a:bodyPr>
          <a:lstStyle/>
          <a:p>
            <a:r>
              <a:rPr lang="en-US" b="1" dirty="0"/>
              <a:t>A-5: SPORTS CAMPS</a:t>
            </a:r>
          </a:p>
        </p:txBody>
      </p:sp>
      <p:pic>
        <p:nvPicPr>
          <p:cNvPr id="9" name="Picture 8">
            <a:extLst>
              <a:ext uri="{FF2B5EF4-FFF2-40B4-BE49-F238E27FC236}">
                <a16:creationId xmlns:a16="http://schemas.microsoft.com/office/drawing/2014/main" id="{02365AD1-A280-BCF9-47E3-A40540A05A24}"/>
              </a:ext>
            </a:extLst>
          </p:cNvPr>
          <p:cNvPicPr>
            <a:picLocks noChangeAspect="1"/>
          </p:cNvPicPr>
          <p:nvPr/>
        </p:nvPicPr>
        <p:blipFill>
          <a:blip r:embed="rId3"/>
          <a:stretch>
            <a:fillRect/>
          </a:stretch>
        </p:blipFill>
        <p:spPr>
          <a:xfrm>
            <a:off x="1097280" y="2310992"/>
            <a:ext cx="8564170" cy="1607635"/>
          </a:xfrm>
          <a:prstGeom prst="rect">
            <a:avLst/>
          </a:prstGeom>
        </p:spPr>
      </p:pic>
    </p:spTree>
    <p:extLst>
      <p:ext uri="{BB962C8B-B14F-4D97-AF65-F5344CB8AC3E}">
        <p14:creationId xmlns:p14="http://schemas.microsoft.com/office/powerpoint/2010/main" val="339411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7C52-DF2F-F41A-691D-9C056E9C99D0}"/>
              </a:ext>
            </a:extLst>
          </p:cNvPr>
          <p:cNvSpPr>
            <a:spLocks noGrp="1"/>
          </p:cNvSpPr>
          <p:nvPr>
            <p:ph type="title"/>
          </p:nvPr>
        </p:nvSpPr>
        <p:spPr/>
        <p:txBody>
          <a:bodyPr/>
          <a:lstStyle/>
          <a:p>
            <a:r>
              <a:rPr lang="en-US" dirty="0"/>
              <a:t>Schedules A-4 &amp; A-6</a:t>
            </a:r>
          </a:p>
        </p:txBody>
      </p:sp>
      <p:sp>
        <p:nvSpPr>
          <p:cNvPr id="3" name="Content Placeholder 2">
            <a:extLst>
              <a:ext uri="{FF2B5EF4-FFF2-40B4-BE49-F238E27FC236}">
                <a16:creationId xmlns:a16="http://schemas.microsoft.com/office/drawing/2014/main" id="{7EB49139-DF5A-56E4-AA10-657BBD8EA281}"/>
              </a:ext>
            </a:extLst>
          </p:cNvPr>
          <p:cNvSpPr>
            <a:spLocks noGrp="1"/>
          </p:cNvSpPr>
          <p:nvPr>
            <p:ph sz="half" idx="1"/>
          </p:nvPr>
        </p:nvSpPr>
        <p:spPr>
          <a:xfrm>
            <a:off x="1102387" y="3927401"/>
            <a:ext cx="4937760" cy="440221"/>
          </a:xfrm>
        </p:spPr>
        <p:txBody>
          <a:bodyPr>
            <a:normAutofit/>
          </a:bodyPr>
          <a:lstStyle/>
          <a:p>
            <a:pPr marL="0" indent="0">
              <a:buNone/>
            </a:pPr>
            <a:r>
              <a:rPr lang="en-US" b="1" dirty="0"/>
              <a:t>A-6: STUDENT ORGANIZATIONS</a:t>
            </a:r>
          </a:p>
          <a:p>
            <a:endParaRPr lang="en-US" dirty="0"/>
          </a:p>
          <a:p>
            <a:endParaRPr lang="en-US" dirty="0"/>
          </a:p>
        </p:txBody>
      </p:sp>
      <p:sp>
        <p:nvSpPr>
          <p:cNvPr id="4" name="Content Placeholder 3">
            <a:extLst>
              <a:ext uri="{FF2B5EF4-FFF2-40B4-BE49-F238E27FC236}">
                <a16:creationId xmlns:a16="http://schemas.microsoft.com/office/drawing/2014/main" id="{028A7BDC-941E-F142-3447-058A8C14EF67}"/>
              </a:ext>
            </a:extLst>
          </p:cNvPr>
          <p:cNvSpPr>
            <a:spLocks noGrp="1"/>
          </p:cNvSpPr>
          <p:nvPr>
            <p:ph sz="half" idx="2"/>
          </p:nvPr>
        </p:nvSpPr>
        <p:spPr>
          <a:xfrm>
            <a:off x="5473219" y="1845734"/>
            <a:ext cx="5682461" cy="4023361"/>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13" name="Content Placeholder 2">
            <a:extLst>
              <a:ext uri="{FF2B5EF4-FFF2-40B4-BE49-F238E27FC236}">
                <a16:creationId xmlns:a16="http://schemas.microsoft.com/office/drawing/2014/main" id="{6BF6E116-2406-2A76-7749-07680C2F57BE}"/>
              </a:ext>
            </a:extLst>
          </p:cNvPr>
          <p:cNvSpPr txBox="1">
            <a:spLocks/>
          </p:cNvSpPr>
          <p:nvPr/>
        </p:nvSpPr>
        <p:spPr>
          <a:xfrm>
            <a:off x="5974079" y="4572045"/>
            <a:ext cx="5903789"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dirty="0"/>
          </a:p>
        </p:txBody>
      </p:sp>
      <p:pic>
        <p:nvPicPr>
          <p:cNvPr id="6" name="Picture 5">
            <a:extLst>
              <a:ext uri="{FF2B5EF4-FFF2-40B4-BE49-F238E27FC236}">
                <a16:creationId xmlns:a16="http://schemas.microsoft.com/office/drawing/2014/main" id="{689BF218-1509-8110-E4D5-3FEE3A238A5D}"/>
              </a:ext>
            </a:extLst>
          </p:cNvPr>
          <p:cNvPicPr>
            <a:picLocks noChangeAspect="1"/>
          </p:cNvPicPr>
          <p:nvPr/>
        </p:nvPicPr>
        <p:blipFill>
          <a:blip r:embed="rId3"/>
          <a:stretch>
            <a:fillRect/>
          </a:stretch>
        </p:blipFill>
        <p:spPr>
          <a:xfrm>
            <a:off x="5503697" y="1925396"/>
            <a:ext cx="5511773" cy="1354251"/>
          </a:xfrm>
          <a:prstGeom prst="rect">
            <a:avLst/>
          </a:prstGeom>
        </p:spPr>
      </p:pic>
      <p:sp>
        <p:nvSpPr>
          <p:cNvPr id="5" name="Content Placeholder 2">
            <a:extLst>
              <a:ext uri="{FF2B5EF4-FFF2-40B4-BE49-F238E27FC236}">
                <a16:creationId xmlns:a16="http://schemas.microsoft.com/office/drawing/2014/main" id="{A3510255-2B29-D668-438F-D37A5E50A077}"/>
              </a:ext>
            </a:extLst>
          </p:cNvPr>
          <p:cNvSpPr txBox="1">
            <a:spLocks/>
          </p:cNvSpPr>
          <p:nvPr/>
        </p:nvSpPr>
        <p:spPr>
          <a:xfrm>
            <a:off x="1097280" y="1934736"/>
            <a:ext cx="10058400" cy="338666"/>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A-4: ADVERTISING</a:t>
            </a:r>
          </a:p>
          <a:p>
            <a:endParaRPr lang="en-US" dirty="0"/>
          </a:p>
        </p:txBody>
      </p:sp>
      <p:sp>
        <p:nvSpPr>
          <p:cNvPr id="8" name="Content Placeholder 2">
            <a:extLst>
              <a:ext uri="{FF2B5EF4-FFF2-40B4-BE49-F238E27FC236}">
                <a16:creationId xmlns:a16="http://schemas.microsoft.com/office/drawing/2014/main" id="{A3669D7E-F7DF-4379-7D39-C8F3865EED0C}"/>
              </a:ext>
            </a:extLst>
          </p:cNvPr>
          <p:cNvSpPr txBox="1">
            <a:spLocks/>
          </p:cNvSpPr>
          <p:nvPr/>
        </p:nvSpPr>
        <p:spPr>
          <a:xfrm>
            <a:off x="1036320" y="2273402"/>
            <a:ext cx="4406417" cy="165399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t>Publication Name</a:t>
            </a:r>
          </a:p>
          <a:p>
            <a:pPr>
              <a:buFont typeface="Wingdings" panose="05000000000000000000" pitchFamily="2" charset="2"/>
              <a:buChar char="Ø"/>
            </a:pPr>
            <a:r>
              <a:rPr lang="en-US" dirty="0"/>
              <a:t>Did Students Actively Participate</a:t>
            </a:r>
          </a:p>
          <a:p>
            <a:pPr>
              <a:buFont typeface="Wingdings" panose="05000000000000000000" pitchFamily="2" charset="2"/>
              <a:buChar char="Ø"/>
            </a:pPr>
            <a:r>
              <a:rPr lang="en-US" dirty="0"/>
              <a:t>Related or Unrelated</a:t>
            </a:r>
          </a:p>
          <a:p>
            <a:pPr>
              <a:buFont typeface="Wingdings" panose="05000000000000000000" pitchFamily="2" charset="2"/>
              <a:buChar char="Ø"/>
            </a:pPr>
            <a:r>
              <a:rPr lang="en-US" dirty="0"/>
              <a:t>Course # &amp; Name</a:t>
            </a:r>
          </a:p>
          <a:p>
            <a:endParaRPr lang="en-US" dirty="0"/>
          </a:p>
        </p:txBody>
      </p:sp>
      <p:sp>
        <p:nvSpPr>
          <p:cNvPr id="9" name="Content Placeholder 2">
            <a:extLst>
              <a:ext uri="{FF2B5EF4-FFF2-40B4-BE49-F238E27FC236}">
                <a16:creationId xmlns:a16="http://schemas.microsoft.com/office/drawing/2014/main" id="{265406F7-4729-BDE5-C49E-7F89BB3002E3}"/>
              </a:ext>
            </a:extLst>
          </p:cNvPr>
          <p:cNvSpPr txBox="1">
            <a:spLocks/>
          </p:cNvSpPr>
          <p:nvPr/>
        </p:nvSpPr>
        <p:spPr>
          <a:xfrm>
            <a:off x="1033768" y="4367622"/>
            <a:ext cx="4406417" cy="1653999"/>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t>Name of Student Club</a:t>
            </a:r>
          </a:p>
          <a:p>
            <a:pPr>
              <a:buFont typeface="Wingdings" panose="05000000000000000000" pitchFamily="2" charset="2"/>
              <a:buChar char="Ø"/>
            </a:pPr>
            <a:r>
              <a:rPr lang="en-US" dirty="0"/>
              <a:t>Membership Income Only</a:t>
            </a:r>
          </a:p>
          <a:p>
            <a:pPr>
              <a:buFont typeface="Wingdings" panose="05000000000000000000" pitchFamily="2" charset="2"/>
              <a:buChar char="Ø"/>
            </a:pPr>
            <a:r>
              <a:rPr lang="en-US" dirty="0"/>
              <a:t>85%+ Work Performed by Volunteers</a:t>
            </a:r>
          </a:p>
          <a:p>
            <a:pPr>
              <a:buFont typeface="Wingdings" panose="05000000000000000000" pitchFamily="2" charset="2"/>
              <a:buChar char="Ø"/>
            </a:pPr>
            <a:r>
              <a:rPr lang="en-US" dirty="0"/>
              <a:t>List on Schedule A</a:t>
            </a:r>
          </a:p>
          <a:p>
            <a:endParaRPr lang="en-US" dirty="0"/>
          </a:p>
        </p:txBody>
      </p:sp>
      <p:pic>
        <p:nvPicPr>
          <p:cNvPr id="12" name="Picture 11">
            <a:extLst>
              <a:ext uri="{FF2B5EF4-FFF2-40B4-BE49-F238E27FC236}">
                <a16:creationId xmlns:a16="http://schemas.microsoft.com/office/drawing/2014/main" id="{64164C34-07B4-6944-8384-FAA2CDC6FB0D}"/>
              </a:ext>
            </a:extLst>
          </p:cNvPr>
          <p:cNvPicPr>
            <a:picLocks noChangeAspect="1"/>
          </p:cNvPicPr>
          <p:nvPr/>
        </p:nvPicPr>
        <p:blipFill>
          <a:blip r:embed="rId4"/>
          <a:stretch>
            <a:fillRect/>
          </a:stretch>
        </p:blipFill>
        <p:spPr>
          <a:xfrm>
            <a:off x="5440185" y="4038534"/>
            <a:ext cx="5715495" cy="1181265"/>
          </a:xfrm>
          <a:prstGeom prst="rect">
            <a:avLst/>
          </a:prstGeom>
        </p:spPr>
      </p:pic>
    </p:spTree>
    <p:extLst>
      <p:ext uri="{BB962C8B-B14F-4D97-AF65-F5344CB8AC3E}">
        <p14:creationId xmlns:p14="http://schemas.microsoft.com/office/powerpoint/2010/main" val="63913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89407-7B94-35D4-7990-A4E28549D6D5}"/>
              </a:ext>
            </a:extLst>
          </p:cNvPr>
          <p:cNvSpPr>
            <a:spLocks noGrp="1"/>
          </p:cNvSpPr>
          <p:nvPr>
            <p:ph type="title"/>
          </p:nvPr>
        </p:nvSpPr>
        <p:spPr/>
        <p:txBody>
          <a:bodyPr/>
          <a:lstStyle/>
          <a:p>
            <a:r>
              <a:rPr lang="en-US" dirty="0"/>
              <a:t>Schedules B &amp; B-2</a:t>
            </a:r>
          </a:p>
        </p:txBody>
      </p:sp>
      <p:sp>
        <p:nvSpPr>
          <p:cNvPr id="3" name="Content Placeholder 2">
            <a:extLst>
              <a:ext uri="{FF2B5EF4-FFF2-40B4-BE49-F238E27FC236}">
                <a16:creationId xmlns:a16="http://schemas.microsoft.com/office/drawing/2014/main" id="{AF899A62-07BA-E88E-3A02-D0CC89644E05}"/>
              </a:ext>
            </a:extLst>
          </p:cNvPr>
          <p:cNvSpPr>
            <a:spLocks noGrp="1"/>
          </p:cNvSpPr>
          <p:nvPr>
            <p:ph sz="half" idx="1"/>
          </p:nvPr>
        </p:nvSpPr>
        <p:spPr/>
        <p:txBody>
          <a:bodyPr/>
          <a:lstStyle/>
          <a:p>
            <a:pPr algn="ctr"/>
            <a:r>
              <a:rPr lang="en-US" dirty="0">
                <a:solidFill>
                  <a:srgbClr val="C00000"/>
                </a:solidFill>
              </a:rPr>
              <a:t>B: ANALYSIS OF TRADE OR BUSINESS REGULARLY CARRIED ON</a:t>
            </a:r>
          </a:p>
          <a:p>
            <a:pPr algn="ctr"/>
            <a:endParaRPr lang="en-US" dirty="0">
              <a:solidFill>
                <a:srgbClr val="C00000"/>
              </a:solidFill>
            </a:endParaRPr>
          </a:p>
        </p:txBody>
      </p:sp>
      <p:sp>
        <p:nvSpPr>
          <p:cNvPr id="4" name="Content Placeholder 3">
            <a:extLst>
              <a:ext uri="{FF2B5EF4-FFF2-40B4-BE49-F238E27FC236}">
                <a16:creationId xmlns:a16="http://schemas.microsoft.com/office/drawing/2014/main" id="{3CE49A0A-CF85-55D6-687C-5382D88A576E}"/>
              </a:ext>
            </a:extLst>
          </p:cNvPr>
          <p:cNvSpPr>
            <a:spLocks noGrp="1"/>
          </p:cNvSpPr>
          <p:nvPr>
            <p:ph sz="half" idx="2"/>
          </p:nvPr>
        </p:nvSpPr>
        <p:spPr/>
        <p:txBody>
          <a:bodyPr/>
          <a:lstStyle/>
          <a:p>
            <a:pPr algn="ctr"/>
            <a:r>
              <a:rPr lang="en-US" dirty="0">
                <a:solidFill>
                  <a:srgbClr val="C00000"/>
                </a:solidFill>
              </a:rPr>
              <a:t>B-2: ANALYSIS OF PROFIT MOTIVE</a:t>
            </a:r>
          </a:p>
        </p:txBody>
      </p:sp>
      <p:pic>
        <p:nvPicPr>
          <p:cNvPr id="6" name="Picture 5">
            <a:extLst>
              <a:ext uri="{FF2B5EF4-FFF2-40B4-BE49-F238E27FC236}">
                <a16:creationId xmlns:a16="http://schemas.microsoft.com/office/drawing/2014/main" id="{1BB1E69A-51D6-3782-8840-68D59D7CF6C8}"/>
              </a:ext>
            </a:extLst>
          </p:cNvPr>
          <p:cNvPicPr>
            <a:picLocks noChangeAspect="1"/>
          </p:cNvPicPr>
          <p:nvPr/>
        </p:nvPicPr>
        <p:blipFill>
          <a:blip r:embed="rId3"/>
          <a:stretch>
            <a:fillRect/>
          </a:stretch>
        </p:blipFill>
        <p:spPr>
          <a:xfrm>
            <a:off x="1287625" y="2475299"/>
            <a:ext cx="4686456" cy="3692236"/>
          </a:xfrm>
          <a:prstGeom prst="rect">
            <a:avLst/>
          </a:prstGeom>
        </p:spPr>
      </p:pic>
      <p:pic>
        <p:nvPicPr>
          <p:cNvPr id="8" name="Picture 7">
            <a:extLst>
              <a:ext uri="{FF2B5EF4-FFF2-40B4-BE49-F238E27FC236}">
                <a16:creationId xmlns:a16="http://schemas.microsoft.com/office/drawing/2014/main" id="{E3C3BFF7-3CE4-9BCB-59B4-2F27BB9E1E6C}"/>
              </a:ext>
            </a:extLst>
          </p:cNvPr>
          <p:cNvPicPr>
            <a:picLocks noChangeAspect="1"/>
          </p:cNvPicPr>
          <p:nvPr/>
        </p:nvPicPr>
        <p:blipFill>
          <a:blip r:embed="rId4"/>
          <a:stretch>
            <a:fillRect/>
          </a:stretch>
        </p:blipFill>
        <p:spPr>
          <a:xfrm>
            <a:off x="6225385" y="2349748"/>
            <a:ext cx="5069725" cy="3519345"/>
          </a:xfrm>
          <a:prstGeom prst="rect">
            <a:avLst/>
          </a:prstGeom>
        </p:spPr>
      </p:pic>
    </p:spTree>
    <p:extLst>
      <p:ext uri="{BB962C8B-B14F-4D97-AF65-F5344CB8AC3E}">
        <p14:creationId xmlns:p14="http://schemas.microsoft.com/office/powerpoint/2010/main" val="410906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5610-6F06-3830-01AD-59726EEA0314}"/>
              </a:ext>
            </a:extLst>
          </p:cNvPr>
          <p:cNvSpPr>
            <a:spLocks noGrp="1"/>
          </p:cNvSpPr>
          <p:nvPr>
            <p:ph type="title"/>
          </p:nvPr>
        </p:nvSpPr>
        <p:spPr/>
        <p:txBody>
          <a:bodyPr>
            <a:normAutofit/>
          </a:bodyPr>
          <a:lstStyle/>
          <a:p>
            <a:r>
              <a:rPr lang="en-US" sz="4400" dirty="0"/>
              <a:t>Schedule C: Evaluation of UBIT Exceptions</a:t>
            </a:r>
          </a:p>
        </p:txBody>
      </p:sp>
      <p:sp>
        <p:nvSpPr>
          <p:cNvPr id="3" name="Content Placeholder 2">
            <a:extLst>
              <a:ext uri="{FF2B5EF4-FFF2-40B4-BE49-F238E27FC236}">
                <a16:creationId xmlns:a16="http://schemas.microsoft.com/office/drawing/2014/main" id="{95FFB42F-EB11-47DB-3014-C8FC1D1B1C1F}"/>
              </a:ext>
            </a:extLst>
          </p:cNvPr>
          <p:cNvSpPr>
            <a:spLocks noGrp="1"/>
          </p:cNvSpPr>
          <p:nvPr>
            <p:ph sz="half" idx="1"/>
          </p:nvPr>
        </p:nvSpPr>
        <p:spPr/>
        <p:txBody>
          <a:bodyPr>
            <a:normAutofit lnSpcReduction="10000"/>
          </a:bodyPr>
          <a:lstStyle/>
          <a:p>
            <a:r>
              <a:rPr lang="en-US" dirty="0"/>
              <a:t>RENTAL INCOME</a:t>
            </a:r>
          </a:p>
          <a:p>
            <a:r>
              <a:rPr lang="en-US" dirty="0"/>
              <a:t>ROYALTIES</a:t>
            </a:r>
          </a:p>
          <a:p>
            <a:r>
              <a:rPr lang="en-US" dirty="0"/>
              <a:t>CORPORATE SPONSORSHIP</a:t>
            </a:r>
          </a:p>
          <a:p>
            <a:r>
              <a:rPr lang="en-US" dirty="0"/>
              <a:t>CONVENIENCE OF CSU STUDENTS, FACULTY &amp; STAFF</a:t>
            </a:r>
          </a:p>
          <a:p>
            <a:r>
              <a:rPr lang="en-US" dirty="0"/>
              <a:t>VOLUNTEER LABOR</a:t>
            </a:r>
          </a:p>
          <a:p>
            <a:r>
              <a:rPr lang="en-US" dirty="0"/>
              <a:t>DONATED MERCHANDISE</a:t>
            </a:r>
          </a:p>
          <a:p>
            <a:r>
              <a:rPr lang="en-US" dirty="0"/>
              <a:t>RELIEF OF GOVERNMENT BURDEN</a:t>
            </a:r>
          </a:p>
          <a:p>
            <a:r>
              <a:rPr lang="en-US" dirty="0"/>
              <a:t>GAINS &amp; LOSSES FROM DISPOSITION OF PROPERTY</a:t>
            </a:r>
          </a:p>
        </p:txBody>
      </p:sp>
      <p:pic>
        <p:nvPicPr>
          <p:cNvPr id="6" name="Content Placeholder 5">
            <a:extLst>
              <a:ext uri="{FF2B5EF4-FFF2-40B4-BE49-F238E27FC236}">
                <a16:creationId xmlns:a16="http://schemas.microsoft.com/office/drawing/2014/main" id="{D31D4E5D-60D1-9FAB-EC00-7D47DBAF0EF0}"/>
              </a:ext>
            </a:extLst>
          </p:cNvPr>
          <p:cNvPicPr>
            <a:picLocks noGrp="1" noChangeAspect="1"/>
          </p:cNvPicPr>
          <p:nvPr>
            <p:ph sz="half" idx="2"/>
          </p:nvPr>
        </p:nvPicPr>
        <p:blipFill>
          <a:blip r:embed="rId3"/>
          <a:stretch>
            <a:fillRect/>
          </a:stretch>
        </p:blipFill>
        <p:spPr>
          <a:xfrm>
            <a:off x="6156964" y="1846263"/>
            <a:ext cx="4937757" cy="4022725"/>
          </a:xfrm>
        </p:spPr>
      </p:pic>
    </p:spTree>
    <p:extLst>
      <p:ext uri="{BB962C8B-B14F-4D97-AF65-F5344CB8AC3E}">
        <p14:creationId xmlns:p14="http://schemas.microsoft.com/office/powerpoint/2010/main" val="146169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13F82-F1F5-0B92-DD14-8655F46C7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02726-81BF-5BBB-C167-8ED5488B8344}"/>
              </a:ext>
            </a:extLst>
          </p:cNvPr>
          <p:cNvSpPr>
            <a:spLocks noGrp="1"/>
          </p:cNvSpPr>
          <p:nvPr>
            <p:ph type="title"/>
          </p:nvPr>
        </p:nvSpPr>
        <p:spPr>
          <a:xfrm>
            <a:off x="1097280" y="286603"/>
            <a:ext cx="10058400" cy="1426787"/>
          </a:xfrm>
        </p:spPr>
        <p:txBody>
          <a:bodyPr>
            <a:normAutofit/>
          </a:bodyPr>
          <a:lstStyle/>
          <a:p>
            <a:br>
              <a:rPr lang="en-US" sz="4000" dirty="0"/>
            </a:br>
            <a:r>
              <a:rPr lang="en-US" sz="4400" dirty="0"/>
              <a:t>Schedule C-2 MIXED RENTS </a:t>
            </a:r>
          </a:p>
        </p:txBody>
      </p:sp>
      <p:sp>
        <p:nvSpPr>
          <p:cNvPr id="3" name="Content Placeholder 2">
            <a:extLst>
              <a:ext uri="{FF2B5EF4-FFF2-40B4-BE49-F238E27FC236}">
                <a16:creationId xmlns:a16="http://schemas.microsoft.com/office/drawing/2014/main" id="{52D96744-81B2-FC90-A89A-F896C1F65757}"/>
              </a:ext>
            </a:extLst>
          </p:cNvPr>
          <p:cNvSpPr>
            <a:spLocks noGrp="1"/>
          </p:cNvSpPr>
          <p:nvPr>
            <p:ph sz="half" idx="1"/>
          </p:nvPr>
        </p:nvSpPr>
        <p:spPr>
          <a:xfrm>
            <a:off x="711200" y="1988599"/>
            <a:ext cx="5153152" cy="4200007"/>
          </a:xfrm>
        </p:spPr>
        <p:txBody>
          <a:bodyPr>
            <a:normAutofit/>
          </a:bodyPr>
          <a:lstStyle/>
          <a:p>
            <a:r>
              <a:rPr lang="en-US" dirty="0"/>
              <a:t>C-2: MIXED RENTS</a:t>
            </a:r>
          </a:p>
          <a:p>
            <a:r>
              <a:rPr lang="en-US" dirty="0"/>
              <a:t>Non-taxable: Real Property</a:t>
            </a:r>
          </a:p>
          <a:p>
            <a:r>
              <a:rPr lang="en-US" dirty="0"/>
              <a:t>Taxable: Personal Property</a:t>
            </a:r>
          </a:p>
          <a:p>
            <a:r>
              <a:rPr lang="en-US" sz="1800" dirty="0"/>
              <a:t>Ratio of personal property to real property determines if income is reportable.</a:t>
            </a:r>
          </a:p>
          <a:p>
            <a:r>
              <a:rPr lang="en-US" dirty="0"/>
              <a:t>If ratio of personal to real is:</a:t>
            </a:r>
          </a:p>
          <a:p>
            <a:r>
              <a:rPr lang="en-US" dirty="0"/>
              <a:t>&lt;10%          Not Reported</a:t>
            </a:r>
          </a:p>
          <a:p>
            <a:r>
              <a:rPr lang="en-US" dirty="0"/>
              <a:t>&gt;=10% and &lt;=50%        Personal Value Reported</a:t>
            </a:r>
          </a:p>
          <a:p>
            <a:r>
              <a:rPr lang="en-US" dirty="0"/>
              <a:t> &gt;50%         Full Amount Reported</a:t>
            </a:r>
          </a:p>
        </p:txBody>
      </p:sp>
      <p:sp>
        <p:nvSpPr>
          <p:cNvPr id="13" name="Content Placeholder 2">
            <a:extLst>
              <a:ext uri="{FF2B5EF4-FFF2-40B4-BE49-F238E27FC236}">
                <a16:creationId xmlns:a16="http://schemas.microsoft.com/office/drawing/2014/main" id="{5B31A5D7-4D4B-39AF-8B67-AEEC1D9A6D3B}"/>
              </a:ext>
            </a:extLst>
          </p:cNvPr>
          <p:cNvSpPr txBox="1">
            <a:spLocks/>
          </p:cNvSpPr>
          <p:nvPr/>
        </p:nvSpPr>
        <p:spPr>
          <a:xfrm>
            <a:off x="5974079" y="4572045"/>
            <a:ext cx="5903789"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dirty="0"/>
          </a:p>
        </p:txBody>
      </p:sp>
      <p:pic>
        <p:nvPicPr>
          <p:cNvPr id="5" name="Content Placeholder 4" descr="A screenshot of a calculator&#10;&#10;AI-generated content may be incorrect.">
            <a:extLst>
              <a:ext uri="{FF2B5EF4-FFF2-40B4-BE49-F238E27FC236}">
                <a16:creationId xmlns:a16="http://schemas.microsoft.com/office/drawing/2014/main" id="{5B352836-F7EC-6B6C-1EBA-64751FA2F9DC}"/>
              </a:ext>
            </a:extLst>
          </p:cNvPr>
          <p:cNvPicPr>
            <a:picLocks noGrp="1" noChangeAspect="1"/>
          </p:cNvPicPr>
          <p:nvPr>
            <p:ph sz="half" idx="2"/>
          </p:nvPr>
        </p:nvPicPr>
        <p:blipFill>
          <a:blip r:embed="rId3"/>
          <a:stretch>
            <a:fillRect/>
          </a:stretch>
        </p:blipFill>
        <p:spPr>
          <a:xfrm>
            <a:off x="5718048" y="1834891"/>
            <a:ext cx="6159820" cy="4353715"/>
          </a:xfrm>
          <a:prstGeom prst="rect">
            <a:avLst/>
          </a:prstGeom>
        </p:spPr>
      </p:pic>
      <p:sp>
        <p:nvSpPr>
          <p:cNvPr id="7" name="Arrow: Right 6">
            <a:extLst>
              <a:ext uri="{FF2B5EF4-FFF2-40B4-BE49-F238E27FC236}">
                <a16:creationId xmlns:a16="http://schemas.microsoft.com/office/drawing/2014/main" id="{8CCD2402-8987-2D66-F6AA-64A784F990EE}"/>
              </a:ext>
            </a:extLst>
          </p:cNvPr>
          <p:cNvSpPr/>
          <p:nvPr/>
        </p:nvSpPr>
        <p:spPr>
          <a:xfrm>
            <a:off x="1488440" y="5476285"/>
            <a:ext cx="365760" cy="137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26E8B7FE-3A2D-273F-B7DF-49E3FFA8F3F3}"/>
              </a:ext>
            </a:extLst>
          </p:cNvPr>
          <p:cNvSpPr/>
          <p:nvPr/>
        </p:nvSpPr>
        <p:spPr>
          <a:xfrm>
            <a:off x="2753360" y="5008924"/>
            <a:ext cx="269240" cy="1625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DD54E7C-6CD4-EA94-3E35-3CBBA8B2A6AF}"/>
              </a:ext>
            </a:extLst>
          </p:cNvPr>
          <p:cNvSpPr/>
          <p:nvPr/>
        </p:nvSpPr>
        <p:spPr>
          <a:xfrm>
            <a:off x="1473200" y="4572045"/>
            <a:ext cx="365760" cy="1371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00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EB20-2DC7-1FDF-AAC6-80A6CCC3C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5DB3A-E7ED-D482-72F0-233EDC44ABC6}"/>
              </a:ext>
            </a:extLst>
          </p:cNvPr>
          <p:cNvSpPr>
            <a:spLocks noGrp="1"/>
          </p:cNvSpPr>
          <p:nvPr>
            <p:ph type="title"/>
          </p:nvPr>
        </p:nvSpPr>
        <p:spPr>
          <a:xfrm>
            <a:off x="1097279" y="286603"/>
            <a:ext cx="10168483" cy="1426787"/>
          </a:xfrm>
        </p:spPr>
        <p:txBody>
          <a:bodyPr>
            <a:normAutofit fontScale="90000"/>
          </a:bodyPr>
          <a:lstStyle/>
          <a:p>
            <a:br>
              <a:rPr lang="en-US" sz="4000" dirty="0"/>
            </a:br>
            <a:br>
              <a:rPr lang="en-US" sz="4000" dirty="0"/>
            </a:br>
            <a:r>
              <a:rPr lang="en-US" sz="4900" dirty="0"/>
              <a:t>Schedules C-3, C-4, C-5, &amp; C6: SPONSORSHIPS</a:t>
            </a:r>
          </a:p>
        </p:txBody>
      </p:sp>
      <p:sp>
        <p:nvSpPr>
          <p:cNvPr id="3" name="Content Placeholder 2">
            <a:extLst>
              <a:ext uri="{FF2B5EF4-FFF2-40B4-BE49-F238E27FC236}">
                <a16:creationId xmlns:a16="http://schemas.microsoft.com/office/drawing/2014/main" id="{E553F1F4-98E1-29F8-971C-906ED8919B1C}"/>
              </a:ext>
            </a:extLst>
          </p:cNvPr>
          <p:cNvSpPr>
            <a:spLocks noGrp="1"/>
          </p:cNvSpPr>
          <p:nvPr>
            <p:ph sz="half" idx="1"/>
          </p:nvPr>
        </p:nvSpPr>
        <p:spPr>
          <a:xfrm>
            <a:off x="1097278" y="1988599"/>
            <a:ext cx="4531997" cy="3497801"/>
          </a:xfrm>
        </p:spPr>
        <p:txBody>
          <a:bodyPr>
            <a:normAutofit/>
          </a:bodyPr>
          <a:lstStyle/>
          <a:p>
            <a:pPr marL="0" indent="0">
              <a:buNone/>
            </a:pPr>
            <a:r>
              <a:rPr lang="en-US" dirty="0"/>
              <a:t>  C-3: CORPORATE SPONSORSHIP INCOME </a:t>
            </a:r>
          </a:p>
          <a:p>
            <a:endParaRPr lang="en-US" dirty="0"/>
          </a:p>
          <a:p>
            <a:r>
              <a:rPr lang="en-US" dirty="0"/>
              <a:t>C-4: SPONSORSHIP AGREEMENTS</a:t>
            </a:r>
          </a:p>
          <a:p>
            <a:endParaRPr lang="en-US" dirty="0"/>
          </a:p>
          <a:p>
            <a:r>
              <a:rPr lang="en-US" dirty="0"/>
              <a:t>C-5: ADVERTISING RETURN BENEFITS</a:t>
            </a:r>
          </a:p>
          <a:p>
            <a:endParaRPr lang="en-US" dirty="0"/>
          </a:p>
          <a:p>
            <a:r>
              <a:rPr lang="en-US" dirty="0"/>
              <a:t>C-6: ACKNOWLEDGEMENTS</a:t>
            </a:r>
          </a:p>
          <a:p>
            <a:endParaRPr lang="en-US" dirty="0"/>
          </a:p>
          <a:p>
            <a:endParaRPr lang="en-US" dirty="0"/>
          </a:p>
        </p:txBody>
      </p:sp>
      <p:sp>
        <p:nvSpPr>
          <p:cNvPr id="4" name="Content Placeholder 3">
            <a:extLst>
              <a:ext uri="{FF2B5EF4-FFF2-40B4-BE49-F238E27FC236}">
                <a16:creationId xmlns:a16="http://schemas.microsoft.com/office/drawing/2014/main" id="{46276773-DBBC-F92B-AF4E-8638D948D795}"/>
              </a:ext>
            </a:extLst>
          </p:cNvPr>
          <p:cNvSpPr>
            <a:spLocks noGrp="1"/>
          </p:cNvSpPr>
          <p:nvPr>
            <p:ph sz="half" idx="2"/>
          </p:nvPr>
        </p:nvSpPr>
        <p:spPr>
          <a:xfrm>
            <a:off x="5974079" y="1988599"/>
            <a:ext cx="5069205" cy="3497801"/>
          </a:xfrm>
        </p:spPr>
        <p:txBody>
          <a:bodyPr>
            <a:normAutofit/>
          </a:bodyPr>
          <a:lstStyle/>
          <a:p>
            <a:pPr>
              <a:buFont typeface="Wingdings" panose="05000000000000000000" pitchFamily="2" charset="2"/>
              <a:buChar char="Ø"/>
            </a:pPr>
            <a:r>
              <a:rPr lang="en-US" dirty="0"/>
              <a:t>C-3 Provides list of all sponsorship agreements.</a:t>
            </a:r>
          </a:p>
          <a:p>
            <a:pPr>
              <a:buFont typeface="Wingdings" panose="05000000000000000000" pitchFamily="2" charset="2"/>
              <a:buChar char="Ø"/>
            </a:pPr>
            <a:r>
              <a:rPr lang="en-US" dirty="0"/>
              <a:t>C-4 Completed for sponsorships where sponsor is receiving benefits in return for payment to the university other than advertising.</a:t>
            </a:r>
          </a:p>
          <a:p>
            <a:pPr>
              <a:buFont typeface="Wingdings" panose="05000000000000000000" pitchFamily="2" charset="2"/>
              <a:buChar char="Ø"/>
            </a:pPr>
            <a:r>
              <a:rPr lang="en-US" dirty="0"/>
              <a:t>C-5 Completed for sponsorship agreements with return benefits that include advertising.</a:t>
            </a:r>
          </a:p>
          <a:p>
            <a:pPr>
              <a:buFont typeface="Wingdings" panose="05000000000000000000" pitchFamily="2" charset="2"/>
              <a:buChar char="Ø"/>
            </a:pPr>
            <a:r>
              <a:rPr lang="en-US" dirty="0"/>
              <a:t>C-6 Sponsorship agreements with no return benefits, only an acknowledgement.</a:t>
            </a:r>
          </a:p>
        </p:txBody>
      </p:sp>
      <p:sp>
        <p:nvSpPr>
          <p:cNvPr id="13" name="Content Placeholder 2">
            <a:extLst>
              <a:ext uri="{FF2B5EF4-FFF2-40B4-BE49-F238E27FC236}">
                <a16:creationId xmlns:a16="http://schemas.microsoft.com/office/drawing/2014/main" id="{28DC39F7-287D-0B6C-7520-FF6F852246FE}"/>
              </a:ext>
            </a:extLst>
          </p:cNvPr>
          <p:cNvSpPr txBox="1">
            <a:spLocks/>
          </p:cNvSpPr>
          <p:nvPr/>
        </p:nvSpPr>
        <p:spPr>
          <a:xfrm>
            <a:off x="5974079" y="4572045"/>
            <a:ext cx="5903789"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362023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0A75-00C1-9D0A-1334-6E8FEC013985}"/>
              </a:ext>
            </a:extLst>
          </p:cNvPr>
          <p:cNvSpPr>
            <a:spLocks noGrp="1"/>
          </p:cNvSpPr>
          <p:nvPr>
            <p:ph type="title"/>
          </p:nvPr>
        </p:nvSpPr>
        <p:spPr>
          <a:xfrm>
            <a:off x="1096193" y="665168"/>
            <a:ext cx="10342881" cy="963077"/>
          </a:xfrm>
        </p:spPr>
        <p:txBody>
          <a:bodyPr>
            <a:normAutofit/>
          </a:bodyPr>
          <a:lstStyle/>
          <a:p>
            <a:r>
              <a:rPr lang="en-US" sz="4400" dirty="0"/>
              <a:t>Schedule E: Summary of Revenues &amp; Expenses</a:t>
            </a:r>
          </a:p>
        </p:txBody>
      </p:sp>
      <p:pic>
        <p:nvPicPr>
          <p:cNvPr id="5" name="Content Placeholder 4">
            <a:extLst>
              <a:ext uri="{FF2B5EF4-FFF2-40B4-BE49-F238E27FC236}">
                <a16:creationId xmlns:a16="http://schemas.microsoft.com/office/drawing/2014/main" id="{77515F13-C99A-358B-C4C1-35BC11E81847}"/>
              </a:ext>
            </a:extLst>
          </p:cNvPr>
          <p:cNvPicPr>
            <a:picLocks noGrp="1" noChangeAspect="1"/>
          </p:cNvPicPr>
          <p:nvPr>
            <p:ph idx="1"/>
          </p:nvPr>
        </p:nvPicPr>
        <p:blipFill>
          <a:blip r:embed="rId3"/>
          <a:stretch>
            <a:fillRect/>
          </a:stretch>
        </p:blipFill>
        <p:spPr>
          <a:xfrm>
            <a:off x="2290439" y="1778001"/>
            <a:ext cx="7954391" cy="3720591"/>
          </a:xfrm>
        </p:spPr>
      </p:pic>
      <p:sp>
        <p:nvSpPr>
          <p:cNvPr id="4" name="TextBox 3">
            <a:extLst>
              <a:ext uri="{FF2B5EF4-FFF2-40B4-BE49-F238E27FC236}">
                <a16:creationId xmlns:a16="http://schemas.microsoft.com/office/drawing/2014/main" id="{ED22B3CA-7FAD-0EA4-A10E-3766CCE34734}"/>
              </a:ext>
            </a:extLst>
          </p:cNvPr>
          <p:cNvSpPr txBox="1"/>
          <p:nvPr/>
        </p:nvSpPr>
        <p:spPr>
          <a:xfrm>
            <a:off x="1937699" y="5608321"/>
            <a:ext cx="9501375" cy="674928"/>
          </a:xfrm>
          <a:prstGeom prst="rect">
            <a:avLst/>
          </a:prstGeom>
          <a:noFill/>
        </p:spPr>
        <p:txBody>
          <a:bodyPr wrap="square">
            <a:spAutoFit/>
          </a:bodyPr>
          <a:lstStyle/>
          <a:p>
            <a:pPr marL="0" marR="0">
              <a:lnSpc>
                <a:spcPct val="107000"/>
              </a:lnSpc>
              <a:spcAft>
                <a:spcPts val="80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T</a:t>
            </a:r>
            <a:r>
              <a:rPr lang="en-US" b="1" dirty="0">
                <a:latin typeface="Aptos" panose="020B0004020202020204" pitchFamily="34" charset="0"/>
                <a:ea typeface="Aptos" panose="020B0004020202020204" pitchFamily="34" charset="0"/>
                <a:cs typeface="Times New Roman" panose="02020603050405020304" pitchFamily="18" charset="0"/>
              </a:rPr>
              <a:t>ip: </a:t>
            </a:r>
            <a:r>
              <a:rPr lang="en-US" dirty="0">
                <a:latin typeface="Aptos" panose="020B0004020202020204" pitchFamily="34" charset="0"/>
                <a:ea typeface="Aptos" panose="020B0004020202020204" pitchFamily="34" charset="0"/>
                <a:cs typeface="Times New Roman" panose="02020603050405020304" pitchFamily="18" charset="0"/>
              </a:rPr>
              <a:t>When working on expense allocations, create a summary of expenses based on those listed on Schedule 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Star: 5 Points 5">
            <a:extLst>
              <a:ext uri="{FF2B5EF4-FFF2-40B4-BE49-F238E27FC236}">
                <a16:creationId xmlns:a16="http://schemas.microsoft.com/office/drawing/2014/main" id="{F24E36A1-1F6E-1A9A-ABC3-9B508EA947FC}"/>
              </a:ext>
            </a:extLst>
          </p:cNvPr>
          <p:cNvSpPr/>
          <p:nvPr/>
        </p:nvSpPr>
        <p:spPr>
          <a:xfrm>
            <a:off x="1639249" y="5608321"/>
            <a:ext cx="298450" cy="28765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5329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7A01-C518-9ABA-22F1-FF459B9F8640}"/>
              </a:ext>
            </a:extLst>
          </p:cNvPr>
          <p:cNvSpPr>
            <a:spLocks noGrp="1"/>
          </p:cNvSpPr>
          <p:nvPr>
            <p:ph type="title"/>
          </p:nvPr>
        </p:nvSpPr>
        <p:spPr/>
        <p:txBody>
          <a:bodyPr/>
          <a:lstStyle/>
          <a:p>
            <a:r>
              <a:rPr lang="en-US" dirty="0"/>
              <a:t>Understanding UBIT</a:t>
            </a:r>
          </a:p>
        </p:txBody>
      </p:sp>
      <p:sp>
        <p:nvSpPr>
          <p:cNvPr id="3" name="Content Placeholder 2">
            <a:extLst>
              <a:ext uri="{FF2B5EF4-FFF2-40B4-BE49-F238E27FC236}">
                <a16:creationId xmlns:a16="http://schemas.microsoft.com/office/drawing/2014/main" id="{1DB9C057-5A08-F43D-547B-FA505A982D71}"/>
              </a:ext>
            </a:extLst>
          </p:cNvPr>
          <p:cNvSpPr>
            <a:spLocks noGrp="1"/>
          </p:cNvSpPr>
          <p:nvPr>
            <p:ph idx="1"/>
          </p:nvPr>
        </p:nvSpPr>
        <p:spPr>
          <a:xfrm>
            <a:off x="1097280" y="1737360"/>
            <a:ext cx="10436352" cy="4346448"/>
          </a:xfrm>
        </p:spPr>
        <p:txBody>
          <a:bodyPr>
            <a:normAutofit/>
          </a:bodyPr>
          <a:lstStyle/>
          <a:p>
            <a:r>
              <a:rPr lang="en-US" dirty="0"/>
              <a:t>What is UBIT?</a:t>
            </a:r>
          </a:p>
          <a:p>
            <a:pPr lvl="2">
              <a:buFont typeface="Wingdings" panose="05000000000000000000" pitchFamily="2" charset="2"/>
              <a:buChar char="v"/>
            </a:pPr>
            <a:r>
              <a:rPr lang="en-US" sz="1700" dirty="0"/>
              <a:t>It is a tax on unrelated business Income of exempt organizations.</a:t>
            </a:r>
          </a:p>
          <a:p>
            <a:pPr marL="91440" lvl="1" indent="-91440">
              <a:spcBef>
                <a:spcPts val="1200"/>
              </a:spcBef>
              <a:spcAft>
                <a:spcPts val="200"/>
              </a:spcAft>
              <a:buSzPct val="100000"/>
              <a:buFont typeface="Calibri" panose="020F0502020204030204" pitchFamily="34" charset="0"/>
              <a:buChar char=" "/>
            </a:pPr>
            <a:r>
              <a:rPr lang="en-US" sz="2100" dirty="0"/>
              <a:t>Who is Subject to UBIT? (Chapter 1, Pub 598)</a:t>
            </a:r>
          </a:p>
          <a:p>
            <a:pPr lvl="2">
              <a:buFont typeface="Wingdings" panose="05000000000000000000" pitchFamily="2" charset="2"/>
              <a:buChar char="v"/>
            </a:pPr>
            <a:r>
              <a:rPr lang="en-US" sz="1700" dirty="0"/>
              <a:t>State and municipal colleges and universities.</a:t>
            </a:r>
          </a:p>
          <a:p>
            <a:pPr marL="91440" lvl="1" indent="-91440">
              <a:spcBef>
                <a:spcPts val="1200"/>
              </a:spcBef>
              <a:spcAft>
                <a:spcPts val="200"/>
              </a:spcAft>
              <a:buSzPct val="100000"/>
              <a:buFont typeface="Calibri" panose="020F0502020204030204" pitchFamily="34" charset="0"/>
              <a:buChar char=" "/>
            </a:pPr>
            <a:r>
              <a:rPr lang="en-US" sz="2100" dirty="0"/>
              <a:t>What is considered an unrelated trade or business? (Chapter 3, Pub 598)</a:t>
            </a:r>
          </a:p>
          <a:p>
            <a:pPr lvl="2">
              <a:buFont typeface="Wingdings" panose="05000000000000000000" pitchFamily="2" charset="2"/>
              <a:buChar char="v"/>
            </a:pPr>
            <a:r>
              <a:rPr lang="en-US" sz="1700" dirty="0"/>
              <a:t>Business activities, conducted on a regular basis that do not substantially relate to the school’s exempt purpose, are considered unrelated business activities.</a:t>
            </a:r>
          </a:p>
          <a:p>
            <a:pPr lvl="2">
              <a:buFont typeface="Wingdings" panose="05000000000000000000" pitchFamily="2" charset="2"/>
              <a:buChar char="v"/>
            </a:pPr>
            <a:r>
              <a:rPr lang="en-US" sz="1700" dirty="0"/>
              <a:t>Chapter 3 of Publication 598 provides examples of related and unrelated business activities.</a:t>
            </a:r>
          </a:p>
          <a:p>
            <a:pPr marL="749808" lvl="4" indent="0">
              <a:buNone/>
            </a:pPr>
            <a:r>
              <a:rPr lang="en-US" sz="1700" dirty="0"/>
              <a:t>Examples of unrelated business activities:</a:t>
            </a:r>
          </a:p>
          <a:p>
            <a:pPr lvl="4">
              <a:buFont typeface="Wingdings" panose="05000000000000000000" pitchFamily="2" charset="2"/>
              <a:buChar char="Ø"/>
            </a:pPr>
            <a:r>
              <a:rPr lang="en-US" sz="1700" dirty="0"/>
              <a:t>Special Events Parking - revenue generated from parking for a performances put on by professional entertainers, open to the public.</a:t>
            </a:r>
          </a:p>
          <a:p>
            <a:pPr lvl="4">
              <a:buFont typeface="Wingdings" panose="05000000000000000000" pitchFamily="2" charset="2"/>
              <a:buChar char="Ø"/>
            </a:pPr>
            <a:r>
              <a:rPr lang="en-US" sz="1700" dirty="0"/>
              <a:t>Compost Sales – revenue generated from sale to the public from compost produced by the university.</a:t>
            </a:r>
          </a:p>
          <a:p>
            <a:pPr lvl="4">
              <a:buFont typeface="Wingdings" panose="05000000000000000000" pitchFamily="2" charset="2"/>
              <a:buChar char="Ø"/>
            </a:pPr>
            <a:r>
              <a:rPr lang="en-US" sz="1700" dirty="0"/>
              <a:t>Live-Scans – revenue generated for live-scans performed for non-campus related individuals.</a:t>
            </a:r>
          </a:p>
          <a:p>
            <a:pPr marL="0" lvl="4" indent="0">
              <a:lnSpc>
                <a:spcPct val="110000"/>
              </a:lnSpc>
              <a:spcAft>
                <a:spcPts val="200"/>
              </a:spcAft>
              <a:buSzPct val="100000"/>
              <a:buNone/>
            </a:pPr>
            <a:endParaRPr lang="en-US" sz="2000" dirty="0"/>
          </a:p>
          <a:p>
            <a:pPr marL="749808" lvl="4" indent="0">
              <a:buNone/>
            </a:pPr>
            <a:endParaRPr lang="en-US" dirty="0"/>
          </a:p>
        </p:txBody>
      </p:sp>
      <p:pic>
        <p:nvPicPr>
          <p:cNvPr id="4" name="Picture 3">
            <a:extLst>
              <a:ext uri="{FF2B5EF4-FFF2-40B4-BE49-F238E27FC236}">
                <a16:creationId xmlns:a16="http://schemas.microsoft.com/office/drawing/2014/main" id="{39710294-39A9-0851-0B71-837DC63E0A7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spTree>
    <p:extLst>
      <p:ext uri="{BB962C8B-B14F-4D97-AF65-F5344CB8AC3E}">
        <p14:creationId xmlns:p14="http://schemas.microsoft.com/office/powerpoint/2010/main" val="94763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969F-F08E-07ED-CDFF-52F4A32473E6}"/>
              </a:ext>
            </a:extLst>
          </p:cNvPr>
          <p:cNvSpPr>
            <a:spLocks noGrp="1"/>
          </p:cNvSpPr>
          <p:nvPr>
            <p:ph type="title"/>
          </p:nvPr>
        </p:nvSpPr>
        <p:spPr>
          <a:xfrm>
            <a:off x="955040" y="286603"/>
            <a:ext cx="10515600" cy="1450757"/>
          </a:xfrm>
        </p:spPr>
        <p:txBody>
          <a:bodyPr/>
          <a:lstStyle/>
          <a:p>
            <a:r>
              <a:rPr lang="en-US" dirty="0"/>
              <a:t>Schedule F: Variance Analysis</a:t>
            </a:r>
          </a:p>
        </p:txBody>
      </p:sp>
      <p:pic>
        <p:nvPicPr>
          <p:cNvPr id="5" name="Content Placeholder 4">
            <a:extLst>
              <a:ext uri="{FF2B5EF4-FFF2-40B4-BE49-F238E27FC236}">
                <a16:creationId xmlns:a16="http://schemas.microsoft.com/office/drawing/2014/main" id="{483694F6-E622-765E-0E05-F114ED2EB98B}"/>
              </a:ext>
            </a:extLst>
          </p:cNvPr>
          <p:cNvPicPr>
            <a:picLocks noGrp="1" noChangeAspect="1"/>
          </p:cNvPicPr>
          <p:nvPr>
            <p:ph idx="1"/>
          </p:nvPr>
        </p:nvPicPr>
        <p:blipFill>
          <a:blip r:embed="rId3"/>
          <a:stretch>
            <a:fillRect/>
          </a:stretch>
        </p:blipFill>
        <p:spPr>
          <a:xfrm>
            <a:off x="1066800" y="1737360"/>
            <a:ext cx="10058400" cy="2426788"/>
          </a:xfrm>
        </p:spPr>
      </p:pic>
      <p:sp>
        <p:nvSpPr>
          <p:cNvPr id="8" name="Content Placeholder 2">
            <a:extLst>
              <a:ext uri="{FF2B5EF4-FFF2-40B4-BE49-F238E27FC236}">
                <a16:creationId xmlns:a16="http://schemas.microsoft.com/office/drawing/2014/main" id="{F64A124C-5489-5317-A9B5-E51E77274826}"/>
              </a:ext>
            </a:extLst>
          </p:cNvPr>
          <p:cNvSpPr txBox="1">
            <a:spLocks/>
          </p:cNvSpPr>
          <p:nvPr/>
        </p:nvSpPr>
        <p:spPr>
          <a:xfrm>
            <a:off x="1315846" y="4347100"/>
            <a:ext cx="9717913" cy="797198"/>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8000" dirty="0"/>
              <a:t>Compares prior year’s income &amp; expense to current year’s income &amp; expense.</a:t>
            </a:r>
          </a:p>
          <a:p>
            <a:pPr>
              <a:buFont typeface="Wingdings" panose="05000000000000000000" pitchFamily="2" charset="2"/>
              <a:buChar char="Ø"/>
            </a:pPr>
            <a:r>
              <a:rPr lang="en-US" sz="8000" dirty="0"/>
              <a:t>Variance exceeds BOTH 10% and $10,000, explanation is required.</a:t>
            </a:r>
          </a:p>
          <a:p>
            <a:r>
              <a:rPr lang="en-US" sz="2000" b="1"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20000"/>
              </a:lnSpc>
            </a:pPr>
            <a:r>
              <a:rPr lang="en-US" sz="2000" b="1" dirty="0">
                <a:effectLst/>
                <a:latin typeface="Aptos" panose="020B0004020202020204" pitchFamily="34" charset="0"/>
                <a:ea typeface="Aptos" panose="020B0004020202020204" pitchFamily="34" charset="0"/>
                <a:cs typeface="Times New Roman" panose="02020603050405020304" pitchFamily="18" charset="0"/>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buNone/>
            </a:pPr>
            <a:r>
              <a:rPr lang="en-US" sz="8000" b="1"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a:p>
            <a:pPr lvl="1">
              <a:buFont typeface="Wingdings" panose="05000000000000000000" pitchFamily="2" charset="2"/>
              <a:buChar char="Ø"/>
            </a:pPr>
            <a:endParaRPr lang="en-US" dirty="0"/>
          </a:p>
          <a:p>
            <a:pPr marL="0" indent="0">
              <a:buFont typeface="Calibri" panose="020F0502020204030204" pitchFamily="34" charset="0"/>
              <a:buNone/>
            </a:pPr>
            <a:endParaRPr lang="en-US" dirty="0"/>
          </a:p>
        </p:txBody>
      </p:sp>
      <p:sp>
        <p:nvSpPr>
          <p:cNvPr id="9" name="Star: 5 Points 8">
            <a:extLst>
              <a:ext uri="{FF2B5EF4-FFF2-40B4-BE49-F238E27FC236}">
                <a16:creationId xmlns:a16="http://schemas.microsoft.com/office/drawing/2014/main" id="{18B48267-DA19-525A-F79B-7FCD58A622C8}"/>
              </a:ext>
            </a:extLst>
          </p:cNvPr>
          <p:cNvSpPr/>
          <p:nvPr/>
        </p:nvSpPr>
        <p:spPr>
          <a:xfrm>
            <a:off x="1166621" y="5327250"/>
            <a:ext cx="298450" cy="28765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Content Placeholder 2">
            <a:extLst>
              <a:ext uri="{FF2B5EF4-FFF2-40B4-BE49-F238E27FC236}">
                <a16:creationId xmlns:a16="http://schemas.microsoft.com/office/drawing/2014/main" id="{1D150A87-09D4-B822-90D8-B363D84A80CD}"/>
              </a:ext>
            </a:extLst>
          </p:cNvPr>
          <p:cNvSpPr txBox="1">
            <a:spLocks/>
          </p:cNvSpPr>
          <p:nvPr/>
        </p:nvSpPr>
        <p:spPr>
          <a:xfrm>
            <a:off x="1565529" y="5327250"/>
            <a:ext cx="9717913" cy="797198"/>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buNone/>
            </a:pPr>
            <a:r>
              <a:rPr lang="en-US" sz="8000" b="1" dirty="0">
                <a:effectLst/>
                <a:latin typeface="Aptos" panose="020B0004020202020204" pitchFamily="34" charset="0"/>
                <a:ea typeface="Aptos" panose="020B0004020202020204" pitchFamily="34" charset="0"/>
                <a:cs typeface="Times New Roman" panose="02020603050405020304" pitchFamily="18" charset="0"/>
              </a:rPr>
              <a:t>Tip: </a:t>
            </a:r>
            <a:r>
              <a:rPr lang="en-US" sz="8000" dirty="0">
                <a:effectLst/>
                <a:latin typeface="Aptos" panose="020B0004020202020204" pitchFamily="34" charset="0"/>
                <a:ea typeface="Aptos" panose="020B0004020202020204" pitchFamily="34" charset="0"/>
                <a:cs typeface="Times New Roman" panose="02020603050405020304" pitchFamily="18" charset="0"/>
              </a:rPr>
              <a:t>When reviewing revenues, note any unusual additions or reductions to help explain variations on </a:t>
            </a:r>
            <a:r>
              <a:rPr lang="en-US" sz="7200" dirty="0">
                <a:latin typeface="Aptos" panose="020B0004020202020204" pitchFamily="34" charset="0"/>
                <a:ea typeface="Aptos" panose="020B0004020202020204" pitchFamily="34" charset="0"/>
                <a:cs typeface="Times New Roman" panose="02020603050405020304" pitchFamily="18" charset="0"/>
              </a:rPr>
              <a:t>Schedule F.</a:t>
            </a:r>
            <a:endParaRPr lang="en-US" sz="8000" dirty="0"/>
          </a:p>
          <a:p>
            <a:r>
              <a:rPr lang="en-US" sz="2000" b="1"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20000"/>
              </a:lnSpc>
            </a:pPr>
            <a:r>
              <a:rPr lang="en-US" sz="2000" b="1" dirty="0">
                <a:effectLst/>
                <a:latin typeface="Aptos" panose="020B0004020202020204" pitchFamily="34" charset="0"/>
                <a:ea typeface="Aptos" panose="020B0004020202020204" pitchFamily="34" charset="0"/>
                <a:cs typeface="Times New Roman" panose="02020603050405020304" pitchFamily="18" charset="0"/>
              </a:rPr>
              <a:t>         </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20000"/>
              </a:lnSpc>
              <a:buNone/>
            </a:pPr>
            <a:r>
              <a:rPr lang="en-US" sz="8000" b="1"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a:p>
            <a:pPr lvl="1">
              <a:buFont typeface="Wingdings" panose="05000000000000000000" pitchFamily="2" charset="2"/>
              <a:buChar char="Ø"/>
            </a:pPr>
            <a:endParaRPr lang="en-US" dirty="0"/>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182480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6D0B-EF7B-615C-DAF5-90EEFBA36297}"/>
              </a:ext>
            </a:extLst>
          </p:cNvPr>
          <p:cNvSpPr>
            <a:spLocks noGrp="1"/>
          </p:cNvSpPr>
          <p:nvPr>
            <p:ph type="title"/>
          </p:nvPr>
        </p:nvSpPr>
        <p:spPr/>
        <p:txBody>
          <a:bodyPr/>
          <a:lstStyle/>
          <a:p>
            <a:r>
              <a:rPr lang="en-US" dirty="0"/>
              <a:t>Certification &amp; Checklist</a:t>
            </a:r>
          </a:p>
        </p:txBody>
      </p:sp>
      <p:pic>
        <p:nvPicPr>
          <p:cNvPr id="5" name="Content Placeholder 4">
            <a:extLst>
              <a:ext uri="{FF2B5EF4-FFF2-40B4-BE49-F238E27FC236}">
                <a16:creationId xmlns:a16="http://schemas.microsoft.com/office/drawing/2014/main" id="{729D71B9-6203-84A9-9A13-7DEC1333D709}"/>
              </a:ext>
            </a:extLst>
          </p:cNvPr>
          <p:cNvPicPr>
            <a:picLocks noGrp="1" noChangeAspect="1"/>
          </p:cNvPicPr>
          <p:nvPr>
            <p:ph idx="1"/>
          </p:nvPr>
        </p:nvPicPr>
        <p:blipFill>
          <a:blip r:embed="rId3"/>
          <a:stretch>
            <a:fillRect/>
          </a:stretch>
        </p:blipFill>
        <p:spPr>
          <a:xfrm>
            <a:off x="1475232" y="1858455"/>
            <a:ext cx="9241536" cy="4176585"/>
          </a:xfrm>
        </p:spPr>
      </p:pic>
    </p:spTree>
    <p:extLst>
      <p:ext uri="{BB962C8B-B14F-4D97-AF65-F5344CB8AC3E}">
        <p14:creationId xmlns:p14="http://schemas.microsoft.com/office/powerpoint/2010/main" val="154974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87F1-0BCF-3896-5702-52C0883BE80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C552E4F-0EFE-69EC-091B-1F82AAA68A6A}"/>
              </a:ext>
            </a:extLst>
          </p:cNvPr>
          <p:cNvSpPr>
            <a:spLocks noGrp="1"/>
          </p:cNvSpPr>
          <p:nvPr>
            <p:ph idx="1"/>
          </p:nvPr>
        </p:nvSpPr>
        <p:spPr/>
        <p:txBody>
          <a:bodyPr>
            <a:normAutofit fontScale="92500" lnSpcReduction="20000"/>
          </a:bodyPr>
          <a:lstStyle/>
          <a:p>
            <a:pPr>
              <a:spcBef>
                <a:spcPts val="200"/>
              </a:spcBef>
            </a:pPr>
            <a:r>
              <a:rPr lang="en-US" b="1" dirty="0"/>
              <a:t>IRS Publication 598: </a:t>
            </a:r>
            <a:r>
              <a:rPr lang="en-US" dirty="0"/>
              <a:t>Tax on Unrelated Business Income of Exempt Organizations</a:t>
            </a:r>
          </a:p>
          <a:p>
            <a:pPr>
              <a:spcBef>
                <a:spcPts val="200"/>
              </a:spcBef>
            </a:pPr>
            <a:r>
              <a:rPr lang="en-US" dirty="0">
                <a:hlinkClick r:id="rId3"/>
              </a:rPr>
              <a:t>https://www.irs.gov/pub/irs-pdf/p598.pd</a:t>
            </a:r>
            <a:endParaRPr lang="en-US" dirty="0"/>
          </a:p>
          <a:p>
            <a:pPr>
              <a:spcBef>
                <a:spcPts val="200"/>
              </a:spcBef>
            </a:pPr>
            <a:endParaRPr lang="en-US" dirty="0"/>
          </a:p>
          <a:p>
            <a:pPr>
              <a:spcBef>
                <a:spcPts val="200"/>
              </a:spcBef>
            </a:pPr>
            <a:r>
              <a:rPr lang="en-US" b="1" dirty="0"/>
              <a:t>CSYOU Tax Administration:</a:t>
            </a:r>
          </a:p>
          <a:p>
            <a:pPr>
              <a:spcBef>
                <a:spcPts val="200"/>
              </a:spcBef>
            </a:pPr>
            <a:r>
              <a:rPr lang="en-US" dirty="0">
                <a:hlinkClick r:id="rId4"/>
              </a:rPr>
              <a:t>https://csyou.calstate.edu/Divisions-Orgs/bus-fin/Financial-Services/sfsr/tax-administration/Pages/default.aspx</a:t>
            </a:r>
            <a:endParaRPr lang="en-US" dirty="0"/>
          </a:p>
          <a:p>
            <a:pPr>
              <a:spcBef>
                <a:spcPts val="200"/>
              </a:spcBef>
            </a:pPr>
            <a:endParaRPr lang="en-US" dirty="0"/>
          </a:p>
          <a:p>
            <a:pPr>
              <a:spcBef>
                <a:spcPts val="200"/>
              </a:spcBef>
            </a:pPr>
            <a:endParaRPr lang="en-US" dirty="0"/>
          </a:p>
          <a:p>
            <a:pPr>
              <a:spcBef>
                <a:spcPts val="200"/>
              </a:spcBef>
            </a:pPr>
            <a:r>
              <a:rPr lang="en-US" b="1" dirty="0"/>
              <a:t>IRS Website: </a:t>
            </a:r>
            <a:r>
              <a:rPr lang="en-US" dirty="0"/>
              <a:t>Unrelated Business Income Tax</a:t>
            </a:r>
          </a:p>
          <a:p>
            <a:pPr>
              <a:spcBef>
                <a:spcPts val="200"/>
              </a:spcBef>
            </a:pPr>
            <a:r>
              <a:rPr lang="en-US" dirty="0">
                <a:hlinkClick r:id="rId5"/>
              </a:rPr>
              <a:t>https://www.irs.gov/charities-non-profits/unrelated-business-income-tax</a:t>
            </a:r>
            <a:endParaRPr lang="en-US" dirty="0"/>
          </a:p>
          <a:p>
            <a:pPr>
              <a:spcBef>
                <a:spcPts val="200"/>
              </a:spcBef>
            </a:pPr>
            <a:endParaRPr lang="en-US" dirty="0"/>
          </a:p>
          <a:p>
            <a:pPr>
              <a:spcBef>
                <a:spcPts val="200"/>
              </a:spcBef>
            </a:pPr>
            <a:r>
              <a:rPr lang="en-US" b="1" dirty="0"/>
              <a:t>Lynnetta Zuzow</a:t>
            </a:r>
          </a:p>
          <a:p>
            <a:pPr>
              <a:spcBef>
                <a:spcPts val="200"/>
              </a:spcBef>
            </a:pPr>
            <a:r>
              <a:rPr lang="en-US" dirty="0">
                <a:hlinkClick r:id="rId6"/>
              </a:rPr>
              <a:t>lzuzow@calpoly.edu</a:t>
            </a:r>
            <a:endParaRPr lang="en-US" dirty="0"/>
          </a:p>
          <a:p>
            <a:r>
              <a:rPr lang="en-US" dirty="0"/>
              <a:t>805-756-5812</a:t>
            </a:r>
          </a:p>
          <a:p>
            <a:pPr marL="0" indent="0">
              <a:buNone/>
            </a:pPr>
            <a:endParaRPr lang="en-US" dirty="0"/>
          </a:p>
        </p:txBody>
      </p:sp>
    </p:spTree>
    <p:extLst>
      <p:ext uri="{BB962C8B-B14F-4D97-AF65-F5344CB8AC3E}">
        <p14:creationId xmlns:p14="http://schemas.microsoft.com/office/powerpoint/2010/main" val="64834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E9A5-88DB-719B-A076-2BDE2346EB7C}"/>
              </a:ext>
            </a:extLst>
          </p:cNvPr>
          <p:cNvSpPr>
            <a:spLocks noGrp="1"/>
          </p:cNvSpPr>
          <p:nvPr>
            <p:ph type="title"/>
          </p:nvPr>
        </p:nvSpPr>
        <p:spPr/>
        <p:txBody>
          <a:bodyPr/>
          <a:lstStyle/>
          <a:p>
            <a:r>
              <a:rPr lang="en-US" dirty="0"/>
              <a:t>UBIT Packet Prep: Getting Started</a:t>
            </a:r>
          </a:p>
        </p:txBody>
      </p:sp>
      <p:sp>
        <p:nvSpPr>
          <p:cNvPr id="3" name="Content Placeholder 2">
            <a:extLst>
              <a:ext uri="{FF2B5EF4-FFF2-40B4-BE49-F238E27FC236}">
                <a16:creationId xmlns:a16="http://schemas.microsoft.com/office/drawing/2014/main" id="{F7F8246A-202E-721C-6F28-989D358C32FD}"/>
              </a:ext>
            </a:extLst>
          </p:cNvPr>
          <p:cNvSpPr>
            <a:spLocks noGrp="1"/>
          </p:cNvSpPr>
          <p:nvPr>
            <p:ph idx="1"/>
          </p:nvPr>
        </p:nvSpPr>
        <p:spPr>
          <a:xfrm>
            <a:off x="1097280" y="4376928"/>
            <a:ext cx="10058400" cy="1780032"/>
          </a:xfrm>
        </p:spPr>
        <p:txBody>
          <a:bodyPr>
            <a:normAutofit/>
          </a:bodyPr>
          <a:lstStyle/>
          <a:p>
            <a:pPr marL="201168" lvl="1" indent="0">
              <a:buNone/>
            </a:pPr>
            <a:r>
              <a:rPr lang="en-US" dirty="0"/>
              <a:t>    </a:t>
            </a:r>
          </a:p>
          <a:p>
            <a:pPr marL="544068" lvl="1" indent="-342900">
              <a:buFont typeface="+mj-lt"/>
              <a:buAutoNum type="arabicPeriod"/>
            </a:pPr>
            <a:r>
              <a:rPr lang="en-US" dirty="0"/>
              <a:t>Identify Potential Unrelated Business Activity Revenue</a:t>
            </a:r>
          </a:p>
          <a:p>
            <a:pPr marL="544068" lvl="1" indent="-342900">
              <a:buFont typeface="+mj-lt"/>
              <a:buAutoNum type="arabicPeriod"/>
            </a:pPr>
            <a:r>
              <a:rPr lang="en-US" dirty="0"/>
              <a:t>Analyze UBIT Revenue</a:t>
            </a:r>
          </a:p>
          <a:p>
            <a:pPr marL="544068" lvl="1" indent="-342900">
              <a:buFont typeface="+mj-lt"/>
              <a:buAutoNum type="arabicPeriod"/>
            </a:pPr>
            <a:r>
              <a:rPr lang="en-US" dirty="0"/>
              <a:t>Allocate Expenses to Offset UBIT Revenue</a:t>
            </a:r>
          </a:p>
          <a:p>
            <a:pPr marL="544068" lvl="1" indent="-342900">
              <a:buFont typeface="+mj-lt"/>
              <a:buAutoNum type="arabicPeriod"/>
            </a:pPr>
            <a:r>
              <a:rPr lang="en-US" dirty="0"/>
              <a:t>Enter Required Detail on the UBIT Packet</a:t>
            </a:r>
          </a:p>
        </p:txBody>
      </p:sp>
      <p:sp>
        <p:nvSpPr>
          <p:cNvPr id="4" name="Star: 5 Points 3">
            <a:extLst>
              <a:ext uri="{FF2B5EF4-FFF2-40B4-BE49-F238E27FC236}">
                <a16:creationId xmlns:a16="http://schemas.microsoft.com/office/drawing/2014/main" id="{67B8D40A-31B7-06F2-8507-8D6A4004FE90}"/>
              </a:ext>
            </a:extLst>
          </p:cNvPr>
          <p:cNvSpPr/>
          <p:nvPr/>
        </p:nvSpPr>
        <p:spPr>
          <a:xfrm>
            <a:off x="1323086" y="3285172"/>
            <a:ext cx="298450" cy="28765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Content Placeholder 2">
            <a:extLst>
              <a:ext uri="{FF2B5EF4-FFF2-40B4-BE49-F238E27FC236}">
                <a16:creationId xmlns:a16="http://schemas.microsoft.com/office/drawing/2014/main" id="{5FAC81D3-624A-8E56-D928-DD89DA823933}"/>
              </a:ext>
            </a:extLst>
          </p:cNvPr>
          <p:cNvSpPr txBox="1">
            <a:spLocks/>
          </p:cNvSpPr>
          <p:nvPr/>
        </p:nvSpPr>
        <p:spPr>
          <a:xfrm>
            <a:off x="1097280" y="1798034"/>
            <a:ext cx="10058400" cy="2469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Purpose of the UBIT Packet</a:t>
            </a:r>
          </a:p>
          <a:p>
            <a:pPr lvl="1">
              <a:buFont typeface="Wingdings" panose="05000000000000000000" pitchFamily="2" charset="2"/>
              <a:buChar char="v"/>
            </a:pPr>
            <a:r>
              <a:rPr lang="en-US" dirty="0"/>
              <a:t>To organize activities for each campus, to report on the annual IRS form 990-T (Exempt Organization Business Income Tax Return).</a:t>
            </a:r>
          </a:p>
          <a:p>
            <a:pPr lvl="1">
              <a:buFont typeface="Wingdings" panose="05000000000000000000" pitchFamily="2" charset="2"/>
              <a:buChar char="v"/>
            </a:pPr>
            <a:r>
              <a:rPr lang="en-US" dirty="0"/>
              <a:t>Show due diligence to report all UBIT revenue to the IRS.</a:t>
            </a:r>
          </a:p>
          <a:p>
            <a:pPr marL="201168" lvl="1" indent="0">
              <a:buFont typeface="Calibri" pitchFamily="34" charset="0"/>
              <a:buNone/>
            </a:pPr>
            <a:endParaRPr lang="en-US" dirty="0"/>
          </a:p>
          <a:p>
            <a:pPr marL="201168" lvl="1" indent="0">
              <a:buFont typeface="Calibri" pitchFamily="34" charset="0"/>
              <a:buNone/>
            </a:pPr>
            <a:r>
              <a:rPr lang="en-US" dirty="0"/>
              <a:t>       </a:t>
            </a:r>
            <a:r>
              <a:rPr lang="en-US" b="1" dirty="0">
                <a:latin typeface="Aptos" panose="020B0004020202020204" pitchFamily="34" charset="0"/>
                <a:ea typeface="Aptos" panose="020B0004020202020204" pitchFamily="34" charset="0"/>
                <a:cs typeface="Times New Roman" panose="02020603050405020304" pitchFamily="18" charset="0"/>
              </a:rPr>
              <a:t>Tip: </a:t>
            </a:r>
            <a:r>
              <a:rPr lang="en-US" sz="1700" dirty="0">
                <a:latin typeface="Aptos" panose="020B0004020202020204" pitchFamily="34" charset="0"/>
                <a:ea typeface="Aptos" panose="020B0004020202020204" pitchFamily="34" charset="0"/>
                <a:cs typeface="Times New Roman" panose="02020603050405020304" pitchFamily="18" charset="0"/>
              </a:rPr>
              <a:t>Start tracking your time to calculate a tax prep deduction included on Schedule E of the packet.</a:t>
            </a:r>
            <a:endParaRPr lang="en-US" sz="1700" dirty="0"/>
          </a:p>
          <a:p>
            <a:pPr marL="201168" lvl="1" indent="0">
              <a:buFont typeface="Calibri" pitchFamily="34" charset="0"/>
              <a:buNone/>
            </a:pPr>
            <a:r>
              <a:rPr lang="en-US" dirty="0"/>
              <a:t>    </a:t>
            </a:r>
          </a:p>
        </p:txBody>
      </p:sp>
      <p:sp>
        <p:nvSpPr>
          <p:cNvPr id="7" name="TextBox 6">
            <a:extLst>
              <a:ext uri="{FF2B5EF4-FFF2-40B4-BE49-F238E27FC236}">
                <a16:creationId xmlns:a16="http://schemas.microsoft.com/office/drawing/2014/main" id="{35146F67-3AB9-3A95-CA27-A24DD5507621}"/>
              </a:ext>
            </a:extLst>
          </p:cNvPr>
          <p:cNvSpPr txBox="1"/>
          <p:nvPr/>
        </p:nvSpPr>
        <p:spPr>
          <a:xfrm>
            <a:off x="1036320" y="4192262"/>
            <a:ext cx="6096000" cy="369332"/>
          </a:xfrm>
          <a:prstGeom prst="rect">
            <a:avLst/>
          </a:prstGeom>
          <a:noFill/>
        </p:spPr>
        <p:txBody>
          <a:bodyPr wrap="square">
            <a:spAutoFit/>
          </a:bodyPr>
          <a:lstStyle/>
          <a:p>
            <a:pPr marL="201168" lvl="1" indent="0">
              <a:buNone/>
            </a:pPr>
            <a:r>
              <a:rPr lang="en-US" dirty="0"/>
              <a:t>Getting Started:</a:t>
            </a:r>
          </a:p>
        </p:txBody>
      </p:sp>
    </p:spTree>
    <p:extLst>
      <p:ext uri="{BB962C8B-B14F-4D97-AF65-F5344CB8AC3E}">
        <p14:creationId xmlns:p14="http://schemas.microsoft.com/office/powerpoint/2010/main" val="273373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6C04-6339-55BB-260C-8365D25E8087}"/>
              </a:ext>
            </a:extLst>
          </p:cNvPr>
          <p:cNvSpPr>
            <a:spLocks noGrp="1"/>
          </p:cNvSpPr>
          <p:nvPr>
            <p:ph type="title"/>
          </p:nvPr>
        </p:nvSpPr>
        <p:spPr/>
        <p:txBody>
          <a:bodyPr/>
          <a:lstStyle/>
          <a:p>
            <a:r>
              <a:rPr lang="en-US" sz="4000" dirty="0"/>
              <a:t>1. Identify UBIT Revenue </a:t>
            </a:r>
            <a:r>
              <a:rPr lang="en-US" dirty="0"/>
              <a:t>	</a:t>
            </a:r>
            <a:r>
              <a:rPr lang="en-US" sz="4000" dirty="0"/>
              <a:t>2. Analyze</a:t>
            </a:r>
          </a:p>
        </p:txBody>
      </p:sp>
      <p:sp>
        <p:nvSpPr>
          <p:cNvPr id="3" name="Content Placeholder 2">
            <a:extLst>
              <a:ext uri="{FF2B5EF4-FFF2-40B4-BE49-F238E27FC236}">
                <a16:creationId xmlns:a16="http://schemas.microsoft.com/office/drawing/2014/main" id="{9578C194-77E1-4AFF-A5C2-DD48EEDB64BF}"/>
              </a:ext>
            </a:extLst>
          </p:cNvPr>
          <p:cNvSpPr>
            <a:spLocks noGrp="1"/>
          </p:cNvSpPr>
          <p:nvPr>
            <p:ph sz="half" idx="1"/>
          </p:nvPr>
        </p:nvSpPr>
        <p:spPr/>
        <p:txBody>
          <a:bodyPr>
            <a:normAutofit lnSpcReduction="10000"/>
          </a:bodyPr>
          <a:lstStyle/>
          <a:p>
            <a:pPr algn="ctr"/>
            <a:r>
              <a:rPr lang="en-US" dirty="0">
                <a:solidFill>
                  <a:srgbClr val="C00000"/>
                </a:solidFill>
              </a:rPr>
              <a:t>REVENUE REVIEW</a:t>
            </a:r>
          </a:p>
          <a:p>
            <a:r>
              <a:rPr lang="en-US" dirty="0"/>
              <a:t>Common UBI Activities include:</a:t>
            </a:r>
          </a:p>
          <a:p>
            <a:pPr lvl="1">
              <a:lnSpc>
                <a:spcPct val="80000"/>
              </a:lnSpc>
              <a:buFont typeface="Arial" panose="020B0604020202020204" pitchFamily="34" charset="0"/>
              <a:buChar char="•"/>
            </a:pPr>
            <a:r>
              <a:rPr lang="en-US" sz="1900" dirty="0"/>
              <a:t>Facility rentals, conference centers, sports camps </a:t>
            </a:r>
          </a:p>
          <a:p>
            <a:pPr lvl="1">
              <a:lnSpc>
                <a:spcPct val="80000"/>
              </a:lnSpc>
              <a:buFont typeface="Arial" panose="020B0604020202020204" pitchFamily="34" charset="0"/>
              <a:buChar char="•"/>
            </a:pPr>
            <a:r>
              <a:rPr lang="en-US" sz="1900" dirty="0"/>
              <a:t>Health &amp; recreation center memberships Catering &amp; personal services </a:t>
            </a:r>
          </a:p>
          <a:p>
            <a:pPr lvl="1">
              <a:lnSpc>
                <a:spcPct val="80000"/>
              </a:lnSpc>
              <a:buFont typeface="Arial" panose="020B0604020202020204" pitchFamily="34" charset="0"/>
              <a:buChar char="•"/>
            </a:pPr>
            <a:r>
              <a:rPr lang="en-US" sz="1900" dirty="0"/>
              <a:t>Personal property rentals </a:t>
            </a:r>
          </a:p>
          <a:p>
            <a:pPr lvl="1">
              <a:lnSpc>
                <a:spcPct val="80000"/>
              </a:lnSpc>
              <a:buFont typeface="Arial" panose="020B0604020202020204" pitchFamily="34" charset="0"/>
              <a:buChar char="•"/>
            </a:pPr>
            <a:r>
              <a:rPr lang="en-US" sz="1900" dirty="0"/>
              <a:t>Corporate Sponsorships </a:t>
            </a:r>
          </a:p>
          <a:p>
            <a:pPr lvl="1">
              <a:lnSpc>
                <a:spcPct val="80000"/>
              </a:lnSpc>
              <a:buFont typeface="Arial" panose="020B0604020202020204" pitchFamily="34" charset="0"/>
              <a:buChar char="•"/>
            </a:pPr>
            <a:r>
              <a:rPr lang="en-US" sz="1900" dirty="0"/>
              <a:t>Advertising </a:t>
            </a:r>
          </a:p>
          <a:p>
            <a:pPr lvl="1">
              <a:lnSpc>
                <a:spcPct val="80000"/>
              </a:lnSpc>
              <a:buFont typeface="Arial" panose="020B0604020202020204" pitchFamily="34" charset="0"/>
              <a:buChar char="•"/>
            </a:pPr>
            <a:r>
              <a:rPr lang="en-US" sz="1900" dirty="0"/>
              <a:t>Royalty agreements </a:t>
            </a:r>
          </a:p>
          <a:p>
            <a:pPr lvl="1">
              <a:lnSpc>
                <a:spcPct val="80000"/>
              </a:lnSpc>
              <a:buFont typeface="Arial" panose="020B0604020202020204" pitchFamily="34" charset="0"/>
              <a:buChar char="•"/>
            </a:pPr>
            <a:r>
              <a:rPr lang="en-US" sz="1900" dirty="0"/>
              <a:t>Travel Tours</a:t>
            </a:r>
          </a:p>
          <a:p>
            <a:pPr lvl="1">
              <a:lnSpc>
                <a:spcPct val="80000"/>
              </a:lnSpc>
              <a:buFont typeface="Arial" panose="020B0604020202020204" pitchFamily="34" charset="0"/>
              <a:buChar char="•"/>
            </a:pPr>
            <a:r>
              <a:rPr lang="en-US" sz="1900" dirty="0"/>
              <a:t>Golf course</a:t>
            </a:r>
          </a:p>
          <a:p>
            <a:pPr lvl="1">
              <a:lnSpc>
                <a:spcPct val="80000"/>
              </a:lnSpc>
              <a:buFont typeface="Arial" panose="020B0604020202020204" pitchFamily="34" charset="0"/>
              <a:buChar char="•"/>
            </a:pPr>
            <a:r>
              <a:rPr lang="en-US" sz="1900" dirty="0"/>
              <a:t>Bookstore </a:t>
            </a:r>
          </a:p>
          <a:p>
            <a:endParaRPr lang="en-US" dirty="0"/>
          </a:p>
          <a:p>
            <a:endParaRPr lang="en-US" dirty="0"/>
          </a:p>
          <a:p>
            <a:endParaRPr lang="en-US" dirty="0"/>
          </a:p>
          <a:p>
            <a:endParaRPr lang="en-US" dirty="0"/>
          </a:p>
          <a:p>
            <a:endParaRPr lang="en-US" dirty="0"/>
          </a:p>
          <a:p>
            <a:endParaRPr lang="en-US" sz="1400" dirty="0"/>
          </a:p>
          <a:p>
            <a:endParaRPr lang="en-US" sz="1700" dirty="0"/>
          </a:p>
          <a:p>
            <a:endParaRPr lang="en-US" dirty="0"/>
          </a:p>
        </p:txBody>
      </p:sp>
      <p:sp>
        <p:nvSpPr>
          <p:cNvPr id="4" name="Content Placeholder 3">
            <a:extLst>
              <a:ext uri="{FF2B5EF4-FFF2-40B4-BE49-F238E27FC236}">
                <a16:creationId xmlns:a16="http://schemas.microsoft.com/office/drawing/2014/main" id="{0F2C8172-5D19-865A-041D-7021F604E675}"/>
              </a:ext>
            </a:extLst>
          </p:cNvPr>
          <p:cNvSpPr>
            <a:spLocks noGrp="1"/>
          </p:cNvSpPr>
          <p:nvPr>
            <p:ph sz="half" idx="2"/>
          </p:nvPr>
        </p:nvSpPr>
        <p:spPr/>
        <p:txBody>
          <a:bodyPr>
            <a:normAutofit lnSpcReduction="10000"/>
          </a:bodyPr>
          <a:lstStyle/>
          <a:p>
            <a:pPr algn="ctr">
              <a:lnSpc>
                <a:spcPct val="80000"/>
              </a:lnSpc>
            </a:pPr>
            <a:r>
              <a:rPr lang="en-US" sz="2100" dirty="0">
                <a:solidFill>
                  <a:srgbClr val="C00000"/>
                </a:solidFill>
              </a:rPr>
              <a:t>EXCLUSIONS</a:t>
            </a:r>
          </a:p>
          <a:p>
            <a:pPr>
              <a:lnSpc>
                <a:spcPct val="80000"/>
              </a:lnSpc>
            </a:pPr>
            <a:endParaRPr lang="en-US" sz="1900" dirty="0"/>
          </a:p>
          <a:p>
            <a:pPr lvl="1">
              <a:lnSpc>
                <a:spcPct val="80000"/>
              </a:lnSpc>
              <a:buFont typeface="Arial" panose="020B0604020202020204" pitchFamily="34" charset="0"/>
              <a:buChar char="•"/>
            </a:pPr>
            <a:r>
              <a:rPr lang="en-US" sz="1900" dirty="0"/>
              <a:t>Capital Gain Transactions</a:t>
            </a:r>
          </a:p>
          <a:p>
            <a:pPr lvl="1">
              <a:lnSpc>
                <a:spcPct val="80000"/>
              </a:lnSpc>
              <a:buFont typeface="Arial" panose="020B0604020202020204" pitchFamily="34" charset="0"/>
              <a:buChar char="•"/>
            </a:pPr>
            <a:r>
              <a:rPr lang="en-US" sz="1900" dirty="0"/>
              <a:t>Interest &amp; Dividends</a:t>
            </a:r>
          </a:p>
          <a:p>
            <a:pPr lvl="1">
              <a:lnSpc>
                <a:spcPct val="80000"/>
              </a:lnSpc>
              <a:buFont typeface="Arial" panose="020B0604020202020204" pitchFamily="34" charset="0"/>
              <a:buChar char="•"/>
            </a:pPr>
            <a:r>
              <a:rPr lang="en-US" sz="1900" dirty="0"/>
              <a:t>Rental Income from Real Property</a:t>
            </a:r>
          </a:p>
          <a:p>
            <a:pPr lvl="1">
              <a:lnSpc>
                <a:spcPct val="80000"/>
              </a:lnSpc>
              <a:buFont typeface="Arial" panose="020B0604020202020204" pitchFamily="34" charset="0"/>
              <a:buChar char="•"/>
            </a:pPr>
            <a:r>
              <a:rPr lang="en-US" sz="1900" dirty="0"/>
              <a:t>Royalties</a:t>
            </a:r>
          </a:p>
          <a:p>
            <a:pPr lvl="1">
              <a:lnSpc>
                <a:spcPct val="80000"/>
              </a:lnSpc>
              <a:buFont typeface="Arial" panose="020B0604020202020204" pitchFamily="34" charset="0"/>
              <a:buChar char="•"/>
            </a:pPr>
            <a:r>
              <a:rPr lang="en-US" sz="1900" dirty="0"/>
              <a:t>Research Activities</a:t>
            </a:r>
          </a:p>
          <a:p>
            <a:pPr lvl="1">
              <a:lnSpc>
                <a:spcPct val="80000"/>
              </a:lnSpc>
              <a:buFont typeface="Arial" panose="020B0604020202020204" pitchFamily="34" charset="0"/>
              <a:buChar char="•"/>
            </a:pPr>
            <a:r>
              <a:rPr lang="en-US" sz="1900" dirty="0"/>
              <a:t>Volunteer Activities</a:t>
            </a:r>
          </a:p>
          <a:p>
            <a:pPr lvl="1">
              <a:lnSpc>
                <a:spcPct val="80000"/>
              </a:lnSpc>
              <a:buFont typeface="Arial" panose="020B0604020202020204" pitchFamily="34" charset="0"/>
              <a:buChar char="•"/>
            </a:pPr>
            <a:r>
              <a:rPr lang="en-US" sz="1900" dirty="0"/>
              <a:t>Donated Merchandise</a:t>
            </a:r>
          </a:p>
          <a:p>
            <a:pPr lvl="1">
              <a:lnSpc>
                <a:spcPct val="80000"/>
              </a:lnSpc>
              <a:buFont typeface="Arial" panose="020B0604020202020204" pitchFamily="34" charset="0"/>
              <a:buChar char="•"/>
            </a:pPr>
            <a:r>
              <a:rPr lang="en-US" sz="1900" dirty="0"/>
              <a:t>Convenience (of university’s students, faculty or employees)</a:t>
            </a:r>
          </a:p>
          <a:p>
            <a:r>
              <a:rPr lang="en-US" sz="1400" dirty="0"/>
              <a:t>Publication 598, chapter 4 goes into more detail of these exclusions from UBI</a:t>
            </a:r>
          </a:p>
        </p:txBody>
      </p:sp>
      <p:pic>
        <p:nvPicPr>
          <p:cNvPr id="5" name="Picture 4">
            <a:extLst>
              <a:ext uri="{FF2B5EF4-FFF2-40B4-BE49-F238E27FC236}">
                <a16:creationId xmlns:a16="http://schemas.microsoft.com/office/drawing/2014/main" id="{C5CF27F0-B3F4-EB79-9E67-2F7CFBBF145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spTree>
    <p:extLst>
      <p:ext uri="{BB962C8B-B14F-4D97-AF65-F5344CB8AC3E}">
        <p14:creationId xmlns:p14="http://schemas.microsoft.com/office/powerpoint/2010/main" val="130516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56B2-F33C-5F4F-54D0-202DF2254F85}"/>
              </a:ext>
            </a:extLst>
          </p:cNvPr>
          <p:cNvSpPr>
            <a:spLocks noGrp="1"/>
          </p:cNvSpPr>
          <p:nvPr>
            <p:ph type="title"/>
          </p:nvPr>
        </p:nvSpPr>
        <p:spPr/>
        <p:txBody>
          <a:bodyPr/>
          <a:lstStyle/>
          <a:p>
            <a:r>
              <a:rPr lang="en-US" dirty="0"/>
              <a:t>3. Deductions – Allocating Expenses</a:t>
            </a:r>
          </a:p>
        </p:txBody>
      </p:sp>
      <p:sp>
        <p:nvSpPr>
          <p:cNvPr id="3" name="Content Placeholder 2">
            <a:extLst>
              <a:ext uri="{FF2B5EF4-FFF2-40B4-BE49-F238E27FC236}">
                <a16:creationId xmlns:a16="http://schemas.microsoft.com/office/drawing/2014/main" id="{B4A0CBF7-970D-242D-C7DE-0FB535018FB8}"/>
              </a:ext>
            </a:extLst>
          </p:cNvPr>
          <p:cNvSpPr>
            <a:spLocks noGrp="1"/>
          </p:cNvSpPr>
          <p:nvPr>
            <p:ph idx="1"/>
          </p:nvPr>
        </p:nvSpPr>
        <p:spPr>
          <a:xfrm>
            <a:off x="1097280" y="1845734"/>
            <a:ext cx="9960864" cy="860890"/>
          </a:xfrm>
        </p:spPr>
        <p:txBody>
          <a:bodyPr>
            <a:normAutofit lnSpcReduction="10000"/>
          </a:bodyPr>
          <a:lstStyle/>
          <a:p>
            <a:pPr>
              <a:buFont typeface="Wingdings" panose="05000000000000000000" pitchFamily="2" charset="2"/>
              <a:buChar char="v"/>
            </a:pPr>
            <a:r>
              <a:rPr lang="en-US" dirty="0"/>
              <a:t>Expenses, depreciation, &amp; other deductions directly connected to the unrelated trade or business qualify as direct deductions to the extent that they are otherwise allowable tax deductions.</a:t>
            </a:r>
          </a:p>
          <a:p>
            <a:pPr marL="201168" lvl="1" indent="0">
              <a:buNone/>
            </a:pPr>
            <a:endParaRPr lang="en-US" dirty="0"/>
          </a:p>
          <a:p>
            <a:pPr marL="0" indent="0">
              <a:buNone/>
            </a:pPr>
            <a:endParaRPr lang="en-US" dirty="0"/>
          </a:p>
        </p:txBody>
      </p:sp>
      <p:sp>
        <p:nvSpPr>
          <p:cNvPr id="8" name="Content Placeholder 2">
            <a:extLst>
              <a:ext uri="{FF2B5EF4-FFF2-40B4-BE49-F238E27FC236}">
                <a16:creationId xmlns:a16="http://schemas.microsoft.com/office/drawing/2014/main" id="{AC0FFAAD-F583-6257-0171-E4B7BC876FD7}"/>
              </a:ext>
            </a:extLst>
          </p:cNvPr>
          <p:cNvSpPr txBox="1">
            <a:spLocks/>
          </p:cNvSpPr>
          <p:nvPr/>
        </p:nvSpPr>
        <p:spPr>
          <a:xfrm>
            <a:off x="1097280" y="2516294"/>
            <a:ext cx="4998720" cy="2311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p>
          <a:p>
            <a:pPr lvl="1">
              <a:buFont typeface="Wingdings" panose="05000000000000000000" pitchFamily="2" charset="2"/>
              <a:buChar char="Ø"/>
            </a:pPr>
            <a:r>
              <a:rPr lang="en-US" dirty="0"/>
              <a:t>   Salaries &amp; Wages</a:t>
            </a:r>
          </a:p>
          <a:p>
            <a:pPr lvl="1">
              <a:buFont typeface="Wingdings" panose="05000000000000000000" pitchFamily="2" charset="2"/>
              <a:buChar char="Ø"/>
            </a:pPr>
            <a:r>
              <a:rPr lang="en-US" dirty="0"/>
              <a:t>   Repairs &amp; Maintenance</a:t>
            </a:r>
          </a:p>
          <a:p>
            <a:pPr lvl="1">
              <a:buFont typeface="Wingdings" panose="05000000000000000000" pitchFamily="2" charset="2"/>
              <a:buChar char="Ø"/>
            </a:pPr>
            <a:r>
              <a:rPr lang="en-US" dirty="0"/>
              <a:t>   Bed Debts</a:t>
            </a:r>
          </a:p>
          <a:p>
            <a:pPr lvl="1">
              <a:buFont typeface="Wingdings" panose="05000000000000000000" pitchFamily="2" charset="2"/>
              <a:buChar char="Ø"/>
            </a:pPr>
            <a:r>
              <a:rPr lang="en-US" dirty="0"/>
              <a:t>   Employee Benefits</a:t>
            </a:r>
          </a:p>
          <a:p>
            <a:pPr lvl="1">
              <a:buFont typeface="Wingdings" panose="05000000000000000000" pitchFamily="2" charset="2"/>
              <a:buChar char="Ø"/>
            </a:pPr>
            <a:r>
              <a:rPr lang="en-US" dirty="0"/>
              <a:t>   Supplies &amp; Services</a:t>
            </a:r>
          </a:p>
        </p:txBody>
      </p:sp>
      <p:sp>
        <p:nvSpPr>
          <p:cNvPr id="9" name="Content Placeholder 2">
            <a:extLst>
              <a:ext uri="{FF2B5EF4-FFF2-40B4-BE49-F238E27FC236}">
                <a16:creationId xmlns:a16="http://schemas.microsoft.com/office/drawing/2014/main" id="{F353C765-7AB4-BD44-FC77-34075ED9D1C3}"/>
              </a:ext>
            </a:extLst>
          </p:cNvPr>
          <p:cNvSpPr txBox="1">
            <a:spLocks/>
          </p:cNvSpPr>
          <p:nvPr/>
        </p:nvSpPr>
        <p:spPr>
          <a:xfrm>
            <a:off x="6059424" y="2516294"/>
            <a:ext cx="4998720" cy="23117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endParaRPr lang="en-US" dirty="0"/>
          </a:p>
          <a:p>
            <a:pPr lvl="1">
              <a:buFont typeface="Wingdings" panose="05000000000000000000" pitchFamily="2" charset="2"/>
              <a:buChar char="Ø"/>
            </a:pPr>
            <a:r>
              <a:rPr lang="en-US" dirty="0"/>
              <a:t>   Printing</a:t>
            </a:r>
          </a:p>
          <a:p>
            <a:pPr lvl="1">
              <a:buFont typeface="Wingdings" panose="05000000000000000000" pitchFamily="2" charset="2"/>
              <a:buChar char="Ø"/>
            </a:pPr>
            <a:r>
              <a:rPr lang="en-US" dirty="0"/>
              <a:t>   Utilities</a:t>
            </a:r>
          </a:p>
          <a:p>
            <a:pPr lvl="1">
              <a:buFont typeface="Wingdings" panose="05000000000000000000" pitchFamily="2" charset="2"/>
              <a:buChar char="Ø"/>
            </a:pPr>
            <a:r>
              <a:rPr lang="en-US" dirty="0"/>
              <a:t>   Advertising</a:t>
            </a:r>
          </a:p>
          <a:p>
            <a:pPr lvl="1">
              <a:buFont typeface="Wingdings" panose="05000000000000000000" pitchFamily="2" charset="2"/>
              <a:buChar char="Ø"/>
            </a:pPr>
            <a:r>
              <a:rPr lang="en-US" dirty="0"/>
              <a:t>   If Sale of Goods,</a:t>
            </a:r>
          </a:p>
          <a:p>
            <a:pPr lvl="2">
              <a:buFont typeface="Wingdings" panose="05000000000000000000" pitchFamily="2" charset="2"/>
              <a:buChar char="Ø"/>
            </a:pPr>
            <a:r>
              <a:rPr lang="en-US" dirty="0"/>
              <a:t>Returns &amp; Allowances</a:t>
            </a:r>
          </a:p>
          <a:p>
            <a:pPr lvl="2">
              <a:buFont typeface="Wingdings" panose="05000000000000000000" pitchFamily="2" charset="2"/>
              <a:buChar char="Ø"/>
            </a:pPr>
            <a:r>
              <a:rPr lang="en-US" dirty="0"/>
              <a:t>Cost of Goods Sold	</a:t>
            </a:r>
          </a:p>
        </p:txBody>
      </p:sp>
      <p:sp>
        <p:nvSpPr>
          <p:cNvPr id="13" name="TextBox 12">
            <a:extLst>
              <a:ext uri="{FF2B5EF4-FFF2-40B4-BE49-F238E27FC236}">
                <a16:creationId xmlns:a16="http://schemas.microsoft.com/office/drawing/2014/main" id="{83499B77-1C21-DA84-C944-0C9960883482}"/>
              </a:ext>
            </a:extLst>
          </p:cNvPr>
          <p:cNvSpPr txBox="1"/>
          <p:nvPr/>
        </p:nvSpPr>
        <p:spPr>
          <a:xfrm>
            <a:off x="1097280" y="4620613"/>
            <a:ext cx="10448546" cy="923330"/>
          </a:xfrm>
          <a:prstGeom prst="rect">
            <a:avLst/>
          </a:prstGeom>
          <a:noFill/>
        </p:spPr>
        <p:txBody>
          <a:bodyPr wrap="square">
            <a:spAutoFit/>
          </a:bodyPr>
          <a:lstStyle/>
          <a:p>
            <a:pPr lvl="1">
              <a:buClr>
                <a:srgbClr val="C00000"/>
              </a:buClr>
            </a:pPr>
            <a:endParaRPr lang="en-US" dirty="0"/>
          </a:p>
          <a:p>
            <a:pPr marL="742950" lvl="1" indent="-285750">
              <a:buClr>
                <a:srgbClr val="C00000"/>
              </a:buClr>
              <a:buFont typeface="Wingdings" panose="05000000000000000000" pitchFamily="2" charset="2"/>
              <a:buChar char="v"/>
            </a:pPr>
            <a:r>
              <a:rPr lang="en-US" dirty="0"/>
              <a:t>Schedule E-2a is a template to help organize expense allocations. </a:t>
            </a:r>
          </a:p>
          <a:p>
            <a:pPr marL="742950" lvl="1" indent="-285750">
              <a:buClr>
                <a:srgbClr val="C00000"/>
              </a:buClr>
              <a:buFont typeface="Wingdings" panose="05000000000000000000" pitchFamily="2" charset="2"/>
              <a:buChar char="v"/>
            </a:pPr>
            <a:r>
              <a:rPr lang="en-US" dirty="0"/>
              <a:t>Revenue &amp; Expense Transactions download can be used to create a P&amp;L schedule.</a:t>
            </a:r>
          </a:p>
        </p:txBody>
      </p:sp>
    </p:spTree>
    <p:extLst>
      <p:ext uri="{BB962C8B-B14F-4D97-AF65-F5344CB8AC3E}">
        <p14:creationId xmlns:p14="http://schemas.microsoft.com/office/powerpoint/2010/main" val="158192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0D3F6-46D4-4F7E-3F5C-3421CC979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C24AB1-8E7E-4CA5-400F-AC047DB9AD68}"/>
              </a:ext>
            </a:extLst>
          </p:cNvPr>
          <p:cNvSpPr>
            <a:spLocks noGrp="1"/>
          </p:cNvSpPr>
          <p:nvPr>
            <p:ph type="title"/>
          </p:nvPr>
        </p:nvSpPr>
        <p:spPr/>
        <p:txBody>
          <a:bodyPr/>
          <a:lstStyle/>
          <a:p>
            <a:r>
              <a:rPr lang="en-US" dirty="0"/>
              <a:t>3. Deductions Continued…</a:t>
            </a:r>
          </a:p>
        </p:txBody>
      </p:sp>
      <p:sp>
        <p:nvSpPr>
          <p:cNvPr id="7" name="Content Placeholder 6">
            <a:extLst>
              <a:ext uri="{FF2B5EF4-FFF2-40B4-BE49-F238E27FC236}">
                <a16:creationId xmlns:a16="http://schemas.microsoft.com/office/drawing/2014/main" id="{7465FBCC-79F3-DBFA-DE51-41C2776FADC1}"/>
              </a:ext>
            </a:extLst>
          </p:cNvPr>
          <p:cNvSpPr>
            <a:spLocks noGrp="1"/>
          </p:cNvSpPr>
          <p:nvPr>
            <p:ph idx="1"/>
          </p:nvPr>
        </p:nvSpPr>
        <p:spPr>
          <a:xfrm>
            <a:off x="1097280" y="2159937"/>
            <a:ext cx="10058400" cy="1269063"/>
          </a:xfrm>
        </p:spPr>
        <p:txBody>
          <a:bodyPr/>
          <a:lstStyle/>
          <a:p>
            <a:pPr>
              <a:buFont typeface="Wingdings" panose="05000000000000000000" pitchFamily="2" charset="2"/>
              <a:buChar char="v"/>
            </a:pPr>
            <a:r>
              <a:rPr lang="en-US" dirty="0"/>
              <a:t>When a portion of total revenue is deemed to be unrelated business income, then the expenses, depreciation, &amp; other deductions must be allocated between the related revenue &amp; unrelated revenue.</a:t>
            </a:r>
          </a:p>
          <a:p>
            <a:pPr marL="0" indent="0">
              <a:buNone/>
            </a:pPr>
            <a:endParaRPr lang="en-US" dirty="0"/>
          </a:p>
        </p:txBody>
      </p:sp>
      <p:sp>
        <p:nvSpPr>
          <p:cNvPr id="12" name="Content Placeholder 2">
            <a:extLst>
              <a:ext uri="{FF2B5EF4-FFF2-40B4-BE49-F238E27FC236}">
                <a16:creationId xmlns:a16="http://schemas.microsoft.com/office/drawing/2014/main" id="{49F076E7-4E81-CA5D-2620-98193388B034}"/>
              </a:ext>
            </a:extLst>
          </p:cNvPr>
          <p:cNvSpPr txBox="1">
            <a:spLocks/>
          </p:cNvSpPr>
          <p:nvPr/>
        </p:nvSpPr>
        <p:spPr>
          <a:xfrm>
            <a:off x="804672" y="3474797"/>
            <a:ext cx="9960864" cy="86089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lvl="1" indent="-285750">
              <a:buClr>
                <a:srgbClr val="C00000"/>
              </a:buClr>
              <a:buFont typeface="Wingdings" panose="05000000000000000000" pitchFamily="2" charset="2"/>
              <a:buChar char="Ø"/>
            </a:pPr>
            <a:r>
              <a:rPr lang="en-US" dirty="0"/>
              <a:t>Example, you’ve identified an activity as potentially subject to UBIT, and upon review of that activity’s revenue you’ve determined that 46% of the revenue is UBI, you may deduct 46% of the expenses related to this activity from the UBI. </a:t>
            </a:r>
          </a:p>
          <a:p>
            <a:pPr marL="201168" lvl="1" indent="0">
              <a:buFont typeface="Calibri" pitchFamily="34" charset="0"/>
              <a:buNone/>
            </a:pPr>
            <a:endParaRPr lang="en-US" dirty="0"/>
          </a:p>
          <a:p>
            <a:pPr marL="0" indent="0">
              <a:buFont typeface="Calibri" panose="020F0502020204030204" pitchFamily="34" charset="0"/>
              <a:buNone/>
            </a:pPr>
            <a:endParaRPr lang="en-US" dirty="0"/>
          </a:p>
        </p:txBody>
      </p:sp>
      <p:sp>
        <p:nvSpPr>
          <p:cNvPr id="5" name="TextBox 4">
            <a:extLst>
              <a:ext uri="{FF2B5EF4-FFF2-40B4-BE49-F238E27FC236}">
                <a16:creationId xmlns:a16="http://schemas.microsoft.com/office/drawing/2014/main" id="{A1BEE84F-A57F-5034-F95D-C01F0D744A18}"/>
              </a:ext>
            </a:extLst>
          </p:cNvPr>
          <p:cNvSpPr txBox="1"/>
          <p:nvPr/>
        </p:nvSpPr>
        <p:spPr>
          <a:xfrm>
            <a:off x="1316736" y="4843271"/>
            <a:ext cx="9619488" cy="646331"/>
          </a:xfrm>
          <a:prstGeom prst="rect">
            <a:avLst/>
          </a:prstGeom>
          <a:noFill/>
        </p:spPr>
        <p:txBody>
          <a:bodyPr wrap="square">
            <a:spAutoFit/>
          </a:bodyPr>
          <a:lstStyle/>
          <a:p>
            <a:pPr marL="201168" lvl="1" indent="0">
              <a:buFont typeface="Calibri" pitchFamily="34" charset="0"/>
              <a:buNone/>
            </a:pPr>
            <a:r>
              <a:rPr lang="en-US" b="1" dirty="0">
                <a:latin typeface="Aptos" panose="020B0004020202020204" pitchFamily="34" charset="0"/>
                <a:ea typeface="Aptos" panose="020B0004020202020204" pitchFamily="34" charset="0"/>
                <a:cs typeface="Times New Roman" panose="02020603050405020304" pitchFamily="18" charset="0"/>
              </a:rPr>
              <a:t>Tip: </a:t>
            </a:r>
            <a:r>
              <a:rPr lang="en-US" sz="1800" dirty="0">
                <a:latin typeface="Aptos" panose="020B0004020202020204" pitchFamily="34" charset="0"/>
                <a:ea typeface="Aptos" panose="020B0004020202020204" pitchFamily="34" charset="0"/>
                <a:cs typeface="Times New Roman" panose="02020603050405020304" pitchFamily="18" charset="0"/>
              </a:rPr>
              <a:t>Program codes applied to revenue identified as UBI &amp; expenses directly associated with UBI revenue can help in allocating expenses. </a:t>
            </a:r>
            <a:endParaRPr lang="en-US" sz="1800" dirty="0"/>
          </a:p>
        </p:txBody>
      </p:sp>
      <p:sp>
        <p:nvSpPr>
          <p:cNvPr id="6" name="Star: 5 Points 5">
            <a:extLst>
              <a:ext uri="{FF2B5EF4-FFF2-40B4-BE49-F238E27FC236}">
                <a16:creationId xmlns:a16="http://schemas.microsoft.com/office/drawing/2014/main" id="{EF78189A-B02A-5F48-18A5-510B26E355CC}"/>
              </a:ext>
            </a:extLst>
          </p:cNvPr>
          <p:cNvSpPr/>
          <p:nvPr/>
        </p:nvSpPr>
        <p:spPr>
          <a:xfrm>
            <a:off x="1255776" y="4843271"/>
            <a:ext cx="298450" cy="28765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2308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D61D-49FA-63CF-A25D-8684210D515A}"/>
              </a:ext>
            </a:extLst>
          </p:cNvPr>
          <p:cNvSpPr>
            <a:spLocks noGrp="1"/>
          </p:cNvSpPr>
          <p:nvPr>
            <p:ph type="title"/>
          </p:nvPr>
        </p:nvSpPr>
        <p:spPr>
          <a:xfrm>
            <a:off x="1097280" y="286603"/>
            <a:ext cx="10058400" cy="1257717"/>
          </a:xfrm>
        </p:spPr>
        <p:txBody>
          <a:bodyPr>
            <a:normAutofit/>
          </a:bodyPr>
          <a:lstStyle/>
          <a:p>
            <a:r>
              <a:rPr lang="en-US" sz="4400" dirty="0"/>
              <a:t>Example: </a:t>
            </a:r>
            <a:br>
              <a:rPr lang="en-US" sz="4400" dirty="0"/>
            </a:br>
            <a:r>
              <a:rPr lang="en-US" sz="4400" dirty="0"/>
              <a:t>P&amp;L Allocating Revenues &amp; Expenses</a:t>
            </a:r>
          </a:p>
        </p:txBody>
      </p:sp>
      <p:pic>
        <p:nvPicPr>
          <p:cNvPr id="5" name="Content Placeholder 4">
            <a:extLst>
              <a:ext uri="{FF2B5EF4-FFF2-40B4-BE49-F238E27FC236}">
                <a16:creationId xmlns:a16="http://schemas.microsoft.com/office/drawing/2014/main" id="{C2D9C232-4D22-6CD1-E29B-20190E137E97}"/>
              </a:ext>
            </a:extLst>
          </p:cNvPr>
          <p:cNvPicPr>
            <a:picLocks noGrp="1" noChangeAspect="1"/>
          </p:cNvPicPr>
          <p:nvPr>
            <p:ph idx="1"/>
          </p:nvPr>
        </p:nvPicPr>
        <p:blipFill>
          <a:blip r:embed="rId3"/>
          <a:stretch>
            <a:fillRect/>
          </a:stretch>
        </p:blipFill>
        <p:spPr>
          <a:xfrm>
            <a:off x="2144673" y="1846263"/>
            <a:ext cx="8472683" cy="4280217"/>
          </a:xfrm>
        </p:spPr>
      </p:pic>
    </p:spTree>
    <p:extLst>
      <p:ext uri="{BB962C8B-B14F-4D97-AF65-F5344CB8AC3E}">
        <p14:creationId xmlns:p14="http://schemas.microsoft.com/office/powerpoint/2010/main" val="426031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43EA-A211-5299-4D51-C32AC5744856}"/>
              </a:ext>
            </a:extLst>
          </p:cNvPr>
          <p:cNvSpPr>
            <a:spLocks noGrp="1"/>
          </p:cNvSpPr>
          <p:nvPr>
            <p:ph type="title"/>
          </p:nvPr>
        </p:nvSpPr>
        <p:spPr>
          <a:xfrm>
            <a:off x="883920" y="286603"/>
            <a:ext cx="10586720" cy="1450757"/>
          </a:xfrm>
        </p:spPr>
        <p:txBody>
          <a:bodyPr/>
          <a:lstStyle/>
          <a:p>
            <a:r>
              <a:rPr lang="en-US" dirty="0"/>
              <a:t>Schedule E-2: Cost Allocation Methodology</a:t>
            </a:r>
          </a:p>
        </p:txBody>
      </p:sp>
      <p:sp>
        <p:nvSpPr>
          <p:cNvPr id="3" name="Content Placeholder 2">
            <a:extLst>
              <a:ext uri="{FF2B5EF4-FFF2-40B4-BE49-F238E27FC236}">
                <a16:creationId xmlns:a16="http://schemas.microsoft.com/office/drawing/2014/main" id="{3A37BABE-9B42-F49B-2523-84FECD4C4A98}"/>
              </a:ext>
            </a:extLst>
          </p:cNvPr>
          <p:cNvSpPr>
            <a:spLocks noGrp="1"/>
          </p:cNvSpPr>
          <p:nvPr>
            <p:ph sz="half" idx="1"/>
          </p:nvPr>
        </p:nvSpPr>
        <p:spPr>
          <a:xfrm>
            <a:off x="883920" y="1845734"/>
            <a:ext cx="5151118" cy="4023360"/>
          </a:xfrm>
        </p:spPr>
        <p:txBody>
          <a:bodyPr/>
          <a:lstStyle/>
          <a:p>
            <a:r>
              <a:rPr lang="en-US" dirty="0"/>
              <a:t>Schedule E-2</a:t>
            </a:r>
          </a:p>
          <a:p>
            <a:pPr>
              <a:buFont typeface="Wingdings" panose="05000000000000000000" pitchFamily="2" charset="2"/>
              <a:buChar char="Ø"/>
            </a:pPr>
            <a:r>
              <a:rPr lang="en-US" dirty="0"/>
              <a:t>Documentation of how expenses are allocated.</a:t>
            </a:r>
          </a:p>
        </p:txBody>
      </p:sp>
      <p:sp>
        <p:nvSpPr>
          <p:cNvPr id="4" name="Content Placeholder 3">
            <a:extLst>
              <a:ext uri="{FF2B5EF4-FFF2-40B4-BE49-F238E27FC236}">
                <a16:creationId xmlns:a16="http://schemas.microsoft.com/office/drawing/2014/main" id="{D87E3866-A531-C99F-D69B-C08B4CD59B0F}"/>
              </a:ext>
            </a:extLst>
          </p:cNvPr>
          <p:cNvSpPr>
            <a:spLocks noGrp="1"/>
          </p:cNvSpPr>
          <p:nvPr>
            <p:ph sz="half" idx="2"/>
          </p:nvPr>
        </p:nvSpPr>
        <p:spPr>
          <a:xfrm>
            <a:off x="6217920" y="1845735"/>
            <a:ext cx="5252720" cy="2275161"/>
          </a:xfrm>
        </p:spPr>
        <p:txBody>
          <a:bodyPr/>
          <a:lstStyle/>
          <a:p>
            <a:r>
              <a:rPr lang="en-US" dirty="0"/>
              <a:t>Schedule E-2a</a:t>
            </a:r>
          </a:p>
          <a:p>
            <a:pPr>
              <a:buFont typeface="Wingdings" panose="05000000000000000000" pitchFamily="2" charset="2"/>
              <a:buChar char="Ø"/>
            </a:pPr>
            <a:r>
              <a:rPr lang="en-US" dirty="0"/>
              <a:t>Template for expense allocations</a:t>
            </a:r>
          </a:p>
          <a:p>
            <a:pPr>
              <a:buFont typeface="Wingdings" panose="05000000000000000000" pitchFamily="2" charset="2"/>
              <a:buChar char="Ø"/>
            </a:pPr>
            <a:r>
              <a:rPr lang="en-US" dirty="0"/>
              <a:t>Provides examples of common deductible expenses.</a:t>
            </a:r>
          </a:p>
          <a:p>
            <a:pPr>
              <a:buFont typeface="Wingdings" panose="05000000000000000000" pitchFamily="2" charset="2"/>
              <a:buChar char="Ø"/>
            </a:pPr>
            <a:r>
              <a:rPr lang="en-US" dirty="0"/>
              <a:t>Treasury Regulation 1.512(a)-1 provides detailed instruction on cost allocation.</a:t>
            </a:r>
          </a:p>
        </p:txBody>
      </p:sp>
      <p:pic>
        <p:nvPicPr>
          <p:cNvPr id="6" name="Picture 5">
            <a:extLst>
              <a:ext uri="{FF2B5EF4-FFF2-40B4-BE49-F238E27FC236}">
                <a16:creationId xmlns:a16="http://schemas.microsoft.com/office/drawing/2014/main" id="{132EBB3E-2F69-248C-DBED-419D2EFC887D}"/>
              </a:ext>
            </a:extLst>
          </p:cNvPr>
          <p:cNvPicPr>
            <a:picLocks noChangeAspect="1"/>
          </p:cNvPicPr>
          <p:nvPr/>
        </p:nvPicPr>
        <p:blipFill>
          <a:blip r:embed="rId3"/>
          <a:stretch>
            <a:fillRect/>
          </a:stretch>
        </p:blipFill>
        <p:spPr>
          <a:xfrm>
            <a:off x="883920" y="2901917"/>
            <a:ext cx="4683760" cy="3075551"/>
          </a:xfrm>
          <a:prstGeom prst="rect">
            <a:avLst/>
          </a:prstGeom>
        </p:spPr>
      </p:pic>
    </p:spTree>
    <p:extLst>
      <p:ext uri="{BB962C8B-B14F-4D97-AF65-F5344CB8AC3E}">
        <p14:creationId xmlns:p14="http://schemas.microsoft.com/office/powerpoint/2010/main" val="121978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FC53-80D4-7E64-71DE-AAE6CD088939}"/>
              </a:ext>
            </a:extLst>
          </p:cNvPr>
          <p:cNvSpPr>
            <a:spLocks noGrp="1"/>
          </p:cNvSpPr>
          <p:nvPr>
            <p:ph type="title"/>
          </p:nvPr>
        </p:nvSpPr>
        <p:spPr/>
        <p:txBody>
          <a:bodyPr/>
          <a:lstStyle/>
          <a:p>
            <a:r>
              <a:rPr lang="en-US" dirty="0"/>
              <a:t>4. Preparing the Packet</a:t>
            </a:r>
          </a:p>
        </p:txBody>
      </p:sp>
      <p:sp>
        <p:nvSpPr>
          <p:cNvPr id="3" name="Text Placeholder 2">
            <a:extLst>
              <a:ext uri="{FF2B5EF4-FFF2-40B4-BE49-F238E27FC236}">
                <a16:creationId xmlns:a16="http://schemas.microsoft.com/office/drawing/2014/main" id="{420E6F4F-C2A8-2FC6-DD62-F37E637911EE}"/>
              </a:ext>
            </a:extLst>
          </p:cNvPr>
          <p:cNvSpPr>
            <a:spLocks noGrp="1"/>
          </p:cNvSpPr>
          <p:nvPr>
            <p:ph type="body" idx="1"/>
          </p:nvPr>
        </p:nvSpPr>
        <p:spPr/>
        <p:txBody>
          <a:bodyPr/>
          <a:lstStyle/>
          <a:p>
            <a:pPr algn="ctr"/>
            <a:r>
              <a:rPr lang="en-US" dirty="0">
                <a:solidFill>
                  <a:srgbClr val="C00000"/>
                </a:solidFill>
              </a:rPr>
              <a:t>List of supporting schedule templates</a:t>
            </a:r>
          </a:p>
        </p:txBody>
      </p:sp>
      <p:pic>
        <p:nvPicPr>
          <p:cNvPr id="9" name="Content Placeholder 8">
            <a:extLst>
              <a:ext uri="{FF2B5EF4-FFF2-40B4-BE49-F238E27FC236}">
                <a16:creationId xmlns:a16="http://schemas.microsoft.com/office/drawing/2014/main" id="{39F4570D-753E-A1E9-7E6A-27ACFDF788D0}"/>
              </a:ext>
            </a:extLst>
          </p:cNvPr>
          <p:cNvPicPr>
            <a:picLocks noGrp="1" noChangeAspect="1"/>
          </p:cNvPicPr>
          <p:nvPr>
            <p:ph sz="half" idx="2"/>
          </p:nvPr>
        </p:nvPicPr>
        <p:blipFill>
          <a:blip r:embed="rId3"/>
          <a:stretch>
            <a:fillRect/>
          </a:stretch>
        </p:blipFill>
        <p:spPr>
          <a:xfrm>
            <a:off x="1097280" y="2691026"/>
            <a:ext cx="3109606" cy="3244273"/>
          </a:xfrm>
        </p:spPr>
      </p:pic>
      <p:sp>
        <p:nvSpPr>
          <p:cNvPr id="5" name="Text Placeholder 4">
            <a:extLst>
              <a:ext uri="{FF2B5EF4-FFF2-40B4-BE49-F238E27FC236}">
                <a16:creationId xmlns:a16="http://schemas.microsoft.com/office/drawing/2014/main" id="{F9017F83-6167-342D-6BBF-2BD39E803C60}"/>
              </a:ext>
            </a:extLst>
          </p:cNvPr>
          <p:cNvSpPr>
            <a:spLocks noGrp="1"/>
          </p:cNvSpPr>
          <p:nvPr>
            <p:ph type="body" sz="quarter" idx="3"/>
          </p:nvPr>
        </p:nvSpPr>
        <p:spPr/>
        <p:txBody>
          <a:bodyPr/>
          <a:lstStyle/>
          <a:p>
            <a:pPr algn="ctr"/>
            <a:r>
              <a:rPr lang="en-US" dirty="0">
                <a:solidFill>
                  <a:srgbClr val="C00000"/>
                </a:solidFill>
              </a:rPr>
              <a:t>Grouping of tabs by activity</a:t>
            </a:r>
          </a:p>
        </p:txBody>
      </p:sp>
      <p:pic>
        <p:nvPicPr>
          <p:cNvPr id="7" name="Picture 6">
            <a:extLst>
              <a:ext uri="{FF2B5EF4-FFF2-40B4-BE49-F238E27FC236}">
                <a16:creationId xmlns:a16="http://schemas.microsoft.com/office/drawing/2014/main" id="{3C6D35AD-57CE-8CFD-DB9E-71A812DC014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 y="6430416"/>
            <a:ext cx="1920241" cy="408051"/>
          </a:xfrm>
          <a:prstGeom prst="rect">
            <a:avLst/>
          </a:prstGeom>
        </p:spPr>
      </p:pic>
      <p:pic>
        <p:nvPicPr>
          <p:cNvPr id="13" name="Content Placeholder 12">
            <a:extLst>
              <a:ext uri="{FF2B5EF4-FFF2-40B4-BE49-F238E27FC236}">
                <a16:creationId xmlns:a16="http://schemas.microsoft.com/office/drawing/2014/main" id="{549E8FA4-3C41-ED09-0C2B-B2AECB49E623}"/>
              </a:ext>
            </a:extLst>
          </p:cNvPr>
          <p:cNvPicPr>
            <a:picLocks noGrp="1" noChangeAspect="1"/>
          </p:cNvPicPr>
          <p:nvPr>
            <p:ph sz="quarter" idx="4"/>
          </p:nvPr>
        </p:nvPicPr>
        <p:blipFill>
          <a:blip r:embed="rId5"/>
          <a:stretch>
            <a:fillRect/>
          </a:stretch>
        </p:blipFill>
        <p:spPr>
          <a:xfrm>
            <a:off x="6059928" y="3157937"/>
            <a:ext cx="5253744" cy="846667"/>
          </a:xfrm>
        </p:spPr>
      </p:pic>
      <p:sp>
        <p:nvSpPr>
          <p:cNvPr id="14" name="Text Placeholder 4">
            <a:extLst>
              <a:ext uri="{FF2B5EF4-FFF2-40B4-BE49-F238E27FC236}">
                <a16:creationId xmlns:a16="http://schemas.microsoft.com/office/drawing/2014/main" id="{953FF6A5-6B59-F65C-58EF-97CDB5B7E635}"/>
              </a:ext>
            </a:extLst>
          </p:cNvPr>
          <p:cNvSpPr txBox="1">
            <a:spLocks/>
          </p:cNvSpPr>
          <p:nvPr/>
        </p:nvSpPr>
        <p:spPr>
          <a:xfrm>
            <a:off x="6096000" y="2557187"/>
            <a:ext cx="493776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sz="1800" cap="none" dirty="0"/>
              <a:t>Example</a:t>
            </a:r>
            <a:r>
              <a:rPr lang="en-US" sz="1800" dirty="0"/>
              <a:t>: Athletic Field &amp; Classroom Rentals</a:t>
            </a:r>
          </a:p>
        </p:txBody>
      </p:sp>
      <p:sp>
        <p:nvSpPr>
          <p:cNvPr id="15" name="Text Placeholder 4">
            <a:extLst>
              <a:ext uri="{FF2B5EF4-FFF2-40B4-BE49-F238E27FC236}">
                <a16:creationId xmlns:a16="http://schemas.microsoft.com/office/drawing/2014/main" id="{1F3D1E98-0A39-A1C7-3BA5-2DA6FEFCA155}"/>
              </a:ext>
            </a:extLst>
          </p:cNvPr>
          <p:cNvSpPr txBox="1">
            <a:spLocks/>
          </p:cNvSpPr>
          <p:nvPr/>
        </p:nvSpPr>
        <p:spPr>
          <a:xfrm>
            <a:off x="6035040" y="4807354"/>
            <a:ext cx="5772540" cy="101787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US" sz="1800" b="1" dirty="0">
                <a:effectLst/>
                <a:latin typeface="Aptos" panose="020B0004020202020204" pitchFamily="34" charset="0"/>
                <a:ea typeface="Aptos" panose="020B0004020202020204" pitchFamily="34" charset="0"/>
                <a:cs typeface="Times New Roman" panose="02020603050405020304" pitchFamily="18" charset="0"/>
              </a:rPr>
              <a:t>Tip: </a:t>
            </a:r>
            <a:r>
              <a:rPr lang="en-US" sz="1800" cap="none" dirty="0">
                <a:effectLst/>
                <a:latin typeface="Aptos" panose="020B0004020202020204" pitchFamily="34" charset="0"/>
                <a:ea typeface="Aptos" panose="020B0004020202020204" pitchFamily="34" charset="0"/>
                <a:cs typeface="Times New Roman" panose="02020603050405020304" pitchFamily="18" charset="0"/>
              </a:rPr>
              <a:t>Put the activity number on each tab &amp; alternate tab colors.</a:t>
            </a:r>
          </a:p>
        </p:txBody>
      </p:sp>
      <p:sp>
        <p:nvSpPr>
          <p:cNvPr id="16" name="Star: 5 Points 15">
            <a:extLst>
              <a:ext uri="{FF2B5EF4-FFF2-40B4-BE49-F238E27FC236}">
                <a16:creationId xmlns:a16="http://schemas.microsoft.com/office/drawing/2014/main" id="{87EEFF4B-8CD7-0D2C-7196-7E00CAEC2F5E}"/>
              </a:ext>
            </a:extLst>
          </p:cNvPr>
          <p:cNvSpPr/>
          <p:nvPr/>
        </p:nvSpPr>
        <p:spPr>
          <a:xfrm>
            <a:off x="5736590" y="5028638"/>
            <a:ext cx="298450" cy="28765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EA162622-0451-B7B6-D0BF-D3CCDE6FD6F4}"/>
              </a:ext>
            </a:extLst>
          </p:cNvPr>
          <p:cNvPicPr>
            <a:picLocks noChangeAspect="1"/>
          </p:cNvPicPr>
          <p:nvPr/>
        </p:nvPicPr>
        <p:blipFill>
          <a:blip r:embed="rId6"/>
          <a:stretch>
            <a:fillRect/>
          </a:stretch>
        </p:blipFill>
        <p:spPr>
          <a:xfrm>
            <a:off x="6059928" y="3960687"/>
            <a:ext cx="5323419" cy="619519"/>
          </a:xfrm>
          <a:prstGeom prst="rect">
            <a:avLst/>
          </a:prstGeom>
        </p:spPr>
      </p:pic>
    </p:spTree>
    <p:extLst>
      <p:ext uri="{BB962C8B-B14F-4D97-AF65-F5344CB8AC3E}">
        <p14:creationId xmlns:p14="http://schemas.microsoft.com/office/powerpoint/2010/main" val="2748225486"/>
      </p:ext>
    </p:extLst>
  </p:cSld>
  <p:clrMapOvr>
    <a:masterClrMapping/>
  </p:clrMapOvr>
</p:sld>
</file>

<file path=ppt/theme/theme1.xml><?xml version="1.0" encoding="utf-8"?>
<a:theme xmlns:a="http://schemas.openxmlformats.org/drawingml/2006/main" name="Retrospect">
  <a:themeElements>
    <a:clrScheme name="CSU">
      <a:dk1>
        <a:sysClr val="windowText" lastClr="000000"/>
      </a:dk1>
      <a:lt1>
        <a:sysClr val="window" lastClr="FFFFFF"/>
      </a:lt1>
      <a:dk2>
        <a:srgbClr val="444D26"/>
      </a:dk2>
      <a:lt2>
        <a:srgbClr val="FEFAC9"/>
      </a:lt2>
      <a:accent1>
        <a:srgbClr val="C00000"/>
      </a:accent1>
      <a:accent2>
        <a:srgbClr val="E5E1E1"/>
      </a:accent2>
      <a:accent3>
        <a:srgbClr val="A5B592"/>
      </a:accent3>
      <a:accent4>
        <a:srgbClr val="FAF1D4"/>
      </a:accent4>
      <a:accent5>
        <a:srgbClr val="9C85C0"/>
      </a:accent5>
      <a:accent6>
        <a:srgbClr val="809EC2"/>
      </a:accent6>
      <a:hlink>
        <a:srgbClr val="8E58B6"/>
      </a:hlink>
      <a:folHlink>
        <a:srgbClr val="7F6F6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6203</TotalTime>
  <Words>4718</Words>
  <Application>Microsoft Office PowerPoint</Application>
  <PresentationFormat>Widescreen</PresentationFormat>
  <Paragraphs>357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Calibri Light</vt:lpstr>
      <vt:lpstr>Wingdings</vt:lpstr>
      <vt:lpstr>Retrospect</vt:lpstr>
      <vt:lpstr>UBIT Packet Preparation</vt:lpstr>
      <vt:lpstr>Understanding UBIT</vt:lpstr>
      <vt:lpstr>UBIT Packet Prep: Getting Started</vt:lpstr>
      <vt:lpstr>1. Identify UBIT Revenue  2. Analyze</vt:lpstr>
      <vt:lpstr>3. Deductions – Allocating Expenses</vt:lpstr>
      <vt:lpstr>3. Deductions Continued…</vt:lpstr>
      <vt:lpstr>Example:  P&amp;L Allocating Revenues &amp; Expenses</vt:lpstr>
      <vt:lpstr>Schedule E-2: Cost Allocation Methodology</vt:lpstr>
      <vt:lpstr>4. Preparing the Packet</vt:lpstr>
      <vt:lpstr>Schedule A: Summary of Activities          </vt:lpstr>
      <vt:lpstr>Schedule A-2: Facility Rental Evaluation</vt:lpstr>
      <vt:lpstr>PowerPoint Presentation</vt:lpstr>
      <vt:lpstr>Schedules A-3 &amp; A-5</vt:lpstr>
      <vt:lpstr>Schedules A-4 &amp; A-6</vt:lpstr>
      <vt:lpstr>Schedules B &amp; B-2</vt:lpstr>
      <vt:lpstr>Schedule C: Evaluation of UBIT Exceptions</vt:lpstr>
      <vt:lpstr> Schedule C-2 MIXED RENTS </vt:lpstr>
      <vt:lpstr>  Schedules C-3, C-4, C-5, &amp; C6: SPONSORSHIPS</vt:lpstr>
      <vt:lpstr>Schedule E: Summary of Revenues &amp; Expenses</vt:lpstr>
      <vt:lpstr>Schedule F: Variance Analysis</vt:lpstr>
      <vt:lpstr>Certification &amp; Checklist</vt:lpstr>
      <vt:lpstr>Resources:</vt:lpstr>
    </vt:vector>
  </TitlesOfParts>
  <Company>California State University,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Woods, Steven J</dc:creator>
  <cp:lastModifiedBy>Lynnetta Zuzow</cp:lastModifiedBy>
  <cp:revision>202</cp:revision>
  <cp:lastPrinted>2020-09-21T17:50:52Z</cp:lastPrinted>
  <dcterms:created xsi:type="dcterms:W3CDTF">2020-07-28T16:41:17Z</dcterms:created>
  <dcterms:modified xsi:type="dcterms:W3CDTF">2025-04-11T23:59:11Z</dcterms:modified>
</cp:coreProperties>
</file>