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62"/>
  </p:notesMasterIdLst>
  <p:sldIdLst>
    <p:sldId id="294" r:id="rId2"/>
    <p:sldId id="299" r:id="rId3"/>
    <p:sldId id="304" r:id="rId4"/>
    <p:sldId id="305" r:id="rId5"/>
    <p:sldId id="306" r:id="rId6"/>
    <p:sldId id="307" r:id="rId7"/>
    <p:sldId id="308" r:id="rId8"/>
    <p:sldId id="310" r:id="rId9"/>
    <p:sldId id="311" r:id="rId10"/>
    <p:sldId id="318" r:id="rId11"/>
    <p:sldId id="312" r:id="rId12"/>
    <p:sldId id="314" r:id="rId13"/>
    <p:sldId id="313" r:id="rId14"/>
    <p:sldId id="315" r:id="rId15"/>
    <p:sldId id="316" r:id="rId16"/>
    <p:sldId id="317" r:id="rId17"/>
    <p:sldId id="319" r:id="rId18"/>
    <p:sldId id="347" r:id="rId19"/>
    <p:sldId id="320" r:id="rId20"/>
    <p:sldId id="348" r:id="rId21"/>
    <p:sldId id="322" r:id="rId22"/>
    <p:sldId id="323" r:id="rId23"/>
    <p:sldId id="324" r:id="rId24"/>
    <p:sldId id="325" r:id="rId25"/>
    <p:sldId id="349" r:id="rId26"/>
    <p:sldId id="326" r:id="rId27"/>
    <p:sldId id="295" r:id="rId28"/>
    <p:sldId id="327" r:id="rId29"/>
    <p:sldId id="329" r:id="rId30"/>
    <p:sldId id="328" r:id="rId31"/>
    <p:sldId id="330" r:id="rId32"/>
    <p:sldId id="359" r:id="rId33"/>
    <p:sldId id="350" r:id="rId34"/>
    <p:sldId id="333" r:id="rId35"/>
    <p:sldId id="334" r:id="rId36"/>
    <p:sldId id="331" r:id="rId37"/>
    <p:sldId id="332" r:id="rId38"/>
    <p:sldId id="335" r:id="rId39"/>
    <p:sldId id="338" r:id="rId40"/>
    <p:sldId id="339" r:id="rId41"/>
    <p:sldId id="341" r:id="rId42"/>
    <p:sldId id="342" r:id="rId43"/>
    <p:sldId id="343" r:id="rId44"/>
    <p:sldId id="344" r:id="rId45"/>
    <p:sldId id="340" r:id="rId46"/>
    <p:sldId id="345" r:id="rId47"/>
    <p:sldId id="337" r:id="rId48"/>
    <p:sldId id="336" r:id="rId49"/>
    <p:sldId id="346" r:id="rId50"/>
    <p:sldId id="303" r:id="rId51"/>
    <p:sldId id="351" r:id="rId52"/>
    <p:sldId id="352" r:id="rId53"/>
    <p:sldId id="353" r:id="rId54"/>
    <p:sldId id="354" r:id="rId55"/>
    <p:sldId id="355" r:id="rId56"/>
    <p:sldId id="356" r:id="rId57"/>
    <p:sldId id="357" r:id="rId58"/>
    <p:sldId id="358" r:id="rId59"/>
    <p:sldId id="297" r:id="rId60"/>
    <p:sldId id="302" r:id="rId6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ABAB"/>
    <a:srgbClr val="007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D281E4-50BA-42E0-9693-BD78F7F91E31}" v="6" dt="2025-03-18T22:47:50.0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0" autoAdjust="0"/>
    <p:restoredTop sz="85381" autoAdjust="0"/>
  </p:normalViewPr>
  <p:slideViewPr>
    <p:cSldViewPr snapToGrid="0">
      <p:cViewPr varScale="1">
        <p:scale>
          <a:sx n="94" d="100"/>
          <a:sy n="94" d="100"/>
        </p:scale>
        <p:origin x="942" y="90"/>
      </p:cViewPr>
      <p:guideLst/>
    </p:cSldViewPr>
  </p:slideViewPr>
  <p:outlineViewPr>
    <p:cViewPr>
      <p:scale>
        <a:sx n="33" d="100"/>
        <a:sy n="33" d="100"/>
      </p:scale>
      <p:origin x="0" y="-3413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6E31FE1-FEB7-4340-B4F2-27355DE90475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9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AC45AD0-4A2A-417A-AD95-4EE39A67A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10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45AD0-4A2A-417A-AD95-4EE39A67A00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38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45AD0-4A2A-417A-AD95-4EE39A67A00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81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45AD0-4A2A-417A-AD95-4EE39A67A00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39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45AD0-4A2A-417A-AD95-4EE39A67A00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20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45AD0-4A2A-417A-AD95-4EE39A67A00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02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45AD0-4A2A-417A-AD95-4EE39A67A00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955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45AD0-4A2A-417A-AD95-4EE39A67A004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15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45AD0-4A2A-417A-AD95-4EE39A67A00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07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45AD0-4A2A-417A-AD95-4EE39A67A00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41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45AD0-4A2A-417A-AD95-4EE39A67A00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42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45AD0-4A2A-417A-AD95-4EE39A67A00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19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45AD0-4A2A-417A-AD95-4EE39A67A00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25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45AD0-4A2A-417A-AD95-4EE39A67A00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27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45AD0-4A2A-417A-AD95-4EE39A67A00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78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45AD0-4A2A-417A-AD95-4EE39A67A00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4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AA45B-9313-4D80-9CBD-09B78FBE8F21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6D94-52A8-4F70-8BCA-2D082D1F55B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755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AA45B-9313-4D80-9CBD-09B78FBE8F21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6D94-52A8-4F70-8BCA-2D082D1F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155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AA45B-9313-4D80-9CBD-09B78FBE8F21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6D94-52A8-4F70-8BCA-2D082D1F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13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AA45B-9313-4D80-9CBD-09B78FBE8F21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6D94-52A8-4F70-8BCA-2D082D1F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85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AA45B-9313-4D80-9CBD-09B78FBE8F21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6D94-52A8-4F70-8BCA-2D082D1F55B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794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AA45B-9313-4D80-9CBD-09B78FBE8F21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6D94-52A8-4F70-8BCA-2D082D1F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11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AA45B-9313-4D80-9CBD-09B78FBE8F21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6D94-52A8-4F70-8BCA-2D082D1F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37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AA45B-9313-4D80-9CBD-09B78FBE8F21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6D94-52A8-4F70-8BCA-2D082D1F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AA45B-9313-4D80-9CBD-09B78FBE8F21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6D94-52A8-4F70-8BCA-2D082D1F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3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0CAA45B-9313-4D80-9CBD-09B78FBE8F21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2A6D94-52A8-4F70-8BCA-2D082D1F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17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AA45B-9313-4D80-9CBD-09B78FBE8F21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6D94-52A8-4F70-8BCA-2D082D1F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397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0CAA45B-9313-4D80-9CBD-09B78FBE8F21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02A6D94-52A8-4F70-8BCA-2D082D1F55B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072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559E3-15B8-F016-BA0F-F45EDC2CD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1828800"/>
            <a:ext cx="10058400" cy="2496312"/>
          </a:xfrm>
        </p:spPr>
        <p:txBody>
          <a:bodyPr/>
          <a:lstStyle/>
          <a:p>
            <a:r>
              <a:rPr lang="en-US" dirty="0"/>
              <a:t>Streamlining SFS Processes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2FD9A1-8D7F-2802-3AC8-1F733E6404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24334F-2BEB-1907-7C33-284AA1611A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30416"/>
            <a:ext cx="1920241" cy="4080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FA55DA-6093-FF3C-45AA-C332DA00703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7281" y="304638"/>
            <a:ext cx="4998717" cy="137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674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77B68-61ED-36C8-4743-181CD4F74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 History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9C48A7-8CB1-709C-8CE2-91AA08D746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30416"/>
            <a:ext cx="1920241" cy="4080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6DE2D3-F839-6083-C455-F79BC4536905}"/>
              </a:ext>
            </a:extLst>
          </p:cNvPr>
          <p:cNvSpPr txBox="1"/>
          <p:nvPr/>
        </p:nvSpPr>
        <p:spPr>
          <a:xfrm>
            <a:off x="1162131" y="1139929"/>
            <a:ext cx="951559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800" dirty="0"/>
          </a:p>
          <a:p>
            <a:r>
              <a:rPr lang="en-US" sz="3600" dirty="0"/>
              <a:t>Questions regarding Credit History?</a:t>
            </a:r>
          </a:p>
          <a:p>
            <a:pPr marL="571500" indent="-571500">
              <a:buAutoNum type="romanU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6512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9C48A7-8CB1-709C-8CE2-91AA08D746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30416"/>
            <a:ext cx="1920241" cy="40805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8156323-24F3-9074-97A1-A54B73C571AB}"/>
              </a:ext>
            </a:extLst>
          </p:cNvPr>
          <p:cNvSpPr txBox="1">
            <a:spLocks/>
          </p:cNvSpPr>
          <p:nvPr/>
        </p:nvSpPr>
        <p:spPr>
          <a:xfrm>
            <a:off x="508756" y="262646"/>
            <a:ext cx="11420273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Tracking AR and Collection Agency Placements</a:t>
            </a:r>
          </a:p>
        </p:txBody>
      </p:sp>
    </p:spTree>
    <p:extLst>
      <p:ext uri="{BB962C8B-B14F-4D97-AF65-F5344CB8AC3E}">
        <p14:creationId xmlns:p14="http://schemas.microsoft.com/office/powerpoint/2010/main" val="3798673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9C48A7-8CB1-709C-8CE2-91AA08D746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30416"/>
            <a:ext cx="1920241" cy="4080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6DE2D3-F839-6083-C455-F79BC4536905}"/>
              </a:ext>
            </a:extLst>
          </p:cNvPr>
          <p:cNvSpPr txBox="1"/>
          <p:nvPr/>
        </p:nvSpPr>
        <p:spPr>
          <a:xfrm>
            <a:off x="960119" y="2072390"/>
            <a:ext cx="1024322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sz="3500" dirty="0"/>
              <a:t>How CSUSM facilitates Agency placements and updates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8156323-24F3-9074-97A1-A54B73C571AB}"/>
              </a:ext>
            </a:extLst>
          </p:cNvPr>
          <p:cNvSpPr txBox="1">
            <a:spLocks/>
          </p:cNvSpPr>
          <p:nvPr/>
        </p:nvSpPr>
        <p:spPr>
          <a:xfrm>
            <a:off x="508756" y="262646"/>
            <a:ext cx="11420273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Tracking AR and Collection Agency Placements</a:t>
            </a:r>
          </a:p>
        </p:txBody>
      </p:sp>
    </p:spTree>
    <p:extLst>
      <p:ext uri="{BB962C8B-B14F-4D97-AF65-F5344CB8AC3E}">
        <p14:creationId xmlns:p14="http://schemas.microsoft.com/office/powerpoint/2010/main" val="773846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9C48A7-8CB1-709C-8CE2-91AA08D746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30416"/>
            <a:ext cx="1920241" cy="4080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6DE2D3-F839-6083-C455-F79BC4536905}"/>
              </a:ext>
            </a:extLst>
          </p:cNvPr>
          <p:cNvSpPr txBox="1"/>
          <p:nvPr/>
        </p:nvSpPr>
        <p:spPr>
          <a:xfrm>
            <a:off x="974387" y="1915556"/>
            <a:ext cx="1024322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300" dirty="0"/>
              <a:t>San Marcos uses a daily automated process that identifies students who are “collection agency ready” (</a:t>
            </a:r>
            <a:r>
              <a:rPr lang="en-US" sz="2300" i="1" dirty="0"/>
              <a:t>having a past-due amount above our threshold of $750 which is 150 days past-due and not already with agency and does not have an indicator active that prevents collections</a:t>
            </a:r>
            <a:r>
              <a:rPr lang="en-US" sz="2300" dirty="0"/>
              <a:t>)</a:t>
            </a:r>
          </a:p>
          <a:p>
            <a:pPr marL="457200" indent="-457200">
              <a:buFont typeface="+mj-lt"/>
              <a:buAutoNum type="arabicPeriod"/>
            </a:pPr>
            <a:endParaRPr lang="en-US" sz="2300" dirty="0"/>
          </a:p>
          <a:p>
            <a:pPr marL="457200" indent="-457200">
              <a:buAutoNum type="arabicPeriod"/>
            </a:pPr>
            <a:r>
              <a:rPr lang="en-US" sz="2300" dirty="0"/>
              <a:t>Students who meet this criteria have an ‘SCA’ (student collections agency) indicator added via the process;  ‘Add Date’ of the indicator is the ‘Delinquency Date’ used with agency;  </a:t>
            </a:r>
            <a:r>
              <a:rPr lang="en-US" sz="2300" b="1" dirty="0"/>
              <a:t>Students can have multiple SCA indicators as they are term-specific to align with the requirements of Williams &amp; Fudge</a:t>
            </a:r>
          </a:p>
          <a:p>
            <a:pPr marL="457200" indent="-457200">
              <a:buFont typeface="+mj-lt"/>
              <a:buAutoNum type="arabicPeriod"/>
            </a:pPr>
            <a:endParaRPr lang="en-US" sz="2300" b="1" dirty="0"/>
          </a:p>
          <a:p>
            <a:pPr marL="457200" indent="-457200">
              <a:buAutoNum type="arabicPeriod"/>
            </a:pPr>
            <a:r>
              <a:rPr lang="en-US" sz="2300" dirty="0"/>
              <a:t>The indicator will include the amount they are past-due by 150 days in the Amount field</a:t>
            </a:r>
          </a:p>
          <a:p>
            <a:pPr marL="457200" indent="-457200">
              <a:buAutoNum type="arabicPeriod"/>
            </a:pPr>
            <a:endParaRPr lang="en-US" sz="24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8156323-24F3-9074-97A1-A54B73C571AB}"/>
              </a:ext>
            </a:extLst>
          </p:cNvPr>
          <p:cNvSpPr txBox="1">
            <a:spLocks/>
          </p:cNvSpPr>
          <p:nvPr/>
        </p:nvSpPr>
        <p:spPr>
          <a:xfrm>
            <a:off x="960119" y="233463"/>
            <a:ext cx="11420273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Collection Agency Placements &amp; Updates</a:t>
            </a:r>
          </a:p>
        </p:txBody>
      </p:sp>
    </p:spTree>
    <p:extLst>
      <p:ext uri="{BB962C8B-B14F-4D97-AF65-F5344CB8AC3E}">
        <p14:creationId xmlns:p14="http://schemas.microsoft.com/office/powerpoint/2010/main" val="724486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9C48A7-8CB1-709C-8CE2-91AA08D746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30416"/>
            <a:ext cx="1920241" cy="4080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6DE2D3-F839-6083-C455-F79BC4536905}"/>
              </a:ext>
            </a:extLst>
          </p:cNvPr>
          <p:cNvSpPr txBox="1"/>
          <p:nvPr/>
        </p:nvSpPr>
        <p:spPr>
          <a:xfrm>
            <a:off x="960119" y="1887565"/>
            <a:ext cx="102432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400" dirty="0"/>
              <a:t>The process also identifies students who’s past-due amount that is 150 or more days is different today, versus what is currently in the ‘amount’ field on the ‘SCA’ indicator;  </a:t>
            </a:r>
            <a:r>
              <a:rPr lang="en-US" sz="2400" b="1" dirty="0"/>
              <a:t>this is accomplished by comparing the amount due from ITEM_DUE_SF compared to the amount in the ‘amount’ field of the indicator</a:t>
            </a:r>
          </a:p>
          <a:p>
            <a:pPr marL="457200" indent="-457200">
              <a:buFont typeface="+mj-lt"/>
              <a:buAutoNum type="arabicPeriod" startAt="4"/>
            </a:pPr>
            <a:endParaRPr lang="en-US" sz="2400" dirty="0"/>
          </a:p>
          <a:p>
            <a:pPr marL="457200" indent="-457200">
              <a:buFont typeface="+mj-lt"/>
              <a:buAutoNum type="arabicPeriod" startAt="4"/>
            </a:pPr>
            <a:r>
              <a:rPr lang="en-US" sz="2400" dirty="0"/>
              <a:t>If the amount is different, the process will update the amount in the ‘amount’ field on the ‘SCA’ indicator</a:t>
            </a:r>
          </a:p>
          <a:p>
            <a:pPr marL="457200" indent="-457200">
              <a:buFont typeface="+mj-lt"/>
              <a:buAutoNum type="arabicPeriod" startAt="4"/>
            </a:pPr>
            <a:endParaRPr lang="en-US" sz="2400" dirty="0"/>
          </a:p>
          <a:p>
            <a:pPr marL="457200" indent="-457200">
              <a:buFont typeface="+mj-lt"/>
              <a:buAutoNum type="arabicPeriod" startAt="4"/>
            </a:pPr>
            <a:r>
              <a:rPr lang="en-US" sz="2400" dirty="0"/>
              <a:t>If the amount that is past-due by 150 or more days has changed to zero, the process will delete the ‘SCA’ indicator</a:t>
            </a:r>
          </a:p>
          <a:p>
            <a:pPr marL="457200" indent="-457200">
              <a:buAutoNum type="arabicPeriod" startAt="4"/>
            </a:pPr>
            <a:endParaRPr lang="en-US" sz="24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8156323-24F3-9074-97A1-A54B73C571AB}"/>
              </a:ext>
            </a:extLst>
          </p:cNvPr>
          <p:cNvSpPr txBox="1">
            <a:spLocks/>
          </p:cNvSpPr>
          <p:nvPr/>
        </p:nvSpPr>
        <p:spPr>
          <a:xfrm>
            <a:off x="960119" y="233463"/>
            <a:ext cx="11420273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Collection Agency Placements &amp; Updates</a:t>
            </a:r>
          </a:p>
        </p:txBody>
      </p:sp>
    </p:spTree>
    <p:extLst>
      <p:ext uri="{BB962C8B-B14F-4D97-AF65-F5344CB8AC3E}">
        <p14:creationId xmlns:p14="http://schemas.microsoft.com/office/powerpoint/2010/main" val="488878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9C48A7-8CB1-709C-8CE2-91AA08D746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30416"/>
            <a:ext cx="1920241" cy="4080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6DE2D3-F839-6083-C455-F79BC4536905}"/>
              </a:ext>
            </a:extLst>
          </p:cNvPr>
          <p:cNvSpPr txBox="1"/>
          <p:nvPr/>
        </p:nvSpPr>
        <p:spPr>
          <a:xfrm>
            <a:off x="960119" y="1887565"/>
            <a:ext cx="102432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en-US" sz="2400" dirty="0"/>
              <a:t>A scheduled query runs daily, and sent to our collector for review</a:t>
            </a:r>
          </a:p>
          <a:p>
            <a:pPr marL="457200" indent="-457200">
              <a:buFont typeface="+mj-lt"/>
              <a:buAutoNum type="arabicPeriod" startAt="7"/>
            </a:pPr>
            <a:endParaRPr lang="en-US" sz="2400" dirty="0"/>
          </a:p>
          <a:p>
            <a:pPr marL="457200" indent="-457200">
              <a:buFont typeface="+mj-lt"/>
              <a:buAutoNum type="arabicPeriod" startAt="7"/>
            </a:pPr>
            <a:r>
              <a:rPr lang="en-US" sz="2400" dirty="0"/>
              <a:t>The report will contain ‘Adds’ (ready for placement or a new term being added for a student), ‘Changes’ (additional amounts to a term already with the agency), and ‘Deletes’ (a past-due amount by 150 or more days no longer exists);  </a:t>
            </a:r>
          </a:p>
          <a:p>
            <a:pPr marL="457200" indent="-457200">
              <a:buFont typeface="+mj-lt"/>
              <a:buAutoNum type="arabicPeriod" startAt="7"/>
            </a:pPr>
            <a:endParaRPr lang="en-US" sz="2400" dirty="0"/>
          </a:p>
          <a:p>
            <a:pPr marL="457200" indent="-457200">
              <a:buFont typeface="+mj-lt"/>
              <a:buAutoNum type="arabicPeriod" startAt="7"/>
            </a:pPr>
            <a:r>
              <a:rPr lang="en-US" sz="2400" dirty="0"/>
              <a:t>Report is structured in a format that meets Williams &amp; Fudge’s needs, </a:t>
            </a:r>
            <a:r>
              <a:rPr lang="en-US" sz="2400" b="1" dirty="0"/>
              <a:t>enabling them to use the excel file to upload new adds (new placement or a new term for an existing placement), add new amounts to an existing term, and delete when last payment has cleared</a:t>
            </a:r>
          </a:p>
          <a:p>
            <a:pPr marL="457200" indent="-457200">
              <a:buAutoNum type="arabicPeriod" startAt="7"/>
            </a:pPr>
            <a:endParaRPr lang="en-US" sz="24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8156323-24F3-9074-97A1-A54B73C571AB}"/>
              </a:ext>
            </a:extLst>
          </p:cNvPr>
          <p:cNvSpPr txBox="1">
            <a:spLocks/>
          </p:cNvSpPr>
          <p:nvPr/>
        </p:nvSpPr>
        <p:spPr>
          <a:xfrm>
            <a:off x="960119" y="233463"/>
            <a:ext cx="11420273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Collection Agency Placements &amp; Updates</a:t>
            </a:r>
          </a:p>
        </p:txBody>
      </p:sp>
    </p:spTree>
    <p:extLst>
      <p:ext uri="{BB962C8B-B14F-4D97-AF65-F5344CB8AC3E}">
        <p14:creationId xmlns:p14="http://schemas.microsoft.com/office/powerpoint/2010/main" val="3342728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9C48A7-8CB1-709C-8CE2-91AA08D746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30416"/>
            <a:ext cx="1920241" cy="4080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6DE2D3-F839-6083-C455-F79BC4536905}"/>
              </a:ext>
            </a:extLst>
          </p:cNvPr>
          <p:cNvSpPr txBox="1"/>
          <p:nvPr/>
        </p:nvSpPr>
        <p:spPr>
          <a:xfrm>
            <a:off x="960119" y="1887565"/>
            <a:ext cx="10243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7"/>
            </a:pPr>
            <a:endParaRPr lang="en-US" sz="24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8156323-24F3-9074-97A1-A54B73C571AB}"/>
              </a:ext>
            </a:extLst>
          </p:cNvPr>
          <p:cNvSpPr txBox="1">
            <a:spLocks/>
          </p:cNvSpPr>
          <p:nvPr/>
        </p:nvSpPr>
        <p:spPr>
          <a:xfrm>
            <a:off x="960119" y="233463"/>
            <a:ext cx="11420273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Collection Agency Placements &amp; Updates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B17826-5365-ADCC-9AB8-BC12ECBDF6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61000"/>
            <a:ext cx="12192000" cy="1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31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9C48A7-8CB1-709C-8CE2-91AA08D746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30416"/>
            <a:ext cx="1920241" cy="4080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6DE2D3-F839-6083-C455-F79BC4536905}"/>
              </a:ext>
            </a:extLst>
          </p:cNvPr>
          <p:cNvSpPr txBox="1"/>
          <p:nvPr/>
        </p:nvSpPr>
        <p:spPr>
          <a:xfrm>
            <a:off x="960119" y="1887565"/>
            <a:ext cx="10243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File format used for Williams &amp; Fudge </a:t>
            </a:r>
          </a:p>
          <a:p>
            <a:endParaRPr lang="en-US" sz="24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8156323-24F3-9074-97A1-A54B73C571AB}"/>
              </a:ext>
            </a:extLst>
          </p:cNvPr>
          <p:cNvSpPr txBox="1">
            <a:spLocks/>
          </p:cNvSpPr>
          <p:nvPr/>
        </p:nvSpPr>
        <p:spPr>
          <a:xfrm>
            <a:off x="960119" y="233463"/>
            <a:ext cx="11420273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Collection Agency Placements &amp; Updates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98FDCA-A086-EE80-A984-26A8928210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32656"/>
            <a:ext cx="12192000" cy="99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89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9C48A7-8CB1-709C-8CE2-91AA08D746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30416"/>
            <a:ext cx="1920241" cy="4080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6DE2D3-F839-6083-C455-F79BC4536905}"/>
              </a:ext>
            </a:extLst>
          </p:cNvPr>
          <p:cNvSpPr txBox="1"/>
          <p:nvPr/>
        </p:nvSpPr>
        <p:spPr>
          <a:xfrm>
            <a:off x="960119" y="1887565"/>
            <a:ext cx="38881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Service Indicator data matches data sent to Collection Agency</a:t>
            </a:r>
          </a:p>
          <a:p>
            <a:endParaRPr lang="en-US" sz="2400" dirty="0"/>
          </a:p>
          <a:p>
            <a:r>
              <a:rPr lang="en-US" sz="2400" dirty="0"/>
              <a:t>The amount is specific to the term, and the start date of the indicator is the Delinquency date</a:t>
            </a:r>
          </a:p>
          <a:p>
            <a:endParaRPr lang="en-US" sz="24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8156323-24F3-9074-97A1-A54B73C571AB}"/>
              </a:ext>
            </a:extLst>
          </p:cNvPr>
          <p:cNvSpPr txBox="1">
            <a:spLocks/>
          </p:cNvSpPr>
          <p:nvPr/>
        </p:nvSpPr>
        <p:spPr>
          <a:xfrm>
            <a:off x="960119" y="233463"/>
            <a:ext cx="11420273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Collection Agency Placements &amp; Updates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6B4210-B6A3-A752-D158-936E0515F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3025" y="1887565"/>
            <a:ext cx="6928770" cy="428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736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9C48A7-8CB1-709C-8CE2-91AA08D746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30416"/>
            <a:ext cx="1920241" cy="4080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6DE2D3-F839-6083-C455-F79BC4536905}"/>
              </a:ext>
            </a:extLst>
          </p:cNvPr>
          <p:cNvSpPr txBox="1"/>
          <p:nvPr/>
        </p:nvSpPr>
        <p:spPr>
          <a:xfrm>
            <a:off x="974387" y="1780560"/>
            <a:ext cx="10243226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Benefits of this process: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Massive reduction in manual work by collector</a:t>
            </a:r>
          </a:p>
          <a:p>
            <a:endParaRPr lang="en-US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Tracking agency amounts by term aligns with needs of Williams &amp; Fudge</a:t>
            </a:r>
          </a:p>
          <a:p>
            <a:endParaRPr lang="en-US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Amount changes – up or down – are tracked and updated in the Agency indicator automatically</a:t>
            </a:r>
          </a:p>
          <a:p>
            <a:endParaRPr lang="en-US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Greater visibility and reporting capabilities as to number of students with agency, amounts, and success rates of agency</a:t>
            </a:r>
          </a:p>
          <a:p>
            <a:endParaRPr lang="en-US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Easier to maintain accuracy between PeopleSoft and Agency</a:t>
            </a:r>
          </a:p>
          <a:p>
            <a:endParaRPr lang="en-US" sz="24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8156323-24F3-9074-97A1-A54B73C571AB}"/>
              </a:ext>
            </a:extLst>
          </p:cNvPr>
          <p:cNvSpPr txBox="1">
            <a:spLocks/>
          </p:cNvSpPr>
          <p:nvPr/>
        </p:nvSpPr>
        <p:spPr>
          <a:xfrm>
            <a:off x="960119" y="233463"/>
            <a:ext cx="11420273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Collection Agency Placements &amp; Updates</a:t>
            </a:r>
          </a:p>
        </p:txBody>
      </p:sp>
    </p:spTree>
    <p:extLst>
      <p:ext uri="{BB962C8B-B14F-4D97-AF65-F5344CB8AC3E}">
        <p14:creationId xmlns:p14="http://schemas.microsoft.com/office/powerpoint/2010/main" val="3682489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77B68-61ED-36C8-4743-181CD4F74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Presentation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9C48A7-8CB1-709C-8CE2-91AA08D746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30416"/>
            <a:ext cx="1920241" cy="4080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6DE2D3-F839-6083-C455-F79BC4536905}"/>
              </a:ext>
            </a:extLst>
          </p:cNvPr>
          <p:cNvSpPr txBox="1"/>
          <p:nvPr/>
        </p:nvSpPr>
        <p:spPr>
          <a:xfrm>
            <a:off x="1391055" y="2295728"/>
            <a:ext cx="1024322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Share CSUSM’s approach to common processes we all facilitate in one way or another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Spark ideas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Hopefully lead to improved processes and new efficiencies at your campus, allowing resources to be reallocated to high-value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5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9C48A7-8CB1-709C-8CE2-91AA08D746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30416"/>
            <a:ext cx="1920241" cy="4080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6DE2D3-F839-6083-C455-F79BC4536905}"/>
              </a:ext>
            </a:extLst>
          </p:cNvPr>
          <p:cNvSpPr txBox="1"/>
          <p:nvPr/>
        </p:nvSpPr>
        <p:spPr>
          <a:xfrm>
            <a:off x="960119" y="3226320"/>
            <a:ext cx="102432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Questions regarding Collection Agency Placements &amp; Updates?</a:t>
            </a:r>
            <a:endParaRPr lang="en-US" sz="2800" dirty="0"/>
          </a:p>
          <a:p>
            <a:endParaRPr lang="en-US" sz="24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8156323-24F3-9074-97A1-A54B73C571AB}"/>
              </a:ext>
            </a:extLst>
          </p:cNvPr>
          <p:cNvSpPr txBox="1">
            <a:spLocks/>
          </p:cNvSpPr>
          <p:nvPr/>
        </p:nvSpPr>
        <p:spPr>
          <a:xfrm>
            <a:off x="960119" y="233463"/>
            <a:ext cx="11420273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Collection Agency Placements &amp; Updates</a:t>
            </a:r>
          </a:p>
        </p:txBody>
      </p:sp>
    </p:spTree>
    <p:extLst>
      <p:ext uri="{BB962C8B-B14F-4D97-AF65-F5344CB8AC3E}">
        <p14:creationId xmlns:p14="http://schemas.microsoft.com/office/powerpoint/2010/main" val="2215877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9C48A7-8CB1-709C-8CE2-91AA08D746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30416"/>
            <a:ext cx="1920241" cy="40805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8156323-24F3-9074-97A1-A54B73C571AB}"/>
              </a:ext>
            </a:extLst>
          </p:cNvPr>
          <p:cNvSpPr txBox="1">
            <a:spLocks/>
          </p:cNvSpPr>
          <p:nvPr/>
        </p:nvSpPr>
        <p:spPr>
          <a:xfrm>
            <a:off x="960119" y="233463"/>
            <a:ext cx="11420273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Franchise Tax Board</a:t>
            </a:r>
          </a:p>
        </p:txBody>
      </p:sp>
    </p:spTree>
    <p:extLst>
      <p:ext uri="{BB962C8B-B14F-4D97-AF65-F5344CB8AC3E}">
        <p14:creationId xmlns:p14="http://schemas.microsoft.com/office/powerpoint/2010/main" val="2173250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9C48A7-8CB1-709C-8CE2-91AA08D746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30416"/>
            <a:ext cx="1920241" cy="4080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6DE2D3-F839-6083-C455-F79BC4536905}"/>
              </a:ext>
            </a:extLst>
          </p:cNvPr>
          <p:cNvSpPr txBox="1"/>
          <p:nvPr/>
        </p:nvSpPr>
        <p:spPr>
          <a:xfrm>
            <a:off x="960119" y="2014024"/>
            <a:ext cx="102432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Franchise Tax Board is processed nearly the same as collection agency placements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Query identifies a debt that is $10 or more and 150 days past due, and an ‘FTB’ indicator does not exist, nor does a ‘write off’ or ‘do not collect’ indicator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Process adds an FTB indicator, adding the amount that is past-due by 150 days or more in the ‘amount’ field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8156323-24F3-9074-97A1-A54B73C571AB}"/>
              </a:ext>
            </a:extLst>
          </p:cNvPr>
          <p:cNvSpPr txBox="1">
            <a:spLocks/>
          </p:cNvSpPr>
          <p:nvPr/>
        </p:nvSpPr>
        <p:spPr>
          <a:xfrm>
            <a:off x="960119" y="233463"/>
            <a:ext cx="11420273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Franchise Tax Board</a:t>
            </a:r>
          </a:p>
        </p:txBody>
      </p:sp>
    </p:spTree>
    <p:extLst>
      <p:ext uri="{BB962C8B-B14F-4D97-AF65-F5344CB8AC3E}">
        <p14:creationId xmlns:p14="http://schemas.microsoft.com/office/powerpoint/2010/main" val="29473213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9C48A7-8CB1-709C-8CE2-91AA08D746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30416"/>
            <a:ext cx="1920241" cy="4080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6DE2D3-F839-6083-C455-F79BC4536905}"/>
              </a:ext>
            </a:extLst>
          </p:cNvPr>
          <p:cNvSpPr txBox="1"/>
          <p:nvPr/>
        </p:nvSpPr>
        <p:spPr>
          <a:xfrm>
            <a:off x="960119" y="2014024"/>
            <a:ext cx="102432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Process looks for variances between the amount due from ITEM_DUE_SF and the amount in the ‘amount’ field of the FTB indicator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amounts do not match, the FTB indicator’s amount is updated with the new amount (up or down)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“change” process will ignore FTBs that have already been kicked back by FTB (accomplished by changing the reason code of the FTB indicator)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8156323-24F3-9074-97A1-A54B73C571AB}"/>
              </a:ext>
            </a:extLst>
          </p:cNvPr>
          <p:cNvSpPr txBox="1">
            <a:spLocks/>
          </p:cNvSpPr>
          <p:nvPr/>
        </p:nvSpPr>
        <p:spPr>
          <a:xfrm>
            <a:off x="960119" y="233463"/>
            <a:ext cx="11420273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Franchise Tax Board</a:t>
            </a:r>
          </a:p>
        </p:txBody>
      </p:sp>
    </p:spTree>
    <p:extLst>
      <p:ext uri="{BB962C8B-B14F-4D97-AF65-F5344CB8AC3E}">
        <p14:creationId xmlns:p14="http://schemas.microsoft.com/office/powerpoint/2010/main" val="17543291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9C48A7-8CB1-709C-8CE2-91AA08D746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30416"/>
            <a:ext cx="1920241" cy="4080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6DE2D3-F839-6083-C455-F79BC4536905}"/>
              </a:ext>
            </a:extLst>
          </p:cNvPr>
          <p:cNvSpPr txBox="1"/>
          <p:nvPr/>
        </p:nvSpPr>
        <p:spPr>
          <a:xfrm>
            <a:off x="960119" y="2014024"/>
            <a:ext cx="10243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Process also looks for amounts past due by 150 days, and amount has dropped below $10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Process will delete FTB if that criteria is met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Resource responsible for FTB gets a scheduled query delivered daily with new Adds, Changes, or Deletes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8156323-24F3-9074-97A1-A54B73C571AB}"/>
              </a:ext>
            </a:extLst>
          </p:cNvPr>
          <p:cNvSpPr txBox="1">
            <a:spLocks/>
          </p:cNvSpPr>
          <p:nvPr/>
        </p:nvSpPr>
        <p:spPr>
          <a:xfrm>
            <a:off x="960119" y="233463"/>
            <a:ext cx="11420273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Franchise Tax Board</a:t>
            </a:r>
          </a:p>
        </p:txBody>
      </p:sp>
    </p:spTree>
    <p:extLst>
      <p:ext uri="{BB962C8B-B14F-4D97-AF65-F5344CB8AC3E}">
        <p14:creationId xmlns:p14="http://schemas.microsoft.com/office/powerpoint/2010/main" val="19639727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9C48A7-8CB1-709C-8CE2-91AA08D746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30416"/>
            <a:ext cx="1920241" cy="4080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6DE2D3-F839-6083-C455-F79BC4536905}"/>
              </a:ext>
            </a:extLst>
          </p:cNvPr>
          <p:cNvSpPr txBox="1"/>
          <p:nvPr/>
        </p:nvSpPr>
        <p:spPr>
          <a:xfrm>
            <a:off x="960119" y="2014024"/>
            <a:ext cx="10243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Sample Daily Report:</a:t>
            </a:r>
          </a:p>
          <a:p>
            <a:endParaRPr lang="en-US" sz="24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8156323-24F3-9074-97A1-A54B73C571AB}"/>
              </a:ext>
            </a:extLst>
          </p:cNvPr>
          <p:cNvSpPr txBox="1">
            <a:spLocks/>
          </p:cNvSpPr>
          <p:nvPr/>
        </p:nvSpPr>
        <p:spPr>
          <a:xfrm>
            <a:off x="960119" y="233463"/>
            <a:ext cx="11420273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Franchise Tax Board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34012A-71D6-779C-A88B-2C92B61B6E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626" y="2643339"/>
            <a:ext cx="10219048" cy="24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455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9C48A7-8CB1-709C-8CE2-91AA08D746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30416"/>
            <a:ext cx="1920241" cy="4080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6DE2D3-F839-6083-C455-F79BC4536905}"/>
              </a:ext>
            </a:extLst>
          </p:cNvPr>
          <p:cNvSpPr txBox="1"/>
          <p:nvPr/>
        </p:nvSpPr>
        <p:spPr>
          <a:xfrm>
            <a:off x="960119" y="2014024"/>
            <a:ext cx="1024322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Benefits of this process: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Reduction in manual work (no more “master spreadsheets” and manual look-ups for changes,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Reduction in errors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FTB and PeopleSoft in sync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Quicker updates to FTB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8156323-24F3-9074-97A1-A54B73C571AB}"/>
              </a:ext>
            </a:extLst>
          </p:cNvPr>
          <p:cNvSpPr txBox="1">
            <a:spLocks/>
          </p:cNvSpPr>
          <p:nvPr/>
        </p:nvSpPr>
        <p:spPr>
          <a:xfrm>
            <a:off x="960119" y="233463"/>
            <a:ext cx="11420273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Franchise Tax Board</a:t>
            </a:r>
          </a:p>
        </p:txBody>
      </p:sp>
    </p:spTree>
    <p:extLst>
      <p:ext uri="{BB962C8B-B14F-4D97-AF65-F5344CB8AC3E}">
        <p14:creationId xmlns:p14="http://schemas.microsoft.com/office/powerpoint/2010/main" val="304114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B7A01-C518-9ABA-22F1-FF459B9F8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Veteran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9C057-5A08-F43D-547B-FA505A982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710294-39A9-0851-0B71-837DC63E0A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30416"/>
            <a:ext cx="1920241" cy="40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345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B7A01-C518-9ABA-22F1-FF459B9F8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Veteran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9C057-5A08-F43D-547B-FA505A982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27634"/>
            <a:ext cx="10058400" cy="364146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Is your campus fully utilizing the veteran benefits mod?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If not, you may be missing out on an opportunity to streamline your processes related to tracking veteran payments!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710294-39A9-0851-0B71-837DC63E0A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30416"/>
            <a:ext cx="1920241" cy="40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412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B7A01-C518-9ABA-22F1-FF459B9F8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Veteran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9C057-5A08-F43D-547B-FA505A982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27634"/>
            <a:ext cx="10058400" cy="3641460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A nightly process runs that identifies any veteran student who has new enrollment or had a change to their enrollment or financial aid (aid that can pay tuition only)</a:t>
            </a:r>
          </a:p>
          <a:p>
            <a:endParaRPr lang="en-US" sz="2400" dirty="0"/>
          </a:p>
          <a:p>
            <a:r>
              <a:rPr lang="en-US" sz="2400" dirty="0"/>
              <a:t>New enrollment, or changes to existing enrollment, create an “in review” row in the Tuition Worksheet page</a:t>
            </a:r>
          </a:p>
          <a:p>
            <a:endParaRPr lang="en-US" sz="2400" dirty="0"/>
          </a:p>
          <a:p>
            <a:r>
              <a:rPr lang="en-US" sz="2400" dirty="0"/>
              <a:t>This allows SFS and/or certifying officials the ability to certify Tuition and Fees accurately and quickly catch changes that may impact what has already been reported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710294-39A9-0851-0B71-837DC63E0A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30416"/>
            <a:ext cx="1920241" cy="40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85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77B68-61ED-36C8-4743-181CD4F74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655" y="286603"/>
            <a:ext cx="11420273" cy="1450757"/>
          </a:xfrm>
        </p:spPr>
        <p:txBody>
          <a:bodyPr/>
          <a:lstStyle/>
          <a:p>
            <a:r>
              <a:rPr lang="en-US" dirty="0"/>
              <a:t>Tracking AR and Collection Agency Placements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9C48A7-8CB1-709C-8CE2-91AA08D746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30416"/>
            <a:ext cx="1920241" cy="4080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6DE2D3-F839-6083-C455-F79BC4536905}"/>
              </a:ext>
            </a:extLst>
          </p:cNvPr>
          <p:cNvSpPr txBox="1"/>
          <p:nvPr/>
        </p:nvSpPr>
        <p:spPr>
          <a:xfrm>
            <a:off x="1391055" y="2295728"/>
            <a:ext cx="10243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8252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B7A01-C518-9ABA-22F1-FF459B9F8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Veteran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9C057-5A08-F43D-547B-FA505A982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27634"/>
            <a:ext cx="3844371" cy="3641460"/>
          </a:xfrm>
        </p:spPr>
        <p:txBody>
          <a:bodyPr/>
          <a:lstStyle/>
          <a:p>
            <a:r>
              <a:rPr lang="en-US" dirty="0"/>
              <a:t>The ‘Veterans Tuition Worksheet’ contains all the fees and financial aid that are associated with the student’s enrollment for a specific term</a:t>
            </a:r>
          </a:p>
          <a:p>
            <a:r>
              <a:rPr lang="en-US" dirty="0"/>
              <a:t>Upon review and confirming, a certifying official will change the status to ‘reported’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710294-39A9-0851-0B71-837DC63E0A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30416"/>
            <a:ext cx="1920241" cy="4080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265FBD-551E-097B-46A3-D26E384AB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554" y="2227634"/>
            <a:ext cx="7191342" cy="394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4160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B7A01-C518-9ABA-22F1-FF459B9F8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Veteran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9C057-5A08-F43D-547B-FA505A982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27634"/>
            <a:ext cx="9826882" cy="3641460"/>
          </a:xfrm>
        </p:spPr>
        <p:txBody>
          <a:bodyPr/>
          <a:lstStyle/>
          <a:p>
            <a:r>
              <a:rPr lang="en-US" dirty="0"/>
              <a:t>Using query, it’s easy to identify who’s enrollment or aid has changed, allowing for quicker response for updating the VA, adjusting a third-party contract, and adjusting payments (or aid) on the student account where necessary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710294-39A9-0851-0B71-837DC63E0A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30416"/>
            <a:ext cx="1920241" cy="4080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4C7BB6-CDCB-93FE-7A4E-A7CF026E1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435" y="3499116"/>
            <a:ext cx="10028571" cy="15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139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B7A01-C518-9ABA-22F1-FF459B9F8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Veteran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9C057-5A08-F43D-547B-FA505A982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27634"/>
            <a:ext cx="9826882" cy="3641460"/>
          </a:xfrm>
        </p:spPr>
        <p:txBody>
          <a:bodyPr/>
          <a:lstStyle/>
          <a:p>
            <a:r>
              <a:rPr lang="en-US" dirty="0"/>
              <a:t>Veteran Benefits Mod (Tuition &amp; Fees) Process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710294-39A9-0851-0B71-837DC63E0A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30416"/>
            <a:ext cx="1920241" cy="4080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140D47-3E42-4619-57A1-41C569227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123347"/>
            <a:ext cx="12192000" cy="145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8017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B7A01-C518-9ABA-22F1-FF459B9F8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Veteran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9C057-5A08-F43D-547B-FA505A982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27634"/>
            <a:ext cx="9826882" cy="3641460"/>
          </a:xfrm>
        </p:spPr>
        <p:txBody>
          <a:bodyPr/>
          <a:lstStyle/>
          <a:p>
            <a:r>
              <a:rPr lang="en-US" b="1" dirty="0"/>
              <a:t>Benefits of this process:</a:t>
            </a:r>
          </a:p>
          <a:p>
            <a:endParaRPr lang="en-US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/>
              <a:t>  Easier for Veteran Center and SFS to stay in sync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/>
              <a:t>  Quicker to catch students who need their benefits or aid adjusted</a:t>
            </a:r>
          </a:p>
          <a:p>
            <a:pPr marL="0" indent="0">
              <a:buClrTx/>
              <a:buNone/>
            </a:pPr>
            <a:endParaRPr lang="en-US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/>
              <a:t>  With quicker catches to changes, easier to collect additional payments if necessary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710294-39A9-0851-0B71-837DC63E0A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30416"/>
            <a:ext cx="1920241" cy="40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940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B7A01-C518-9ABA-22F1-FF459B9F8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Veteran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9C057-5A08-F43D-547B-FA505A982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5259"/>
            <a:ext cx="10167350" cy="3641460"/>
          </a:xfrm>
        </p:spPr>
        <p:txBody>
          <a:bodyPr>
            <a:normAutofit/>
          </a:bodyPr>
          <a:lstStyle/>
          <a:p>
            <a:r>
              <a:rPr lang="en-US" b="1" dirty="0"/>
              <a:t>Queries that help SFS with veteran benefits processes</a:t>
            </a:r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710294-39A9-0851-0B71-837DC63E0A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30416"/>
            <a:ext cx="1920241" cy="40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293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B7A01-C518-9ABA-22F1-FF459B9F8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Veteran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9C057-5A08-F43D-547B-FA505A982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5259"/>
            <a:ext cx="10167350" cy="3641460"/>
          </a:xfrm>
        </p:spPr>
        <p:txBody>
          <a:bodyPr>
            <a:normAutofit/>
          </a:bodyPr>
          <a:lstStyle/>
          <a:p>
            <a:r>
              <a:rPr lang="en-US" b="1" dirty="0"/>
              <a:t>Queries that help SFS with veteran benefits processes</a:t>
            </a:r>
          </a:p>
          <a:p>
            <a:endParaRPr lang="en-US" b="1" dirty="0"/>
          </a:p>
          <a:p>
            <a:r>
              <a:rPr lang="en-US" dirty="0"/>
              <a:t>“Tuition &amp; Fees changes”</a:t>
            </a:r>
          </a:p>
          <a:p>
            <a:endParaRPr lang="en-US" dirty="0"/>
          </a:p>
          <a:p>
            <a:r>
              <a:rPr lang="en-US" b="1" dirty="0"/>
              <a:t>What it does</a:t>
            </a:r>
            <a:r>
              <a:rPr lang="en-US" dirty="0"/>
              <a:t>:  Identifies students who’s tuition and fees that are reportable to the VA has changed since the initial certification of T&amp;F</a:t>
            </a:r>
          </a:p>
          <a:p>
            <a:endParaRPr lang="en-US" dirty="0"/>
          </a:p>
          <a:p>
            <a:r>
              <a:rPr lang="en-US" b="1" dirty="0"/>
              <a:t>Benefits</a:t>
            </a:r>
            <a:r>
              <a:rPr lang="en-US" dirty="0"/>
              <a:t>:  Helps SFS catch changes quickly and adjust third party up or down as necessary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710294-39A9-0851-0B71-837DC63E0A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30416"/>
            <a:ext cx="1920241" cy="40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058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B7A01-C518-9ABA-22F1-FF459B9F8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Veteran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9C057-5A08-F43D-547B-FA505A982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5259"/>
            <a:ext cx="10167350" cy="364146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Queries that help SFS with veteran benefits processes</a:t>
            </a:r>
          </a:p>
          <a:p>
            <a:endParaRPr lang="en-US" b="1" dirty="0"/>
          </a:p>
          <a:p>
            <a:r>
              <a:rPr lang="en-US" dirty="0"/>
              <a:t>“Veteran Student and NONRES Present”</a:t>
            </a:r>
          </a:p>
          <a:p>
            <a:endParaRPr lang="en-US" dirty="0"/>
          </a:p>
          <a:p>
            <a:r>
              <a:rPr lang="en-US" b="1" dirty="0"/>
              <a:t>What it does</a:t>
            </a:r>
            <a:r>
              <a:rPr lang="en-US" dirty="0"/>
              <a:t>:  Identifies students using Veteran benefits and also have nonresident tuition on account</a:t>
            </a:r>
          </a:p>
          <a:p>
            <a:endParaRPr lang="en-US" dirty="0"/>
          </a:p>
          <a:p>
            <a:r>
              <a:rPr lang="en-US" b="1" dirty="0"/>
              <a:t>Benefits</a:t>
            </a:r>
            <a:r>
              <a:rPr lang="en-US" dirty="0"/>
              <a:t>:  Helps SFS staff ensure veteran-benefit students are not improperly charged </a:t>
            </a:r>
            <a:r>
              <a:rPr lang="en-US" dirty="0" err="1"/>
              <a:t>nonres</a:t>
            </a:r>
            <a:r>
              <a:rPr lang="en-US" dirty="0"/>
              <a:t> tuition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710294-39A9-0851-0B71-837DC63E0A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30416"/>
            <a:ext cx="1920241" cy="40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402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B7A01-C518-9ABA-22F1-FF459B9F8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Veteran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9C057-5A08-F43D-547B-FA505A982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5259"/>
            <a:ext cx="10167350" cy="3641460"/>
          </a:xfrm>
        </p:spPr>
        <p:txBody>
          <a:bodyPr>
            <a:normAutofit/>
          </a:bodyPr>
          <a:lstStyle/>
          <a:p>
            <a:r>
              <a:rPr lang="en-US" b="1" dirty="0"/>
              <a:t>Queries that help SFS with veteran benefits processes</a:t>
            </a:r>
          </a:p>
          <a:p>
            <a:endParaRPr lang="en-US" b="1" dirty="0"/>
          </a:p>
          <a:p>
            <a:r>
              <a:rPr lang="en-US" dirty="0"/>
              <a:t>“Cal Vet and Aid”</a:t>
            </a:r>
          </a:p>
          <a:p>
            <a:endParaRPr lang="en-US" dirty="0"/>
          </a:p>
          <a:p>
            <a:r>
              <a:rPr lang="en-US" b="1" dirty="0"/>
              <a:t>What it does</a:t>
            </a:r>
            <a:r>
              <a:rPr lang="en-US" dirty="0"/>
              <a:t>:  Identifies students who have </a:t>
            </a:r>
            <a:r>
              <a:rPr lang="en-US" dirty="0" err="1"/>
              <a:t>cal</a:t>
            </a:r>
            <a:r>
              <a:rPr lang="en-US" dirty="0"/>
              <a:t> vet waiver, but also awarded a tuition-based grant</a:t>
            </a:r>
          </a:p>
          <a:p>
            <a:endParaRPr lang="en-US" dirty="0"/>
          </a:p>
          <a:p>
            <a:r>
              <a:rPr lang="en-US" b="1" dirty="0"/>
              <a:t>Benefits</a:t>
            </a:r>
            <a:r>
              <a:rPr lang="en-US" dirty="0"/>
              <a:t>:  Helps SFS remove Cal Vet waiver so tuition paid by grant instead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710294-39A9-0851-0B71-837DC63E0A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30416"/>
            <a:ext cx="1920241" cy="40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642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B7A01-C518-9ABA-22F1-FF459B9F8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 Adjustments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9C057-5A08-F43D-547B-FA505A982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5259"/>
            <a:ext cx="10167350" cy="364146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710294-39A9-0851-0B71-837DC63E0A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30416"/>
            <a:ext cx="1920241" cy="40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294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B7A01-C518-9ABA-22F1-FF459B9F8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 Adjustments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9C057-5A08-F43D-547B-FA505A982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5259"/>
            <a:ext cx="10167350" cy="3641460"/>
          </a:xfrm>
        </p:spPr>
        <p:txBody>
          <a:bodyPr>
            <a:normAutofit/>
          </a:bodyPr>
          <a:lstStyle/>
          <a:p>
            <a:r>
              <a:rPr lang="en-US" dirty="0"/>
              <a:t>As it has been determined that financial aid adjustments that create a new balance should be considered “new debt”, San Marcos updates the due-dates for any debt that results from an aid adjustment</a:t>
            </a:r>
          </a:p>
          <a:p>
            <a:endParaRPr lang="en-US" dirty="0"/>
          </a:p>
          <a:p>
            <a:r>
              <a:rPr lang="en-US" dirty="0"/>
              <a:t>Due Dates are updated to the same date as the adjustment, so students are not instantly past-due with late fees and holds</a:t>
            </a:r>
          </a:p>
          <a:p>
            <a:br>
              <a:rPr lang="en-US" dirty="0"/>
            </a:br>
            <a:r>
              <a:rPr lang="en-US" dirty="0"/>
              <a:t>Students are sent an email notifying them of the adjustment resulting in a balance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710294-39A9-0851-0B71-837DC63E0A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30416"/>
            <a:ext cx="1920241" cy="40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67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9C48A7-8CB1-709C-8CE2-91AA08D746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30416"/>
            <a:ext cx="1920241" cy="4080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6DE2D3-F839-6083-C455-F79BC4536905}"/>
              </a:ext>
            </a:extLst>
          </p:cNvPr>
          <p:cNvSpPr txBox="1"/>
          <p:nvPr/>
        </p:nvSpPr>
        <p:spPr>
          <a:xfrm>
            <a:off x="960119" y="2967335"/>
            <a:ext cx="10243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sz="3600" dirty="0"/>
              <a:t>The case for using PeopleSoft delivered Credit History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8156323-24F3-9074-97A1-A54B73C571AB}"/>
              </a:ext>
            </a:extLst>
          </p:cNvPr>
          <p:cNvSpPr txBox="1">
            <a:spLocks/>
          </p:cNvSpPr>
          <p:nvPr/>
        </p:nvSpPr>
        <p:spPr>
          <a:xfrm>
            <a:off x="508756" y="262646"/>
            <a:ext cx="11420273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Tracking AR and Collection Agency Placements</a:t>
            </a:r>
          </a:p>
        </p:txBody>
      </p:sp>
    </p:spTree>
    <p:extLst>
      <p:ext uri="{BB962C8B-B14F-4D97-AF65-F5344CB8AC3E}">
        <p14:creationId xmlns:p14="http://schemas.microsoft.com/office/powerpoint/2010/main" val="3266013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B7A01-C518-9ABA-22F1-FF459B9F8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 Adjustments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9C057-5A08-F43D-547B-FA505A982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5259"/>
            <a:ext cx="10167350" cy="3641460"/>
          </a:xfrm>
        </p:spPr>
        <p:txBody>
          <a:bodyPr>
            <a:normAutofit/>
          </a:bodyPr>
          <a:lstStyle/>
          <a:p>
            <a:r>
              <a:rPr lang="en-US" dirty="0"/>
              <a:t>A query runs daily that identifies when an ‘F’ item type is reversed, and a balance greater than zero exists</a:t>
            </a:r>
          </a:p>
          <a:p>
            <a:endParaRPr lang="en-US" dirty="0"/>
          </a:p>
          <a:p>
            <a:r>
              <a:rPr lang="en-US" dirty="0"/>
              <a:t>Query identifies each line item that was impacted by the financial aid adjustment</a:t>
            </a:r>
          </a:p>
          <a:p>
            <a:endParaRPr lang="en-US" dirty="0"/>
          </a:p>
          <a:p>
            <a:r>
              <a:rPr lang="en-US" dirty="0"/>
              <a:t>Process updates each line item’s due date with today’s date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710294-39A9-0851-0B71-837DC63E0A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30416"/>
            <a:ext cx="1920241" cy="40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641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B7A01-C518-9ABA-22F1-FF459B9F8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 Adjustments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9C057-5A08-F43D-547B-FA505A982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5259"/>
            <a:ext cx="10167350" cy="3641460"/>
          </a:xfrm>
        </p:spPr>
        <p:txBody>
          <a:bodyPr>
            <a:normAutofit/>
          </a:bodyPr>
          <a:lstStyle/>
          <a:p>
            <a:r>
              <a:rPr lang="en-US" dirty="0"/>
              <a:t>Sample:</a:t>
            </a:r>
          </a:p>
          <a:p>
            <a:r>
              <a:rPr lang="en-US" dirty="0"/>
              <a:t>Student has a reduction of Middle Class Scholarship of $288 on 3/19/25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710294-39A9-0851-0B71-837DC63E0A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30416"/>
            <a:ext cx="1920241" cy="4080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190E17-758E-F24C-CE9B-A9F48B0C5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65079"/>
            <a:ext cx="12192000" cy="132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3207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B7A01-C518-9ABA-22F1-FF459B9F8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 Adjustments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9C057-5A08-F43D-547B-FA505A982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5259"/>
            <a:ext cx="10167350" cy="3641460"/>
          </a:xfrm>
        </p:spPr>
        <p:txBody>
          <a:bodyPr>
            <a:normAutofit/>
          </a:bodyPr>
          <a:lstStyle/>
          <a:p>
            <a:r>
              <a:rPr lang="en-US" dirty="0"/>
              <a:t>Sample:</a:t>
            </a:r>
          </a:p>
          <a:p>
            <a:r>
              <a:rPr lang="en-US" dirty="0"/>
              <a:t>Student has a reduction of Middle Class Scholarship of $288 on 3/19/25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710294-39A9-0851-0B71-837DC63E0A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30416"/>
            <a:ext cx="1920241" cy="4080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1CE1B5-95F3-3E97-EDE9-3388DC230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052864"/>
            <a:ext cx="12192000" cy="254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692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B7A01-C518-9ABA-22F1-FF459B9F8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 Adjustments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9C057-5A08-F43D-547B-FA505A982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5259"/>
            <a:ext cx="10167350" cy="3641460"/>
          </a:xfrm>
        </p:spPr>
        <p:txBody>
          <a:bodyPr>
            <a:normAutofit/>
          </a:bodyPr>
          <a:lstStyle/>
          <a:p>
            <a:r>
              <a:rPr lang="en-US" dirty="0"/>
              <a:t>Sample:</a:t>
            </a:r>
          </a:p>
          <a:p>
            <a:r>
              <a:rPr lang="en-US" dirty="0"/>
              <a:t>Reduction resulted in a balance owed on the refund line item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710294-39A9-0851-0B71-837DC63E0A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30416"/>
            <a:ext cx="1920241" cy="4080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BC6492-3C26-248E-9629-4F36B4029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36726"/>
            <a:ext cx="12192000" cy="58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688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B7A01-C518-9ABA-22F1-FF459B9F8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 Adjustments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9C057-5A08-F43D-547B-FA505A982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5259"/>
            <a:ext cx="10167350" cy="3641460"/>
          </a:xfrm>
        </p:spPr>
        <p:txBody>
          <a:bodyPr>
            <a:normAutofit/>
          </a:bodyPr>
          <a:lstStyle/>
          <a:p>
            <a:r>
              <a:rPr lang="en-US" dirty="0"/>
              <a:t>Sample:</a:t>
            </a:r>
          </a:p>
          <a:p>
            <a:r>
              <a:rPr lang="en-US" dirty="0"/>
              <a:t>Process updated the line item to have the 3/19/25 due date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710294-39A9-0851-0B71-837DC63E0A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30416"/>
            <a:ext cx="1920241" cy="4080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3360F6-2E9C-239E-3018-540B126E1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87836"/>
            <a:ext cx="12192000" cy="120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642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B7A01-C518-9ABA-22F1-FF459B9F8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 Adjustments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9C057-5A08-F43D-547B-FA505A982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50483"/>
            <a:ext cx="10167350" cy="4045491"/>
          </a:xfrm>
        </p:spPr>
        <p:txBody>
          <a:bodyPr>
            <a:normAutofit/>
          </a:bodyPr>
          <a:lstStyle/>
          <a:p>
            <a:r>
              <a:rPr lang="en-US" b="1" dirty="0"/>
              <a:t>Benefits of this process:</a:t>
            </a:r>
          </a:p>
          <a:p>
            <a:endParaRPr lang="en-US" b="1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/>
              <a:t>  Significant reduction in manual work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  No need to manually track aid adjustments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  No need to manually apply an indicator to defer amounts or protect them from late fees or   holds, and then track when it can be removed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/>
              <a:t>  Due Dates reflect accurately in system for students and staff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/>
              <a:t>  Student will not be instantly past-due for debt that was just created today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710294-39A9-0851-0B71-837DC63E0A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30416"/>
            <a:ext cx="1920241" cy="40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2899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B7A01-C518-9ABA-22F1-FF459B9F8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 Adjustments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9C057-5A08-F43D-547B-FA505A982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3044142"/>
            <a:ext cx="10167350" cy="2851832"/>
          </a:xfrm>
        </p:spPr>
        <p:txBody>
          <a:bodyPr>
            <a:normAutofit/>
          </a:bodyPr>
          <a:lstStyle/>
          <a:p>
            <a:r>
              <a:rPr lang="en-US" sz="3200" b="1" dirty="0"/>
              <a:t>Questions on Financial Aid Adjustments?</a:t>
            </a:r>
            <a:endParaRPr lang="en-US" sz="32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710294-39A9-0851-0B71-837DC63E0A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30416"/>
            <a:ext cx="1920241" cy="40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7672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B7A01-C518-9ABA-22F1-FF459B9F8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Outstanding Checks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9C057-5A08-F43D-547B-FA505A982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5259"/>
            <a:ext cx="10167350" cy="364146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710294-39A9-0851-0B71-837DC63E0A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30416"/>
            <a:ext cx="1920241" cy="40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4254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B7A01-C518-9ABA-22F1-FF459B9F8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Outstanding Checks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9C057-5A08-F43D-547B-FA505A982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5259"/>
            <a:ext cx="10167350" cy="388356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When our team is notified of an outstanding check, we:</a:t>
            </a:r>
          </a:p>
          <a:p>
            <a:endParaRPr lang="en-US" dirty="0"/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Place an “outstanding check” indicator on the student account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endParaRPr lang="en-US" dirty="0"/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Automated/nightly process adds an outstanding check checklist on student account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endParaRPr lang="en-US" dirty="0"/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Process automatically sends a communication to the student the same day, and every 30 days from there, for up to 4 months, until the student cashes the check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endParaRPr lang="en-US" dirty="0"/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Upon check being cashed, checklist is completed and indicator removed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710294-39A9-0851-0B71-837DC63E0A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30416"/>
            <a:ext cx="1920241" cy="40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4475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B7A01-C518-9ABA-22F1-FF459B9F8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Outstanding Checks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9C057-5A08-F43D-547B-FA505A982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5259"/>
            <a:ext cx="10167350" cy="3883566"/>
          </a:xfrm>
        </p:spPr>
        <p:txBody>
          <a:bodyPr>
            <a:normAutofit/>
          </a:bodyPr>
          <a:lstStyle/>
          <a:p>
            <a:r>
              <a:rPr lang="en-US" b="1" dirty="0"/>
              <a:t>Benefits of this process:</a:t>
            </a:r>
          </a:p>
          <a:p>
            <a:endParaRPr lang="en-US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/>
              <a:t>  Checklist shows in the student’s “To-Do Items” in their Student Center</a:t>
            </a:r>
          </a:p>
          <a:p>
            <a:pPr marL="0" indent="0">
              <a:buClrTx/>
              <a:buNone/>
            </a:pPr>
            <a:endParaRPr lang="en-US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/>
              <a:t>  Checklist placement and communications are automated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710294-39A9-0851-0B71-837DC63E0A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30416"/>
            <a:ext cx="1920241" cy="40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52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77B68-61ED-36C8-4743-181CD4F74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 History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9C48A7-8CB1-709C-8CE2-91AA08D746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30416"/>
            <a:ext cx="1920241" cy="4080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6DE2D3-F839-6083-C455-F79BC4536905}"/>
              </a:ext>
            </a:extLst>
          </p:cNvPr>
          <p:cNvSpPr txBox="1"/>
          <p:nvPr/>
        </p:nvSpPr>
        <p:spPr>
          <a:xfrm>
            <a:off x="1097280" y="1830592"/>
            <a:ext cx="464203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System automatically adds, updates, or deletes service indicators that align with your thresholds &amp; aging categories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Indicator placed will be the aging category that is the most past-due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Indicator includes the amount past-due; easy for student and staff to view</a:t>
            </a:r>
          </a:p>
          <a:p>
            <a:pPr marL="571500" indent="-571500">
              <a:buAutoNum type="romanUcPeriod"/>
            </a:pPr>
            <a:endParaRPr lang="en-US" sz="2800" dirty="0"/>
          </a:p>
          <a:p>
            <a:pPr marL="571500" indent="-571500">
              <a:buAutoNum type="romanUcPeriod"/>
            </a:pP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323D64-0280-6C9E-D221-EA8DD21D1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30592"/>
            <a:ext cx="5608318" cy="435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7953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B7A01-C518-9ABA-22F1-FF459B9F8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9C057-5A08-F43D-547B-FA505A982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710294-39A9-0851-0B71-837DC63E0A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30416"/>
            <a:ext cx="1920241" cy="40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015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B7A01-C518-9ABA-22F1-FF459B9F8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9C057-5A08-F43D-547B-FA505A982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Query to identify who is past-due between 30 and 59 days, and $750 or greater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710294-39A9-0851-0B71-837DC63E0A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30416"/>
            <a:ext cx="1920241" cy="4080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7F4121-CCD1-3764-46A1-330B854F4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341" y="2479381"/>
            <a:ext cx="7476190" cy="25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685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B7A01-C518-9ABA-22F1-FF459B9F8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9C057-5A08-F43D-547B-FA505A982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938787" cy="4023360"/>
          </a:xfrm>
        </p:spPr>
        <p:txBody>
          <a:bodyPr/>
          <a:lstStyle/>
          <a:p>
            <a:r>
              <a:rPr lang="en-US" b="1" dirty="0"/>
              <a:t>Query to identify who is ready for collection agency placement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710294-39A9-0851-0B71-837DC63E0A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30416"/>
            <a:ext cx="1920241" cy="4080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5F7B2F-EFEE-119E-5049-6911E9E4D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0526" y="1845734"/>
            <a:ext cx="3936919" cy="449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0508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B7A01-C518-9ABA-22F1-FF459B9F8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9C057-5A08-F43D-547B-FA505A982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Query to identify who’s 150+ past-due amount is different than what is in the amount field of the collection agency indicator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710294-39A9-0851-0B71-837DC63E0A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30416"/>
            <a:ext cx="1920241" cy="4080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B37262-D732-9AEB-FD4B-99DBFBC24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480" y="2610003"/>
            <a:ext cx="9424000" cy="336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413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B7A01-C518-9ABA-22F1-FF459B9F8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9C057-5A08-F43D-547B-FA505A982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Query to identify who’s collection agency indicator can be deleted (a 150+ amount no longer exists)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710294-39A9-0851-0B71-837DC63E0A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30416"/>
            <a:ext cx="1920241" cy="4080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D18D3C-10CF-142A-8A20-CBAE255FA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762" y="2664041"/>
            <a:ext cx="10390476" cy="34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191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B7A01-C518-9ABA-22F1-FF459B9F8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9C057-5A08-F43D-547B-FA505A982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Sample daily activity report for FTB indicator that is sent to resource maintaining FTB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710294-39A9-0851-0B71-837DC63E0A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30416"/>
            <a:ext cx="1920241" cy="4080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2AFA53-1BDB-D5B3-3276-06C5DF32D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973" y="2571747"/>
            <a:ext cx="8093013" cy="340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849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B7A01-C518-9ABA-22F1-FF459B9F8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9C057-5A08-F43D-547B-FA505A982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3686476" cy="4023360"/>
          </a:xfrm>
        </p:spPr>
        <p:txBody>
          <a:bodyPr/>
          <a:lstStyle/>
          <a:p>
            <a:r>
              <a:rPr lang="en-US" b="1" dirty="0"/>
              <a:t>Query to identify students using veteran benefits and a recent change to enrollment or aid has occurred since original T&amp;F certification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710294-39A9-0851-0B71-837DC63E0A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30416"/>
            <a:ext cx="1920241" cy="4080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55D4BE-D665-EF88-86E7-942ACD7BF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974" y="2301355"/>
            <a:ext cx="7080026" cy="394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866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B7A01-C518-9ABA-22F1-FF459B9F8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9C057-5A08-F43D-547B-FA505A982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Query that identifies an FA line item that was reversed and a balance exists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710294-39A9-0851-0B71-837DC63E0A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30416"/>
            <a:ext cx="1920241" cy="4080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58E4A9-5A09-3D0B-63D6-7D0785B82FB4}"/>
              </a:ext>
            </a:extLst>
          </p:cNvPr>
          <p:cNvSpPr txBox="1"/>
          <p:nvPr/>
        </p:nvSpPr>
        <p:spPr>
          <a:xfrm>
            <a:off x="3376817" y="2563586"/>
            <a:ext cx="549932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515151"/>
                </a:solidFill>
                <a:effectLst/>
                <a:latin typeface="Arial" panose="020B0604020202020204" pitchFamily="34" charset="0"/>
              </a:rPr>
              <a:t>SELECT A.EMPLID</a:t>
            </a:r>
            <a:br>
              <a:rPr lang="en-US" dirty="0"/>
            </a:br>
            <a:r>
              <a:rPr lang="en-US" b="0" i="0" dirty="0">
                <a:solidFill>
                  <a:srgbClr val="515151"/>
                </a:solidFill>
                <a:effectLst/>
                <a:latin typeface="Arial" panose="020B0604020202020204" pitchFamily="34" charset="0"/>
              </a:rPr>
              <a:t>  FROM PS_ITEM_LINE_SF A</a:t>
            </a:r>
            <a:br>
              <a:rPr lang="en-US" dirty="0"/>
            </a:br>
            <a:r>
              <a:rPr lang="en-US" b="0" i="0" dirty="0">
                <a:solidFill>
                  <a:srgbClr val="515151"/>
                </a:solidFill>
                <a:effectLst/>
                <a:latin typeface="Arial" panose="020B0604020202020204" pitchFamily="34" charset="0"/>
              </a:rPr>
              <a:t>  WHERE ( A.ITEM_TYPE_CD = 'F'</a:t>
            </a:r>
            <a:br>
              <a:rPr lang="en-US" dirty="0"/>
            </a:br>
            <a:r>
              <a:rPr lang="en-US" b="0" i="0" dirty="0">
                <a:solidFill>
                  <a:srgbClr val="515151"/>
                </a:solidFill>
                <a:effectLst/>
                <a:latin typeface="Arial" panose="020B0604020202020204" pitchFamily="34" charset="0"/>
              </a:rPr>
              <a:t>     AND A.LINE_AMT &gt; 0.00</a:t>
            </a:r>
            <a:br>
              <a:rPr lang="en-US" dirty="0"/>
            </a:br>
            <a:r>
              <a:rPr lang="en-US" b="0" i="0" dirty="0">
                <a:solidFill>
                  <a:srgbClr val="515151"/>
                </a:solidFill>
                <a:effectLst/>
                <a:latin typeface="Arial" panose="020B0604020202020204" pitchFamily="34" charset="0"/>
              </a:rPr>
              <a:t>     AND A.POSTED_DATE &gt; TRUNC(SYSDATE-1)</a:t>
            </a:r>
            <a:br>
              <a:rPr lang="en-US" dirty="0"/>
            </a:br>
            <a:r>
              <a:rPr lang="en-US" b="0" i="0" dirty="0">
                <a:solidFill>
                  <a:srgbClr val="515151"/>
                </a:solidFill>
                <a:effectLst/>
                <a:latin typeface="Arial" panose="020B0604020202020204" pitchFamily="34" charset="0"/>
              </a:rPr>
              <a:t>     AND EXISTS (SELECT 'X'</a:t>
            </a:r>
            <a:br>
              <a:rPr lang="en-US" dirty="0"/>
            </a:br>
            <a:r>
              <a:rPr lang="en-US" b="0" i="0" dirty="0">
                <a:solidFill>
                  <a:srgbClr val="515151"/>
                </a:solidFill>
                <a:effectLst/>
                <a:latin typeface="Arial" panose="020B0604020202020204" pitchFamily="34" charset="0"/>
              </a:rPr>
              <a:t>  FROM PS_ACCOUNT_SF B</a:t>
            </a:r>
            <a:br>
              <a:rPr lang="en-US" dirty="0"/>
            </a:br>
            <a:r>
              <a:rPr lang="en-US" b="0" i="0" dirty="0">
                <a:solidFill>
                  <a:srgbClr val="515151"/>
                </a:solidFill>
                <a:effectLst/>
                <a:latin typeface="Arial" panose="020B0604020202020204" pitchFamily="34" charset="0"/>
              </a:rPr>
              <a:t>  WHERE B.EMPLID = A.EMPLID</a:t>
            </a:r>
            <a:br>
              <a:rPr lang="en-US" dirty="0"/>
            </a:br>
            <a:r>
              <a:rPr lang="en-US" b="0" i="0" dirty="0">
                <a:solidFill>
                  <a:srgbClr val="515151"/>
                </a:solidFill>
                <a:effectLst/>
                <a:latin typeface="Arial" panose="020B0604020202020204" pitchFamily="34" charset="0"/>
              </a:rPr>
              <a:t>     AND B.ACCOUNT_TERM IN ('2114','2212','2213','2214','2222','2223','2224','2232','2233','2234','2242','2243','2244','2252','2253','2254','2262','2263','2264')</a:t>
            </a:r>
            <a:br>
              <a:rPr lang="en-US" dirty="0"/>
            </a:br>
            <a:r>
              <a:rPr lang="en-US" b="0" i="0" dirty="0">
                <a:solidFill>
                  <a:srgbClr val="515151"/>
                </a:solidFill>
                <a:effectLst/>
                <a:latin typeface="Arial" panose="020B0604020202020204" pitchFamily="34" charset="0"/>
              </a:rPr>
              <a:t>     AND B.ACCOUNT_BALANCE &gt; 0.00))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1177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B7A01-C518-9ABA-22F1-FF459B9F8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9C057-5A08-F43D-547B-FA505A982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Query that identifies the exact line items that were impacted by an FA reversal and need a new due date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710294-39A9-0851-0B71-837DC63E0A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30416"/>
            <a:ext cx="1920241" cy="4080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1A65ED-70E7-9700-8840-D8E9401CD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125" y="2463981"/>
            <a:ext cx="7162710" cy="340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57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56C04-6339-55BB-260C-8365D25E8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8C194-77E1-4AFF-A5C2-DD48EEDB64B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2C8172-5D19-865A-041D-7021F604E67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CF27F0-B3F4-EB79-9E67-2F7CFBBF14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30416"/>
            <a:ext cx="1920241" cy="40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68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77B68-61ED-36C8-4743-181CD4F74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 History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9C48A7-8CB1-709C-8CE2-91AA08D746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30416"/>
            <a:ext cx="1920241" cy="4080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6DE2D3-F839-6083-C455-F79BC4536905}"/>
              </a:ext>
            </a:extLst>
          </p:cNvPr>
          <p:cNvSpPr txBox="1"/>
          <p:nvPr/>
        </p:nvSpPr>
        <p:spPr>
          <a:xfrm>
            <a:off x="1097280" y="1859775"/>
            <a:ext cx="46420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Reporting is extremely easy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800" dirty="0"/>
          </a:p>
          <a:p>
            <a:pPr marL="571500" indent="-571500">
              <a:buAutoNum type="romanUcPeriod"/>
            </a:pP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39A0D9-6DA7-2049-1E0C-DF0B6BDEC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455317"/>
            <a:ext cx="6628292" cy="17905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DB1236-05FD-A569-EB32-EFBE3A335E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6842" y="4245898"/>
            <a:ext cx="6778838" cy="198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871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2C0B2E1-0268-42EC-ABD3-94F81A05B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D2256B4-48EA-40FC-BBC0-AA1EE6E00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D44BCCA-102D-4A9D-B1E4-2450CAF0B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7EFCB0-B83D-C763-47C2-F692196DE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928" y="965200"/>
            <a:ext cx="5999002" cy="4927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8000" dirty="0">
                <a:solidFill>
                  <a:schemeClr val="tx2"/>
                </a:solidFill>
              </a:rPr>
              <a:t>Thank you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EEF5601-A8BC-411D-AA64-3E79320BA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3209156-242F-4B26-8D07-CEB2B68A9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3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30EE01-7391-9C4A-82E5-E618C44B87E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30416"/>
            <a:ext cx="1920241" cy="40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156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77B68-61ED-36C8-4743-181CD4F74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 History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9C48A7-8CB1-709C-8CE2-91AA08D746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30416"/>
            <a:ext cx="1920241" cy="4080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6DE2D3-F839-6083-C455-F79BC4536905}"/>
              </a:ext>
            </a:extLst>
          </p:cNvPr>
          <p:cNvSpPr txBox="1"/>
          <p:nvPr/>
        </p:nvSpPr>
        <p:spPr>
          <a:xfrm>
            <a:off x="1097280" y="1859775"/>
            <a:ext cx="464203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Audit – Service Indicator includes time/date stamps that helps you confirm when an indicator was added, changed, or deleted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800" dirty="0"/>
          </a:p>
          <a:p>
            <a:pPr marL="571500" indent="-571500">
              <a:buAutoNum type="romanUcPeriod"/>
            </a:pP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6C05F2-6753-0AD0-5AF4-6D7A48FE5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674" y="3753543"/>
            <a:ext cx="9578752" cy="251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874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77B68-61ED-36C8-4743-181CD4F74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 History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9C48A7-8CB1-709C-8CE2-91AA08D746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30416"/>
            <a:ext cx="1920241" cy="4080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6DE2D3-F839-6083-C455-F79BC4536905}"/>
              </a:ext>
            </a:extLst>
          </p:cNvPr>
          <p:cNvSpPr txBox="1"/>
          <p:nvPr/>
        </p:nvSpPr>
        <p:spPr>
          <a:xfrm>
            <a:off x="1097280" y="1859775"/>
            <a:ext cx="464203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Credit History page reveals all past-due totals by aging category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800" dirty="0"/>
          </a:p>
          <a:p>
            <a:pPr marL="571500" indent="-571500">
              <a:buAutoNum type="romanUcPeriod"/>
            </a:pP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2CEBFE-24F8-9FF7-FE2A-E2DB200E6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7958" y="2364818"/>
            <a:ext cx="6135003" cy="396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526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77B68-61ED-36C8-4743-181CD4F74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 History – Alternative Options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9C48A7-8CB1-709C-8CE2-91AA08D746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30416"/>
            <a:ext cx="1920241" cy="4080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6DE2D3-F839-6083-C455-F79BC4536905}"/>
              </a:ext>
            </a:extLst>
          </p:cNvPr>
          <p:cNvSpPr txBox="1"/>
          <p:nvPr/>
        </p:nvSpPr>
        <p:spPr>
          <a:xfrm>
            <a:off x="1097280" y="1859775"/>
            <a:ext cx="951559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Create an SQR that works similarly to Credit History, updating a “past-due” indicator with the amounts pulled from a query</a:t>
            </a:r>
          </a:p>
          <a:p>
            <a:endParaRPr lang="en-US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Using query and mass assign, add and remove past-due indicators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800" dirty="0"/>
          </a:p>
          <a:p>
            <a:pPr marL="571500" indent="-571500">
              <a:buAutoNum type="romanU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8438430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SU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C00000"/>
      </a:accent1>
      <a:accent2>
        <a:srgbClr val="E5E1E1"/>
      </a:accent2>
      <a:accent3>
        <a:srgbClr val="A5B592"/>
      </a:accent3>
      <a:accent4>
        <a:srgbClr val="FAF1D4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8148</TotalTime>
  <Words>2083</Words>
  <Application>Microsoft Office PowerPoint</Application>
  <PresentationFormat>Widescreen</PresentationFormat>
  <Paragraphs>305</Paragraphs>
  <Slides>60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Arial</vt:lpstr>
      <vt:lpstr>Calibri</vt:lpstr>
      <vt:lpstr>Calibri Light</vt:lpstr>
      <vt:lpstr>Retrospect</vt:lpstr>
      <vt:lpstr>Streamlining SFS Processes</vt:lpstr>
      <vt:lpstr>Goals of Presentation</vt:lpstr>
      <vt:lpstr>Tracking AR and Collection Agency Placements</vt:lpstr>
      <vt:lpstr>PowerPoint Presentation</vt:lpstr>
      <vt:lpstr>Credit History</vt:lpstr>
      <vt:lpstr>Credit History</vt:lpstr>
      <vt:lpstr>Credit History</vt:lpstr>
      <vt:lpstr>Credit History</vt:lpstr>
      <vt:lpstr>Credit History – Alternative Options</vt:lpstr>
      <vt:lpstr>Credit History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Veteran Students</vt:lpstr>
      <vt:lpstr>Veteran Students</vt:lpstr>
      <vt:lpstr>Veteran Students</vt:lpstr>
      <vt:lpstr>Veteran Students</vt:lpstr>
      <vt:lpstr>Veteran Students</vt:lpstr>
      <vt:lpstr>Veteran Students</vt:lpstr>
      <vt:lpstr>Veteran Students</vt:lpstr>
      <vt:lpstr>Veteran Students</vt:lpstr>
      <vt:lpstr>Veteran Students</vt:lpstr>
      <vt:lpstr>Veteran Students</vt:lpstr>
      <vt:lpstr>Veteran Students</vt:lpstr>
      <vt:lpstr>Financial Aid Adjustments</vt:lpstr>
      <vt:lpstr>Financial Aid Adjustments</vt:lpstr>
      <vt:lpstr>Financial Aid Adjustments</vt:lpstr>
      <vt:lpstr>Financial Aid Adjustments</vt:lpstr>
      <vt:lpstr>Financial Aid Adjustments</vt:lpstr>
      <vt:lpstr>Financial Aid Adjustments</vt:lpstr>
      <vt:lpstr>Financial Aid Adjustments</vt:lpstr>
      <vt:lpstr>Financial Aid Adjustments</vt:lpstr>
      <vt:lpstr>Financial Aid Adjustments</vt:lpstr>
      <vt:lpstr>Outstanding Checks</vt:lpstr>
      <vt:lpstr>Outstanding Checks</vt:lpstr>
      <vt:lpstr>Outstanding Checks</vt:lpstr>
      <vt:lpstr>Resources</vt:lpstr>
      <vt:lpstr>Resources</vt:lpstr>
      <vt:lpstr>Resources</vt:lpstr>
      <vt:lpstr>Resources</vt:lpstr>
      <vt:lpstr>Resources</vt:lpstr>
      <vt:lpstr>Resources</vt:lpstr>
      <vt:lpstr>Resources</vt:lpstr>
      <vt:lpstr>Resources</vt:lpstr>
      <vt:lpstr>Resources</vt:lpstr>
      <vt:lpstr>Questions?</vt:lpstr>
      <vt:lpstr>Thank you</vt:lpstr>
    </vt:vector>
  </TitlesOfParts>
  <Company>California State University, Northridge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Woods, Steven J</dc:creator>
  <cp:lastModifiedBy>Woods, Steve</cp:lastModifiedBy>
  <cp:revision>176</cp:revision>
  <cp:lastPrinted>2020-09-21T17:50:52Z</cp:lastPrinted>
  <dcterms:created xsi:type="dcterms:W3CDTF">2020-07-28T16:41:17Z</dcterms:created>
  <dcterms:modified xsi:type="dcterms:W3CDTF">2025-03-26T18:59:05Z</dcterms:modified>
</cp:coreProperties>
</file>