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83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89" d="100"/>
          <a:sy n="89" d="100"/>
        </p:scale>
        <p:origin x="78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3.xml"/><Relationship Id="rId4" Type="http://schemas.openxmlformats.org/officeDocument/2006/relationships/viewProps" Target="viewProps.xml"/><Relationship Id="rId9" Type="http://schemas.openxmlformats.org/officeDocument/2006/relationships/customXml" Target="../customXml/item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mila Tavares Pereira" userId="111d434d-4004-4a79-b5d0-3bda23776510" providerId="ADAL" clId="{D4D8922F-31B0-4C04-8AB5-9C9C4BC75AB3}"/>
    <pc:docChg chg="modSld">
      <pc:chgData name="Camila Tavares Pereira" userId="111d434d-4004-4a79-b5d0-3bda23776510" providerId="ADAL" clId="{D4D8922F-31B0-4C04-8AB5-9C9C4BC75AB3}" dt="2023-05-21T21:59:22.730" v="2" actId="14100"/>
      <pc:docMkLst>
        <pc:docMk/>
      </pc:docMkLst>
      <pc:sldChg chg="modSp mod">
        <pc:chgData name="Camila Tavares Pereira" userId="111d434d-4004-4a79-b5d0-3bda23776510" providerId="ADAL" clId="{D4D8922F-31B0-4C04-8AB5-9C9C4BC75AB3}" dt="2023-05-21T21:59:22.730" v="2" actId="14100"/>
        <pc:sldMkLst>
          <pc:docMk/>
          <pc:sldMk cId="860928997" sldId="256"/>
        </pc:sldMkLst>
        <pc:spChg chg="mod">
          <ac:chgData name="Camila Tavares Pereira" userId="111d434d-4004-4a79-b5d0-3bda23776510" providerId="ADAL" clId="{D4D8922F-31B0-4C04-8AB5-9C9C4BC75AB3}" dt="2023-05-21T21:59:22.730" v="2" actId="14100"/>
          <ac:spMkLst>
            <pc:docMk/>
            <pc:sldMk cId="860928997" sldId="256"/>
            <ac:spMk id="6" creationId="{2C8DBF87-23F9-DD13-DB89-582EF935839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365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29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13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11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890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006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900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314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348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4533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808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1263D3-A2E2-43C2-A0F7-5E00C1FF735D}" type="datetimeFigureOut">
              <a:rPr lang="en-US" smtClean="0"/>
              <a:t>5/21/2023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1D2BC-D133-4EAA-B39C-ED44F506CB1B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76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jpg"/><Relationship Id="rId12" Type="http://schemas.openxmlformats.org/officeDocument/2006/relationships/image" Target="../media/image11.png"/><Relationship Id="rId2" Type="http://schemas.openxmlformats.org/officeDocument/2006/relationships/image" Target="../media/image1.jpeg"/><Relationship Id="rId16" Type="http://schemas.openxmlformats.org/officeDocument/2006/relationships/image" Target="../media/image15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jpg"/><Relationship Id="rId10" Type="http://schemas.openxmlformats.org/officeDocument/2006/relationships/image" Target="../media/image9.png"/><Relationship Id="rId4" Type="http://schemas.openxmlformats.org/officeDocument/2006/relationships/image" Target="../media/image3.jpg"/><Relationship Id="rId9" Type="http://schemas.openxmlformats.org/officeDocument/2006/relationships/image" Target="../media/image8.sv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spaço Reservado para Imagem 12" descr="Areia, mar, praia, grama">
            <a:extLst>
              <a:ext uri="{FF2B5EF4-FFF2-40B4-BE49-F238E27FC236}">
                <a16:creationId xmlns:a16="http://schemas.microsoft.com/office/drawing/2014/main" id="{31A22D81-EF15-2153-F7D9-2D2CE84B8B7B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/>
        </p:blipFill>
        <p:spPr>
          <a:xfrm>
            <a:off x="271612" y="1147894"/>
            <a:ext cx="2484289" cy="3947370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2C8DBF87-23F9-DD13-DB89-582EF935839C}"/>
              </a:ext>
            </a:extLst>
          </p:cNvPr>
          <p:cNvSpPr txBox="1"/>
          <p:nvPr/>
        </p:nvSpPr>
        <p:spPr>
          <a:xfrm>
            <a:off x="253138" y="146763"/>
            <a:ext cx="863772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IE" sz="1200" b="1" dirty="0">
                <a:solidFill>
                  <a:srgbClr val="4483A8"/>
                </a:solidFill>
                <a:effectLst/>
                <a:latin typeface="Tenorite" panose="020B0604020202020204" pitchFamily="2" charset="0"/>
                <a:ea typeface="Calibri" panose="020F0502020204030204" pitchFamily="34" charset="0"/>
                <a:cs typeface="TimesNewRomanPS-BoldMT"/>
              </a:rPr>
              <a:t>The Atlantic-Artic Agora Project</a:t>
            </a:r>
            <a:br>
              <a:rPr lang="en-IE" sz="1200" b="1" dirty="0">
                <a:solidFill>
                  <a:srgbClr val="4483A8"/>
                </a:solidFill>
                <a:effectLst/>
                <a:latin typeface="Tenorite" panose="020B0604020202020204" pitchFamily="2" charset="0"/>
                <a:ea typeface="Calibri" panose="020F0502020204030204" pitchFamily="34" charset="0"/>
                <a:cs typeface="TimesNewRomanPS-BoldMT"/>
              </a:rPr>
            </a:br>
            <a:r>
              <a:rPr lang="en-IE" sz="1200" dirty="0">
                <a:effectLst/>
                <a:latin typeface="Tenorite" panose="020B0604020202020204" pitchFamily="2" charset="0"/>
                <a:ea typeface="Calibri" panose="020F0502020204030204" pitchFamily="34" charset="0"/>
                <a:cs typeface="TimesNewRomanPS-BoldMT"/>
              </a:rPr>
              <a:t>A blueprint for the restoration of marine and coastal ecosystems and increased climate resilience through cross-sectoral cooperation and transformative innovation </a:t>
            </a:r>
            <a:endParaRPr lang="en-US" sz="1200" dirty="0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B690B2B7-910C-3B75-90B1-59CF6656B035}"/>
              </a:ext>
            </a:extLst>
          </p:cNvPr>
          <p:cNvSpPr txBox="1"/>
          <p:nvPr/>
        </p:nvSpPr>
        <p:spPr>
          <a:xfrm>
            <a:off x="269046" y="886369"/>
            <a:ext cx="8621814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BR" sz="1000" dirty="0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Emma </a:t>
            </a:r>
            <a:r>
              <a:rPr lang="pt-BR" sz="1000" dirty="0" err="1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Verling</a:t>
            </a:r>
            <a:r>
              <a:rPr lang="pt-BR" sz="1000" dirty="0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, Camila Tavares, </a:t>
            </a:r>
            <a:r>
              <a:rPr lang="pt-BR" sz="1000" dirty="0" err="1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Darragh</a:t>
            </a:r>
            <a:r>
              <a:rPr lang="pt-BR" sz="1000" dirty="0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 </a:t>
            </a:r>
            <a:r>
              <a:rPr lang="pt-BR" sz="1000" dirty="0" err="1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O'Suilleabhain</a:t>
            </a:r>
            <a:r>
              <a:rPr lang="pt-BR" sz="1000" dirty="0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, Lee W </a:t>
            </a:r>
            <a:r>
              <a:rPr lang="pt-BR" sz="1000" dirty="0" err="1">
                <a:solidFill>
                  <a:schemeClr val="bg2">
                    <a:lumMod val="50000"/>
                  </a:schemeClr>
                </a:solidFill>
                <a:latin typeface="Tenorite" panose="00000500000000000000" pitchFamily="2" charset="0"/>
              </a:rPr>
              <a:t>Pay</a:t>
            </a:r>
            <a:endParaRPr lang="pt-BR" sz="1000" dirty="0">
              <a:solidFill>
                <a:schemeClr val="bg2">
                  <a:lumMod val="50000"/>
                </a:schemeClr>
              </a:solidFill>
              <a:latin typeface="Tenorite" panose="00000500000000000000" pitchFamily="2" charset="0"/>
            </a:endParaRPr>
          </a:p>
        </p:txBody>
      </p:sp>
      <p:sp>
        <p:nvSpPr>
          <p:cNvPr id="8" name="Espaço Reservado para Texto 7">
            <a:extLst>
              <a:ext uri="{FF2B5EF4-FFF2-40B4-BE49-F238E27FC236}">
                <a16:creationId xmlns:a16="http://schemas.microsoft.com/office/drawing/2014/main" id="{0E4D6947-5F30-0DCF-B69F-2A19553504CE}"/>
              </a:ext>
            </a:extLst>
          </p:cNvPr>
          <p:cNvSpPr txBox="1">
            <a:spLocks/>
          </p:cNvSpPr>
          <p:nvPr/>
        </p:nvSpPr>
        <p:spPr>
          <a:xfrm>
            <a:off x="253139" y="1176683"/>
            <a:ext cx="2484290" cy="918499"/>
          </a:xfrm>
          <a:prstGeom prst="rect">
            <a:avLst/>
          </a:prstGeom>
        </p:spPr>
        <p:txBody>
          <a:bodyPr/>
          <a:lstStyle>
            <a:lvl1pPr marL="406405" indent="-406405" algn="l" defTabSz="1625620" rtl="0" eaLnBrk="1" latinLnBrk="0" hangingPunct="1">
              <a:lnSpc>
                <a:spcPct val="90000"/>
              </a:lnSpc>
              <a:spcBef>
                <a:spcPts val="1778"/>
              </a:spcBef>
              <a:buFont typeface="Arial" panose="020B0604020202020204" pitchFamily="34" charset="0"/>
              <a:buChar char="•"/>
              <a:defRPr lang="pt-BR" sz="49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215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42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32025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4483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4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>
                <a:solidFill>
                  <a:schemeClr val="bg2">
                    <a:lumMod val="25000"/>
                  </a:schemeClr>
                </a:solidFill>
                <a:latin typeface="Tenorite" panose="00000500000000000000" pitchFamily="2" charset="0"/>
              </a:rPr>
              <a:t>A-AAGORA will work towards achieving the European Commission Mission ‘Restore our Ocean and Waters by 2030’ objectives.</a:t>
            </a:r>
          </a:p>
        </p:txBody>
      </p:sp>
      <p:pic>
        <p:nvPicPr>
          <p:cNvPr id="16" name="Imagem 15" descr="Uma imagem contendo Ícone&#10;&#10;Descrição gerada automaticamente">
            <a:extLst>
              <a:ext uri="{FF2B5EF4-FFF2-40B4-BE49-F238E27FC236}">
                <a16:creationId xmlns:a16="http://schemas.microsoft.com/office/drawing/2014/main" id="{4D076AB3-D015-E04C-7D75-18E9B7EA85B3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35000"/>
          </a:blip>
          <a:stretch>
            <a:fillRect/>
          </a:stretch>
        </p:blipFill>
        <p:spPr>
          <a:xfrm>
            <a:off x="1" y="13650"/>
            <a:ext cx="1070264" cy="382536"/>
          </a:xfrm>
          <a:prstGeom prst="rect">
            <a:avLst/>
          </a:prstGeom>
        </p:spPr>
      </p:pic>
      <p:pic>
        <p:nvPicPr>
          <p:cNvPr id="17" name="Picture 1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077305B8-FF08-EEB2-3CA2-E6F4A0FECD8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3078" y="6997"/>
            <a:ext cx="1839192" cy="386230"/>
          </a:xfrm>
          <a:prstGeom prst="rect">
            <a:avLst/>
          </a:prstGeom>
        </p:spPr>
      </p:pic>
      <p:pic>
        <p:nvPicPr>
          <p:cNvPr id="19" name="Picture 7" descr="Logo, company name&#10;&#10;Description automatically generated">
            <a:extLst>
              <a:ext uri="{FF2B5EF4-FFF2-40B4-BE49-F238E27FC236}">
                <a16:creationId xmlns:a16="http://schemas.microsoft.com/office/drawing/2014/main" id="{D64A16D6-8F03-AD0A-3627-95799F5FA2BB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8756" t="13303" r="8162" b="24557"/>
          <a:stretch/>
        </p:blipFill>
        <p:spPr>
          <a:xfrm>
            <a:off x="3132249" y="4727082"/>
            <a:ext cx="779928" cy="400456"/>
          </a:xfrm>
          <a:prstGeom prst="rect">
            <a:avLst/>
          </a:prstGeom>
        </p:spPr>
      </p:pic>
      <p:pic>
        <p:nvPicPr>
          <p:cNvPr id="2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E15662CB-E3DC-3607-8BD3-DEA98E33D1CE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t="25682" b="22585"/>
          <a:stretch/>
        </p:blipFill>
        <p:spPr>
          <a:xfrm>
            <a:off x="4992009" y="4727556"/>
            <a:ext cx="1396091" cy="401239"/>
          </a:xfrm>
          <a:prstGeom prst="rect">
            <a:avLst/>
          </a:prstGeom>
        </p:spPr>
      </p:pic>
      <p:pic>
        <p:nvPicPr>
          <p:cNvPr id="21" name="Picture 1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D74A08BC-6FFC-1512-6664-80972ADD546D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67932" y="4728622"/>
            <a:ext cx="841009" cy="388158"/>
          </a:xfrm>
          <a:prstGeom prst="rect">
            <a:avLst/>
          </a:prstGeom>
        </p:spPr>
      </p:pic>
      <p:pic>
        <p:nvPicPr>
          <p:cNvPr id="23" name="Graphic 11" descr="Daily calendar with solid fill">
            <a:extLst>
              <a:ext uri="{FF2B5EF4-FFF2-40B4-BE49-F238E27FC236}">
                <a16:creationId xmlns:a16="http://schemas.microsoft.com/office/drawing/2014/main" id="{6F238727-938C-3E3F-387D-340CCDD0C3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69046" y="2370894"/>
            <a:ext cx="381562" cy="381562"/>
          </a:xfrm>
          <a:prstGeom prst="rect">
            <a:avLst/>
          </a:prstGeom>
        </p:spPr>
      </p:pic>
      <p:sp>
        <p:nvSpPr>
          <p:cNvPr id="24" name="TextBox 14">
            <a:extLst>
              <a:ext uri="{FF2B5EF4-FFF2-40B4-BE49-F238E27FC236}">
                <a16:creationId xmlns:a16="http://schemas.microsoft.com/office/drawing/2014/main" id="{9504C2FC-0FCB-0656-E79B-84FAD08AD4CB}"/>
              </a:ext>
            </a:extLst>
          </p:cNvPr>
          <p:cNvSpPr txBox="1"/>
          <p:nvPr/>
        </p:nvSpPr>
        <p:spPr>
          <a:xfrm>
            <a:off x="725914" y="2356699"/>
            <a:ext cx="2029987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200" b="1" i="0" dirty="0">
                <a:effectLst/>
                <a:latin typeface="Tenorite" panose="00000500000000000000" pitchFamily="2" charset="0"/>
              </a:rPr>
              <a:t>Duration</a:t>
            </a:r>
            <a:endParaRPr lang="en-IE" sz="1200" b="0" i="0" dirty="0">
              <a:effectLst/>
              <a:latin typeface="Tenorite" panose="00000500000000000000" pitchFamily="2" charset="0"/>
            </a:endParaRPr>
          </a:p>
          <a:p>
            <a:pPr algn="l"/>
            <a:r>
              <a:rPr lang="en-IE" sz="1200" b="0" i="0" dirty="0">
                <a:effectLst/>
                <a:latin typeface="Tenorite" panose="00000500000000000000" pitchFamily="2" charset="0"/>
              </a:rPr>
              <a:t>01/12/22 – 31/05/26</a:t>
            </a:r>
          </a:p>
        </p:txBody>
      </p:sp>
      <p:pic>
        <p:nvPicPr>
          <p:cNvPr id="26" name="Graphic 16" descr="Users outline">
            <a:extLst>
              <a:ext uri="{FF2B5EF4-FFF2-40B4-BE49-F238E27FC236}">
                <a16:creationId xmlns:a16="http://schemas.microsoft.com/office/drawing/2014/main" id="{FCA7CA7F-6DC7-1957-325A-E33A2612F34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69046" y="3054282"/>
            <a:ext cx="381562" cy="381562"/>
          </a:xfrm>
          <a:prstGeom prst="rect">
            <a:avLst/>
          </a:prstGeom>
        </p:spPr>
      </p:pic>
      <p:sp>
        <p:nvSpPr>
          <p:cNvPr id="27" name="TextBox 17">
            <a:extLst>
              <a:ext uri="{FF2B5EF4-FFF2-40B4-BE49-F238E27FC236}">
                <a16:creationId xmlns:a16="http://schemas.microsoft.com/office/drawing/2014/main" id="{4BD75A93-11A0-D5C7-714B-E09BBBA967E3}"/>
              </a:ext>
            </a:extLst>
          </p:cNvPr>
          <p:cNvSpPr txBox="1"/>
          <p:nvPr/>
        </p:nvSpPr>
        <p:spPr>
          <a:xfrm>
            <a:off x="725914" y="2971893"/>
            <a:ext cx="20115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200" b="1" dirty="0">
                <a:latin typeface="Tenorite" panose="00000500000000000000" pitchFamily="2" charset="0"/>
              </a:rPr>
              <a:t>Partners</a:t>
            </a:r>
          </a:p>
          <a:p>
            <a:r>
              <a:rPr lang="en-IE" sz="1200" b="0" i="0" dirty="0">
                <a:effectLst/>
                <a:latin typeface="Tenorite" panose="00000500000000000000" pitchFamily="2" charset="0"/>
              </a:rPr>
              <a:t>30 partners across the EU</a:t>
            </a:r>
          </a:p>
        </p:txBody>
      </p:sp>
      <p:sp>
        <p:nvSpPr>
          <p:cNvPr id="31" name="TextBox 17">
            <a:extLst>
              <a:ext uri="{FF2B5EF4-FFF2-40B4-BE49-F238E27FC236}">
                <a16:creationId xmlns:a16="http://schemas.microsoft.com/office/drawing/2014/main" id="{97E33BFE-992E-9CBC-5955-C1FD333F59C0}"/>
              </a:ext>
            </a:extLst>
          </p:cNvPr>
          <p:cNvSpPr txBox="1"/>
          <p:nvPr/>
        </p:nvSpPr>
        <p:spPr>
          <a:xfrm>
            <a:off x="650608" y="3543352"/>
            <a:ext cx="210529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E" sz="1200" b="1" dirty="0" err="1">
                <a:latin typeface="Tenorite" panose="00000500000000000000" pitchFamily="2" charset="0"/>
              </a:rPr>
              <a:t>Demostration</a:t>
            </a:r>
            <a:r>
              <a:rPr lang="en-IE" sz="1200" b="1" dirty="0">
                <a:latin typeface="Tenorite" panose="00000500000000000000" pitchFamily="2" charset="0"/>
              </a:rPr>
              <a:t> areas</a:t>
            </a:r>
          </a:p>
          <a:p>
            <a:r>
              <a:rPr lang="en-IE" sz="1200" dirty="0">
                <a:latin typeface="Tenorite" panose="00000500000000000000" pitchFamily="2" charset="0"/>
              </a:rPr>
              <a:t>Ireland – Norway - Portugal</a:t>
            </a:r>
          </a:p>
        </p:txBody>
      </p:sp>
      <p:pic>
        <p:nvPicPr>
          <p:cNvPr id="35" name="Gráfico 34" descr="Globo estrutura de tópicos">
            <a:extLst>
              <a:ext uri="{FF2B5EF4-FFF2-40B4-BE49-F238E27FC236}">
                <a16:creationId xmlns:a16="http://schemas.microsoft.com/office/drawing/2014/main" id="{96C414DD-3B58-BF27-3F4A-E650E4CFC273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274259" y="3648527"/>
            <a:ext cx="381562" cy="381562"/>
          </a:xfrm>
          <a:prstGeom prst="rect">
            <a:avLst/>
          </a:prstGeom>
        </p:spPr>
      </p:pic>
      <p:sp>
        <p:nvSpPr>
          <p:cNvPr id="36" name="Espaço Reservado para Texto 18">
            <a:extLst>
              <a:ext uri="{FF2B5EF4-FFF2-40B4-BE49-F238E27FC236}">
                <a16:creationId xmlns:a16="http://schemas.microsoft.com/office/drawing/2014/main" id="{5D9C9A85-2688-5F70-B3D5-29261AA9DF54}"/>
              </a:ext>
            </a:extLst>
          </p:cNvPr>
          <p:cNvSpPr txBox="1">
            <a:spLocks/>
          </p:cNvSpPr>
          <p:nvPr/>
        </p:nvSpPr>
        <p:spPr>
          <a:xfrm>
            <a:off x="5529431" y="1280430"/>
            <a:ext cx="3511644" cy="3446652"/>
          </a:xfrm>
          <a:prstGeom prst="rect">
            <a:avLst/>
          </a:prstGeom>
        </p:spPr>
        <p:txBody>
          <a:bodyPr rtlCol="0"/>
          <a:lstStyle>
            <a:defPPr>
              <a:defRPr lang="pt-BR"/>
            </a:defPPr>
            <a:lvl1pPr marL="406405" indent="-406405" algn="l" defTabSz="1625620" rtl="0" eaLnBrk="1" latinLnBrk="0" hangingPunct="1">
              <a:lnSpc>
                <a:spcPct val="90000"/>
              </a:lnSpc>
              <a:spcBef>
                <a:spcPts val="1778"/>
              </a:spcBef>
              <a:buFont typeface="Arial" panose="020B0604020202020204" pitchFamily="34" charset="0"/>
              <a:buChar char="•"/>
              <a:defRPr lang="pt-BR" sz="497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219215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426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2032025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55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284483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365764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447045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528326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609607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6908886" indent="-406405" algn="l" defTabSz="1625620" rtl="0" eaLnBrk="1" latinLnBrk="0" hangingPunct="1">
              <a:lnSpc>
                <a:spcPct val="90000"/>
              </a:lnSpc>
              <a:spcBef>
                <a:spcPts val="889"/>
              </a:spcBef>
              <a:buFont typeface="Arial" panose="020B0604020202020204" pitchFamily="34" charset="0"/>
              <a:buChar char="•"/>
              <a:defRPr lang="pt-BR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200" b="1" dirty="0">
                <a:latin typeface="Tenorite" panose="00000500000000000000" pitchFamily="2" charset="0"/>
              </a:rPr>
              <a:t>To this end, A-AAGORA will</a:t>
            </a:r>
          </a:p>
          <a:p>
            <a:r>
              <a:rPr lang="en-US" sz="1200" dirty="0">
                <a:latin typeface="Tenorite" panose="00000500000000000000" pitchFamily="2" charset="0"/>
              </a:rPr>
              <a:t>Carry out demonstration activities in three regions covering the Atlantic-Arctic basin.</a:t>
            </a:r>
          </a:p>
          <a:p>
            <a:r>
              <a:rPr lang="en-US" sz="1200" spc="0" dirty="0">
                <a:solidFill>
                  <a:schemeClr val="tx1"/>
                </a:solidFill>
                <a:latin typeface="Tenorite" panose="00000500000000000000" pitchFamily="2" charset="0"/>
              </a:rPr>
              <a:t>Co-identify areas and locations where the tested Nature Base Solutions are replicable.</a:t>
            </a:r>
          </a:p>
          <a:p>
            <a:r>
              <a:rPr lang="en-US" sz="1200" spc="0" dirty="0">
                <a:solidFill>
                  <a:schemeClr val="tx1"/>
                </a:solidFill>
                <a:latin typeface="Tenorite" panose="00000500000000000000" pitchFamily="2" charset="0"/>
              </a:rPr>
              <a:t>Co-develop blueprints for the Atlantic-Arctic lighthouse.</a:t>
            </a:r>
          </a:p>
          <a:p>
            <a:r>
              <a:rPr lang="en-US" sz="1200" spc="0" dirty="0">
                <a:solidFill>
                  <a:schemeClr val="tx1"/>
                </a:solidFill>
                <a:latin typeface="Tenorite" panose="00000500000000000000" pitchFamily="2" charset="0"/>
              </a:rPr>
              <a:t>Develop an Atlantic-Arctic digital knowledge system to support transformative innovation processes.</a:t>
            </a:r>
          </a:p>
          <a:p>
            <a:r>
              <a:rPr lang="en-US" sz="1200" spc="0" dirty="0">
                <a:solidFill>
                  <a:schemeClr val="tx1"/>
                </a:solidFill>
                <a:latin typeface="Tenorite" panose="00000500000000000000" pitchFamily="2" charset="0"/>
              </a:rPr>
              <a:t>Provide innovative solutions to the market and foster deliberative democracy.</a:t>
            </a:r>
            <a:endParaRPr lang="en-US" sz="1200" u="sng" spc="0" dirty="0">
              <a:solidFill>
                <a:schemeClr val="tx1"/>
              </a:solidFill>
              <a:latin typeface="Tenorite" panose="00000500000000000000" pitchFamily="2" charset="0"/>
            </a:endParaRPr>
          </a:p>
        </p:txBody>
      </p:sp>
      <p:sp>
        <p:nvSpPr>
          <p:cNvPr id="37" name="CaixaDeTexto 36">
            <a:extLst>
              <a:ext uri="{FF2B5EF4-FFF2-40B4-BE49-F238E27FC236}">
                <a16:creationId xmlns:a16="http://schemas.microsoft.com/office/drawing/2014/main" id="{6A579EDF-7CA3-A8D5-0376-A7ECBA15370A}"/>
              </a:ext>
            </a:extLst>
          </p:cNvPr>
          <p:cNvSpPr txBox="1"/>
          <p:nvPr/>
        </p:nvSpPr>
        <p:spPr>
          <a:xfrm>
            <a:off x="269046" y="4512494"/>
            <a:ext cx="2468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>
                <a:latin typeface="Tenorite" panose="00000500000000000000" pitchFamily="2" charset="0"/>
              </a:rPr>
              <a:t>More information</a:t>
            </a:r>
          </a:p>
          <a:p>
            <a:pPr algn="ctr"/>
            <a:r>
              <a:rPr lang="en-US" sz="1200" dirty="0">
                <a:solidFill>
                  <a:srgbClr val="00B0F0"/>
                </a:solidFill>
                <a:latin typeface="Tenorite" panose="00000500000000000000" pitchFamily="2" charset="0"/>
              </a:rPr>
              <a:t>https://a-aagora.eu/ </a:t>
            </a:r>
          </a:p>
        </p:txBody>
      </p:sp>
      <p:sp>
        <p:nvSpPr>
          <p:cNvPr id="38" name="CaixaDeTexto 37">
            <a:extLst>
              <a:ext uri="{FF2B5EF4-FFF2-40B4-BE49-F238E27FC236}">
                <a16:creationId xmlns:a16="http://schemas.microsoft.com/office/drawing/2014/main" id="{CBA51772-52E9-FF4C-D610-7D58924158F5}"/>
              </a:ext>
            </a:extLst>
          </p:cNvPr>
          <p:cNvSpPr txBox="1"/>
          <p:nvPr/>
        </p:nvSpPr>
        <p:spPr>
          <a:xfrm>
            <a:off x="3755633" y="1622056"/>
            <a:ext cx="17208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0" dirty="0">
                <a:effectLst/>
                <a:latin typeface="Tenorite" panose="00000500000000000000" pitchFamily="2" charset="0"/>
              </a:rPr>
              <a:t>To Protect and restore marine and freshwater ecosystems and biodiversity.</a:t>
            </a:r>
            <a:endParaRPr lang="en-US" sz="1200" dirty="0">
              <a:latin typeface="Tenorite" panose="00000500000000000000" pitchFamily="2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id="{84CCCFFA-42FA-00D1-3DB8-F98B4A21DE5E}"/>
              </a:ext>
            </a:extLst>
          </p:cNvPr>
          <p:cNvSpPr txBox="1"/>
          <p:nvPr/>
        </p:nvSpPr>
        <p:spPr>
          <a:xfrm>
            <a:off x="3727853" y="2657001"/>
            <a:ext cx="174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enorite" panose="00000500000000000000" pitchFamily="2" charset="0"/>
              </a:rPr>
              <a:t>To prevent and eliminate pollution of our ocean, seas and waters. </a:t>
            </a:r>
          </a:p>
        </p:txBody>
      </p:sp>
      <p:sp>
        <p:nvSpPr>
          <p:cNvPr id="40" name="CaixaDeTexto 39">
            <a:extLst>
              <a:ext uri="{FF2B5EF4-FFF2-40B4-BE49-F238E27FC236}">
                <a16:creationId xmlns:a16="http://schemas.microsoft.com/office/drawing/2014/main" id="{5416B05C-39A6-81B8-609D-4233C403C1E7}"/>
              </a:ext>
            </a:extLst>
          </p:cNvPr>
          <p:cNvSpPr txBox="1"/>
          <p:nvPr/>
        </p:nvSpPr>
        <p:spPr>
          <a:xfrm>
            <a:off x="3777771" y="3774438"/>
            <a:ext cx="174860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Tenorite" panose="00000500000000000000" pitchFamily="2" charset="0"/>
              </a:rPr>
              <a:t>To make the sustainable blue economy carbon-neutral and circular.</a:t>
            </a:r>
          </a:p>
        </p:txBody>
      </p:sp>
      <p:pic>
        <p:nvPicPr>
          <p:cNvPr id="43" name="Imagem 42" descr="Garrafa de vidro&#10;&#10;Descrição gerada automaticamente com confiança média">
            <a:extLst>
              <a:ext uri="{FF2B5EF4-FFF2-40B4-BE49-F238E27FC236}">
                <a16:creationId xmlns:a16="http://schemas.microsoft.com/office/drawing/2014/main" id="{BF067207-F19D-33B3-9101-D5C2F1B4B09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875501" y="3748038"/>
            <a:ext cx="883798" cy="883798"/>
          </a:xfrm>
          <a:prstGeom prst="ellipse">
            <a:avLst/>
          </a:prstGeom>
        </p:spPr>
      </p:pic>
      <p:pic>
        <p:nvPicPr>
          <p:cNvPr id="44" name="Imagem 43" descr="Água com árvores ao fundo&#10;&#10;Descrição gerada automaticamente com confiança média">
            <a:extLst>
              <a:ext uri="{FF2B5EF4-FFF2-40B4-BE49-F238E27FC236}">
                <a16:creationId xmlns:a16="http://schemas.microsoft.com/office/drawing/2014/main" id="{FF67552D-512F-6989-5C67-46AEFA20F70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816923" y="2603566"/>
            <a:ext cx="883798" cy="883798"/>
          </a:xfrm>
          <a:prstGeom prst="ellipse">
            <a:avLst/>
          </a:prstGeom>
        </p:spPr>
      </p:pic>
      <p:pic>
        <p:nvPicPr>
          <p:cNvPr id="45" name="Imagem 44" descr="Uma imagem contendo recife, natureza, rocha, display&#10;&#10;Descrição gerada automaticamente">
            <a:extLst>
              <a:ext uri="{FF2B5EF4-FFF2-40B4-BE49-F238E27FC236}">
                <a16:creationId xmlns:a16="http://schemas.microsoft.com/office/drawing/2014/main" id="{93E13858-3114-E1A5-F438-167A7B260881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830219" y="1569255"/>
            <a:ext cx="883798" cy="883798"/>
          </a:xfrm>
          <a:prstGeom prst="ellipse">
            <a:avLst/>
          </a:prstGeom>
        </p:spPr>
      </p:pic>
      <p:sp>
        <p:nvSpPr>
          <p:cNvPr id="46" name="CaixaDeTexto 45">
            <a:extLst>
              <a:ext uri="{FF2B5EF4-FFF2-40B4-BE49-F238E27FC236}">
                <a16:creationId xmlns:a16="http://schemas.microsoft.com/office/drawing/2014/main" id="{80660A0F-9A48-1451-EF3A-F2C5F8FB2A28}"/>
              </a:ext>
            </a:extLst>
          </p:cNvPr>
          <p:cNvSpPr txBox="1"/>
          <p:nvPr/>
        </p:nvSpPr>
        <p:spPr>
          <a:xfrm>
            <a:off x="2830219" y="1271498"/>
            <a:ext cx="264623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latin typeface="Tenorite" panose="00000500000000000000" pitchFamily="2" charset="0"/>
              </a:rPr>
              <a:t>Mission objectives </a:t>
            </a:r>
          </a:p>
        </p:txBody>
      </p:sp>
    </p:spTree>
    <p:extLst>
      <p:ext uri="{BB962C8B-B14F-4D97-AF65-F5344CB8AC3E}">
        <p14:creationId xmlns:p14="http://schemas.microsoft.com/office/powerpoint/2010/main" val="860928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/>
      <p:bldP spid="39" grpId="0"/>
      <p:bldP spid="40" grpId="0"/>
    </p:bld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9F6635C69E9B4CB8D5E1118B7B4AC5" ma:contentTypeVersion="16" ma:contentTypeDescription="Create a new document." ma:contentTypeScope="" ma:versionID="dea8d5e96be229ebccbe3e9bb71653e6">
  <xsd:schema xmlns:xsd="http://www.w3.org/2001/XMLSchema" xmlns:xs="http://www.w3.org/2001/XMLSchema" xmlns:p="http://schemas.microsoft.com/office/2006/metadata/properties" xmlns:ns2="85800091-12f9-4adf-9490-7f6e231a36b5" xmlns:ns3="639943fa-e574-42cd-8a8f-3889fb91f45a" targetNamespace="http://schemas.microsoft.com/office/2006/metadata/properties" ma:root="true" ma:fieldsID="384d3130e53680734a7699fbe41a17a0" ns2:_="" ns3:_="">
    <xsd:import namespace="85800091-12f9-4adf-9490-7f6e231a36b5"/>
    <xsd:import namespace="639943fa-e574-42cd-8a8f-3889fb91f4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800091-12f9-4adf-9490-7f6e231a36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c859a5f0-c05d-42c8-96da-fe1ec9be4ef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9943fa-e574-42cd-8a8f-3889fb91f45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47f0944-a87b-451d-827c-0b0fed5c8cdb}" ma:internalName="TaxCatchAll" ma:showField="CatchAllData" ma:web="639943fa-e574-42cd-8a8f-3889fb91f45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5800091-12f9-4adf-9490-7f6e231a36b5">
      <Terms xmlns="http://schemas.microsoft.com/office/infopath/2007/PartnerControls"/>
    </lcf76f155ced4ddcb4097134ff3c332f>
    <TaxCatchAll xmlns="639943fa-e574-42cd-8a8f-3889fb91f45a" xsi:nil="true"/>
  </documentManagement>
</p:properties>
</file>

<file path=customXml/itemProps1.xml><?xml version="1.0" encoding="utf-8"?>
<ds:datastoreItem xmlns:ds="http://schemas.openxmlformats.org/officeDocument/2006/customXml" ds:itemID="{19C3C5FA-EAAA-4375-996E-DFCD63DEB163}"/>
</file>

<file path=customXml/itemProps2.xml><?xml version="1.0" encoding="utf-8"?>
<ds:datastoreItem xmlns:ds="http://schemas.openxmlformats.org/officeDocument/2006/customXml" ds:itemID="{BA6E7D22-8833-48CD-84AC-EE21633DFE2B}"/>
</file>

<file path=customXml/itemProps3.xml><?xml version="1.0" encoding="utf-8"?>
<ds:datastoreItem xmlns:ds="http://schemas.openxmlformats.org/officeDocument/2006/customXml" ds:itemID="{7B8E5F33-99AF-4C1E-9E5E-6ACDE976A859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37</TotalTime>
  <Words>179</Words>
  <Application>Microsoft Office PowerPoint</Application>
  <PresentationFormat>Apresentação na tela (16:9)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Tenorite</vt:lpstr>
      <vt:lpstr>Tema do Office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Camila Tavares Pereira</dc:creator>
  <cp:lastModifiedBy>Camila Tavares Pereira</cp:lastModifiedBy>
  <cp:revision>1</cp:revision>
  <dcterms:created xsi:type="dcterms:W3CDTF">2023-05-21T21:22:03Z</dcterms:created>
  <dcterms:modified xsi:type="dcterms:W3CDTF">2023-05-21T21:59:29Z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0x0101004C9F6635C69E9B4CB8D5E1118B7B4AC5</vt:lpwstr>
  </property>
</Properties>
</file>