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9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0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0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0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4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9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6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4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4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7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D07A-B302-46A4-A4E0-90588DD7F15F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9BEA-48AA-4146-8277-F85BF9C7601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8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8D7628-669D-7749-6211-68D6A3359100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RISK MANAGEMENT IN A CHANGING CLIMATE: A COMPREHENSIVE ASSESSMENT FRAMEWORK TO CONDUCT PEER REVIEWS UNDER THE UNION CIVIL PROTECTION MECHANISM.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D8BE54-8B17-0749-9A2F-09ECF09ECC29}"/>
              </a:ext>
            </a:extLst>
          </p:cNvPr>
          <p:cNvSpPr txBox="1"/>
          <p:nvPr/>
        </p:nvSpPr>
        <p:spPr>
          <a:xfrm>
            <a:off x="3499311" y="203979"/>
            <a:ext cx="51560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Casartelli V., Mysiak J. 2023 – Euro-Mediterranean Center on Climate Change | Ca’ Foscari University of Venice</a:t>
            </a:r>
          </a:p>
        </p:txBody>
      </p:sp>
      <p:pic>
        <p:nvPicPr>
          <p:cNvPr id="9" name="Google Shape;267;p17">
            <a:extLst>
              <a:ext uri="{FF2B5EF4-FFF2-40B4-BE49-F238E27FC236}">
                <a16:creationId xmlns:a16="http://schemas.microsoft.com/office/drawing/2014/main" id="{C2A3BC7D-ED6A-BB31-809C-77B0CB382BE5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r="3691" b="38007"/>
          <a:stretch/>
        </p:blipFill>
        <p:spPr bwMode="auto">
          <a:xfrm>
            <a:off x="6142070" y="429644"/>
            <a:ext cx="2189948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CA852C3-E529-2F9A-C7AF-F96F5D6AAAEF}"/>
              </a:ext>
            </a:extLst>
          </p:cNvPr>
          <p:cNvSpPr txBox="1"/>
          <p:nvPr/>
        </p:nvSpPr>
        <p:spPr>
          <a:xfrm>
            <a:off x="1914980" y="503285"/>
            <a:ext cx="3983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country/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an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human-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disasters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to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ways of </a:t>
            </a:r>
            <a:r>
              <a:rPr lang="it-IT" sz="9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it-IT" sz="9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management systems.</a:t>
            </a:r>
            <a:endParaRPr lang="en-GB" sz="900" dirty="0">
              <a:solidFill>
                <a:srgbClr val="002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A2308C50-10E3-0776-490C-C9FC6113422A}"/>
              </a:ext>
            </a:extLst>
          </p:cNvPr>
          <p:cNvSpPr txBox="1"/>
          <p:nvPr/>
        </p:nvSpPr>
        <p:spPr>
          <a:xfrm>
            <a:off x="14245" y="1117391"/>
            <a:ext cx="4497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PEER REVIEW ASSESSMENT FRAMEWORK – </a:t>
            </a:r>
            <a:r>
              <a:rPr lang="it-IT" sz="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</a:t>
            </a:r>
            <a:r>
              <a:rPr lang="it-IT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PRAF*</a:t>
            </a:r>
            <a:endParaRPr lang="en-GB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FD94470E-A5B4-4D7E-5DC4-DE2002EA5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" r="-152"/>
          <a:stretch/>
        </p:blipFill>
        <p:spPr>
          <a:xfrm>
            <a:off x="342154" y="2445596"/>
            <a:ext cx="1497757" cy="2412498"/>
          </a:xfrm>
          <a:prstGeom prst="rect">
            <a:avLst/>
          </a:prstGeom>
          <a:ln w="19050">
            <a:noFill/>
          </a:ln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9316C52A-6484-E2C1-FF3A-A1F010D92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43" y="1657057"/>
            <a:ext cx="3123320" cy="3250115"/>
          </a:xfrm>
          <a:prstGeom prst="rect">
            <a:avLst/>
          </a:prstGeom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D81CF95C-E18F-D1A2-9760-DDC0F1B810DB}"/>
              </a:ext>
            </a:extLst>
          </p:cNvPr>
          <p:cNvSpPr txBox="1"/>
          <p:nvPr/>
        </p:nvSpPr>
        <p:spPr>
          <a:xfrm>
            <a:off x="2704769" y="1601933"/>
            <a:ext cx="1490477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it-IT" sz="700" b="1" dirty="0">
                <a:solidFill>
                  <a:srgbClr val="861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of WILDFIRE RISK MANAGEMENT</a:t>
            </a:r>
            <a:endParaRPr lang="en-GB" sz="700" b="1" dirty="0">
              <a:solidFill>
                <a:srgbClr val="8613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8C1A016D-06C7-7A59-087F-0CD0A88B22A1}"/>
              </a:ext>
            </a:extLst>
          </p:cNvPr>
          <p:cNvSpPr txBox="1"/>
          <p:nvPr/>
        </p:nvSpPr>
        <p:spPr>
          <a:xfrm>
            <a:off x="5482159" y="1428009"/>
            <a:ext cx="1648205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700" b="1" dirty="0">
                <a:solidFill>
                  <a:srgbClr val="ED2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RISK MANAGEMENT PLANNING</a:t>
            </a:r>
            <a:endParaRPr lang="en-GB" sz="700" b="1" dirty="0">
              <a:solidFill>
                <a:srgbClr val="ED2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6A7318B-439C-296B-77E2-49D7D6AC9F61}"/>
              </a:ext>
            </a:extLst>
          </p:cNvPr>
          <p:cNvSpPr txBox="1"/>
          <p:nvPr/>
        </p:nvSpPr>
        <p:spPr>
          <a:xfrm>
            <a:off x="6448713" y="2753751"/>
            <a:ext cx="95269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700" b="1" dirty="0">
                <a:solidFill>
                  <a:srgbClr val="F36F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PREVENTION</a:t>
            </a:r>
            <a:endParaRPr lang="en-GB" sz="700" b="1" dirty="0">
              <a:solidFill>
                <a:srgbClr val="F36F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4F1E09E-09F0-9DDB-EAAA-1C77A06C0648}"/>
              </a:ext>
            </a:extLst>
          </p:cNvPr>
          <p:cNvSpPr txBox="1"/>
          <p:nvPr/>
        </p:nvSpPr>
        <p:spPr>
          <a:xfrm>
            <a:off x="6448713" y="3868923"/>
            <a:ext cx="1152142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700" b="1" dirty="0">
                <a:solidFill>
                  <a:srgbClr val="F79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PREPAREDNESS</a:t>
            </a:r>
            <a:endParaRPr lang="en-GB" sz="700" b="1" dirty="0">
              <a:solidFill>
                <a:srgbClr val="F795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E483375E-ACDE-258D-447D-5D118B721AAE}"/>
              </a:ext>
            </a:extLst>
          </p:cNvPr>
          <p:cNvSpPr txBox="1"/>
          <p:nvPr/>
        </p:nvSpPr>
        <p:spPr>
          <a:xfrm>
            <a:off x="5547471" y="4638169"/>
            <a:ext cx="128255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700" b="1" dirty="0">
                <a:solidFill>
                  <a:srgbClr val="FECA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EMERGENCY REPONSE</a:t>
            </a:r>
            <a:endParaRPr lang="en-GB" sz="700" b="1" dirty="0">
              <a:solidFill>
                <a:srgbClr val="FEC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53BBA05-89B6-8E11-59B2-99972EAD7468}"/>
              </a:ext>
            </a:extLst>
          </p:cNvPr>
          <p:cNvSpPr txBox="1"/>
          <p:nvPr/>
        </p:nvSpPr>
        <p:spPr>
          <a:xfrm>
            <a:off x="2284348" y="3928601"/>
            <a:ext cx="1155731" cy="307777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it-IT" sz="7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&amp; LESSONS LEARNED</a:t>
            </a:r>
            <a:endParaRPr lang="en-GB" sz="7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1E605640-4EE0-BFA0-C8C2-AE21BE079F40}"/>
              </a:ext>
            </a:extLst>
          </p:cNvPr>
          <p:cNvSpPr txBox="1"/>
          <p:nvPr/>
        </p:nvSpPr>
        <p:spPr>
          <a:xfrm>
            <a:off x="2394928" y="2822623"/>
            <a:ext cx="104515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it-IT" sz="700" b="1" dirty="0">
                <a:solidFill>
                  <a:srgbClr val="F0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RISK ASSESSMENT</a:t>
            </a:r>
            <a:endParaRPr lang="en-GB" sz="700" b="1" dirty="0">
              <a:solidFill>
                <a:srgbClr val="F0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BA7C9CD3-7B3B-EBD1-28AA-EEA111367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3" y="501118"/>
            <a:ext cx="1881700" cy="570106"/>
          </a:xfrm>
          <a:prstGeom prst="rect">
            <a:avLst/>
          </a:prstGeom>
        </p:spPr>
      </p:pic>
      <p:pic>
        <p:nvPicPr>
          <p:cNvPr id="72" name="Immagine 71">
            <a:extLst>
              <a:ext uri="{FF2B5EF4-FFF2-40B4-BE49-F238E27FC236}">
                <a16:creationId xmlns:a16="http://schemas.microsoft.com/office/drawing/2014/main" id="{C27087B4-FBFC-07D1-F8A3-78DE5384A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584" y="3950648"/>
            <a:ext cx="1516216" cy="359213"/>
          </a:xfrm>
          <a:prstGeom prst="rect">
            <a:avLst/>
          </a:prstGeom>
        </p:spPr>
      </p:pic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621BBF9-16E5-55F1-ABA0-4FB002C8F2ED}"/>
              </a:ext>
            </a:extLst>
          </p:cNvPr>
          <p:cNvSpPr txBox="1"/>
          <p:nvPr/>
        </p:nvSpPr>
        <p:spPr>
          <a:xfrm>
            <a:off x="7505297" y="2308694"/>
            <a:ext cx="164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for the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DRM system of a country/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n-GB" sz="800" dirty="0">
              <a:solidFill>
                <a:srgbClr val="002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8855CF8-E57E-1DAE-42EE-B4B7331231AF}"/>
              </a:ext>
            </a:extLst>
          </p:cNvPr>
          <p:cNvSpPr txBox="1"/>
          <p:nvPr/>
        </p:nvSpPr>
        <p:spPr>
          <a:xfrm>
            <a:off x="7505297" y="2757237"/>
            <a:ext cx="144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 for countries/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endParaRPr lang="en-GB" sz="800" dirty="0">
              <a:solidFill>
                <a:srgbClr val="002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33333298-FF13-0584-0210-466D7510AF4C}"/>
              </a:ext>
            </a:extLst>
          </p:cNvPr>
          <p:cNvSpPr txBox="1"/>
          <p:nvPr/>
        </p:nvSpPr>
        <p:spPr>
          <a:xfrm>
            <a:off x="7519018" y="3070728"/>
            <a:ext cx="144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Composed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7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hexagons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made up of 6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(wedges)</a:t>
            </a:r>
            <a:endParaRPr lang="en-GB" sz="800" dirty="0">
              <a:solidFill>
                <a:srgbClr val="002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A65F2BC7-A782-0C9B-0487-D350A24E45C9}"/>
              </a:ext>
            </a:extLst>
          </p:cNvPr>
          <p:cNvSpPr txBox="1"/>
          <p:nvPr/>
        </p:nvSpPr>
        <p:spPr>
          <a:xfrm>
            <a:off x="7519018" y="3496729"/>
            <a:ext cx="15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support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peer reviews</a:t>
            </a:r>
            <a:endParaRPr lang="en-GB" sz="800" dirty="0">
              <a:solidFill>
                <a:srgbClr val="002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riangolo isoscele 79">
            <a:extLst>
              <a:ext uri="{FF2B5EF4-FFF2-40B4-BE49-F238E27FC236}">
                <a16:creationId xmlns:a16="http://schemas.microsoft.com/office/drawing/2014/main" id="{AC96CB81-BEC0-DA8B-5BF4-0EBE349B905E}"/>
              </a:ext>
            </a:extLst>
          </p:cNvPr>
          <p:cNvSpPr>
            <a:spLocks noChangeAspect="1"/>
          </p:cNvSpPr>
          <p:nvPr/>
        </p:nvSpPr>
        <p:spPr>
          <a:xfrm rot="5400000">
            <a:off x="107652" y="1642636"/>
            <a:ext cx="40424" cy="2887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A55D05CC-7104-B203-ED46-9F82A8BCF77C}"/>
              </a:ext>
            </a:extLst>
          </p:cNvPr>
          <p:cNvSpPr txBox="1"/>
          <p:nvPr/>
        </p:nvSpPr>
        <p:spPr>
          <a:xfrm>
            <a:off x="131790" y="1541068"/>
            <a:ext cx="2259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season (11 UCPM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activations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800" dirty="0">
              <a:solidFill>
                <a:srgbClr val="002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801EB55A-05F5-AB5F-0CF2-B8414E2C4F32}"/>
              </a:ext>
            </a:extLst>
          </p:cNvPr>
          <p:cNvSpPr txBox="1"/>
          <p:nvPr/>
        </p:nvSpPr>
        <p:spPr>
          <a:xfrm>
            <a:off x="131791" y="1692599"/>
            <a:ext cx="2418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EU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Plan</a:t>
            </a:r>
            <a:endParaRPr lang="en-GB" sz="800" dirty="0">
              <a:solidFill>
                <a:srgbClr val="002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A6BE081-7D51-61CC-9CF8-DB0720DD8D9D}"/>
              </a:ext>
            </a:extLst>
          </p:cNvPr>
          <p:cNvSpPr txBox="1"/>
          <p:nvPr/>
        </p:nvSpPr>
        <p:spPr>
          <a:xfrm>
            <a:off x="131791" y="1851424"/>
            <a:ext cx="2363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UCPM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peer reviews</a:t>
            </a:r>
            <a:endParaRPr lang="en-GB" sz="800" dirty="0">
              <a:solidFill>
                <a:srgbClr val="002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46BE8AAA-1B27-BA19-83DD-6C00443E60FD}"/>
              </a:ext>
            </a:extLst>
          </p:cNvPr>
          <p:cNvSpPr txBox="1"/>
          <p:nvPr/>
        </p:nvSpPr>
        <p:spPr>
          <a:xfrm>
            <a:off x="131791" y="2007985"/>
            <a:ext cx="2622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PRAF to support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comparable reviews </a:t>
            </a:r>
            <a:r>
              <a:rPr lang="it-IT" sz="800" dirty="0" err="1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it-IT" sz="8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  <a:endParaRPr lang="en-GB" sz="800" dirty="0">
              <a:solidFill>
                <a:srgbClr val="002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riangolo isoscele 89">
            <a:extLst>
              <a:ext uri="{FF2B5EF4-FFF2-40B4-BE49-F238E27FC236}">
                <a16:creationId xmlns:a16="http://schemas.microsoft.com/office/drawing/2014/main" id="{11862329-5414-C6F2-C519-9D83EA36C646}"/>
              </a:ext>
            </a:extLst>
          </p:cNvPr>
          <p:cNvSpPr>
            <a:spLocks noChangeAspect="1"/>
          </p:cNvSpPr>
          <p:nvPr/>
        </p:nvSpPr>
        <p:spPr>
          <a:xfrm rot="5400000">
            <a:off x="107652" y="1786849"/>
            <a:ext cx="40424" cy="2887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91" name="Triangolo isoscele 90">
            <a:extLst>
              <a:ext uri="{FF2B5EF4-FFF2-40B4-BE49-F238E27FC236}">
                <a16:creationId xmlns:a16="http://schemas.microsoft.com/office/drawing/2014/main" id="{F95EC5EE-5537-8D0D-80DB-410B4815D975}"/>
              </a:ext>
            </a:extLst>
          </p:cNvPr>
          <p:cNvSpPr>
            <a:spLocks noChangeAspect="1"/>
          </p:cNvSpPr>
          <p:nvPr/>
        </p:nvSpPr>
        <p:spPr>
          <a:xfrm rot="5400000">
            <a:off x="107652" y="1954647"/>
            <a:ext cx="40424" cy="2887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92" name="Triangolo isoscele 91">
            <a:extLst>
              <a:ext uri="{FF2B5EF4-FFF2-40B4-BE49-F238E27FC236}">
                <a16:creationId xmlns:a16="http://schemas.microsoft.com/office/drawing/2014/main" id="{2D94076C-707E-3456-0BD8-EAD4A0E381FC}"/>
              </a:ext>
            </a:extLst>
          </p:cNvPr>
          <p:cNvSpPr>
            <a:spLocks noChangeAspect="1"/>
          </p:cNvSpPr>
          <p:nvPr/>
        </p:nvSpPr>
        <p:spPr>
          <a:xfrm rot="5400000">
            <a:off x="107652" y="2146293"/>
            <a:ext cx="40424" cy="2887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5F9951BC-06A0-CAAC-1A7E-4F4577831198}"/>
              </a:ext>
            </a:extLst>
          </p:cNvPr>
          <p:cNvSpPr txBox="1"/>
          <p:nvPr/>
        </p:nvSpPr>
        <p:spPr>
          <a:xfrm>
            <a:off x="0" y="4939354"/>
            <a:ext cx="747560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*The Wildfire PRAF (Casartelli V., Mysiak J. 2023) was financed by the European Union and developed within the UCPM Peer review programme 2020-2024 by</a:t>
            </a:r>
          </a:p>
        </p:txBody>
      </p:sp>
      <p:pic>
        <p:nvPicPr>
          <p:cNvPr id="95" name="Immagine 94" descr="Immagine che contiene logo&#10;&#10;Descrizione generata automaticamente">
            <a:extLst>
              <a:ext uri="{FF2B5EF4-FFF2-40B4-BE49-F238E27FC236}">
                <a16:creationId xmlns:a16="http://schemas.microsoft.com/office/drawing/2014/main" id="{5D6F85C0-4143-9CDF-335D-4EE4F5DAF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1118" y="4864946"/>
            <a:ext cx="644345" cy="250578"/>
          </a:xfrm>
          <a:prstGeom prst="rect">
            <a:avLst/>
          </a:prstGeom>
        </p:spPr>
      </p:pic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B6908797-C40A-AA2E-C0B9-F4A3C8F3501B}"/>
              </a:ext>
            </a:extLst>
          </p:cNvPr>
          <p:cNvSpPr txBox="1"/>
          <p:nvPr/>
        </p:nvSpPr>
        <p:spPr>
          <a:xfrm>
            <a:off x="14245" y="1385248"/>
            <a:ext cx="1347461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800" b="1" dirty="0">
                <a:solidFill>
                  <a:srgbClr val="E84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&amp; TIMELINE</a:t>
            </a:r>
            <a:endParaRPr lang="en-GB" sz="800" b="1" dirty="0">
              <a:solidFill>
                <a:srgbClr val="E849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riangolo isoscele 96">
            <a:extLst>
              <a:ext uri="{FF2B5EF4-FFF2-40B4-BE49-F238E27FC236}">
                <a16:creationId xmlns:a16="http://schemas.microsoft.com/office/drawing/2014/main" id="{8E1B73E5-D816-1554-55A6-969BFAC2ADDA}"/>
              </a:ext>
            </a:extLst>
          </p:cNvPr>
          <p:cNvSpPr>
            <a:spLocks noChangeAspect="1"/>
          </p:cNvSpPr>
          <p:nvPr/>
        </p:nvSpPr>
        <p:spPr>
          <a:xfrm rot="5400000">
            <a:off x="7485085" y="2514657"/>
            <a:ext cx="40424" cy="2887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98" name="Triangolo isoscele 97">
            <a:extLst>
              <a:ext uri="{FF2B5EF4-FFF2-40B4-BE49-F238E27FC236}">
                <a16:creationId xmlns:a16="http://schemas.microsoft.com/office/drawing/2014/main" id="{080ED555-E386-58C4-63D0-32E4AE4DB24A}"/>
              </a:ext>
            </a:extLst>
          </p:cNvPr>
          <p:cNvSpPr>
            <a:spLocks noChangeAspect="1"/>
          </p:cNvSpPr>
          <p:nvPr/>
        </p:nvSpPr>
        <p:spPr>
          <a:xfrm rot="5400000">
            <a:off x="7485085" y="2907833"/>
            <a:ext cx="40424" cy="2887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99" name="Triangolo isoscele 98">
            <a:extLst>
              <a:ext uri="{FF2B5EF4-FFF2-40B4-BE49-F238E27FC236}">
                <a16:creationId xmlns:a16="http://schemas.microsoft.com/office/drawing/2014/main" id="{2EB1FF80-1020-5991-7A1B-9E56F8929A49}"/>
              </a:ext>
            </a:extLst>
          </p:cNvPr>
          <p:cNvSpPr>
            <a:spLocks noChangeAspect="1"/>
          </p:cNvSpPr>
          <p:nvPr/>
        </p:nvSpPr>
        <p:spPr>
          <a:xfrm rot="5400000">
            <a:off x="7485085" y="3234880"/>
            <a:ext cx="40424" cy="2887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sp>
        <p:nvSpPr>
          <p:cNvPr id="100" name="Triangolo isoscele 99">
            <a:extLst>
              <a:ext uri="{FF2B5EF4-FFF2-40B4-BE49-F238E27FC236}">
                <a16:creationId xmlns:a16="http://schemas.microsoft.com/office/drawing/2014/main" id="{9ADE3486-5B5C-9789-55D2-25494FFE35EF}"/>
              </a:ext>
            </a:extLst>
          </p:cNvPr>
          <p:cNvSpPr>
            <a:spLocks noChangeAspect="1"/>
          </p:cNvSpPr>
          <p:nvPr/>
        </p:nvSpPr>
        <p:spPr>
          <a:xfrm rot="5400000">
            <a:off x="7485085" y="3657537"/>
            <a:ext cx="40424" cy="2887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/>
          </a:p>
        </p:txBody>
      </p:sp>
      <p:pic>
        <p:nvPicPr>
          <p:cNvPr id="108" name="Immagine 107">
            <a:extLst>
              <a:ext uri="{FF2B5EF4-FFF2-40B4-BE49-F238E27FC236}">
                <a16:creationId xmlns:a16="http://schemas.microsoft.com/office/drawing/2014/main" id="{D9E5F270-8519-73ED-6484-79E2EF51CE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759" y="1853997"/>
            <a:ext cx="179165" cy="186023"/>
          </a:xfrm>
          <a:prstGeom prst="rect">
            <a:avLst/>
          </a:prstGeom>
        </p:spPr>
      </p:pic>
      <p:pic>
        <p:nvPicPr>
          <p:cNvPr id="109" name="Immagine 108">
            <a:extLst>
              <a:ext uri="{FF2B5EF4-FFF2-40B4-BE49-F238E27FC236}">
                <a16:creationId xmlns:a16="http://schemas.microsoft.com/office/drawing/2014/main" id="{FF25D4CC-8167-938D-1AE3-9FB2D900FE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4167" y="2622251"/>
            <a:ext cx="234029" cy="221171"/>
          </a:xfrm>
          <a:prstGeom prst="rect">
            <a:avLst/>
          </a:prstGeom>
        </p:spPr>
      </p:pic>
      <p:pic>
        <p:nvPicPr>
          <p:cNvPr id="110" name="Immagine 109">
            <a:extLst>
              <a:ext uri="{FF2B5EF4-FFF2-40B4-BE49-F238E27FC236}">
                <a16:creationId xmlns:a16="http://schemas.microsoft.com/office/drawing/2014/main" id="{B56B8A3A-FAC7-6EE5-9AE7-DD3070BAC5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3300" y="1451225"/>
            <a:ext cx="215170" cy="228886"/>
          </a:xfrm>
          <a:prstGeom prst="rect">
            <a:avLst/>
          </a:prstGeom>
        </p:spPr>
      </p:pic>
      <p:pic>
        <p:nvPicPr>
          <p:cNvPr id="111" name="Immagine 110">
            <a:extLst>
              <a:ext uri="{FF2B5EF4-FFF2-40B4-BE49-F238E27FC236}">
                <a16:creationId xmlns:a16="http://schemas.microsoft.com/office/drawing/2014/main" id="{47B620F0-FF77-DDB1-E06D-2C1D9B319F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4021" y="2595124"/>
            <a:ext cx="305181" cy="210026"/>
          </a:xfrm>
          <a:prstGeom prst="rect">
            <a:avLst/>
          </a:prstGeom>
        </p:spPr>
      </p:pic>
      <p:pic>
        <p:nvPicPr>
          <p:cNvPr id="112" name="Immagine 111">
            <a:extLst>
              <a:ext uri="{FF2B5EF4-FFF2-40B4-BE49-F238E27FC236}">
                <a16:creationId xmlns:a16="http://schemas.microsoft.com/office/drawing/2014/main" id="{C46C39AB-1C64-2C5D-9AD8-2AB9E63305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0883" y="3649996"/>
            <a:ext cx="168021" cy="221171"/>
          </a:xfrm>
          <a:prstGeom prst="rect">
            <a:avLst/>
          </a:prstGeom>
        </p:spPr>
      </p:pic>
      <p:pic>
        <p:nvPicPr>
          <p:cNvPr id="113" name="Immagine 112">
            <a:extLst>
              <a:ext uri="{FF2B5EF4-FFF2-40B4-BE49-F238E27FC236}">
                <a16:creationId xmlns:a16="http://schemas.microsoft.com/office/drawing/2014/main" id="{9C48D91A-C92E-4323-4F72-8ADDD9BD07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4159" y="4722496"/>
            <a:ext cx="216000" cy="172667"/>
          </a:xfrm>
          <a:prstGeom prst="rect">
            <a:avLst/>
          </a:prstGeom>
        </p:spPr>
      </p:pic>
      <p:pic>
        <p:nvPicPr>
          <p:cNvPr id="114" name="Immagine 113">
            <a:extLst>
              <a:ext uri="{FF2B5EF4-FFF2-40B4-BE49-F238E27FC236}">
                <a16:creationId xmlns:a16="http://schemas.microsoft.com/office/drawing/2014/main" id="{65CB55DA-E9CA-2D6D-6186-2C3A0EC6F9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9027" y="3714246"/>
            <a:ext cx="209169" cy="205740"/>
          </a:xfrm>
          <a:prstGeom prst="rect">
            <a:avLst/>
          </a:prstGeom>
        </p:spPr>
      </p:pic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7A4164AE-A135-1B2B-7105-7B74D7649B86}"/>
              </a:ext>
            </a:extLst>
          </p:cNvPr>
          <p:cNvSpPr txBox="1"/>
          <p:nvPr/>
        </p:nvSpPr>
        <p:spPr>
          <a:xfrm>
            <a:off x="7505297" y="2006337"/>
            <a:ext cx="134746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800" b="1" dirty="0">
                <a:solidFill>
                  <a:srgbClr val="E84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&amp; CHARACTERISTICS</a:t>
            </a:r>
            <a:endParaRPr lang="en-GB" sz="800" b="1" dirty="0">
              <a:solidFill>
                <a:srgbClr val="E849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86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F6635C69E9B4CB8D5E1118B7B4AC5" ma:contentTypeVersion="16" ma:contentTypeDescription="Create a new document." ma:contentTypeScope="" ma:versionID="dea8d5e96be229ebccbe3e9bb71653e6">
  <xsd:schema xmlns:xsd="http://www.w3.org/2001/XMLSchema" xmlns:xs="http://www.w3.org/2001/XMLSchema" xmlns:p="http://schemas.microsoft.com/office/2006/metadata/properties" xmlns:ns2="85800091-12f9-4adf-9490-7f6e231a36b5" xmlns:ns3="639943fa-e574-42cd-8a8f-3889fb91f45a" targetNamespace="http://schemas.microsoft.com/office/2006/metadata/properties" ma:root="true" ma:fieldsID="384d3130e53680734a7699fbe41a17a0" ns2:_="" ns3:_="">
    <xsd:import namespace="85800091-12f9-4adf-9490-7f6e231a36b5"/>
    <xsd:import namespace="639943fa-e574-42cd-8a8f-3889fb91f4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00091-12f9-4adf-9490-7f6e231a3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859a5f0-c05d-42c8-96da-fe1ec9be4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943fa-e574-42cd-8a8f-3889fb91f4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7f0944-a87b-451d-827c-0b0fed5c8cdb}" ma:internalName="TaxCatchAll" ma:showField="CatchAllData" ma:web="639943fa-e574-42cd-8a8f-3889fb91f4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800091-12f9-4adf-9490-7f6e231a36b5">
      <Terms xmlns="http://schemas.microsoft.com/office/infopath/2007/PartnerControls"/>
    </lcf76f155ced4ddcb4097134ff3c332f>
    <TaxCatchAll xmlns="639943fa-e574-42cd-8a8f-3889fb91f45a" xsi:nil="true"/>
  </documentManagement>
</p:properties>
</file>

<file path=customXml/itemProps1.xml><?xml version="1.0" encoding="utf-8"?>
<ds:datastoreItem xmlns:ds="http://schemas.openxmlformats.org/officeDocument/2006/customXml" ds:itemID="{E141F4AD-65E1-48F2-A8CC-92223A32CE93}"/>
</file>

<file path=customXml/itemProps2.xml><?xml version="1.0" encoding="utf-8"?>
<ds:datastoreItem xmlns:ds="http://schemas.openxmlformats.org/officeDocument/2006/customXml" ds:itemID="{4174E5A1-7BD2-4F40-9270-3F121FF63203}"/>
</file>

<file path=customXml/itemProps3.xml><?xml version="1.0" encoding="utf-8"?>
<ds:datastoreItem xmlns:ds="http://schemas.openxmlformats.org/officeDocument/2006/customXml" ds:itemID="{F155BDFA-AB73-4A91-BD97-D4500C29869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204</TotalTime>
  <Words>223</Words>
  <Application>Microsoft Office PowerPoint</Application>
  <PresentationFormat>Presentazione su schermo (16:9)</PresentationFormat>
  <Paragraphs>22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 Casartelli</dc:creator>
  <cp:lastModifiedBy>Veronica Casartelli</cp:lastModifiedBy>
  <cp:revision>10</cp:revision>
  <dcterms:created xsi:type="dcterms:W3CDTF">2023-05-19T16:27:58Z</dcterms:created>
  <dcterms:modified xsi:type="dcterms:W3CDTF">2023-05-20T12:27:04Z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0x0101004C9F6635C69E9B4CB8D5E1118B7B4AC5</vt:lpwstr>
  </property>
</Properties>
</file>