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viewProps" Target="viewProps.xml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customXml" Target="../customXml/item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4842107aa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4842107aa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85977" y="437450"/>
            <a:ext cx="5645674" cy="251792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0" y="0"/>
            <a:ext cx="9144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</a:rPr>
              <a:t>Key innovations in financing nature-based solutions for coastal adaptation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Fausto Favero, PD Dr. habil. Jochen Hinkel, Global Climate Forum</a:t>
            </a:r>
            <a:endParaRPr sz="900"/>
          </a:p>
        </p:txBody>
      </p:sp>
      <p:sp>
        <p:nvSpPr>
          <p:cNvPr id="56" name="Google Shape;56;p13"/>
          <p:cNvSpPr/>
          <p:nvPr/>
        </p:nvSpPr>
        <p:spPr>
          <a:xfrm>
            <a:off x="157675" y="1577875"/>
            <a:ext cx="2454600" cy="444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Which innovative </a:t>
            </a:r>
            <a:r>
              <a:rPr i="1" lang="en" sz="900">
                <a:solidFill>
                  <a:schemeClr val="dk1"/>
                </a:solidFill>
              </a:rPr>
              <a:t>financing</a:t>
            </a:r>
            <a:r>
              <a:rPr lang="en" sz="900">
                <a:solidFill>
                  <a:schemeClr val="dk1"/>
                </a:solidFill>
              </a:rPr>
              <a:t> arrangements have been implemented for nature-based solutions for coastal adaptation?</a:t>
            </a:r>
            <a:endParaRPr sz="1100"/>
          </a:p>
        </p:txBody>
      </p:sp>
      <p:sp>
        <p:nvSpPr>
          <p:cNvPr id="57" name="Google Shape;57;p13"/>
          <p:cNvSpPr txBox="1"/>
          <p:nvPr/>
        </p:nvSpPr>
        <p:spPr>
          <a:xfrm>
            <a:off x="157675" y="1294975"/>
            <a:ext cx="24546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QUESTION</a:t>
            </a:r>
            <a:endParaRPr b="1" sz="900"/>
          </a:p>
        </p:txBody>
      </p:sp>
      <p:sp>
        <p:nvSpPr>
          <p:cNvPr id="58" name="Google Shape;58;p13"/>
          <p:cNvSpPr/>
          <p:nvPr/>
        </p:nvSpPr>
        <p:spPr>
          <a:xfrm>
            <a:off x="157675" y="663475"/>
            <a:ext cx="2454600" cy="616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Limited financing hinders the implementation of NBS. The literature suggests that financial innovation can help address the issue, yet empirical evidence supporting this is scarce.</a:t>
            </a:r>
            <a:endParaRPr sz="1100"/>
          </a:p>
        </p:txBody>
      </p:sp>
      <p:sp>
        <p:nvSpPr>
          <p:cNvPr id="59" name="Google Shape;59;p13"/>
          <p:cNvSpPr txBox="1"/>
          <p:nvPr/>
        </p:nvSpPr>
        <p:spPr>
          <a:xfrm>
            <a:off x="157675" y="392600"/>
            <a:ext cx="24546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INTRODUCTION</a:t>
            </a:r>
            <a:endParaRPr b="1" sz="900"/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200" y="3093450"/>
            <a:ext cx="6593875" cy="196075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/>
          <p:nvPr/>
        </p:nvSpPr>
        <p:spPr>
          <a:xfrm>
            <a:off x="6751050" y="3175900"/>
            <a:ext cx="2280600" cy="1878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Enabling </a:t>
            </a:r>
            <a:r>
              <a:rPr b="1" lang="en" sz="900"/>
              <a:t>market development</a:t>
            </a:r>
            <a:r>
              <a:rPr lang="en" sz="900"/>
              <a:t> and garnering </a:t>
            </a:r>
            <a:r>
              <a:rPr b="1" lang="en" sz="900"/>
              <a:t>public support</a:t>
            </a:r>
            <a:r>
              <a:rPr lang="en" sz="900"/>
              <a:t> are often key to unlocking private investments through innovative financial instruments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Comprehensive </a:t>
            </a:r>
            <a:r>
              <a:rPr b="1" lang="en" sz="900"/>
              <a:t>stakeholder partnerships</a:t>
            </a:r>
            <a:r>
              <a:rPr lang="en" sz="900"/>
              <a:t> are often crucial for the long-term financial sustainability of NBS.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Without appropriate governance, scaled-up finance can entail </a:t>
            </a:r>
            <a:r>
              <a:rPr b="1" lang="en" sz="900"/>
              <a:t>potential pitfalls</a:t>
            </a:r>
            <a:r>
              <a:rPr lang="en" sz="900"/>
              <a:t> in terms of social and ecological NBS performance.</a:t>
            </a:r>
            <a:endParaRPr sz="900"/>
          </a:p>
        </p:txBody>
      </p:sp>
      <p:sp>
        <p:nvSpPr>
          <p:cNvPr id="62" name="Google Shape;62;p13"/>
          <p:cNvSpPr txBox="1"/>
          <p:nvPr/>
        </p:nvSpPr>
        <p:spPr>
          <a:xfrm>
            <a:off x="6751050" y="2893888"/>
            <a:ext cx="23529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/>
              <a:t>PRELIMINARY RESULTS</a:t>
            </a:r>
            <a:endParaRPr b="1" sz="900"/>
          </a:p>
        </p:txBody>
      </p:sp>
      <p:sp>
        <p:nvSpPr>
          <p:cNvPr id="63" name="Google Shape;63;p13"/>
          <p:cNvSpPr/>
          <p:nvPr/>
        </p:nvSpPr>
        <p:spPr>
          <a:xfrm>
            <a:off x="157550" y="2370075"/>
            <a:ext cx="2890800" cy="585300"/>
          </a:xfrm>
          <a:prstGeom prst="rect">
            <a:avLst/>
          </a:prstGeom>
          <a:solidFill>
            <a:srgbClr val="EFEFEF"/>
          </a:solidFill>
          <a:ln cap="flat" cmpd="sng" w="1905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4" name="Google Shape;64;p13"/>
          <p:cNvCxnSpPr/>
          <p:nvPr/>
        </p:nvCxnSpPr>
        <p:spPr>
          <a:xfrm>
            <a:off x="1759613" y="2654650"/>
            <a:ext cx="419100" cy="0"/>
          </a:xfrm>
          <a:prstGeom prst="straightConnector1">
            <a:avLst/>
          </a:prstGeom>
          <a:noFill/>
          <a:ln cap="flat" cmpd="sng" w="9525">
            <a:solidFill>
              <a:srgbClr val="6D9EEB"/>
            </a:solidFill>
            <a:prstDash val="dash"/>
            <a:round/>
            <a:headEnd len="med" w="med" type="none"/>
            <a:tailEnd len="med" w="med" type="triangle"/>
          </a:ln>
        </p:spPr>
      </p:cxnSp>
      <p:sp>
        <p:nvSpPr>
          <p:cNvPr id="65" name="Google Shape;65;p13"/>
          <p:cNvSpPr txBox="1"/>
          <p:nvPr/>
        </p:nvSpPr>
        <p:spPr>
          <a:xfrm>
            <a:off x="2190425" y="2349625"/>
            <a:ext cx="9780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chemeClr val="dk1"/>
                </a:solidFill>
              </a:rPr>
              <a:t>ESS generation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chemeClr val="dk1"/>
                </a:solidFill>
              </a:rPr>
              <a:t>Non-monetary  flows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chemeClr val="dk1"/>
                </a:solidFill>
              </a:rPr>
              <a:t>Capital flows</a:t>
            </a:r>
            <a:endParaRPr sz="600">
              <a:solidFill>
                <a:schemeClr val="dk1"/>
              </a:solidFill>
            </a:endParaRPr>
          </a:p>
        </p:txBody>
      </p:sp>
      <p:cxnSp>
        <p:nvCxnSpPr>
          <p:cNvPr id="66" name="Google Shape;66;p13"/>
          <p:cNvCxnSpPr/>
          <p:nvPr/>
        </p:nvCxnSpPr>
        <p:spPr>
          <a:xfrm>
            <a:off x="1771313" y="2863100"/>
            <a:ext cx="419100" cy="0"/>
          </a:xfrm>
          <a:prstGeom prst="straightConnector1">
            <a:avLst/>
          </a:prstGeom>
          <a:noFill/>
          <a:ln cap="flat" cmpd="sng" w="19050">
            <a:solidFill>
              <a:srgbClr val="3C78D8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67" name="Google Shape;67;p13"/>
          <p:cNvCxnSpPr/>
          <p:nvPr/>
        </p:nvCxnSpPr>
        <p:spPr>
          <a:xfrm>
            <a:off x="1759613" y="2479800"/>
            <a:ext cx="419100" cy="0"/>
          </a:xfrm>
          <a:prstGeom prst="straightConnector1">
            <a:avLst/>
          </a:prstGeom>
          <a:noFill/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68" name="Google Shape;68;p13"/>
          <p:cNvSpPr/>
          <p:nvPr/>
        </p:nvSpPr>
        <p:spPr>
          <a:xfrm>
            <a:off x="198875" y="2705950"/>
            <a:ext cx="677700" cy="187500"/>
          </a:xfrm>
          <a:prstGeom prst="roundRect">
            <a:avLst>
              <a:gd fmla="val 24973" name="adj"/>
            </a:avLst>
          </a:prstGeom>
          <a:solidFill>
            <a:srgbClr val="A4C2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/>
              <a:t>Implementers</a:t>
            </a:r>
            <a:endParaRPr sz="600"/>
          </a:p>
        </p:txBody>
      </p:sp>
      <p:sp>
        <p:nvSpPr>
          <p:cNvPr id="69" name="Google Shape;69;p13"/>
          <p:cNvSpPr/>
          <p:nvPr/>
        </p:nvSpPr>
        <p:spPr>
          <a:xfrm>
            <a:off x="198875" y="2412275"/>
            <a:ext cx="677700" cy="1875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ambria"/>
                <a:ea typeface="Cambria"/>
                <a:cs typeface="Cambria"/>
                <a:sym typeface="Cambria"/>
              </a:rPr>
              <a:t>Funder/</a:t>
            </a:r>
            <a:endParaRPr sz="60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ambria"/>
                <a:ea typeface="Cambria"/>
                <a:cs typeface="Cambria"/>
                <a:sym typeface="Cambria"/>
              </a:rPr>
              <a:t>financier</a:t>
            </a:r>
            <a:endParaRPr sz="6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3"/>
          <p:cNvSpPr/>
          <p:nvPr/>
        </p:nvSpPr>
        <p:spPr>
          <a:xfrm>
            <a:off x="959025" y="2412263"/>
            <a:ext cx="667500" cy="1875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rgbClr val="93C4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/>
              <a:t>Ecosystem service (ESS)</a:t>
            </a:r>
            <a:endParaRPr sz="600"/>
          </a:p>
        </p:txBody>
      </p:sp>
      <p:sp>
        <p:nvSpPr>
          <p:cNvPr id="71" name="Google Shape;71;p13"/>
          <p:cNvSpPr/>
          <p:nvPr/>
        </p:nvSpPr>
        <p:spPr>
          <a:xfrm>
            <a:off x="962475" y="2705950"/>
            <a:ext cx="660600" cy="187500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/>
              <a:t>ESS Beneficiary</a:t>
            </a:r>
            <a:endParaRPr sz="600"/>
          </a:p>
        </p:txBody>
      </p:sp>
      <p:sp>
        <p:nvSpPr>
          <p:cNvPr id="72" name="Google Shape;72;p13"/>
          <p:cNvSpPr txBox="1"/>
          <p:nvPr/>
        </p:nvSpPr>
        <p:spPr>
          <a:xfrm>
            <a:off x="157550" y="2097725"/>
            <a:ext cx="24546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</a:rPr>
              <a:t>LEGEND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9F6635C69E9B4CB8D5E1118B7B4AC5" ma:contentTypeVersion="16" ma:contentTypeDescription="Create a new document." ma:contentTypeScope="" ma:versionID="dea8d5e96be229ebccbe3e9bb71653e6">
  <xsd:schema xmlns:xsd="http://www.w3.org/2001/XMLSchema" xmlns:xs="http://www.w3.org/2001/XMLSchema" xmlns:p="http://schemas.microsoft.com/office/2006/metadata/properties" xmlns:ns2="85800091-12f9-4adf-9490-7f6e231a36b5" xmlns:ns3="639943fa-e574-42cd-8a8f-3889fb91f45a" targetNamespace="http://schemas.microsoft.com/office/2006/metadata/properties" ma:root="true" ma:fieldsID="384d3130e53680734a7699fbe41a17a0" ns2:_="" ns3:_="">
    <xsd:import namespace="85800091-12f9-4adf-9490-7f6e231a36b5"/>
    <xsd:import namespace="639943fa-e574-42cd-8a8f-3889fb91f4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800091-12f9-4adf-9490-7f6e231a36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859a5f0-c05d-42c8-96da-fe1ec9be4e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9943fa-e574-42cd-8a8f-3889fb91f45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47f0944-a87b-451d-827c-0b0fed5c8cdb}" ma:internalName="TaxCatchAll" ma:showField="CatchAllData" ma:web="639943fa-e574-42cd-8a8f-3889fb91f4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5800091-12f9-4adf-9490-7f6e231a36b5">
      <Terms xmlns="http://schemas.microsoft.com/office/infopath/2007/PartnerControls"/>
    </lcf76f155ced4ddcb4097134ff3c332f>
    <TaxCatchAll xmlns="639943fa-e574-42cd-8a8f-3889fb91f45a" xsi:nil="true"/>
  </documentManagement>
</p:properties>
</file>

<file path=customXml/itemProps1.xml><?xml version="1.0" encoding="utf-8"?>
<ds:datastoreItem xmlns:ds="http://schemas.openxmlformats.org/officeDocument/2006/customXml" ds:itemID="{860309D1-4B7C-4649-8C35-31AD7E77C96D}"/>
</file>

<file path=customXml/itemProps2.xml><?xml version="1.0" encoding="utf-8"?>
<ds:datastoreItem xmlns:ds="http://schemas.openxmlformats.org/officeDocument/2006/customXml" ds:itemID="{FC4C40A6-56D7-439A-B071-68244E087C55}"/>
</file>

<file path=customXml/itemProps3.xml><?xml version="1.0" encoding="utf-8"?>
<ds:datastoreItem xmlns:ds="http://schemas.openxmlformats.org/officeDocument/2006/customXml" ds:itemID="{B23512FE-CD1B-4888-8C48-F624ED9D34AA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0x0101004C9F6635C69E9B4CB8D5E1118B7B4AC5</vt:lpwstr>
  </property>
</Properties>
</file>