
<file path=[Content_Types].xml><?xml version="1.0" encoding="utf-8"?>
<Types xmlns="http://schemas.openxmlformats.org/package/2006/content-types">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7"/>
  </p:notesMasterIdLst>
  <p:sldIdLst>
    <p:sldId id="262" r:id="rId6"/>
  </p:sldIdLst>
  <p:sldSz cx="9144000" cy="5143500" type="screen16x9"/>
  <p:notesSz cx="6742113" cy="98726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orient="horz" pos="327">
          <p15:clr>
            <a:srgbClr val="A4A3A4"/>
          </p15:clr>
        </p15:guide>
        <p15:guide id="3" orient="horz" pos="3100">
          <p15:clr>
            <a:srgbClr val="A4A3A4"/>
          </p15:clr>
        </p15:guide>
        <p15:guide id="4"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C20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137" d="100"/>
          <a:sy n="137" d="100"/>
        </p:scale>
        <p:origin x="864" y="96"/>
      </p:cViewPr>
      <p:guideLst>
        <p:guide orient="horz" pos="1620"/>
        <p:guide orient="horz" pos="327"/>
        <p:guide orient="horz" pos="310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ableStyles" Target="tableStyles.xml"/><Relationship Id="rId5" Type="http://schemas.openxmlformats.org/officeDocument/2006/relationships/slideMaster" Target="slideMasters/slideMaster2.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21582" cy="493633"/>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18971" y="1"/>
            <a:ext cx="2921582" cy="493633"/>
          </a:xfrm>
          <a:prstGeom prst="rect">
            <a:avLst/>
          </a:prstGeom>
        </p:spPr>
        <p:txBody>
          <a:bodyPr vert="horz" lIns="91440" tIns="45720" rIns="91440" bIns="45720" rtlCol="0"/>
          <a:lstStyle>
            <a:lvl1pPr algn="r">
              <a:defRPr sz="1200"/>
            </a:lvl1pPr>
          </a:lstStyle>
          <a:p>
            <a:fld id="{F4DB6385-02AA-4D88-85F3-C0DBF213467E}" type="datetimeFigureOut">
              <a:rPr lang="en-GB" smtClean="0"/>
              <a:t>22/05/2023</a:t>
            </a:fld>
            <a:endParaRPr lang="en-GB" dirty="0"/>
          </a:p>
        </p:txBody>
      </p:sp>
      <p:sp>
        <p:nvSpPr>
          <p:cNvPr id="4" name="Slide Image Placeholder 3"/>
          <p:cNvSpPr>
            <a:spLocks noGrp="1" noRot="1" noChangeAspect="1"/>
          </p:cNvSpPr>
          <p:nvPr>
            <p:ph type="sldImg" idx="2"/>
          </p:nvPr>
        </p:nvSpPr>
        <p:spPr>
          <a:xfrm>
            <a:off x="79375" y="739775"/>
            <a:ext cx="6583363" cy="3703638"/>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74212" y="4689515"/>
            <a:ext cx="5393690" cy="444269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377317"/>
            <a:ext cx="2921582" cy="493633"/>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18971" y="9377317"/>
            <a:ext cx="2921582" cy="493633"/>
          </a:xfrm>
          <a:prstGeom prst="rect">
            <a:avLst/>
          </a:prstGeom>
        </p:spPr>
        <p:txBody>
          <a:bodyPr vert="horz" lIns="91440" tIns="45720" rIns="91440" bIns="45720" rtlCol="0" anchor="b"/>
          <a:lstStyle>
            <a:lvl1pPr algn="r">
              <a:defRPr sz="1200"/>
            </a:lvl1pPr>
          </a:lstStyle>
          <a:p>
            <a:fld id="{20504596-92A9-4F8A-9B79-93BCFC2F8D94}" type="slidenum">
              <a:rPr lang="en-GB" smtClean="0"/>
              <a:t>‹#›</a:t>
            </a:fld>
            <a:endParaRPr lang="en-GB" dirty="0"/>
          </a:p>
        </p:txBody>
      </p:sp>
    </p:spTree>
    <p:extLst>
      <p:ext uri="{BB962C8B-B14F-4D97-AF65-F5344CB8AC3E}">
        <p14:creationId xmlns:p14="http://schemas.microsoft.com/office/powerpoint/2010/main" val="34793049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endParaRPr lang="en-GB"/>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Tree>
    <p:extLst>
      <p:ext uri="{BB962C8B-B14F-4D97-AF65-F5344CB8AC3E}">
        <p14:creationId xmlns:p14="http://schemas.microsoft.com/office/powerpoint/2010/main" val="38789736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BAC3919-3F06-49C7-8533-7D96D72DD8D5}" type="datetime1">
              <a:rPr lang="en-GB" smtClean="0"/>
              <a:t>22/05/2023</a:t>
            </a:fld>
            <a:endParaRPr lang="en-GB" dirty="0"/>
          </a:p>
        </p:txBody>
      </p:sp>
    </p:spTree>
    <p:extLst>
      <p:ext uri="{BB962C8B-B14F-4D97-AF65-F5344CB8AC3E}">
        <p14:creationId xmlns:p14="http://schemas.microsoft.com/office/powerpoint/2010/main" val="32846638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122DB5A-A6DC-4264-A06F-F70F1D73A7F3}" type="datetime1">
              <a:rPr lang="en-GB" smtClean="0"/>
              <a:t>22/05/2023</a:t>
            </a:fld>
            <a:endParaRPr lang="en-GB" dirty="0"/>
          </a:p>
        </p:txBody>
      </p:sp>
    </p:spTree>
    <p:extLst>
      <p:ext uri="{BB962C8B-B14F-4D97-AF65-F5344CB8AC3E}">
        <p14:creationId xmlns:p14="http://schemas.microsoft.com/office/powerpoint/2010/main" val="7740729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12"/>
          </p:nvPr>
        </p:nvSpPr>
        <p:spPr>
          <a:xfrm>
            <a:off x="-36512" y="4890195"/>
            <a:ext cx="549424" cy="273844"/>
          </a:xfrm>
          <a:prstGeom prst="rect">
            <a:avLst/>
          </a:prstGeom>
        </p:spPr>
        <p:txBody>
          <a:bodyPr/>
          <a:lstStyle>
            <a:lvl1pPr algn="ctr">
              <a:defRPr>
                <a:solidFill>
                  <a:schemeClr val="bg1"/>
                </a:solidFill>
              </a:defRPr>
            </a:lvl1pPr>
          </a:lstStyle>
          <a:p>
            <a:fld id="{B5388D30-9EBF-4FD3-88B2-6AA4299987DC}" type="slidenum">
              <a:rPr lang="en-GB" smtClean="0"/>
              <a:pPr/>
              <a:t>‹#›</a:t>
            </a:fld>
            <a:endParaRPr lang="en-GB" dirty="0"/>
          </a:p>
        </p:txBody>
      </p:sp>
      <p:sp>
        <p:nvSpPr>
          <p:cNvPr id="7" name="Date Placeholder 3"/>
          <p:cNvSpPr>
            <a:spLocks noGrp="1"/>
          </p:cNvSpPr>
          <p:nvPr>
            <p:ph type="dt" sz="half" idx="10"/>
          </p:nvPr>
        </p:nvSpPr>
        <p:spPr>
          <a:xfrm>
            <a:off x="457200" y="4894008"/>
            <a:ext cx="2133600" cy="273844"/>
          </a:xfrm>
        </p:spPr>
        <p:txBody>
          <a:bodyPr/>
          <a:lstStyle/>
          <a:p>
            <a:fld id="{A5F67CB0-4127-4601-8490-80C12FD96DED}" type="datetime1">
              <a:rPr lang="en-GB" smtClean="0"/>
              <a:t>22/05/2023</a:t>
            </a:fld>
            <a:endParaRPr lang="en-GB" dirty="0"/>
          </a:p>
        </p:txBody>
      </p:sp>
    </p:spTree>
    <p:extLst>
      <p:ext uri="{BB962C8B-B14F-4D97-AF65-F5344CB8AC3E}">
        <p14:creationId xmlns:p14="http://schemas.microsoft.com/office/powerpoint/2010/main" val="12187639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1504934-935A-4B26-A409-ACF00090C666}" type="datetime1">
              <a:rPr lang="en-GB" smtClean="0"/>
              <a:t>22/05/2023</a:t>
            </a:fld>
            <a:endParaRPr lang="en-GB" dirty="0"/>
          </a:p>
        </p:txBody>
      </p:sp>
    </p:spTree>
    <p:extLst>
      <p:ext uri="{BB962C8B-B14F-4D97-AF65-F5344CB8AC3E}">
        <p14:creationId xmlns:p14="http://schemas.microsoft.com/office/powerpoint/2010/main" val="2119978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AD0CE101-0953-41D8-9EEA-88E4EAEE335B}" type="datetime1">
              <a:rPr lang="en-GB" smtClean="0"/>
              <a:t>22/05/2023</a:t>
            </a:fld>
            <a:endParaRPr lang="en-GB" dirty="0"/>
          </a:p>
        </p:txBody>
      </p:sp>
    </p:spTree>
    <p:extLst>
      <p:ext uri="{BB962C8B-B14F-4D97-AF65-F5344CB8AC3E}">
        <p14:creationId xmlns:p14="http://schemas.microsoft.com/office/powerpoint/2010/main" val="15440128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95311EA4-0626-4E60-B70F-0607A9B5A93D}" type="datetime1">
              <a:rPr lang="en-GB" smtClean="0"/>
              <a:t>22/05/2023</a:t>
            </a:fld>
            <a:endParaRPr lang="en-GB" dirty="0"/>
          </a:p>
        </p:txBody>
      </p:sp>
    </p:spTree>
    <p:extLst>
      <p:ext uri="{BB962C8B-B14F-4D97-AF65-F5344CB8AC3E}">
        <p14:creationId xmlns:p14="http://schemas.microsoft.com/office/powerpoint/2010/main" val="41214797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6907DA8E-4634-466C-9719-B809292E2FE0}" type="datetime1">
              <a:rPr lang="en-GB" smtClean="0"/>
              <a:t>22/05/2023</a:t>
            </a:fld>
            <a:endParaRPr lang="en-GB" dirty="0"/>
          </a:p>
        </p:txBody>
      </p:sp>
    </p:spTree>
    <p:extLst>
      <p:ext uri="{BB962C8B-B14F-4D97-AF65-F5344CB8AC3E}">
        <p14:creationId xmlns:p14="http://schemas.microsoft.com/office/powerpoint/2010/main" val="11204137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8E5E10-9289-4469-8F90-26E2F04261CE}" type="datetime1">
              <a:rPr lang="en-GB" smtClean="0"/>
              <a:t>22/05/2023</a:t>
            </a:fld>
            <a:endParaRPr lang="en-GB" dirty="0"/>
          </a:p>
        </p:txBody>
      </p:sp>
      <p:sp>
        <p:nvSpPr>
          <p:cNvPr id="3" name="Footer Placeholder 2"/>
          <p:cNvSpPr>
            <a:spLocks noGrp="1"/>
          </p:cNvSpPr>
          <p:nvPr>
            <p:ph type="ftr" sz="quarter" idx="11"/>
          </p:nvPr>
        </p:nvSpPr>
        <p:spPr>
          <a:xfrm>
            <a:off x="3124200" y="4767263"/>
            <a:ext cx="2895600" cy="273844"/>
          </a:xfrm>
          <a:prstGeom prst="rect">
            <a:avLst/>
          </a:prstGeom>
        </p:spPr>
        <p:txBody>
          <a:bodyPr/>
          <a:lstStyle/>
          <a:p>
            <a:endParaRPr lang="en-GB" dirty="0"/>
          </a:p>
        </p:txBody>
      </p:sp>
      <p:sp>
        <p:nvSpPr>
          <p:cNvPr id="4" name="Slide Number Placeholder 3"/>
          <p:cNvSpPr>
            <a:spLocks noGrp="1"/>
          </p:cNvSpPr>
          <p:nvPr>
            <p:ph type="sldNum" sz="quarter" idx="12"/>
          </p:nvPr>
        </p:nvSpPr>
        <p:spPr>
          <a:xfrm>
            <a:off x="467544" y="3867894"/>
            <a:ext cx="2133600" cy="273844"/>
          </a:xfrm>
          <a:prstGeom prst="rect">
            <a:avLst/>
          </a:prstGeom>
        </p:spPr>
        <p:txBody>
          <a:bodyPr/>
          <a:lstStyle/>
          <a:p>
            <a:fld id="{B5388D30-9EBF-4FD3-88B2-6AA4299987DC}" type="slidenum">
              <a:rPr lang="en-GB" smtClean="0"/>
              <a:t>‹#›</a:t>
            </a:fld>
            <a:endParaRPr lang="en-GB" dirty="0"/>
          </a:p>
        </p:txBody>
      </p:sp>
    </p:spTree>
    <p:extLst>
      <p:ext uri="{BB962C8B-B14F-4D97-AF65-F5344CB8AC3E}">
        <p14:creationId xmlns:p14="http://schemas.microsoft.com/office/powerpoint/2010/main" val="11746749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0108DDE-BD01-4656-A653-5FDC2BD4786F}" type="datetime1">
              <a:rPr lang="en-GB" smtClean="0"/>
              <a:t>22/05/2023</a:t>
            </a:fld>
            <a:endParaRPr lang="en-GB" dirty="0"/>
          </a:p>
        </p:txBody>
      </p:sp>
    </p:spTree>
    <p:extLst>
      <p:ext uri="{BB962C8B-B14F-4D97-AF65-F5344CB8AC3E}">
        <p14:creationId xmlns:p14="http://schemas.microsoft.com/office/powerpoint/2010/main" val="35437371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91B5C6-B4A2-4AEB-A437-BE5B11773657}" type="datetime1">
              <a:rPr lang="en-GB" smtClean="0"/>
              <a:t>22/05/2023</a:t>
            </a:fld>
            <a:endParaRPr lang="en-GB" dirty="0"/>
          </a:p>
        </p:txBody>
      </p:sp>
    </p:spTree>
    <p:extLst>
      <p:ext uri="{BB962C8B-B14F-4D97-AF65-F5344CB8AC3E}">
        <p14:creationId xmlns:p14="http://schemas.microsoft.com/office/powerpoint/2010/main" val="92566214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image" Target="../media/image2.wmf"/><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theme" Target="../theme/theme2.xml"/><Relationship Id="rId5" Type="http://schemas.openxmlformats.org/officeDocument/2006/relationships/slideLayout" Target="../slideLayouts/slideLayout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345" y="0"/>
            <a:ext cx="9139309" cy="5143500"/>
          </a:xfrm>
          <a:prstGeom prst="rect">
            <a:avLst/>
          </a:prstGeom>
        </p:spPr>
      </p:pic>
    </p:spTree>
    <p:extLst>
      <p:ext uri="{BB962C8B-B14F-4D97-AF65-F5344CB8AC3E}">
        <p14:creationId xmlns:p14="http://schemas.microsoft.com/office/powerpoint/2010/main" val="2121387995"/>
      </p:ext>
    </p:extLst>
  </p:cSld>
  <p:clrMap bg1="lt1" tx1="dk1" bg2="lt2" tx2="dk2" accent1="accent1" accent2="accent2" accent3="accent3" accent4="accent4" accent5="accent5" accent6="accent6" hlink="hlink" folHlink="folHlink"/>
  <p:sldLayoutIdLst>
    <p:sldLayoutId id="2147483649" r:id="rId1"/>
  </p:sldLayoutIdLst>
  <p:hf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12" cstate="print">
            <a:extLst>
              <a:ext uri="{28A0092B-C50C-407E-A947-70E740481C1C}">
                <a14:useLocalDpi xmlns:a14="http://schemas.microsoft.com/office/drawing/2010/main" val="0"/>
              </a:ext>
            </a:extLst>
          </a:blip>
          <a:stretch>
            <a:fillRect/>
          </a:stretch>
        </p:blipFill>
        <p:spPr>
          <a:xfrm>
            <a:off x="2345" y="0"/>
            <a:ext cx="9139309" cy="5143500"/>
          </a:xfrm>
          <a:prstGeom prst="rect">
            <a:avLst/>
          </a:prstGeom>
        </p:spPr>
      </p:pic>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4890195"/>
            <a:ext cx="2133600" cy="273844"/>
          </a:xfrm>
          <a:prstGeom prst="rect">
            <a:avLst/>
          </a:prstGeom>
        </p:spPr>
        <p:txBody>
          <a:bodyPr vert="horz" lIns="91440" tIns="45720" rIns="91440" bIns="45720" rtlCol="0" anchor="ctr"/>
          <a:lstStyle>
            <a:lvl1pPr algn="l">
              <a:defRPr sz="1200">
                <a:solidFill>
                  <a:schemeClr val="tx1"/>
                </a:solidFill>
              </a:defRPr>
            </a:lvl1pPr>
          </a:lstStyle>
          <a:p>
            <a:fld id="{1A03443A-8F63-445C-8177-E4EC5194DA31}" type="datetime1">
              <a:rPr lang="en-GB" smtClean="0"/>
              <a:t>22/05/2023</a:t>
            </a:fld>
            <a:endParaRPr lang="en-GB" dirty="0"/>
          </a:p>
        </p:txBody>
      </p:sp>
      <p:sp>
        <p:nvSpPr>
          <p:cNvPr id="8" name="Slide Number Placeholder 5"/>
          <p:cNvSpPr txBox="1">
            <a:spLocks/>
          </p:cNvSpPr>
          <p:nvPr/>
        </p:nvSpPr>
        <p:spPr>
          <a:xfrm>
            <a:off x="-142750" y="4869656"/>
            <a:ext cx="549424" cy="273844"/>
          </a:xfrm>
          <a:prstGeom prst="rect">
            <a:avLst/>
          </a:prstGeom>
        </p:spPr>
        <p:txBody>
          <a:bodyPr/>
          <a:lstStyle>
            <a:defPPr>
              <a:defRPr lang="en-US"/>
            </a:defPPr>
            <a:lvl1pPr marL="0" algn="ctr" defTabSz="914400" rtl="0" eaLnBrk="1" latinLnBrk="0" hangingPunct="1">
              <a:defRPr sz="18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388D30-9EBF-4FD3-88B2-6AA4299987DC}" type="slidenum">
              <a:rPr lang="en-GB" sz="1600" smtClean="0"/>
              <a:pPr/>
              <a:t>‹#›</a:t>
            </a:fld>
            <a:endParaRPr lang="en-GB" sz="1600" dirty="0"/>
          </a:p>
        </p:txBody>
      </p:sp>
    </p:spTree>
    <p:extLst>
      <p:ext uri="{BB962C8B-B14F-4D97-AF65-F5344CB8AC3E}">
        <p14:creationId xmlns:p14="http://schemas.microsoft.com/office/powerpoint/2010/main" val="1275403099"/>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Lst>
  <p:hf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6534D59-1202-2050-8C1D-86FC80BB48A6}"/>
              </a:ext>
            </a:extLst>
          </p:cNvPr>
          <p:cNvSpPr txBox="1"/>
          <p:nvPr/>
        </p:nvSpPr>
        <p:spPr>
          <a:xfrm>
            <a:off x="2051720" y="97327"/>
            <a:ext cx="7272808" cy="261610"/>
          </a:xfrm>
          <a:prstGeom prst="rect">
            <a:avLst/>
          </a:prstGeom>
          <a:noFill/>
        </p:spPr>
        <p:txBody>
          <a:bodyPr wrap="square" rtlCol="0">
            <a:spAutoFit/>
          </a:bodyPr>
          <a:lstStyle/>
          <a:p>
            <a:r>
              <a:rPr lang="en-GB" sz="1100" b="1" dirty="0">
                <a:solidFill>
                  <a:schemeClr val="bg1"/>
                </a:solidFill>
              </a:rPr>
              <a:t>Climate Change Hub: Experience and lessons learnt in developing a knowledge exchange platform for forest managers</a:t>
            </a:r>
          </a:p>
        </p:txBody>
      </p:sp>
      <p:sp>
        <p:nvSpPr>
          <p:cNvPr id="12" name="TextBox 11">
            <a:extLst>
              <a:ext uri="{FF2B5EF4-FFF2-40B4-BE49-F238E27FC236}">
                <a16:creationId xmlns:a16="http://schemas.microsoft.com/office/drawing/2014/main" id="{FBD21C90-C9E9-D1D7-E6B1-711F0E477988}"/>
              </a:ext>
            </a:extLst>
          </p:cNvPr>
          <p:cNvSpPr txBox="1"/>
          <p:nvPr/>
        </p:nvSpPr>
        <p:spPr>
          <a:xfrm>
            <a:off x="196623" y="4247254"/>
            <a:ext cx="6319593" cy="584775"/>
          </a:xfrm>
          <a:prstGeom prst="rect">
            <a:avLst/>
          </a:prstGeom>
          <a:solidFill>
            <a:schemeClr val="accent4">
              <a:lumMod val="20000"/>
              <a:lumOff val="80000"/>
            </a:schemeClr>
          </a:solidFill>
          <a:ln>
            <a:noFill/>
          </a:ln>
        </p:spPr>
        <p:txBody>
          <a:bodyPr wrap="square" rtlCol="0">
            <a:spAutoFit/>
          </a:bodyPr>
          <a:lstStyle/>
          <a:p>
            <a:r>
              <a:rPr lang="en-GB" sz="800" b="1" dirty="0">
                <a:solidFill>
                  <a:srgbClr val="6C207F"/>
                </a:solidFill>
              </a:rPr>
              <a:t>References</a:t>
            </a:r>
          </a:p>
          <a:p>
            <a:pPr marL="342900" lvl="0" indent="-342900">
              <a:buFont typeface="+mj-lt"/>
              <a:buAutoNum type="arabicPeriod"/>
            </a:pPr>
            <a:r>
              <a:rPr lang="en-US" sz="600" dirty="0">
                <a:effectLst/>
                <a:latin typeface="Arial" panose="020B0604020202020204" pitchFamily="34" charset="0"/>
                <a:ea typeface="Times New Roman" panose="02020603050405020304" pitchFamily="18" charset="0"/>
              </a:rPr>
              <a:t>Atkinson, G and Ambrose-Oji, B (2017) What do Forest Managers want to know about adaptation? Forest Research Report, Pages 6 -11</a:t>
            </a:r>
            <a:endParaRPr lang="en-GB" sz="600" dirty="0">
              <a:effectLst/>
              <a:latin typeface="Arial" panose="020B0604020202020204" pitchFamily="34" charset="0"/>
              <a:ea typeface="Times New Roman" panose="02020603050405020304" pitchFamily="18" charset="0"/>
            </a:endParaRPr>
          </a:p>
          <a:p>
            <a:pPr marL="342900" lvl="0" indent="-342900">
              <a:buFont typeface="+mj-lt"/>
              <a:buAutoNum type="arabicPeriod"/>
            </a:pPr>
            <a:r>
              <a:rPr lang="en-US" sz="600" dirty="0">
                <a:solidFill>
                  <a:srgbClr val="000000"/>
                </a:solidFill>
                <a:effectLst/>
                <a:latin typeface="Arial" panose="020B0604020202020204" pitchFamily="34" charset="0"/>
                <a:ea typeface="Times New Roman" panose="02020603050405020304" pitchFamily="18" charset="0"/>
              </a:rPr>
              <a:t>Lawrence, A., (2016) Adapting through practice: Silviculture, innovation and forest governance for the age of extreme uncertainty, Forest Policy and Economics</a:t>
            </a:r>
            <a:endParaRPr lang="en-GB" sz="600" dirty="0">
              <a:effectLst/>
              <a:latin typeface="Arial" panose="020B0604020202020204" pitchFamily="34" charset="0"/>
              <a:ea typeface="Times New Roman" panose="02020603050405020304" pitchFamily="18" charset="0"/>
            </a:endParaRPr>
          </a:p>
          <a:p>
            <a:pPr marL="342900" lvl="0" indent="-342900">
              <a:buFont typeface="+mj-lt"/>
              <a:buAutoNum type="arabicPeriod"/>
            </a:pPr>
            <a:r>
              <a:rPr lang="en-US" sz="600" dirty="0">
                <a:solidFill>
                  <a:srgbClr val="000000"/>
                </a:solidFill>
                <a:effectLst/>
                <a:latin typeface="Arial" panose="020B0604020202020204" pitchFamily="34" charset="0"/>
                <a:ea typeface="Times New Roman" panose="02020603050405020304" pitchFamily="18" charset="0"/>
              </a:rPr>
              <a:t>Fuller, L and Quine, C (2016) Resilience and tree health: a basis for implementation in sustainable forest management, Forestry: An International Journal of Forest Research, Volume 89, Issue 1, Pages 7–19</a:t>
            </a:r>
            <a:endParaRPr lang="en-GB" sz="600" b="1" dirty="0">
              <a:solidFill>
                <a:srgbClr val="7030A0"/>
              </a:solidFill>
            </a:endParaRPr>
          </a:p>
        </p:txBody>
      </p:sp>
      <p:pic>
        <p:nvPicPr>
          <p:cNvPr id="3" name="Picture 2" descr="A picture containing outdoor, landscape, cloud, fog&#10;&#10;Description automatically generated">
            <a:extLst>
              <a:ext uri="{FF2B5EF4-FFF2-40B4-BE49-F238E27FC236}">
                <a16:creationId xmlns:a16="http://schemas.microsoft.com/office/drawing/2014/main" id="{4FCAE64B-B571-DF7A-C949-2F1F9597FFF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39434" y="489942"/>
            <a:ext cx="1932365" cy="1309039"/>
          </a:xfrm>
          <a:prstGeom prst="rect">
            <a:avLst/>
          </a:prstGeom>
        </p:spPr>
      </p:pic>
      <p:sp>
        <p:nvSpPr>
          <p:cNvPr id="6" name="TextBox 5">
            <a:extLst>
              <a:ext uri="{FF2B5EF4-FFF2-40B4-BE49-F238E27FC236}">
                <a16:creationId xmlns:a16="http://schemas.microsoft.com/office/drawing/2014/main" id="{313BE2C2-E437-94C5-EFF6-ADBEEF538C46}"/>
              </a:ext>
            </a:extLst>
          </p:cNvPr>
          <p:cNvSpPr txBox="1"/>
          <p:nvPr/>
        </p:nvSpPr>
        <p:spPr>
          <a:xfrm>
            <a:off x="196622" y="971553"/>
            <a:ext cx="6444844" cy="707886"/>
          </a:xfrm>
          <a:prstGeom prst="rect">
            <a:avLst/>
          </a:prstGeom>
          <a:solidFill>
            <a:schemeClr val="accent4">
              <a:lumMod val="20000"/>
              <a:lumOff val="80000"/>
            </a:schemeClr>
          </a:solidFill>
        </p:spPr>
        <p:txBody>
          <a:bodyPr wrap="square" rtlCol="0">
            <a:spAutoFit/>
          </a:bodyPr>
          <a:lstStyle/>
          <a:p>
            <a:endParaRPr lang="en-GB" sz="800" dirty="0"/>
          </a:p>
          <a:p>
            <a:r>
              <a:rPr lang="en-GB" sz="800" dirty="0"/>
              <a:t>Despite growing awareness of the risks from climate change to forestry, such as drought, wildfire and pest and disease outbreaks, there are barriers to uptake of adaptive practice by forest owners and managers. These include difficulties in understanding scientific information, uncertainty over what are trusted information sources and lack of examples of adaptive practice in action. We took practical steps to overcome these barriers, including the creation of a knowledge exchange platform, to centralise and distil climate change information and guidance for forestry practitioners. </a:t>
            </a:r>
          </a:p>
        </p:txBody>
      </p:sp>
      <p:sp>
        <p:nvSpPr>
          <p:cNvPr id="16" name="TextBox 15">
            <a:extLst>
              <a:ext uri="{FF2B5EF4-FFF2-40B4-BE49-F238E27FC236}">
                <a16:creationId xmlns:a16="http://schemas.microsoft.com/office/drawing/2014/main" id="{A7D4B9FF-CE83-B740-D3C0-E892011B8C22}"/>
              </a:ext>
            </a:extLst>
          </p:cNvPr>
          <p:cNvSpPr txBox="1"/>
          <p:nvPr/>
        </p:nvSpPr>
        <p:spPr>
          <a:xfrm>
            <a:off x="3170758" y="1929987"/>
            <a:ext cx="5830818" cy="830997"/>
          </a:xfrm>
          <a:prstGeom prst="rect">
            <a:avLst/>
          </a:prstGeom>
          <a:solidFill>
            <a:schemeClr val="accent4">
              <a:lumMod val="20000"/>
              <a:lumOff val="80000"/>
            </a:schemeClr>
          </a:solidFill>
        </p:spPr>
        <p:txBody>
          <a:bodyPr wrap="square" rtlCol="0">
            <a:spAutoFit/>
          </a:bodyPr>
          <a:lstStyle/>
          <a:p>
            <a:endParaRPr lang="en-GB" sz="800" dirty="0"/>
          </a:p>
          <a:p>
            <a:pPr marL="171450" indent="-171450">
              <a:buFont typeface="Arial" panose="020B0604020202020204" pitchFamily="34" charset="0"/>
              <a:buChar char="•"/>
            </a:pPr>
            <a:r>
              <a:rPr lang="en-GB" sz="800" dirty="0"/>
              <a:t>Definition, development, agreement and publication of new government guidance on adaptation within the official UK Forestry Standard framework</a:t>
            </a:r>
          </a:p>
          <a:p>
            <a:pPr marL="171450" indent="-171450">
              <a:buFont typeface="Arial" panose="020B0604020202020204" pitchFamily="34" charset="0"/>
              <a:buChar char="•"/>
            </a:pPr>
            <a:r>
              <a:rPr lang="en-GB" sz="800" dirty="0"/>
              <a:t>Steering Group established to scope options for an online resource and provide input and feedback during the project</a:t>
            </a:r>
          </a:p>
          <a:p>
            <a:pPr marL="171450" indent="-171450">
              <a:buFont typeface="Arial" panose="020B0604020202020204" pitchFamily="34" charset="0"/>
              <a:buChar char="•"/>
            </a:pPr>
            <a:r>
              <a:rPr lang="en-GB" sz="800" dirty="0"/>
              <a:t>Funding gained from partners to build a knowledge exchange hub on the Forest Research platform and create new resources</a:t>
            </a:r>
          </a:p>
          <a:p>
            <a:pPr marL="171450" indent="-171450">
              <a:buFont typeface="Arial" panose="020B0604020202020204" pitchFamily="34" charset="0"/>
              <a:buChar char="•"/>
            </a:pPr>
            <a:r>
              <a:rPr lang="en-GB" sz="800" dirty="0"/>
              <a:t>Phased approach to ongoing content development and bi-annual content review with subject matter experts</a:t>
            </a:r>
          </a:p>
        </p:txBody>
      </p:sp>
      <p:sp>
        <p:nvSpPr>
          <p:cNvPr id="18" name="TextBox 17">
            <a:extLst>
              <a:ext uri="{FF2B5EF4-FFF2-40B4-BE49-F238E27FC236}">
                <a16:creationId xmlns:a16="http://schemas.microsoft.com/office/drawing/2014/main" id="{CBBE560A-631D-C241-77F6-9CABBDD414FA}"/>
              </a:ext>
            </a:extLst>
          </p:cNvPr>
          <p:cNvSpPr txBox="1"/>
          <p:nvPr/>
        </p:nvSpPr>
        <p:spPr>
          <a:xfrm>
            <a:off x="3189972" y="3013133"/>
            <a:ext cx="3326244" cy="1077218"/>
          </a:xfrm>
          <a:prstGeom prst="rect">
            <a:avLst/>
          </a:prstGeom>
          <a:solidFill>
            <a:schemeClr val="accent4">
              <a:lumMod val="20000"/>
              <a:lumOff val="80000"/>
            </a:schemeClr>
          </a:solidFill>
        </p:spPr>
        <p:txBody>
          <a:bodyPr wrap="square" rtlCol="0">
            <a:spAutoFit/>
          </a:bodyPr>
          <a:lstStyle/>
          <a:p>
            <a:endParaRPr lang="en-GB" sz="800" dirty="0"/>
          </a:p>
          <a:p>
            <a:pPr marL="171450" indent="-171450">
              <a:buFont typeface="Arial" panose="020B0604020202020204" pitchFamily="34" charset="0"/>
              <a:buChar char="•"/>
            </a:pPr>
            <a:r>
              <a:rPr lang="en-GB" sz="800" dirty="0"/>
              <a:t>Simplified and distilled complex information and guidance</a:t>
            </a:r>
          </a:p>
          <a:p>
            <a:pPr marL="171450" indent="-171450">
              <a:buFont typeface="Arial" panose="020B0604020202020204" pitchFamily="34" charset="0"/>
              <a:buChar char="•"/>
            </a:pPr>
            <a:r>
              <a:rPr lang="en-GB" sz="800" dirty="0"/>
              <a:t>User engagement through dynamic use of video and imagery</a:t>
            </a:r>
          </a:p>
          <a:p>
            <a:pPr marL="171450" indent="-171450">
              <a:buFont typeface="Arial" panose="020B0604020202020204" pitchFamily="34" charset="0"/>
              <a:buChar char="•"/>
            </a:pPr>
            <a:r>
              <a:rPr lang="en-GB" sz="800" dirty="0"/>
              <a:t>Centralised key resources e.g., case studies, fact sheets, publications </a:t>
            </a:r>
          </a:p>
          <a:p>
            <a:pPr marL="171450" indent="-171450">
              <a:buFont typeface="Arial" panose="020B0604020202020204" pitchFamily="34" charset="0"/>
              <a:buChar char="•"/>
            </a:pPr>
            <a:r>
              <a:rPr lang="en-GB" sz="800" dirty="0"/>
              <a:t>Tailored information by geographic region </a:t>
            </a:r>
          </a:p>
          <a:p>
            <a:pPr marL="171450" indent="-171450">
              <a:buFont typeface="Arial" panose="020B0604020202020204" pitchFamily="34" charset="0"/>
              <a:buChar char="•"/>
            </a:pPr>
            <a:r>
              <a:rPr lang="en-GB" sz="800" dirty="0"/>
              <a:t>Signposting to more detailed information on trusted external websites</a:t>
            </a:r>
          </a:p>
          <a:p>
            <a:pPr marL="171450" indent="-171450">
              <a:buFont typeface="Arial" panose="020B0604020202020204" pitchFamily="34" charset="0"/>
              <a:buChar char="•"/>
            </a:pPr>
            <a:r>
              <a:rPr lang="en-GB" sz="800" dirty="0"/>
              <a:t>Landing pages for different target audiences</a:t>
            </a:r>
          </a:p>
          <a:p>
            <a:pPr marL="171450" indent="-171450">
              <a:buFont typeface="Arial" panose="020B0604020202020204" pitchFamily="34" charset="0"/>
              <a:buChar char="•"/>
            </a:pPr>
            <a:r>
              <a:rPr lang="en-GB" sz="800" dirty="0"/>
              <a:t>Feedback from site users via publication download form</a:t>
            </a:r>
          </a:p>
        </p:txBody>
      </p:sp>
      <p:sp>
        <p:nvSpPr>
          <p:cNvPr id="20" name="TextBox 19">
            <a:extLst>
              <a:ext uri="{FF2B5EF4-FFF2-40B4-BE49-F238E27FC236}">
                <a16:creationId xmlns:a16="http://schemas.microsoft.com/office/drawing/2014/main" id="{FC90C4A7-5075-10B2-9DAB-3669EAD63B22}"/>
              </a:ext>
            </a:extLst>
          </p:cNvPr>
          <p:cNvSpPr txBox="1"/>
          <p:nvPr/>
        </p:nvSpPr>
        <p:spPr>
          <a:xfrm>
            <a:off x="6641466" y="3006841"/>
            <a:ext cx="2360110" cy="1815882"/>
          </a:xfrm>
          <a:prstGeom prst="rect">
            <a:avLst/>
          </a:prstGeom>
          <a:solidFill>
            <a:schemeClr val="accent4">
              <a:lumMod val="20000"/>
              <a:lumOff val="80000"/>
            </a:schemeClr>
          </a:solidFill>
        </p:spPr>
        <p:txBody>
          <a:bodyPr wrap="square" rtlCol="0">
            <a:spAutoFit/>
          </a:bodyPr>
          <a:lstStyle/>
          <a:p>
            <a:endParaRPr lang="en-GB" sz="800" dirty="0"/>
          </a:p>
          <a:p>
            <a:r>
              <a:rPr lang="en-GB" sz="800" dirty="0"/>
              <a:t>The project has highlighted the importance of</a:t>
            </a:r>
          </a:p>
          <a:p>
            <a:pPr marL="171450" indent="-171450">
              <a:buFont typeface="Arial" panose="020B0604020202020204" pitchFamily="34" charset="0"/>
              <a:buChar char="•"/>
            </a:pPr>
            <a:r>
              <a:rPr lang="en-GB" sz="800" dirty="0"/>
              <a:t>Early stakeholder buy-in </a:t>
            </a:r>
          </a:p>
          <a:p>
            <a:pPr marL="171450" indent="-171450">
              <a:buFont typeface="Arial" panose="020B0604020202020204" pitchFamily="34" charset="0"/>
              <a:buChar char="•"/>
            </a:pPr>
            <a:r>
              <a:rPr lang="en-GB" sz="800" dirty="0"/>
              <a:t>Designing feedback mechanisms for site users</a:t>
            </a:r>
          </a:p>
          <a:p>
            <a:pPr marL="171450" indent="-171450">
              <a:buFont typeface="Arial" panose="020B0604020202020204" pitchFamily="34" charset="0"/>
              <a:buChar char="•"/>
            </a:pPr>
            <a:r>
              <a:rPr lang="en-GB" sz="800" dirty="0"/>
              <a:t>Communications planning with partners to raise awareness of the platform </a:t>
            </a:r>
          </a:p>
          <a:p>
            <a:pPr marL="171450" indent="-171450">
              <a:buFont typeface="Arial" panose="020B0604020202020204" pitchFamily="34" charset="0"/>
              <a:buChar char="•"/>
            </a:pPr>
            <a:r>
              <a:rPr lang="en-GB" sz="800" dirty="0"/>
              <a:t>Involving non-specialists to help simplify complex advice to practitioners</a:t>
            </a:r>
          </a:p>
          <a:p>
            <a:endParaRPr lang="en-GB" sz="800" dirty="0"/>
          </a:p>
          <a:p>
            <a:r>
              <a:rPr lang="en-GB" sz="800" dirty="0"/>
              <a:t>In the future, we have the potential to work in partnership with organisations in the UK and Europe to share and promote both research and practitioner feedback, creating a virtual community of adaptive practice. </a:t>
            </a:r>
          </a:p>
        </p:txBody>
      </p:sp>
      <p:sp>
        <p:nvSpPr>
          <p:cNvPr id="8" name="Rectangle: Rounded Corners 7">
            <a:extLst>
              <a:ext uri="{FF2B5EF4-FFF2-40B4-BE49-F238E27FC236}">
                <a16:creationId xmlns:a16="http://schemas.microsoft.com/office/drawing/2014/main" id="{13318740-6BA7-059F-E0AD-1DD142FDFA8D}"/>
              </a:ext>
            </a:extLst>
          </p:cNvPr>
          <p:cNvSpPr/>
          <p:nvPr/>
        </p:nvSpPr>
        <p:spPr>
          <a:xfrm>
            <a:off x="3170758" y="1840375"/>
            <a:ext cx="1220796" cy="182656"/>
          </a:xfrm>
          <a:prstGeom prst="roundRect">
            <a:avLst/>
          </a:prstGeom>
          <a:solidFill>
            <a:srgbClr val="6C207F"/>
          </a:solidFill>
          <a:ln>
            <a:solidFill>
              <a:srgbClr val="6C20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200" dirty="0">
                <a:solidFill>
                  <a:schemeClr val="bg1"/>
                </a:solidFill>
              </a:rPr>
              <a:t>2. Methodology</a:t>
            </a:r>
          </a:p>
        </p:txBody>
      </p:sp>
      <p:sp>
        <p:nvSpPr>
          <p:cNvPr id="17" name="Rectangle: Rounded Corners 16">
            <a:extLst>
              <a:ext uri="{FF2B5EF4-FFF2-40B4-BE49-F238E27FC236}">
                <a16:creationId xmlns:a16="http://schemas.microsoft.com/office/drawing/2014/main" id="{0444D198-598B-099C-CB7F-5321E94BE599}"/>
              </a:ext>
            </a:extLst>
          </p:cNvPr>
          <p:cNvSpPr/>
          <p:nvPr/>
        </p:nvSpPr>
        <p:spPr>
          <a:xfrm>
            <a:off x="3189972" y="2942338"/>
            <a:ext cx="847229" cy="182656"/>
          </a:xfrm>
          <a:prstGeom prst="roundRect">
            <a:avLst/>
          </a:prstGeom>
          <a:solidFill>
            <a:srgbClr val="6C207F"/>
          </a:solidFill>
          <a:ln>
            <a:solidFill>
              <a:srgbClr val="6C20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200" dirty="0">
                <a:solidFill>
                  <a:schemeClr val="bg1"/>
                </a:solidFill>
              </a:rPr>
              <a:t>3. Results</a:t>
            </a:r>
          </a:p>
        </p:txBody>
      </p:sp>
      <p:sp>
        <p:nvSpPr>
          <p:cNvPr id="5" name="Rectangle: Rounded Corners 4">
            <a:extLst>
              <a:ext uri="{FF2B5EF4-FFF2-40B4-BE49-F238E27FC236}">
                <a16:creationId xmlns:a16="http://schemas.microsoft.com/office/drawing/2014/main" id="{66EBFAF7-7315-7C08-CBF1-C62F304AFA53}"/>
              </a:ext>
            </a:extLst>
          </p:cNvPr>
          <p:cNvSpPr/>
          <p:nvPr/>
        </p:nvSpPr>
        <p:spPr>
          <a:xfrm>
            <a:off x="212014" y="896246"/>
            <a:ext cx="1191634" cy="182656"/>
          </a:xfrm>
          <a:prstGeom prst="roundRect">
            <a:avLst/>
          </a:prstGeom>
          <a:solidFill>
            <a:srgbClr val="6C207F"/>
          </a:solidFill>
          <a:ln>
            <a:solidFill>
              <a:srgbClr val="6C20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200" dirty="0">
                <a:solidFill>
                  <a:schemeClr val="bg1"/>
                </a:solidFill>
              </a:rPr>
              <a:t>1. Introduction</a:t>
            </a:r>
          </a:p>
        </p:txBody>
      </p:sp>
      <p:sp>
        <p:nvSpPr>
          <p:cNvPr id="19" name="Rectangle: Rounded Corners 18">
            <a:extLst>
              <a:ext uri="{FF2B5EF4-FFF2-40B4-BE49-F238E27FC236}">
                <a16:creationId xmlns:a16="http://schemas.microsoft.com/office/drawing/2014/main" id="{72F5A5E2-C5C1-9057-9801-B04490FEDDC0}"/>
              </a:ext>
            </a:extLst>
          </p:cNvPr>
          <p:cNvSpPr/>
          <p:nvPr/>
        </p:nvSpPr>
        <p:spPr>
          <a:xfrm>
            <a:off x="6641466" y="2938650"/>
            <a:ext cx="1188131" cy="158594"/>
          </a:xfrm>
          <a:prstGeom prst="roundRect">
            <a:avLst/>
          </a:prstGeom>
          <a:solidFill>
            <a:srgbClr val="6C207F"/>
          </a:solidFill>
          <a:ln>
            <a:solidFill>
              <a:srgbClr val="6C20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200" dirty="0">
                <a:solidFill>
                  <a:schemeClr val="bg1"/>
                </a:solidFill>
              </a:rPr>
              <a:t>4. Key learnings</a:t>
            </a:r>
          </a:p>
        </p:txBody>
      </p:sp>
      <p:sp>
        <p:nvSpPr>
          <p:cNvPr id="23" name="Rectangle: Rounded Corners 22">
            <a:extLst>
              <a:ext uri="{FF2B5EF4-FFF2-40B4-BE49-F238E27FC236}">
                <a16:creationId xmlns:a16="http://schemas.microsoft.com/office/drawing/2014/main" id="{DC4E36DB-7792-6C4B-C479-8BE4FB332BEC}"/>
              </a:ext>
            </a:extLst>
          </p:cNvPr>
          <p:cNvSpPr/>
          <p:nvPr/>
        </p:nvSpPr>
        <p:spPr>
          <a:xfrm>
            <a:off x="212014" y="492727"/>
            <a:ext cx="6413884" cy="239276"/>
          </a:xfrm>
          <a:prstGeom prst="roundRect">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b="1" dirty="0">
                <a:solidFill>
                  <a:schemeClr val="tx1"/>
                </a:solidFill>
                <a:effectLst/>
                <a:latin typeface="Calibri" panose="020F0502020204030204" pitchFamily="34" charset="0"/>
                <a:ea typeface="Times New Roman" panose="02020603050405020304" pitchFamily="18" charset="0"/>
              </a:rPr>
              <a:t>K.Monk, G.Atkinson and J.Morison </a:t>
            </a:r>
            <a:r>
              <a:rPr lang="en-US" sz="800" b="1" dirty="0">
                <a:solidFill>
                  <a:schemeClr val="tx1"/>
                </a:solidFill>
                <a:effectLst/>
                <a:latin typeface="Calibri" panose="020F0502020204030204" pitchFamily="34" charset="0"/>
                <a:ea typeface="Times New Roman" panose="02020603050405020304" pitchFamily="18" charset="0"/>
              </a:rPr>
              <a:t>Forest Research, Alice Holt, Farnham, Surrey, UK                  climate.change@forestresearch.gov.uk</a:t>
            </a:r>
            <a:endParaRPr lang="en-GB" sz="1100" dirty="0">
              <a:solidFill>
                <a:schemeClr val="tx1"/>
              </a:solidFill>
            </a:endParaRPr>
          </a:p>
        </p:txBody>
      </p:sp>
      <p:sp>
        <p:nvSpPr>
          <p:cNvPr id="2" name="Rectangle 1">
            <a:extLst>
              <a:ext uri="{FF2B5EF4-FFF2-40B4-BE49-F238E27FC236}">
                <a16:creationId xmlns:a16="http://schemas.microsoft.com/office/drawing/2014/main" id="{B629CF3C-DDB9-5F2D-3807-6FB128E49952}"/>
              </a:ext>
            </a:extLst>
          </p:cNvPr>
          <p:cNvSpPr/>
          <p:nvPr/>
        </p:nvSpPr>
        <p:spPr>
          <a:xfrm>
            <a:off x="0" y="4928961"/>
            <a:ext cx="323528" cy="21453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n>
                <a:solidFill>
                  <a:schemeClr val="bg1"/>
                </a:solidFill>
              </a:ln>
              <a:solidFill>
                <a:schemeClr val="bg1"/>
              </a:solidFill>
            </a:endParaRPr>
          </a:p>
        </p:txBody>
      </p:sp>
      <p:pic>
        <p:nvPicPr>
          <p:cNvPr id="10" name="Picture 9" descr="A computer on a table&#10;&#10;Description automatically generated with medium confidence">
            <a:extLst>
              <a:ext uri="{FF2B5EF4-FFF2-40B4-BE49-F238E27FC236}">
                <a16:creationId xmlns:a16="http://schemas.microsoft.com/office/drawing/2014/main" id="{B56DB5E9-A8F0-5BD3-BA4E-F5519C16F1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7707" y="1824565"/>
            <a:ext cx="2861997" cy="2263321"/>
          </a:xfrm>
          <a:prstGeom prst="rect">
            <a:avLst/>
          </a:prstGeom>
        </p:spPr>
      </p:pic>
      <p:pic>
        <p:nvPicPr>
          <p:cNvPr id="11" name="Picture 10" descr="A picture containing pattern, square, pixel, design&#10;&#10;Description automatically generated">
            <a:extLst>
              <a:ext uri="{FF2B5EF4-FFF2-40B4-BE49-F238E27FC236}">
                <a16:creationId xmlns:a16="http://schemas.microsoft.com/office/drawing/2014/main" id="{2A67F885-2C8D-2549-D5E0-DF23A7E2AED4}"/>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87707" y="1811224"/>
            <a:ext cx="843558" cy="843558"/>
          </a:xfrm>
          <a:prstGeom prst="rect">
            <a:avLst/>
          </a:prstGeom>
        </p:spPr>
      </p:pic>
    </p:spTree>
    <p:extLst>
      <p:ext uri="{BB962C8B-B14F-4D97-AF65-F5344CB8AC3E}">
        <p14:creationId xmlns:p14="http://schemas.microsoft.com/office/powerpoint/2010/main" val="4019952333"/>
      </p:ext>
    </p:extLst>
  </p:cSld>
  <p:clrMapOvr>
    <a:masterClrMapping/>
  </p:clrMapOvr>
</p:sld>
</file>

<file path=ppt/theme/theme1.xml><?xml version="1.0" encoding="utf-8"?>
<a:theme xmlns:a="http://schemas.openxmlformats.org/drawingml/2006/main" name="Presentation2">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C9F6635C69E9B4CB8D5E1118B7B4AC5" ma:contentTypeVersion="16" ma:contentTypeDescription="Create a new document." ma:contentTypeScope="" ma:versionID="dea8d5e96be229ebccbe3e9bb71653e6">
  <xsd:schema xmlns:xsd="http://www.w3.org/2001/XMLSchema" xmlns:xs="http://www.w3.org/2001/XMLSchema" xmlns:p="http://schemas.microsoft.com/office/2006/metadata/properties" xmlns:ns2="85800091-12f9-4adf-9490-7f6e231a36b5" xmlns:ns3="639943fa-e574-42cd-8a8f-3889fb91f45a" targetNamespace="http://schemas.microsoft.com/office/2006/metadata/properties" ma:root="true" ma:fieldsID="384d3130e53680734a7699fbe41a17a0" ns2:_="" ns3:_="">
    <xsd:import namespace="85800091-12f9-4adf-9490-7f6e231a36b5"/>
    <xsd:import namespace="639943fa-e574-42cd-8a8f-3889fb91f45a"/>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AutoKeyPoints" minOccurs="0"/>
                <xsd:element ref="ns2:MediaServiceKeyPoints" minOccurs="0"/>
                <xsd:element ref="ns3:SharedWithUsers" minOccurs="0"/>
                <xsd:element ref="ns3:SharedWithDetails" minOccurs="0"/>
                <xsd:element ref="ns2:MediaServiceLocation"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5800091-12f9-4adf-9490-7f6e231a36b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c859a5f0-c05d-42c8-96da-fe1ec9be4efb"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639943fa-e574-42cd-8a8f-3889fb91f45a"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647f0944-a87b-451d-827c-0b0fed5c8cdb}" ma:internalName="TaxCatchAll" ma:showField="CatchAllData" ma:web="639943fa-e574-42cd-8a8f-3889fb91f45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85800091-12f9-4adf-9490-7f6e231a36b5">
      <Terms xmlns="http://schemas.microsoft.com/office/infopath/2007/PartnerControls"/>
    </lcf76f155ced4ddcb4097134ff3c332f>
    <TaxCatchAll xmlns="639943fa-e574-42cd-8a8f-3889fb91f45a" xsi:nil="true"/>
  </documentManagement>
</p:properties>
</file>

<file path=customXml/itemProps1.xml><?xml version="1.0" encoding="utf-8"?>
<ds:datastoreItem xmlns:ds="http://schemas.openxmlformats.org/officeDocument/2006/customXml" ds:itemID="{E3A901EC-797D-462C-A4F4-E301B7D1ABD4}"/>
</file>

<file path=customXml/itemProps2.xml><?xml version="1.0" encoding="utf-8"?>
<ds:datastoreItem xmlns:ds="http://schemas.openxmlformats.org/officeDocument/2006/customXml" ds:itemID="{027CF464-731B-4F4F-BF56-35A31A2BB763}">
  <ds:schemaRefs>
    <ds:schemaRef ds:uri="http://schemas.microsoft.com/sharepoint/v3/contenttype/forms"/>
  </ds:schemaRefs>
</ds:datastoreItem>
</file>

<file path=customXml/itemProps3.xml><?xml version="1.0" encoding="utf-8"?>
<ds:datastoreItem xmlns:ds="http://schemas.openxmlformats.org/officeDocument/2006/customXml" ds:itemID="{F4334C5E-F6A9-4A30-8AD8-50EE49E8C515}">
  <ds:schemaRef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7b18b224-ce34-418f-ad7e-31d53354dac8"/>
    <ds:schemaRef ds:uri="http://purl.org/dc/elements/1.1/"/>
    <ds:schemaRef ds:uri="http://schemas.microsoft.com/office/2006/metadata/properties"/>
    <ds:schemaRef ds:uri="34a6d77f-4776-427e-9576-d966c21a6289"/>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Widescreen 16 to 9 Powerpoint template</Template>
  <TotalTime>963</TotalTime>
  <Words>453</Words>
  <Application>Microsoft Office PowerPoint</Application>
  <PresentationFormat>On-screen Show (16:9)</PresentationFormat>
  <Paragraphs>33</Paragraphs>
  <Slides>1</Slides>
  <Notes>0</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1</vt:i4>
      </vt:variant>
    </vt:vector>
  </HeadingPairs>
  <TitlesOfParts>
    <vt:vector size="5" baseType="lpstr">
      <vt:lpstr>Arial</vt:lpstr>
      <vt:lpstr>Calibri</vt:lpstr>
      <vt:lpstr>Presentation2</vt:lpstr>
      <vt:lpstr>Custom Design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Kirstin Monk</dc:creator>
  <cp:lastModifiedBy>Kirstin Monk</cp:lastModifiedBy>
  <cp:revision>20</cp:revision>
  <cp:lastPrinted>2023-05-16T13:41:58Z</cp:lastPrinted>
  <dcterms:created xsi:type="dcterms:W3CDTF">2023-02-27T14:58:00Z</dcterms:created>
  <dcterms:modified xsi:type="dcterms:W3CDTF">2023-05-22T15:15:20Z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0x0101004C9F6635C69E9B4CB8D5E1118B7B4AC5</vt:lpwstr>
  </property>
  <property fmtid="{D5CDD505-2E9C-101B-9397-08002B2CF9AE}" pid="3" name="MediaServiceImageTags">
    <vt:lpwstr/>
  </property>
</Properties>
</file>