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2.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72" r:id="rId2"/>
  </p:sldIdLst>
  <p:sldSz cx="42840275" cy="30240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51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61" autoAdjust="0"/>
    <p:restoredTop sz="94660"/>
  </p:normalViewPr>
  <p:slideViewPr>
    <p:cSldViewPr snapToGrid="0">
      <p:cViewPr varScale="1">
        <p:scale>
          <a:sx n="38" d="100"/>
          <a:sy n="38" d="100"/>
        </p:scale>
        <p:origin x="21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Dante%20F&#246;llmi\Dropbox\HVA%20studentassistent\Metingen_Anna\DataProcessing\AllPeriodsCombined\20210929_DF_Surface_HourlyAverages_CoolHotPeriodscombined.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Dante\Dropbox\HVA%20studentassistent\Metingen_Anna\DataProcessing\AllPeriodsCombined\20210929_DF_Surface_HourlyAverages_CoolHotPeriodscombined.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Dante\Dropbox\HVA%20studentassistent\Metingen_Anna\DataProcessing\AllPeriodsCombined\20210915_DF_Scatterplot_STD_InsideAir&amp;Surf_CoolHotPeriod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r>
              <a:rPr lang="en-US" sz="1400" b="1" i="0" u="none" strike="noStrike" baseline="0" dirty="0">
                <a:solidFill>
                  <a:schemeClr val="bg1"/>
                </a:solidFill>
                <a:effectLst/>
              </a:rPr>
              <a:t>Hourly averages over all days of the cold period (7-14 February 2021) at blue-green roof and reference roof</a:t>
            </a:r>
            <a:endParaRPr lang="nl-NL" b="1" dirty="0">
              <a:solidFill>
                <a:schemeClr val="bg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endParaRPr lang="nl-NL"/>
        </a:p>
      </c:txPr>
    </c:title>
    <c:autoTitleDeleted val="0"/>
    <c:plotArea>
      <c:layout>
        <c:manualLayout>
          <c:layoutTarget val="inner"/>
          <c:xMode val="edge"/>
          <c:yMode val="edge"/>
          <c:x val="9.3943139460508612E-2"/>
          <c:y val="0.14609688255158501"/>
          <c:w val="0.88024755729063264"/>
          <c:h val="0.62000566204104413"/>
        </c:manualLayout>
      </c:layout>
      <c:lineChart>
        <c:grouping val="standard"/>
        <c:varyColors val="0"/>
        <c:ser>
          <c:idx val="0"/>
          <c:order val="1"/>
          <c:tx>
            <c:strRef>
              <c:f>HA_Cold_Compl1_2_Bijltje!$K$1</c:f>
              <c:strCache>
                <c:ptCount val="1"/>
                <c:pt idx="0">
                  <c:v>BG-1 Air Temp. above surface</c:v>
                </c:pt>
              </c:strCache>
            </c:strRef>
          </c:tx>
          <c:spPr>
            <a:ln w="38100" cap="rnd">
              <a:solidFill>
                <a:srgbClr val="FFC000"/>
              </a:solidFill>
              <a:prstDash val="sysDash"/>
              <a:round/>
            </a:ln>
            <a:effectLst/>
          </c:spPr>
          <c:marker>
            <c:symbol val="circle"/>
            <c:size val="10"/>
            <c:spPr>
              <a:solidFill>
                <a:srgbClr val="FFC000"/>
              </a:solidFill>
              <a:ln w="9525">
                <a:noFill/>
              </a:ln>
              <a:effectLst/>
            </c:spPr>
          </c:marker>
          <c:val>
            <c:numRef>
              <c:f>HA_Cold_Compl1_2_Bijltje!$K$4:$K$27</c:f>
              <c:numCache>
                <c:formatCode>General</c:formatCode>
                <c:ptCount val="24"/>
                <c:pt idx="0">
                  <c:v>-3.59375</c:v>
                </c:pt>
                <c:pt idx="1">
                  <c:v>-3.9583333333333335</c:v>
                </c:pt>
                <c:pt idx="2">
                  <c:v>-4</c:v>
                </c:pt>
                <c:pt idx="3">
                  <c:v>-4.239583333333333</c:v>
                </c:pt>
                <c:pt idx="4">
                  <c:v>-4.322916666666667</c:v>
                </c:pt>
                <c:pt idx="5">
                  <c:v>-4.125</c:v>
                </c:pt>
                <c:pt idx="6">
                  <c:v>-4.208333333333333</c:v>
                </c:pt>
                <c:pt idx="7">
                  <c:v>-4.53125</c:v>
                </c:pt>
                <c:pt idx="8">
                  <c:v>-4.239583333333333</c:v>
                </c:pt>
                <c:pt idx="9">
                  <c:v>-3.03125</c:v>
                </c:pt>
                <c:pt idx="10">
                  <c:v>-2.1458333333333335</c:v>
                </c:pt>
                <c:pt idx="11">
                  <c:v>-1.3837209302325582</c:v>
                </c:pt>
                <c:pt idx="12">
                  <c:v>-1.1794871794871795</c:v>
                </c:pt>
                <c:pt idx="13">
                  <c:v>-1</c:v>
                </c:pt>
                <c:pt idx="14">
                  <c:v>-1.0119047619047619</c:v>
                </c:pt>
                <c:pt idx="15">
                  <c:v>-1.0357142857142858</c:v>
                </c:pt>
                <c:pt idx="16">
                  <c:v>-1.4642857142857142</c:v>
                </c:pt>
                <c:pt idx="17">
                  <c:v>-2.0238095238095237</c:v>
                </c:pt>
                <c:pt idx="18">
                  <c:v>-2.5476190476190474</c:v>
                </c:pt>
                <c:pt idx="19">
                  <c:v>-2.8333333333333335</c:v>
                </c:pt>
                <c:pt idx="20">
                  <c:v>-3.0952380952380953</c:v>
                </c:pt>
                <c:pt idx="21">
                  <c:v>-2.9270833333333335</c:v>
                </c:pt>
                <c:pt idx="22">
                  <c:v>-3.1354166666666665</c:v>
                </c:pt>
                <c:pt idx="23">
                  <c:v>-3.34375</c:v>
                </c:pt>
              </c:numCache>
            </c:numRef>
          </c:val>
          <c:smooth val="0"/>
          <c:extLst>
            <c:ext xmlns:c16="http://schemas.microsoft.com/office/drawing/2014/chart" uri="{C3380CC4-5D6E-409C-BE32-E72D297353CC}">
              <c16:uniqueId val="{00000000-D77D-40D8-8C36-71DA71A41C06}"/>
            </c:ext>
          </c:extLst>
        </c:ser>
        <c:ser>
          <c:idx val="2"/>
          <c:order val="2"/>
          <c:tx>
            <c:strRef>
              <c:f>HA_Cold_Compl1_2_Bijltje!$M$1</c:f>
              <c:strCache>
                <c:ptCount val="1"/>
                <c:pt idx="0">
                  <c:v>BG-1 Substrate</c:v>
                </c:pt>
              </c:strCache>
            </c:strRef>
          </c:tx>
          <c:spPr>
            <a:ln w="38100" cap="rnd">
              <a:solidFill>
                <a:srgbClr val="70AD47"/>
              </a:solidFill>
              <a:round/>
            </a:ln>
            <a:effectLst/>
          </c:spPr>
          <c:marker>
            <c:symbol val="circle"/>
            <c:size val="10"/>
            <c:spPr>
              <a:solidFill>
                <a:srgbClr val="70AD47"/>
              </a:solidFill>
              <a:ln w="9525">
                <a:noFill/>
              </a:ln>
              <a:effectLst/>
            </c:spPr>
          </c:marker>
          <c:val>
            <c:numRef>
              <c:f>HA_Cold_Compl1_2_Bijltje!$M$4:$M$27</c:f>
              <c:numCache>
                <c:formatCode>General</c:formatCode>
                <c:ptCount val="24"/>
                <c:pt idx="0">
                  <c:v>-4.489583333333333</c:v>
                </c:pt>
                <c:pt idx="1">
                  <c:v>-4.739583333333333</c:v>
                </c:pt>
                <c:pt idx="2">
                  <c:v>-4.875</c:v>
                </c:pt>
                <c:pt idx="3">
                  <c:v>-5.125</c:v>
                </c:pt>
                <c:pt idx="4">
                  <c:v>-5.270833333333333</c:v>
                </c:pt>
                <c:pt idx="5">
                  <c:v>-5.166666666666667</c:v>
                </c:pt>
                <c:pt idx="6">
                  <c:v>-5.09375</c:v>
                </c:pt>
                <c:pt idx="7">
                  <c:v>-5.291666666666667</c:v>
                </c:pt>
                <c:pt idx="8">
                  <c:v>-4.760416666666667</c:v>
                </c:pt>
                <c:pt idx="9">
                  <c:v>-3.5416666666666665</c:v>
                </c:pt>
                <c:pt idx="10">
                  <c:v>-2.1770833333333335</c:v>
                </c:pt>
                <c:pt idx="11">
                  <c:v>-1.0416666666666667</c:v>
                </c:pt>
                <c:pt idx="12">
                  <c:v>-0.51190476190476186</c:v>
                </c:pt>
                <c:pt idx="13">
                  <c:v>-0.43421052631578949</c:v>
                </c:pt>
                <c:pt idx="14">
                  <c:v>-0.59210526315789469</c:v>
                </c:pt>
                <c:pt idx="15">
                  <c:v>-1.2976190476190477</c:v>
                </c:pt>
                <c:pt idx="16">
                  <c:v>-1.6309523809523809</c:v>
                </c:pt>
                <c:pt idx="17">
                  <c:v>-2.1785714285714284</c:v>
                </c:pt>
                <c:pt idx="18">
                  <c:v>-2.8095238095238093</c:v>
                </c:pt>
                <c:pt idx="19">
                  <c:v>-3.2142857142857144</c:v>
                </c:pt>
                <c:pt idx="20">
                  <c:v>-3.6071428571428572</c:v>
                </c:pt>
                <c:pt idx="21">
                  <c:v>-3.5729166666666665</c:v>
                </c:pt>
                <c:pt idx="22">
                  <c:v>-3.96875</c:v>
                </c:pt>
                <c:pt idx="23">
                  <c:v>-4.21875</c:v>
                </c:pt>
              </c:numCache>
            </c:numRef>
          </c:val>
          <c:smooth val="0"/>
          <c:extLst>
            <c:ext xmlns:c16="http://schemas.microsoft.com/office/drawing/2014/chart" uri="{C3380CC4-5D6E-409C-BE32-E72D297353CC}">
              <c16:uniqueId val="{00000001-D77D-40D8-8C36-71DA71A41C06}"/>
            </c:ext>
          </c:extLst>
        </c:ser>
        <c:ser>
          <c:idx val="6"/>
          <c:order val="4"/>
          <c:tx>
            <c:strRef>
              <c:f>HA_Cold_Compl1_2_Bijltje!$Q$1</c:f>
              <c:strCache>
                <c:ptCount val="1"/>
                <c:pt idx="0">
                  <c:v>BG-1 Water crate</c:v>
                </c:pt>
              </c:strCache>
            </c:strRef>
          </c:tx>
          <c:spPr>
            <a:ln w="38100" cap="rnd">
              <a:solidFill>
                <a:srgbClr val="759CE1"/>
              </a:solidFill>
              <a:round/>
            </a:ln>
            <a:effectLst/>
          </c:spPr>
          <c:marker>
            <c:symbol val="circle"/>
            <c:size val="10"/>
            <c:spPr>
              <a:solidFill>
                <a:srgbClr val="759CE1"/>
              </a:solidFill>
              <a:ln w="9525">
                <a:noFill/>
              </a:ln>
              <a:effectLst/>
            </c:spPr>
          </c:marker>
          <c:val>
            <c:numRef>
              <c:f>HA_Cold_Compl1_2_Bijltje!$Q$4:$Q$27</c:f>
              <c:numCache>
                <c:formatCode>General</c:formatCode>
                <c:ptCount val="24"/>
                <c:pt idx="0">
                  <c:v>-1.3958333333333333</c:v>
                </c:pt>
                <c:pt idx="1">
                  <c:v>-1.5833333333333333</c:v>
                </c:pt>
                <c:pt idx="2">
                  <c:v>-1.8125</c:v>
                </c:pt>
                <c:pt idx="3">
                  <c:v>-1.96875</c:v>
                </c:pt>
                <c:pt idx="4">
                  <c:v>-2.1979166666666665</c:v>
                </c:pt>
                <c:pt idx="5">
                  <c:v>-2.2916666666666665</c:v>
                </c:pt>
                <c:pt idx="6">
                  <c:v>-2.28125</c:v>
                </c:pt>
                <c:pt idx="7">
                  <c:v>-2.3020833333333335</c:v>
                </c:pt>
                <c:pt idx="8">
                  <c:v>-2.3958333333333335</c:v>
                </c:pt>
                <c:pt idx="9">
                  <c:v>-2.3854166666666665</c:v>
                </c:pt>
                <c:pt idx="10">
                  <c:v>-2.0104166666666665</c:v>
                </c:pt>
                <c:pt idx="11">
                  <c:v>-1.46875</c:v>
                </c:pt>
                <c:pt idx="12">
                  <c:v>-0.8214285714285714</c:v>
                </c:pt>
                <c:pt idx="13">
                  <c:v>-0.44186046511627908</c:v>
                </c:pt>
                <c:pt idx="14">
                  <c:v>-0.14285714285714285</c:v>
                </c:pt>
                <c:pt idx="15">
                  <c:v>-9.5238095238095233E-2</c:v>
                </c:pt>
                <c:pt idx="16">
                  <c:v>-0.26190476190476192</c:v>
                </c:pt>
                <c:pt idx="17">
                  <c:v>-0.39285714285714285</c:v>
                </c:pt>
                <c:pt idx="18">
                  <c:v>-0.5714285714285714</c:v>
                </c:pt>
                <c:pt idx="19">
                  <c:v>-0.76190476190476186</c:v>
                </c:pt>
                <c:pt idx="20">
                  <c:v>-0.94047619047619047</c:v>
                </c:pt>
                <c:pt idx="21">
                  <c:v>-0.79166666666666663</c:v>
                </c:pt>
                <c:pt idx="22">
                  <c:v>-0.94791666666666663</c:v>
                </c:pt>
                <c:pt idx="23">
                  <c:v>-1.1666666666666667</c:v>
                </c:pt>
              </c:numCache>
            </c:numRef>
          </c:val>
          <c:smooth val="0"/>
          <c:extLst>
            <c:ext xmlns:c16="http://schemas.microsoft.com/office/drawing/2014/chart" uri="{C3380CC4-5D6E-409C-BE32-E72D297353CC}">
              <c16:uniqueId val="{00000002-D77D-40D8-8C36-71DA71A41C06}"/>
            </c:ext>
          </c:extLst>
        </c:ser>
        <c:ser>
          <c:idx val="4"/>
          <c:order val="6"/>
          <c:tx>
            <c:strRef>
              <c:f>HA_Cold_Compl1_2_Bijltje!$O$1</c:f>
              <c:strCache>
                <c:ptCount val="1"/>
                <c:pt idx="0">
                  <c:v>Ref-1 Substrate</c:v>
                </c:pt>
              </c:strCache>
            </c:strRef>
          </c:tx>
          <c:spPr>
            <a:ln w="38100" cap="rnd">
              <a:solidFill>
                <a:sysClr val="windowText" lastClr="000000"/>
              </a:solidFill>
              <a:round/>
            </a:ln>
            <a:effectLst/>
          </c:spPr>
          <c:marker>
            <c:symbol val="circle"/>
            <c:size val="10"/>
            <c:spPr>
              <a:noFill/>
              <a:ln w="9525">
                <a:solidFill>
                  <a:sysClr val="windowText" lastClr="000000"/>
                </a:solidFill>
              </a:ln>
              <a:effectLst/>
            </c:spPr>
          </c:marker>
          <c:val>
            <c:numRef>
              <c:f>HA_Cold_Compl1_2_Bijltje!$O$4:$O$27</c:f>
              <c:numCache>
                <c:formatCode>General</c:formatCode>
                <c:ptCount val="24"/>
                <c:pt idx="0">
                  <c:v>-4.354166666666667</c:v>
                </c:pt>
                <c:pt idx="1">
                  <c:v>-4.541666666666667</c:v>
                </c:pt>
                <c:pt idx="2">
                  <c:v>-4.770833333333333</c:v>
                </c:pt>
                <c:pt idx="3">
                  <c:v>-4.916666666666667</c:v>
                </c:pt>
                <c:pt idx="4">
                  <c:v>-5.114583333333333</c:v>
                </c:pt>
                <c:pt idx="5">
                  <c:v>-4.84375</c:v>
                </c:pt>
                <c:pt idx="6">
                  <c:v>-4.71875</c:v>
                </c:pt>
                <c:pt idx="7">
                  <c:v>-4.854166666666667</c:v>
                </c:pt>
                <c:pt idx="8">
                  <c:v>-4.9375</c:v>
                </c:pt>
                <c:pt idx="9">
                  <c:v>-4.59375</c:v>
                </c:pt>
                <c:pt idx="10">
                  <c:v>-3.3645833333333335</c:v>
                </c:pt>
                <c:pt idx="11">
                  <c:v>-2.2916666666666665</c:v>
                </c:pt>
                <c:pt idx="12">
                  <c:v>-1.25</c:v>
                </c:pt>
                <c:pt idx="13">
                  <c:v>-0.76744186046511631</c:v>
                </c:pt>
                <c:pt idx="14">
                  <c:v>-0.25</c:v>
                </c:pt>
                <c:pt idx="15">
                  <c:v>-0.27380952380952384</c:v>
                </c:pt>
                <c:pt idx="16">
                  <c:v>-1.0595238095238095</c:v>
                </c:pt>
                <c:pt idx="17">
                  <c:v>-1.6190476190476191</c:v>
                </c:pt>
                <c:pt idx="18">
                  <c:v>-1.9523809523809523</c:v>
                </c:pt>
                <c:pt idx="19">
                  <c:v>-2.1071428571428572</c:v>
                </c:pt>
                <c:pt idx="20">
                  <c:v>-2.5</c:v>
                </c:pt>
                <c:pt idx="21">
                  <c:v>-2.8541666666666665</c:v>
                </c:pt>
                <c:pt idx="22">
                  <c:v>-3.4583333333333335</c:v>
                </c:pt>
                <c:pt idx="23">
                  <c:v>-4.03125</c:v>
                </c:pt>
              </c:numCache>
            </c:numRef>
          </c:val>
          <c:smooth val="0"/>
          <c:extLst>
            <c:ext xmlns:c16="http://schemas.microsoft.com/office/drawing/2014/chart" uri="{C3380CC4-5D6E-409C-BE32-E72D297353CC}">
              <c16:uniqueId val="{00000003-D77D-40D8-8C36-71DA71A41C06}"/>
            </c:ext>
          </c:extLst>
        </c:ser>
        <c:dLbls>
          <c:showLegendKey val="0"/>
          <c:showVal val="0"/>
          <c:showCatName val="0"/>
          <c:showSerName val="0"/>
          <c:showPercent val="0"/>
          <c:showBubbleSize val="0"/>
        </c:dLbls>
        <c:marker val="1"/>
        <c:smooth val="0"/>
        <c:axId val="858004655"/>
        <c:axId val="857997583"/>
        <c:extLst>
          <c:ext xmlns:c15="http://schemas.microsoft.com/office/drawing/2012/chart" uri="{02D57815-91ED-43cb-92C2-25804820EDAC}">
            <c15:filteredLineSeries>
              <c15:ser>
                <c:idx val="5"/>
                <c:order val="0"/>
                <c:tx>
                  <c:strRef>
                    <c:extLst>
                      <c:ext uri="{02D57815-91ED-43cb-92C2-25804820EDAC}">
                        <c15:formulaRef>
                          <c15:sqref>HA_Cold_Compl1_2_Bijltje!$P$3</c15:sqref>
                        </c15:formulaRef>
                      </c:ext>
                    </c:extLst>
                    <c:strCache>
                      <c:ptCount val="1"/>
                      <c:pt idx="0">
                        <c:v>BG - Air Temp. above surface (Oostelijke eilanden_BG_1)</c:v>
                      </c:pt>
                    </c:strCache>
                  </c:strRef>
                </c:tx>
                <c:spPr>
                  <a:ln w="28575" cap="rnd">
                    <a:solidFill>
                      <a:srgbClr val="158FAD"/>
                    </a:solidFill>
                    <a:round/>
                  </a:ln>
                  <a:effectLst/>
                </c:spPr>
                <c:marker>
                  <c:symbol val="diamond"/>
                  <c:size val="9"/>
                  <c:spPr>
                    <a:solidFill>
                      <a:srgbClr val="158FAD"/>
                    </a:solidFill>
                    <a:ln w="9525">
                      <a:noFill/>
                    </a:ln>
                    <a:effectLst/>
                  </c:spPr>
                </c:marker>
                <c:val>
                  <c:numRef>
                    <c:extLst>
                      <c:ext uri="{02D57815-91ED-43cb-92C2-25804820EDAC}">
                        <c15:formulaRef>
                          <c15:sqref>HA_Cold_Compl1_2_Bijltje!$P$4:$P$27</c15:sqref>
                        </c15:formulaRef>
                      </c:ext>
                    </c:extLst>
                    <c:numCache>
                      <c:formatCode>General</c:formatCode>
                      <c:ptCount val="24"/>
                      <c:pt idx="0">
                        <c:v>-2.90625</c:v>
                      </c:pt>
                      <c:pt idx="1">
                        <c:v>-3.1875</c:v>
                      </c:pt>
                      <c:pt idx="2">
                        <c:v>-3.1979166666666665</c:v>
                      </c:pt>
                      <c:pt idx="3">
                        <c:v>-3.5104166666666665</c:v>
                      </c:pt>
                      <c:pt idx="4">
                        <c:v>-3.5729166666666665</c:v>
                      </c:pt>
                      <c:pt idx="5">
                        <c:v>-3.6145833333333335</c:v>
                      </c:pt>
                      <c:pt idx="6">
                        <c:v>-3.8333333333333335</c:v>
                      </c:pt>
                      <c:pt idx="7">
                        <c:v>-3.875</c:v>
                      </c:pt>
                      <c:pt idx="8">
                        <c:v>-4.09375</c:v>
                      </c:pt>
                      <c:pt idx="9">
                        <c:v>-4.114583333333333</c:v>
                      </c:pt>
                      <c:pt idx="10">
                        <c:v>-3.3125</c:v>
                      </c:pt>
                      <c:pt idx="11">
                        <c:v>-2.6041666666666665</c:v>
                      </c:pt>
                      <c:pt idx="12">
                        <c:v>-2.0476190476190474</c:v>
                      </c:pt>
                      <c:pt idx="13">
                        <c:v>-1.569767441860465</c:v>
                      </c:pt>
                      <c:pt idx="14">
                        <c:v>-1.1904761904761905</c:v>
                      </c:pt>
                      <c:pt idx="15">
                        <c:v>-0.97619047619047616</c:v>
                      </c:pt>
                      <c:pt idx="16">
                        <c:v>-0.42857142857142855</c:v>
                      </c:pt>
                      <c:pt idx="17">
                        <c:v>-1.0714285714285714</c:v>
                      </c:pt>
                      <c:pt idx="18">
                        <c:v>-1.3571428571428572</c:v>
                      </c:pt>
                      <c:pt idx="19">
                        <c:v>-1.5833333333333333</c:v>
                      </c:pt>
                      <c:pt idx="20">
                        <c:v>-2.1071428571428572</c:v>
                      </c:pt>
                      <c:pt idx="21">
                        <c:v>-2.0625</c:v>
                      </c:pt>
                      <c:pt idx="22">
                        <c:v>-2.4583333333333335</c:v>
                      </c:pt>
                      <c:pt idx="23">
                        <c:v>-2.4479166666666665</c:v>
                      </c:pt>
                    </c:numCache>
                  </c:numRef>
                </c:val>
                <c:smooth val="0"/>
                <c:extLst>
                  <c:ext xmlns:c16="http://schemas.microsoft.com/office/drawing/2014/chart" uri="{C3380CC4-5D6E-409C-BE32-E72D297353CC}">
                    <c16:uniqueId val="{00000004-D77D-40D8-8C36-71DA71A41C06}"/>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HA_Cold_Compl1_2_Bijltje!$N$3</c15:sqref>
                        </c15:formulaRef>
                      </c:ext>
                    </c:extLst>
                    <c:strCache>
                      <c:ptCount val="1"/>
                      <c:pt idx="0">
                        <c:v>BG - Substrate (Oostelijke eilanden_BG_1)</c:v>
                      </c:pt>
                    </c:strCache>
                  </c:strRef>
                </c:tx>
                <c:spPr>
                  <a:ln w="28575" cap="rnd">
                    <a:solidFill>
                      <a:srgbClr val="70AD47"/>
                    </a:solidFill>
                    <a:round/>
                  </a:ln>
                  <a:effectLst/>
                </c:spPr>
                <c:marker>
                  <c:symbol val="diamond"/>
                  <c:size val="9"/>
                  <c:spPr>
                    <a:solidFill>
                      <a:srgbClr val="70AD47"/>
                    </a:solidFill>
                    <a:ln w="9525">
                      <a:noFill/>
                    </a:ln>
                    <a:effectLst/>
                  </c:spPr>
                </c:marker>
                <c:val>
                  <c:numRef>
                    <c:extLst xmlns:c15="http://schemas.microsoft.com/office/drawing/2012/chart">
                      <c:ext xmlns:c15="http://schemas.microsoft.com/office/drawing/2012/chart" uri="{02D57815-91ED-43cb-92C2-25804820EDAC}">
                        <c15:formulaRef>
                          <c15:sqref>HA_Cold_Compl1_2_Bijltje!$N$4:$N$27</c15:sqref>
                        </c15:formulaRef>
                      </c:ext>
                    </c:extLst>
                    <c:numCache>
                      <c:formatCode>General</c:formatCode>
                      <c:ptCount val="24"/>
                      <c:pt idx="0">
                        <c:v>-4.041666666666667</c:v>
                      </c:pt>
                      <c:pt idx="1">
                        <c:v>-4.177083333333333</c:v>
                      </c:pt>
                      <c:pt idx="2">
                        <c:v>-4.28125</c:v>
                      </c:pt>
                      <c:pt idx="3">
                        <c:v>-4.385416666666667</c:v>
                      </c:pt>
                      <c:pt idx="4">
                        <c:v>-4.322916666666667</c:v>
                      </c:pt>
                      <c:pt idx="5">
                        <c:v>-4.260416666666667</c:v>
                      </c:pt>
                      <c:pt idx="6">
                        <c:v>-4.15625</c:v>
                      </c:pt>
                      <c:pt idx="7">
                        <c:v>-4.375</c:v>
                      </c:pt>
                      <c:pt idx="8">
                        <c:v>-2.75</c:v>
                      </c:pt>
                      <c:pt idx="9">
                        <c:v>-0.23404255319148937</c:v>
                      </c:pt>
                      <c:pt idx="10">
                        <c:v>0.48717948717948717</c:v>
                      </c:pt>
                      <c:pt idx="11">
                        <c:v>0.453125</c:v>
                      </c:pt>
                      <c:pt idx="12">
                        <c:v>0.55882352941176472</c:v>
                      </c:pt>
                      <c:pt idx="13">
                        <c:v>0.47674418604651164</c:v>
                      </c:pt>
                      <c:pt idx="14">
                        <c:v>-0.32142857142857145</c:v>
                      </c:pt>
                      <c:pt idx="15">
                        <c:v>-0.79761904761904767</c:v>
                      </c:pt>
                      <c:pt idx="16">
                        <c:v>-1.2976190476190477</c:v>
                      </c:pt>
                      <c:pt idx="17">
                        <c:v>-2.3333333333333335</c:v>
                      </c:pt>
                      <c:pt idx="18">
                        <c:v>-2.7738095238095237</c:v>
                      </c:pt>
                      <c:pt idx="19">
                        <c:v>-2.75</c:v>
                      </c:pt>
                      <c:pt idx="20">
                        <c:v>-3.1904761904761907</c:v>
                      </c:pt>
                      <c:pt idx="21">
                        <c:v>-3.25</c:v>
                      </c:pt>
                      <c:pt idx="22">
                        <c:v>-3.5520833333333335</c:v>
                      </c:pt>
                      <c:pt idx="23">
                        <c:v>-3.7291666666666665</c:v>
                      </c:pt>
                    </c:numCache>
                  </c:numRef>
                </c:val>
                <c:smooth val="0"/>
                <c:extLst xmlns:c15="http://schemas.microsoft.com/office/drawing/2012/chart">
                  <c:ext xmlns:c16="http://schemas.microsoft.com/office/drawing/2014/chart" uri="{C3380CC4-5D6E-409C-BE32-E72D297353CC}">
                    <c16:uniqueId val="{00000005-D77D-40D8-8C36-71DA71A41C06}"/>
                  </c:ext>
                </c:extLst>
              </c15:ser>
            </c15:filteredLineSeries>
            <c15:filteredLineSeries>
              <c15:ser>
                <c:idx val="1"/>
                <c:order val="5"/>
                <c:tx>
                  <c:strRef>
                    <c:extLst xmlns:c15="http://schemas.microsoft.com/office/drawing/2012/chart">
                      <c:ext xmlns:c15="http://schemas.microsoft.com/office/drawing/2012/chart" uri="{02D57815-91ED-43cb-92C2-25804820EDAC}">
                        <c15:formulaRef>
                          <c15:sqref>HA_Cold_Compl1_2_Bijltje!$L$3</c15:sqref>
                        </c15:formulaRef>
                      </c:ext>
                    </c:extLst>
                    <c:strCache>
                      <c:ptCount val="1"/>
                      <c:pt idx="0">
                        <c:v>Ref. (gravel) - Air Temp. above surface (Oosterparkbuurt_R_1)</c:v>
                      </c:pt>
                    </c:strCache>
                  </c:strRef>
                </c:tx>
                <c:spPr>
                  <a:ln w="12700" cap="rnd">
                    <a:solidFill>
                      <a:srgbClr val="FFC000"/>
                    </a:solidFill>
                    <a:round/>
                  </a:ln>
                  <a:effectLst/>
                </c:spPr>
                <c:marker>
                  <c:symbol val="star"/>
                  <c:size val="3"/>
                  <c:spPr>
                    <a:noFill/>
                    <a:ln w="9525">
                      <a:solidFill>
                        <a:srgbClr val="FFC000"/>
                      </a:solidFill>
                    </a:ln>
                    <a:effectLst/>
                  </c:spPr>
                </c:marker>
                <c:val>
                  <c:numRef>
                    <c:extLst xmlns:c15="http://schemas.microsoft.com/office/drawing/2012/chart">
                      <c:ext xmlns:c15="http://schemas.microsoft.com/office/drawing/2012/chart" uri="{02D57815-91ED-43cb-92C2-25804820EDAC}">
                        <c15:formulaRef>
                          <c15:sqref>HA_Cold_Compl1_2_Bijltje!$L$4:$L$27</c15:sqref>
                        </c15:formulaRef>
                      </c:ext>
                    </c:extLst>
                    <c:numCache>
                      <c:formatCode>General</c:formatCode>
                      <c:ptCount val="24"/>
                      <c:pt idx="0">
                        <c:v>-3.5104166666666665</c:v>
                      </c:pt>
                      <c:pt idx="1">
                        <c:v>-3.6354166666666665</c:v>
                      </c:pt>
                      <c:pt idx="2">
                        <c:v>-3.8020833333333335</c:v>
                      </c:pt>
                      <c:pt idx="3">
                        <c:v>-4.03125</c:v>
                      </c:pt>
                      <c:pt idx="4">
                        <c:v>-4.072916666666667</c:v>
                      </c:pt>
                      <c:pt idx="5">
                        <c:v>-3.90625</c:v>
                      </c:pt>
                      <c:pt idx="6">
                        <c:v>-3.8958333333333335</c:v>
                      </c:pt>
                      <c:pt idx="7">
                        <c:v>-4.114583333333333</c:v>
                      </c:pt>
                      <c:pt idx="8">
                        <c:v>-3.8854166666666665</c:v>
                      </c:pt>
                      <c:pt idx="9">
                        <c:v>-2.8333333333333335</c:v>
                      </c:pt>
                      <c:pt idx="10">
                        <c:v>-1.9583333333333333</c:v>
                      </c:pt>
                      <c:pt idx="11">
                        <c:v>-1.4431818181818181</c:v>
                      </c:pt>
                      <c:pt idx="12">
                        <c:v>-1.2142857142857142</c:v>
                      </c:pt>
                      <c:pt idx="13">
                        <c:v>-0.79069767441860461</c:v>
                      </c:pt>
                      <c:pt idx="14">
                        <c:v>-0.6097560975609756</c:v>
                      </c:pt>
                      <c:pt idx="15">
                        <c:v>-0.81707317073170727</c:v>
                      </c:pt>
                      <c:pt idx="16">
                        <c:v>-1.0714285714285714</c:v>
                      </c:pt>
                      <c:pt idx="17">
                        <c:v>-1.7380952380952381</c:v>
                      </c:pt>
                      <c:pt idx="18">
                        <c:v>-2.2380952380952381</c:v>
                      </c:pt>
                      <c:pt idx="19">
                        <c:v>-2.5357142857142856</c:v>
                      </c:pt>
                      <c:pt idx="20">
                        <c:v>-2.8333333333333335</c:v>
                      </c:pt>
                      <c:pt idx="21">
                        <c:v>-2.6666666666666665</c:v>
                      </c:pt>
                      <c:pt idx="22">
                        <c:v>-2.90625</c:v>
                      </c:pt>
                      <c:pt idx="23">
                        <c:v>-3.25</c:v>
                      </c:pt>
                    </c:numCache>
                  </c:numRef>
                </c:val>
                <c:smooth val="0"/>
                <c:extLst xmlns:c15="http://schemas.microsoft.com/office/drawing/2012/chart">
                  <c:ext xmlns:c16="http://schemas.microsoft.com/office/drawing/2014/chart" uri="{C3380CC4-5D6E-409C-BE32-E72D297353CC}">
                    <c16:uniqueId val="{00000006-D77D-40D8-8C36-71DA71A41C06}"/>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HA_Cold_Compl1_2_Bijltje!$R$3</c15:sqref>
                        </c15:formulaRef>
                      </c:ext>
                    </c:extLst>
                    <c:strCache>
                      <c:ptCount val="1"/>
                      <c:pt idx="0">
                        <c:v>BG - Water crate (Oostelijke eilanden_BG_1)</c:v>
                      </c:pt>
                    </c:strCache>
                  </c:strRef>
                </c:tx>
                <c:spPr>
                  <a:ln w="12700" cap="rnd">
                    <a:solidFill>
                      <a:srgbClr val="759CE1"/>
                    </a:solidFill>
                    <a:round/>
                  </a:ln>
                  <a:effectLst/>
                </c:spPr>
                <c:marker>
                  <c:symbol val="diamond"/>
                  <c:size val="4"/>
                  <c:spPr>
                    <a:solidFill>
                      <a:srgbClr val="759CE1"/>
                    </a:solidFill>
                    <a:ln w="9525">
                      <a:noFill/>
                    </a:ln>
                    <a:effectLst/>
                  </c:spPr>
                </c:marker>
                <c:val>
                  <c:numRef>
                    <c:extLst xmlns:c15="http://schemas.microsoft.com/office/drawing/2012/chart">
                      <c:ext xmlns:c15="http://schemas.microsoft.com/office/drawing/2012/chart" uri="{02D57815-91ED-43cb-92C2-25804820EDAC}">
                        <c15:formulaRef>
                          <c15:sqref>HA_Cold_Compl1_2_Bijltje!$R$4:$R$27</c15:sqref>
                        </c15:formulaRef>
                      </c:ext>
                    </c:extLst>
                    <c:numCache>
                      <c:formatCode>General</c:formatCode>
                      <c:ptCount val="24"/>
                      <c:pt idx="0">
                        <c:v>1.0416666666666667</c:v>
                      </c:pt>
                      <c:pt idx="1">
                        <c:v>0.97916666666666663</c:v>
                      </c:pt>
                      <c:pt idx="2">
                        <c:v>0.90625</c:v>
                      </c:pt>
                      <c:pt idx="3">
                        <c:v>0.875</c:v>
                      </c:pt>
                      <c:pt idx="4">
                        <c:v>0.875</c:v>
                      </c:pt>
                      <c:pt idx="5">
                        <c:v>0.86458333333333337</c:v>
                      </c:pt>
                      <c:pt idx="6">
                        <c:v>0.77083333333333337</c:v>
                      </c:pt>
                      <c:pt idx="7">
                        <c:v>0.75</c:v>
                      </c:pt>
                      <c:pt idx="8">
                        <c:v>0.75</c:v>
                      </c:pt>
                      <c:pt idx="9">
                        <c:v>0.75</c:v>
                      </c:pt>
                      <c:pt idx="10">
                        <c:v>0.75</c:v>
                      </c:pt>
                      <c:pt idx="11">
                        <c:v>0.75</c:v>
                      </c:pt>
                      <c:pt idx="12">
                        <c:v>0.80952380952380953</c:v>
                      </c:pt>
                      <c:pt idx="13">
                        <c:v>0.86046511627906974</c:v>
                      </c:pt>
                      <c:pt idx="14">
                        <c:v>0.9642857142857143</c:v>
                      </c:pt>
                      <c:pt idx="15">
                        <c:v>1.0357142857142858</c:v>
                      </c:pt>
                      <c:pt idx="16">
                        <c:v>1.0714285714285714</c:v>
                      </c:pt>
                      <c:pt idx="17">
                        <c:v>1.0714285714285714</c:v>
                      </c:pt>
                      <c:pt idx="18">
                        <c:v>0.95238095238095233</c:v>
                      </c:pt>
                      <c:pt idx="19">
                        <c:v>0.86904761904761907</c:v>
                      </c:pt>
                      <c:pt idx="20">
                        <c:v>0.8214285714285714</c:v>
                      </c:pt>
                      <c:pt idx="21">
                        <c:v>1.1666666666666667</c:v>
                      </c:pt>
                      <c:pt idx="22">
                        <c:v>1.1041666666666667</c:v>
                      </c:pt>
                      <c:pt idx="23">
                        <c:v>1.0625</c:v>
                      </c:pt>
                    </c:numCache>
                  </c:numRef>
                </c:val>
                <c:smooth val="0"/>
                <c:extLst xmlns:c15="http://schemas.microsoft.com/office/drawing/2012/chart">
                  <c:ext xmlns:c16="http://schemas.microsoft.com/office/drawing/2014/chart" uri="{C3380CC4-5D6E-409C-BE32-E72D297353CC}">
                    <c16:uniqueId val="{00000007-D77D-40D8-8C36-71DA71A41C06}"/>
                  </c:ext>
                </c:extLst>
              </c15:ser>
            </c15:filteredLineSeries>
          </c:ext>
        </c:extLst>
      </c:lineChart>
      <c:catAx>
        <c:axId val="858004655"/>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GB" sz="1600">
                    <a:solidFill>
                      <a:schemeClr val="bg1"/>
                    </a:solidFill>
                  </a:rPr>
                  <a:t>Hours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nl-NL"/>
            </a:p>
          </c:txPr>
        </c:title>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nl-NL"/>
          </a:p>
        </c:txPr>
        <c:crossAx val="857997583"/>
        <c:crosses val="autoZero"/>
        <c:auto val="1"/>
        <c:lblAlgn val="ctr"/>
        <c:lblOffset val="100"/>
        <c:tickLblSkip val="1"/>
        <c:noMultiLvlLbl val="0"/>
      </c:catAx>
      <c:valAx>
        <c:axId val="857997583"/>
        <c:scaling>
          <c:orientation val="minMax"/>
          <c:max val="0"/>
        </c:scaling>
        <c:delete val="0"/>
        <c:axPos val="l"/>
        <c:majorGridlines>
          <c:spPr>
            <a:ln w="9525" cap="flat" cmpd="sng" algn="ctr">
              <a:solidFill>
                <a:sysClr val="windowText" lastClr="000000">
                  <a:lumMod val="50000"/>
                  <a:lumOff val="50000"/>
                </a:sysClr>
              </a:solidFill>
              <a:round/>
            </a:ln>
            <a:effectLst/>
          </c:spPr>
        </c:majorGridlines>
        <c:title>
          <c:tx>
            <c:rich>
              <a:bodyPr rot="-540000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GB" sz="1600">
                    <a:solidFill>
                      <a:schemeClr val="bg1"/>
                    </a:solidFill>
                  </a:rPr>
                  <a:t>Temperature (</a:t>
                </a:r>
                <a:r>
                  <a:rPr lang="en-GB" sz="1600" b="0" i="0" u="none" strike="noStrike" baseline="0">
                    <a:solidFill>
                      <a:schemeClr val="bg1"/>
                    </a:solidFill>
                    <a:effectLst/>
                  </a:rPr>
                  <a:t>°C</a:t>
                </a:r>
                <a:r>
                  <a:rPr lang="en-GB" sz="1600">
                    <a:solidFill>
                      <a:schemeClr val="bg1"/>
                    </a:solidFill>
                  </a:rPr>
                  <a:t>)</a:t>
                </a:r>
              </a:p>
            </c:rich>
          </c:tx>
          <c:layout>
            <c:manualLayout>
              <c:xMode val="edge"/>
              <c:yMode val="edge"/>
              <c:x val="2.1407088819779884E-2"/>
              <c:y val="0.25565375051802736"/>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nl-NL"/>
          </a:p>
        </c:txPr>
        <c:crossAx val="858004655"/>
        <c:crosses val="autoZero"/>
        <c:crossBetween val="between"/>
      </c:valAx>
      <c:spPr>
        <a:noFill/>
        <a:ln>
          <a:noFill/>
        </a:ln>
        <a:effectLst/>
      </c:spPr>
    </c:plotArea>
    <c:legend>
      <c:legendPos val="b"/>
      <c:layout>
        <c:manualLayout>
          <c:xMode val="edge"/>
          <c:yMode val="edge"/>
          <c:x val="1.06794290781564E-2"/>
          <c:y val="0.8703060016823887"/>
          <c:w val="0.98493714601464288"/>
          <c:h val="9.456521121927755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solidFill>
                  <a:schemeClr val="bg1"/>
                </a:solidFill>
              </a:defRPr>
            </a:pPr>
            <a:r>
              <a:rPr lang="en-US" sz="1400" dirty="0">
                <a:solidFill>
                  <a:schemeClr val="bg1"/>
                </a:solidFill>
              </a:rPr>
              <a:t>Hourly averages over all days of all warm periods (4-16 June, 16-27 July, and 6-10 September 2021) at multiple blue-green and reference roofs</a:t>
            </a:r>
            <a:endParaRPr lang="nl-NL" sz="1400" dirty="0">
              <a:solidFill>
                <a:schemeClr val="bg1"/>
              </a:solidFill>
            </a:endParaRPr>
          </a:p>
        </c:rich>
      </c:tx>
      <c:overlay val="0"/>
    </c:title>
    <c:autoTitleDeleted val="0"/>
    <c:plotArea>
      <c:layout>
        <c:manualLayout>
          <c:layoutTarget val="inner"/>
          <c:xMode val="edge"/>
          <c:yMode val="edge"/>
          <c:x val="9.2372839767911358E-2"/>
          <c:y val="0.13347105829063147"/>
          <c:w val="0.8633174456222299"/>
          <c:h val="0.63875610312053088"/>
        </c:manualLayout>
      </c:layout>
      <c:lineChart>
        <c:grouping val="standard"/>
        <c:varyColors val="0"/>
        <c:ser>
          <c:idx val="0"/>
          <c:order val="0"/>
          <c:tx>
            <c:strRef>
              <c:f>HA_Warm_Compl3_4_Wibaut!$K$1</c:f>
              <c:strCache>
                <c:ptCount val="1"/>
                <c:pt idx="0">
                  <c:v>BG-2 Substrate</c:v>
                </c:pt>
              </c:strCache>
            </c:strRef>
          </c:tx>
          <c:spPr>
            <a:ln w="38100" cap="rnd">
              <a:solidFill>
                <a:srgbClr val="70AD47"/>
              </a:solidFill>
              <a:round/>
            </a:ln>
            <a:effectLst/>
          </c:spPr>
          <c:marker>
            <c:symbol val="triangle"/>
            <c:size val="10"/>
            <c:spPr>
              <a:solidFill>
                <a:srgbClr val="70AD47"/>
              </a:solidFill>
              <a:ln w="9525">
                <a:solidFill>
                  <a:srgbClr val="70AD47"/>
                </a:solidFill>
              </a:ln>
              <a:effectLst/>
            </c:spPr>
          </c:marker>
          <c:val>
            <c:numRef>
              <c:f>HA_Warm_Compl3_4_Wibaut!$K$4:$K$27</c:f>
              <c:numCache>
                <c:formatCode>General</c:formatCode>
                <c:ptCount val="24"/>
                <c:pt idx="0">
                  <c:v>16.725694444444443</c:v>
                </c:pt>
                <c:pt idx="1">
                  <c:v>16.118055555555557</c:v>
                </c:pt>
                <c:pt idx="2">
                  <c:v>15.583333333333334</c:v>
                </c:pt>
                <c:pt idx="3">
                  <c:v>15.135416666666666</c:v>
                </c:pt>
                <c:pt idx="4">
                  <c:v>14.663194444444445</c:v>
                </c:pt>
                <c:pt idx="5">
                  <c:v>14.336805555555555</c:v>
                </c:pt>
                <c:pt idx="6">
                  <c:v>15.354166666666666</c:v>
                </c:pt>
                <c:pt idx="7">
                  <c:v>17.809027777777779</c:v>
                </c:pt>
                <c:pt idx="8">
                  <c:v>21.305555555555557</c:v>
                </c:pt>
                <c:pt idx="9">
                  <c:v>24.568965517241381</c:v>
                </c:pt>
                <c:pt idx="10">
                  <c:v>27.88</c:v>
                </c:pt>
                <c:pt idx="11">
                  <c:v>30.543918918918919</c:v>
                </c:pt>
                <c:pt idx="12">
                  <c:v>32</c:v>
                </c:pt>
                <c:pt idx="13">
                  <c:v>31.989583333333332</c:v>
                </c:pt>
                <c:pt idx="14">
                  <c:v>33.121527777777779</c:v>
                </c:pt>
                <c:pt idx="15">
                  <c:v>32.588652482269502</c:v>
                </c:pt>
                <c:pt idx="16">
                  <c:v>31.786231884057973</c:v>
                </c:pt>
                <c:pt idx="17">
                  <c:v>29.275362318840578</c:v>
                </c:pt>
                <c:pt idx="18">
                  <c:v>26.496376811594203</c:v>
                </c:pt>
                <c:pt idx="19">
                  <c:v>23.742753623188406</c:v>
                </c:pt>
                <c:pt idx="20">
                  <c:v>21.420289855072465</c:v>
                </c:pt>
                <c:pt idx="21">
                  <c:v>19.666666666666668</c:v>
                </c:pt>
                <c:pt idx="22">
                  <c:v>18.264492753623188</c:v>
                </c:pt>
                <c:pt idx="23">
                  <c:v>17.384057971014492</c:v>
                </c:pt>
              </c:numCache>
            </c:numRef>
          </c:val>
          <c:smooth val="0"/>
          <c:extLst>
            <c:ext xmlns:c16="http://schemas.microsoft.com/office/drawing/2014/chart" uri="{C3380CC4-5D6E-409C-BE32-E72D297353CC}">
              <c16:uniqueId val="{00000000-EF24-4F2A-A4B3-070646FCC760}"/>
            </c:ext>
          </c:extLst>
        </c:ser>
        <c:ser>
          <c:idx val="3"/>
          <c:order val="2"/>
          <c:tx>
            <c:strRef>
              <c:f>HA_Makassar_Niastraat_Bijltje!$O$1</c:f>
              <c:strCache>
                <c:ptCount val="1"/>
                <c:pt idx="0">
                  <c:v>BG-3 Substrate</c:v>
                </c:pt>
              </c:strCache>
            </c:strRef>
          </c:tx>
          <c:spPr>
            <a:ln w="38100">
              <a:solidFill>
                <a:srgbClr val="70AD47"/>
              </a:solidFill>
            </a:ln>
          </c:spPr>
          <c:marker>
            <c:symbol val="square"/>
            <c:size val="10"/>
            <c:spPr>
              <a:solidFill>
                <a:srgbClr val="70AD47"/>
              </a:solidFill>
              <a:ln>
                <a:solidFill>
                  <a:srgbClr val="70AD47"/>
                </a:solidFill>
              </a:ln>
            </c:spPr>
          </c:marker>
          <c:val>
            <c:numRef>
              <c:f>HA_Makassar_Niastraat_Bijltje!$O$4:$O$27</c:f>
              <c:numCache>
                <c:formatCode>General</c:formatCode>
                <c:ptCount val="24"/>
                <c:pt idx="0">
                  <c:v>17.5</c:v>
                </c:pt>
                <c:pt idx="1">
                  <c:v>16.983333333333334</c:v>
                </c:pt>
                <c:pt idx="2">
                  <c:v>16.583333333333332</c:v>
                </c:pt>
                <c:pt idx="3">
                  <c:v>16.033333333333335</c:v>
                </c:pt>
                <c:pt idx="4">
                  <c:v>15.65</c:v>
                </c:pt>
                <c:pt idx="5">
                  <c:v>15.433333333333334</c:v>
                </c:pt>
                <c:pt idx="6">
                  <c:v>15.266666666666667</c:v>
                </c:pt>
                <c:pt idx="7">
                  <c:v>15.183333333333334</c:v>
                </c:pt>
                <c:pt idx="8">
                  <c:v>16.266666666666666</c:v>
                </c:pt>
                <c:pt idx="9">
                  <c:v>18.55</c:v>
                </c:pt>
                <c:pt idx="10">
                  <c:v>22.433333333333334</c:v>
                </c:pt>
                <c:pt idx="11">
                  <c:v>25.166666666666668</c:v>
                </c:pt>
                <c:pt idx="12">
                  <c:v>26.516666666666666</c:v>
                </c:pt>
                <c:pt idx="13">
                  <c:v>27.816666666666666</c:v>
                </c:pt>
                <c:pt idx="14">
                  <c:v>28.883333333333333</c:v>
                </c:pt>
                <c:pt idx="15">
                  <c:v>27.4</c:v>
                </c:pt>
                <c:pt idx="16">
                  <c:v>26.616666666666667</c:v>
                </c:pt>
                <c:pt idx="17">
                  <c:v>25.683333333333334</c:v>
                </c:pt>
                <c:pt idx="18">
                  <c:v>24.15</c:v>
                </c:pt>
                <c:pt idx="19">
                  <c:v>21.95</c:v>
                </c:pt>
                <c:pt idx="20">
                  <c:v>19.983333333333334</c:v>
                </c:pt>
                <c:pt idx="21">
                  <c:v>19.3</c:v>
                </c:pt>
                <c:pt idx="22">
                  <c:v>18.866666666666667</c:v>
                </c:pt>
                <c:pt idx="23">
                  <c:v>18.466666666666665</c:v>
                </c:pt>
              </c:numCache>
            </c:numRef>
          </c:val>
          <c:smooth val="0"/>
          <c:extLst>
            <c:ext xmlns:c16="http://schemas.microsoft.com/office/drawing/2014/chart" uri="{C3380CC4-5D6E-409C-BE32-E72D297353CC}">
              <c16:uniqueId val="{00000001-EF24-4F2A-A4B3-070646FCC760}"/>
            </c:ext>
          </c:extLst>
        </c:ser>
        <c:ser>
          <c:idx val="1"/>
          <c:order val="3"/>
          <c:tx>
            <c:strRef>
              <c:f>HA_Warm_Compl3_4_Wibaut!$L$1</c:f>
              <c:strCache>
                <c:ptCount val="1"/>
                <c:pt idx="0">
                  <c:v>BG-2 Water crate</c:v>
                </c:pt>
              </c:strCache>
            </c:strRef>
          </c:tx>
          <c:spPr>
            <a:ln w="38100" cap="rnd">
              <a:solidFill>
                <a:srgbClr val="759CE1"/>
              </a:solidFill>
              <a:round/>
            </a:ln>
            <a:effectLst/>
          </c:spPr>
          <c:marker>
            <c:symbol val="triangle"/>
            <c:size val="10"/>
            <c:spPr>
              <a:solidFill>
                <a:srgbClr val="759CE1"/>
              </a:solidFill>
              <a:ln w="9525">
                <a:noFill/>
              </a:ln>
              <a:effectLst/>
            </c:spPr>
          </c:marker>
          <c:val>
            <c:numRef>
              <c:f>HA_Warm_Compl3_4_Wibaut!$L$4:$L$27</c:f>
              <c:numCache>
                <c:formatCode>General</c:formatCode>
                <c:ptCount val="24"/>
                <c:pt idx="0">
                  <c:v>21.594827586206897</c:v>
                </c:pt>
                <c:pt idx="1">
                  <c:v>20.686781609195403</c:v>
                </c:pt>
                <c:pt idx="2">
                  <c:v>19.896551724137932</c:v>
                </c:pt>
                <c:pt idx="3">
                  <c:v>19.376436781609197</c:v>
                </c:pt>
                <c:pt idx="4">
                  <c:v>18.5316091954023</c:v>
                </c:pt>
                <c:pt idx="5">
                  <c:v>17.919540229885058</c:v>
                </c:pt>
                <c:pt idx="6">
                  <c:v>17.537356321839081</c:v>
                </c:pt>
                <c:pt idx="7">
                  <c:v>17.341954022988507</c:v>
                </c:pt>
                <c:pt idx="8">
                  <c:v>17.459770114942529</c:v>
                </c:pt>
                <c:pt idx="9">
                  <c:v>17.785714285714285</c:v>
                </c:pt>
                <c:pt idx="10">
                  <c:v>18.225000000000001</c:v>
                </c:pt>
                <c:pt idx="11">
                  <c:v>19.856741573033709</c:v>
                </c:pt>
                <c:pt idx="12">
                  <c:v>21.655172413793103</c:v>
                </c:pt>
                <c:pt idx="13">
                  <c:v>22.393678160919539</c:v>
                </c:pt>
                <c:pt idx="14">
                  <c:v>23.367816091954023</c:v>
                </c:pt>
                <c:pt idx="15">
                  <c:v>24.21551724137931</c:v>
                </c:pt>
                <c:pt idx="16">
                  <c:v>24.836206896551722</c:v>
                </c:pt>
                <c:pt idx="17">
                  <c:v>24.982758620689655</c:v>
                </c:pt>
                <c:pt idx="18">
                  <c:v>25.054597701149426</c:v>
                </c:pt>
                <c:pt idx="19">
                  <c:v>24.778735632183906</c:v>
                </c:pt>
                <c:pt idx="20">
                  <c:v>24.373563218390803</c:v>
                </c:pt>
                <c:pt idx="21">
                  <c:v>23.626436781609197</c:v>
                </c:pt>
                <c:pt idx="22">
                  <c:v>22.813218390804597</c:v>
                </c:pt>
                <c:pt idx="23">
                  <c:v>22.112716763005782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2-EF24-4F2A-A4B3-070646FCC760}"/>
            </c:ext>
          </c:extLst>
        </c:ser>
        <c:ser>
          <c:idx val="6"/>
          <c:order val="7"/>
          <c:tx>
            <c:strRef>
              <c:f>HA_Warm_Compl3_4_Wibaut!$Q$1</c:f>
              <c:strCache>
                <c:ptCount val="1"/>
                <c:pt idx="0">
                  <c:v>Ref-2 Substrate</c:v>
                </c:pt>
              </c:strCache>
            </c:strRef>
          </c:tx>
          <c:spPr>
            <a:ln w="38100">
              <a:solidFill>
                <a:sysClr val="windowText" lastClr="000000"/>
              </a:solidFill>
            </a:ln>
          </c:spPr>
          <c:marker>
            <c:symbol val="triangle"/>
            <c:size val="10"/>
            <c:spPr>
              <a:noFill/>
              <a:ln w="6350">
                <a:solidFill>
                  <a:sysClr val="windowText" lastClr="000000"/>
                </a:solidFill>
              </a:ln>
            </c:spPr>
          </c:marker>
          <c:val>
            <c:numRef>
              <c:f>HA_Warm_Compl3_4_Wibaut!$Q$4:$Q$27</c:f>
              <c:numCache>
                <c:formatCode>General</c:formatCode>
                <c:ptCount val="24"/>
                <c:pt idx="0">
                  <c:v>16.995098039215687</c:v>
                </c:pt>
                <c:pt idx="1">
                  <c:v>16.220588235294116</c:v>
                </c:pt>
                <c:pt idx="2">
                  <c:v>15.607843137254902</c:v>
                </c:pt>
                <c:pt idx="3">
                  <c:v>15.083333333333334</c:v>
                </c:pt>
                <c:pt idx="4">
                  <c:v>14.504901960784315</c:v>
                </c:pt>
                <c:pt idx="5">
                  <c:v>14.068627450980392</c:v>
                </c:pt>
                <c:pt idx="6">
                  <c:v>14.446078431372548</c:v>
                </c:pt>
                <c:pt idx="7">
                  <c:v>15.730392156862745</c:v>
                </c:pt>
                <c:pt idx="8">
                  <c:v>18.906862745098039</c:v>
                </c:pt>
                <c:pt idx="9">
                  <c:v>22.647058823529413</c:v>
                </c:pt>
                <c:pt idx="10">
                  <c:v>26.333333333333332</c:v>
                </c:pt>
                <c:pt idx="11">
                  <c:v>29.916666666666668</c:v>
                </c:pt>
                <c:pt idx="12">
                  <c:v>33.318627450980394</c:v>
                </c:pt>
                <c:pt idx="13">
                  <c:v>34.480392156862742</c:v>
                </c:pt>
                <c:pt idx="14">
                  <c:v>36.901960784313722</c:v>
                </c:pt>
                <c:pt idx="15">
                  <c:v>36.887254901960787</c:v>
                </c:pt>
                <c:pt idx="16">
                  <c:v>36.509803921568626</c:v>
                </c:pt>
                <c:pt idx="17">
                  <c:v>33.843137254901961</c:v>
                </c:pt>
                <c:pt idx="18">
                  <c:v>30.705882352941178</c:v>
                </c:pt>
                <c:pt idx="19">
                  <c:v>26.024509803921568</c:v>
                </c:pt>
                <c:pt idx="20">
                  <c:v>22.985294117647058</c:v>
                </c:pt>
                <c:pt idx="21">
                  <c:v>20.568627450980394</c:v>
                </c:pt>
                <c:pt idx="22">
                  <c:v>18.877450980392158</c:v>
                </c:pt>
                <c:pt idx="23">
                  <c:v>17.941176470588236</c:v>
                </c:pt>
              </c:numCache>
            </c:numRef>
          </c:val>
          <c:smooth val="0"/>
          <c:extLst>
            <c:ext xmlns:c16="http://schemas.microsoft.com/office/drawing/2014/chart" uri="{C3380CC4-5D6E-409C-BE32-E72D297353CC}">
              <c16:uniqueId val="{00000003-EF24-4F2A-A4B3-070646FCC760}"/>
            </c:ext>
          </c:extLst>
        </c:ser>
        <c:ser>
          <c:idx val="4"/>
          <c:order val="8"/>
          <c:tx>
            <c:strRef>
              <c:f>HA_Makassar_Niastraat_Bijltje!$Q$1</c:f>
              <c:strCache>
                <c:ptCount val="1"/>
                <c:pt idx="0">
                  <c:v>Ref-3 Substrate</c:v>
                </c:pt>
              </c:strCache>
            </c:strRef>
          </c:tx>
          <c:spPr>
            <a:ln w="38100">
              <a:solidFill>
                <a:sysClr val="windowText" lastClr="000000"/>
              </a:solidFill>
            </a:ln>
          </c:spPr>
          <c:marker>
            <c:symbol val="square"/>
            <c:size val="10"/>
            <c:spPr>
              <a:noFill/>
              <a:ln>
                <a:solidFill>
                  <a:sysClr val="windowText" lastClr="000000"/>
                </a:solidFill>
              </a:ln>
            </c:spPr>
          </c:marker>
          <c:val>
            <c:numRef>
              <c:f>HA_Makassar_Niastraat_Bijltje!$Q$4:$Q$27</c:f>
              <c:numCache>
                <c:formatCode>General</c:formatCode>
                <c:ptCount val="24"/>
                <c:pt idx="0">
                  <c:v>19.266666666666666</c:v>
                </c:pt>
                <c:pt idx="1">
                  <c:v>18.316666666666666</c:v>
                </c:pt>
                <c:pt idx="2">
                  <c:v>17.416666666666668</c:v>
                </c:pt>
                <c:pt idx="3">
                  <c:v>16.600000000000001</c:v>
                </c:pt>
                <c:pt idx="4">
                  <c:v>15.766666666666667</c:v>
                </c:pt>
                <c:pt idx="5">
                  <c:v>14.983333333333333</c:v>
                </c:pt>
                <c:pt idx="6">
                  <c:v>14.466666666666667</c:v>
                </c:pt>
                <c:pt idx="7">
                  <c:v>14.133333333333333</c:v>
                </c:pt>
                <c:pt idx="8">
                  <c:v>14.25</c:v>
                </c:pt>
                <c:pt idx="9">
                  <c:v>15.566666666666666</c:v>
                </c:pt>
                <c:pt idx="10">
                  <c:v>18.166666666666668</c:v>
                </c:pt>
                <c:pt idx="11">
                  <c:v>21.7</c:v>
                </c:pt>
                <c:pt idx="12">
                  <c:v>25.633333333333333</c:v>
                </c:pt>
                <c:pt idx="13">
                  <c:v>29.3</c:v>
                </c:pt>
                <c:pt idx="14">
                  <c:v>32.35</c:v>
                </c:pt>
                <c:pt idx="15">
                  <c:v>33.966666666666669</c:v>
                </c:pt>
                <c:pt idx="16">
                  <c:v>34</c:v>
                </c:pt>
                <c:pt idx="17">
                  <c:v>33.366666666666667</c:v>
                </c:pt>
                <c:pt idx="18">
                  <c:v>32.266666666666666</c:v>
                </c:pt>
                <c:pt idx="19">
                  <c:v>30.4</c:v>
                </c:pt>
                <c:pt idx="20">
                  <c:v>27.633333333333333</c:v>
                </c:pt>
                <c:pt idx="21">
                  <c:v>25</c:v>
                </c:pt>
                <c:pt idx="22">
                  <c:v>22.816666666666666</c:v>
                </c:pt>
                <c:pt idx="23">
                  <c:v>21.183333333333334</c:v>
                </c:pt>
              </c:numCache>
            </c:numRef>
          </c:val>
          <c:smooth val="0"/>
          <c:extLst>
            <c:ext xmlns:c16="http://schemas.microsoft.com/office/drawing/2014/chart" uri="{C3380CC4-5D6E-409C-BE32-E72D297353CC}">
              <c16:uniqueId val="{00000004-EF24-4F2A-A4B3-070646FCC760}"/>
            </c:ext>
          </c:extLst>
        </c:ser>
        <c:dLbls>
          <c:showLegendKey val="0"/>
          <c:showVal val="0"/>
          <c:showCatName val="0"/>
          <c:showSerName val="0"/>
          <c:showPercent val="0"/>
          <c:showBubbleSize val="0"/>
        </c:dLbls>
        <c:marker val="1"/>
        <c:smooth val="0"/>
        <c:axId val="455371632"/>
        <c:axId val="455383280"/>
        <c:extLst>
          <c:ext xmlns:c15="http://schemas.microsoft.com/office/drawing/2012/chart" uri="{02D57815-91ED-43cb-92C2-25804820EDAC}">
            <c15:filteredLineSeries>
              <c15:ser>
                <c:idx val="7"/>
                <c:order val="1"/>
                <c:tx>
                  <c:strRef>
                    <c:extLst>
                      <c:ext uri="{02D57815-91ED-43cb-92C2-25804820EDAC}">
                        <c15:formulaRef>
                          <c15:sqref>HA_Makassar_Niastraat_Bijltje!$S$1</c15:sqref>
                        </c15:formulaRef>
                      </c:ext>
                    </c:extLst>
                    <c:strCache>
                      <c:ptCount val="1"/>
                      <c:pt idx="0">
                        <c:v>BG-3 Substrate</c:v>
                      </c:pt>
                    </c:strCache>
                  </c:strRef>
                </c:tx>
                <c:spPr>
                  <a:ln w="15875">
                    <a:solidFill>
                      <a:srgbClr val="70AD47"/>
                    </a:solidFill>
                  </a:ln>
                </c:spPr>
                <c:marker>
                  <c:symbol val="diamond"/>
                  <c:size val="4"/>
                  <c:spPr>
                    <a:solidFill>
                      <a:srgbClr val="70AD47"/>
                    </a:solidFill>
                    <a:ln>
                      <a:noFill/>
                    </a:ln>
                  </c:spPr>
                </c:marker>
                <c:val>
                  <c:numRef>
                    <c:extLst>
                      <c:ext uri="{02D57815-91ED-43cb-92C2-25804820EDAC}">
                        <c15:formulaRef>
                          <c15:sqref>HA_Makassar_Niastraat_Bijltje!$S$4:$S$27</c15:sqref>
                        </c15:formulaRef>
                      </c:ext>
                    </c:extLst>
                    <c:numCache>
                      <c:formatCode>General</c:formatCode>
                      <c:ptCount val="24"/>
                      <c:pt idx="0">
                        <c:v>18.816666666666666</c:v>
                      </c:pt>
                      <c:pt idx="1">
                        <c:v>18.433333333333334</c:v>
                      </c:pt>
                      <c:pt idx="2">
                        <c:v>18.066666666666666</c:v>
                      </c:pt>
                      <c:pt idx="3">
                        <c:v>17.683333333333334</c:v>
                      </c:pt>
                      <c:pt idx="4">
                        <c:v>17.366666666666667</c:v>
                      </c:pt>
                      <c:pt idx="5">
                        <c:v>17.133333333333333</c:v>
                      </c:pt>
                      <c:pt idx="6">
                        <c:v>16.933333333333334</c:v>
                      </c:pt>
                      <c:pt idx="7">
                        <c:v>17.183333333333334</c:v>
                      </c:pt>
                      <c:pt idx="8">
                        <c:v>18.149999999999999</c:v>
                      </c:pt>
                      <c:pt idx="9">
                        <c:v>19.416666666666668</c:v>
                      </c:pt>
                      <c:pt idx="10">
                        <c:v>20.933333333333334</c:v>
                      </c:pt>
                      <c:pt idx="11">
                        <c:v>22.666666666666668</c:v>
                      </c:pt>
                      <c:pt idx="12">
                        <c:v>23.833333333333332</c:v>
                      </c:pt>
                      <c:pt idx="13">
                        <c:v>25.15</c:v>
                      </c:pt>
                      <c:pt idx="14">
                        <c:v>24.5</c:v>
                      </c:pt>
                      <c:pt idx="15">
                        <c:v>23.916666666666668</c:v>
                      </c:pt>
                      <c:pt idx="16">
                        <c:v>23.516666666666666</c:v>
                      </c:pt>
                      <c:pt idx="17">
                        <c:v>22.916666666666668</c:v>
                      </c:pt>
                      <c:pt idx="18">
                        <c:v>22.216666666666665</c:v>
                      </c:pt>
                      <c:pt idx="19">
                        <c:v>21.583333333333332</c:v>
                      </c:pt>
                      <c:pt idx="20">
                        <c:v>20.683333333333334</c:v>
                      </c:pt>
                      <c:pt idx="21">
                        <c:v>20.283333333333335</c:v>
                      </c:pt>
                      <c:pt idx="22">
                        <c:v>20.2</c:v>
                      </c:pt>
                      <c:pt idx="23">
                        <c:v>20.033333333333335</c:v>
                      </c:pt>
                    </c:numCache>
                  </c:numRef>
                </c:val>
                <c:smooth val="0"/>
                <c:extLst>
                  <c:ext xmlns:c16="http://schemas.microsoft.com/office/drawing/2014/chart" uri="{C3380CC4-5D6E-409C-BE32-E72D297353CC}">
                    <c16:uniqueId val="{00000005-EF24-4F2A-A4B3-070646FCC760}"/>
                  </c:ext>
                </c:extLst>
              </c15:ser>
            </c15:filteredLineSeries>
            <c15:filteredLineSeries>
              <c15:ser>
                <c:idx val="8"/>
                <c:order val="4"/>
                <c:tx>
                  <c:strRef>
                    <c:extLst xmlns:c15="http://schemas.microsoft.com/office/drawing/2012/chart">
                      <c:ext xmlns:c15="http://schemas.microsoft.com/office/drawing/2012/chart" uri="{02D57815-91ED-43cb-92C2-25804820EDAC}">
                        <c15:formulaRef>
                          <c15:sqref>HA_Makassar_Niastraat_Bijltje!$U$1</c15:sqref>
                        </c15:formulaRef>
                      </c:ext>
                    </c:extLst>
                    <c:strCache>
                      <c:ptCount val="1"/>
                      <c:pt idx="0">
                        <c:v>BG-3 Water crate</c:v>
                      </c:pt>
                    </c:strCache>
                  </c:strRef>
                </c:tx>
                <c:spPr>
                  <a:ln w="15875">
                    <a:solidFill>
                      <a:srgbClr val="759CE1"/>
                    </a:solidFill>
                  </a:ln>
                </c:spPr>
                <c:marker>
                  <c:symbol val="diamond"/>
                  <c:size val="4"/>
                  <c:spPr>
                    <a:solidFill>
                      <a:srgbClr val="759CE1"/>
                    </a:solidFill>
                    <a:ln>
                      <a:noFill/>
                    </a:ln>
                  </c:spPr>
                </c:marker>
                <c:val>
                  <c:numRef>
                    <c:extLst xmlns:c15="http://schemas.microsoft.com/office/drawing/2012/chart">
                      <c:ext xmlns:c15="http://schemas.microsoft.com/office/drawing/2012/chart" uri="{02D57815-91ED-43cb-92C2-25804820EDAC}">
                        <c15:formulaRef>
                          <c15:sqref>HA_Makassar_Niastraat_Bijltje!$U$4:$U$27</c15:sqref>
                        </c15:formulaRef>
                      </c:ext>
                    </c:extLst>
                    <c:numCache>
                      <c:formatCode>General</c:formatCode>
                      <c:ptCount val="24"/>
                      <c:pt idx="0">
                        <c:v>20.966666666666665</c:v>
                      </c:pt>
                      <c:pt idx="1">
                        <c:v>20.483333333333334</c:v>
                      </c:pt>
                      <c:pt idx="2">
                        <c:v>20.116666666666667</c:v>
                      </c:pt>
                      <c:pt idx="3">
                        <c:v>19.683333333333334</c:v>
                      </c:pt>
                      <c:pt idx="4">
                        <c:v>19.216666666666665</c:v>
                      </c:pt>
                      <c:pt idx="5">
                        <c:v>18.816666666666666</c:v>
                      </c:pt>
                      <c:pt idx="6">
                        <c:v>18.483333333333334</c:v>
                      </c:pt>
                      <c:pt idx="7">
                        <c:v>18.233333333333334</c:v>
                      </c:pt>
                      <c:pt idx="8">
                        <c:v>19.25</c:v>
                      </c:pt>
                      <c:pt idx="9">
                        <c:v>21.066666666666666</c:v>
                      </c:pt>
                      <c:pt idx="10">
                        <c:v>22.816666666666666</c:v>
                      </c:pt>
                      <c:pt idx="11">
                        <c:v>24</c:v>
                      </c:pt>
                      <c:pt idx="12">
                        <c:v>24.7</c:v>
                      </c:pt>
                      <c:pt idx="13">
                        <c:v>25.2</c:v>
                      </c:pt>
                      <c:pt idx="14">
                        <c:v>25.333333333333332</c:v>
                      </c:pt>
                      <c:pt idx="15">
                        <c:v>25.25</c:v>
                      </c:pt>
                      <c:pt idx="16">
                        <c:v>25.016666666666666</c:v>
                      </c:pt>
                      <c:pt idx="17">
                        <c:v>24.633333333333333</c:v>
                      </c:pt>
                      <c:pt idx="18">
                        <c:v>24.2</c:v>
                      </c:pt>
                      <c:pt idx="19">
                        <c:v>23.833333333333332</c:v>
                      </c:pt>
                      <c:pt idx="20">
                        <c:v>23.3</c:v>
                      </c:pt>
                      <c:pt idx="21">
                        <c:v>22.783333333333335</c:v>
                      </c:pt>
                      <c:pt idx="22">
                        <c:v>22.3</c:v>
                      </c:pt>
                      <c:pt idx="23">
                        <c:v>21.983333333333334</c:v>
                      </c:pt>
                    </c:numCache>
                  </c:numRef>
                </c:val>
                <c:smooth val="0"/>
                <c:extLst xmlns:c15="http://schemas.microsoft.com/office/drawing/2012/chart">
                  <c:ext xmlns:c16="http://schemas.microsoft.com/office/drawing/2014/chart" uri="{C3380CC4-5D6E-409C-BE32-E72D297353CC}">
                    <c16:uniqueId val="{00000006-EF24-4F2A-A4B3-070646FCC760}"/>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HA_Warm_Compl3_4_Wibaut!$O$3</c15:sqref>
                        </c15:formulaRef>
                      </c:ext>
                    </c:extLst>
                    <c:strCache>
                      <c:ptCount val="1"/>
                      <c:pt idx="0">
                        <c:v>G - Substrate (Oosterparkbuurt_G_1)</c:v>
                      </c:pt>
                    </c:strCache>
                  </c:strRef>
                </c:tx>
                <c:spPr>
                  <a:ln w="12700">
                    <a:solidFill>
                      <a:srgbClr val="70AD47"/>
                    </a:solidFill>
                  </a:ln>
                </c:spPr>
                <c:marker>
                  <c:symbol val="square"/>
                  <c:size val="3"/>
                  <c:spPr>
                    <a:solidFill>
                      <a:srgbClr val="70AD47"/>
                    </a:solidFill>
                    <a:ln>
                      <a:solidFill>
                        <a:srgbClr val="70AD47"/>
                      </a:solidFill>
                    </a:ln>
                  </c:spPr>
                </c:marker>
                <c:val>
                  <c:numRef>
                    <c:extLst xmlns:c15="http://schemas.microsoft.com/office/drawing/2012/chart">
                      <c:ext xmlns:c15="http://schemas.microsoft.com/office/drawing/2012/chart" uri="{02D57815-91ED-43cb-92C2-25804820EDAC}">
                        <c15:formulaRef>
                          <c15:sqref>HA_Warm_Compl3_4_Wibaut!$O$4:$O$27</c15:sqref>
                        </c15:formulaRef>
                      </c:ext>
                    </c:extLst>
                    <c:numCache>
                      <c:formatCode>General</c:formatCode>
                      <c:ptCount val="24"/>
                      <c:pt idx="0">
                        <c:v>17.580459770114942</c:v>
                      </c:pt>
                      <c:pt idx="1">
                        <c:v>17.040229885057471</c:v>
                      </c:pt>
                      <c:pt idx="2">
                        <c:v>16.511494252873565</c:v>
                      </c:pt>
                      <c:pt idx="3">
                        <c:v>16.109195402298852</c:v>
                      </c:pt>
                      <c:pt idx="4">
                        <c:v>15.655172413793103</c:v>
                      </c:pt>
                      <c:pt idx="5">
                        <c:v>15.341954022988507</c:v>
                      </c:pt>
                      <c:pt idx="6">
                        <c:v>15.862068965517242</c:v>
                      </c:pt>
                      <c:pt idx="7">
                        <c:v>17.462643678160919</c:v>
                      </c:pt>
                      <c:pt idx="8">
                        <c:v>19.655172413793103</c:v>
                      </c:pt>
                      <c:pt idx="9">
                        <c:v>22.385714285714286</c:v>
                      </c:pt>
                      <c:pt idx="10">
                        <c:v>25.636111111111113</c:v>
                      </c:pt>
                      <c:pt idx="11">
                        <c:v>28.626404494382022</c:v>
                      </c:pt>
                      <c:pt idx="12">
                        <c:v>30.795977011494251</c:v>
                      </c:pt>
                      <c:pt idx="13">
                        <c:v>31.942528735632184</c:v>
                      </c:pt>
                      <c:pt idx="14">
                        <c:v>31.744252873563219</c:v>
                      </c:pt>
                      <c:pt idx="15">
                        <c:v>28.867816091954023</c:v>
                      </c:pt>
                      <c:pt idx="16">
                        <c:v>29.25287356321839</c:v>
                      </c:pt>
                      <c:pt idx="17">
                        <c:v>29.347701149425287</c:v>
                      </c:pt>
                      <c:pt idx="18">
                        <c:v>24.609195402298852</c:v>
                      </c:pt>
                      <c:pt idx="19">
                        <c:v>22.477011494252874</c:v>
                      </c:pt>
                      <c:pt idx="20">
                        <c:v>21.24712643678161</c:v>
                      </c:pt>
                      <c:pt idx="21">
                        <c:v>20.040229885057471</c:v>
                      </c:pt>
                      <c:pt idx="22">
                        <c:v>19</c:v>
                      </c:pt>
                      <c:pt idx="23">
                        <c:v>18.303468208092486</c:v>
                      </c:pt>
                    </c:numCache>
                  </c:numRef>
                </c:val>
                <c:smooth val="0"/>
                <c:extLst xmlns:c15="http://schemas.microsoft.com/office/drawing/2012/chart">
                  <c:ext xmlns:c16="http://schemas.microsoft.com/office/drawing/2014/chart" uri="{C3380CC4-5D6E-409C-BE32-E72D297353CC}">
                    <c16:uniqueId val="{00000007-EF24-4F2A-A4B3-070646FCC760}"/>
                  </c:ext>
                </c:extLst>
              </c15:ser>
            </c15:filteredLineSeries>
            <c15:filteredLineSeries>
              <c15:ser>
                <c:idx val="2"/>
                <c:order val="6"/>
                <c:tx>
                  <c:strRef>
                    <c:extLst xmlns:c15="http://schemas.microsoft.com/office/drawing/2012/chart">
                      <c:ext xmlns:c15="http://schemas.microsoft.com/office/drawing/2012/chart" uri="{02D57815-91ED-43cb-92C2-25804820EDAC}">
                        <c15:formulaRef>
                          <c15:sqref>HA_Makassar_Niastraat_Bijltje!$M$3</c15:sqref>
                        </c15:formulaRef>
                      </c:ext>
                    </c:extLst>
                    <c:strCache>
                      <c:ptCount val="1"/>
                      <c:pt idx="0">
                        <c:v>G - Substrate (Indischebuurt_G_1)</c:v>
                      </c:pt>
                    </c:strCache>
                  </c:strRef>
                </c:tx>
                <c:spPr>
                  <a:ln>
                    <a:solidFill>
                      <a:srgbClr val="70AD47"/>
                    </a:solidFill>
                  </a:ln>
                </c:spPr>
                <c:marker>
                  <c:symbol val="square"/>
                  <c:size val="7"/>
                  <c:spPr>
                    <a:noFill/>
                    <a:ln>
                      <a:solidFill>
                        <a:srgbClr val="70AD47"/>
                      </a:solidFill>
                    </a:ln>
                  </c:spPr>
                </c:marker>
                <c:val>
                  <c:numRef>
                    <c:extLst xmlns:c15="http://schemas.microsoft.com/office/drawing/2012/chart">
                      <c:ext xmlns:c15="http://schemas.microsoft.com/office/drawing/2012/chart" uri="{02D57815-91ED-43cb-92C2-25804820EDAC}">
                        <c15:formulaRef>
                          <c15:sqref>HA_Makassar_Niastraat_Bijltje!$M$4:$M$27</c15:sqref>
                        </c15:formulaRef>
                      </c:ext>
                    </c:extLst>
                    <c:numCache>
                      <c:formatCode>General</c:formatCode>
                      <c:ptCount val="24"/>
                      <c:pt idx="0">
                        <c:v>18.45</c:v>
                      </c:pt>
                      <c:pt idx="1">
                        <c:v>17.966666666666665</c:v>
                      </c:pt>
                      <c:pt idx="2">
                        <c:v>17.600000000000001</c:v>
                      </c:pt>
                      <c:pt idx="3">
                        <c:v>17.216666666666665</c:v>
                      </c:pt>
                      <c:pt idx="4">
                        <c:v>16.7</c:v>
                      </c:pt>
                      <c:pt idx="5">
                        <c:v>16.433333333333334</c:v>
                      </c:pt>
                      <c:pt idx="6">
                        <c:v>16.133333333333333</c:v>
                      </c:pt>
                      <c:pt idx="7">
                        <c:v>16.2</c:v>
                      </c:pt>
                      <c:pt idx="8">
                        <c:v>17.083333333333332</c:v>
                      </c:pt>
                      <c:pt idx="9">
                        <c:v>18.566666666666666</c:v>
                      </c:pt>
                      <c:pt idx="10">
                        <c:v>20.733333333333334</c:v>
                      </c:pt>
                      <c:pt idx="11">
                        <c:v>23.366666666666667</c:v>
                      </c:pt>
                      <c:pt idx="12">
                        <c:v>26.066666666666666</c:v>
                      </c:pt>
                      <c:pt idx="13">
                        <c:v>29.216666666666665</c:v>
                      </c:pt>
                      <c:pt idx="14">
                        <c:v>31.483333333333334</c:v>
                      </c:pt>
                      <c:pt idx="15">
                        <c:v>31.416666666666668</c:v>
                      </c:pt>
                      <c:pt idx="16">
                        <c:v>28.966666666666665</c:v>
                      </c:pt>
                      <c:pt idx="17">
                        <c:v>25.366666666666667</c:v>
                      </c:pt>
                      <c:pt idx="18">
                        <c:v>23.35</c:v>
                      </c:pt>
                      <c:pt idx="19">
                        <c:v>21.7</c:v>
                      </c:pt>
                      <c:pt idx="20">
                        <c:v>20.383333333333333</c:v>
                      </c:pt>
                      <c:pt idx="21">
                        <c:v>19.716666666666665</c:v>
                      </c:pt>
                      <c:pt idx="22">
                        <c:v>19.416666666666668</c:v>
                      </c:pt>
                      <c:pt idx="23">
                        <c:v>19.233333333333334</c:v>
                      </c:pt>
                    </c:numCache>
                  </c:numRef>
                </c:val>
                <c:smooth val="0"/>
                <c:extLst xmlns:c15="http://schemas.microsoft.com/office/drawing/2012/chart">
                  <c:ext xmlns:c16="http://schemas.microsoft.com/office/drawing/2014/chart" uri="{C3380CC4-5D6E-409C-BE32-E72D297353CC}">
                    <c16:uniqueId val="{00000008-EF24-4F2A-A4B3-070646FCC760}"/>
                  </c:ext>
                </c:extLst>
              </c15:ser>
            </c15:filteredLineSeries>
            <c15:filteredLineSeries>
              <c15:ser>
                <c:idx val="10"/>
                <c:order val="9"/>
                <c:tx>
                  <c:strRef>
                    <c:extLst xmlns:c15="http://schemas.microsoft.com/office/drawing/2012/chart">
                      <c:ext xmlns:c15="http://schemas.microsoft.com/office/drawing/2012/chart" uri="{02D57815-91ED-43cb-92C2-25804820EDAC}">
                        <c15:formulaRef>
                          <c15:sqref>NoUSE_HA_Warm_Comp_1_2_Bijltje!$M$3</c15:sqref>
                        </c15:formulaRef>
                      </c:ext>
                    </c:extLst>
                    <c:strCache>
                      <c:ptCount val="1"/>
                      <c:pt idx="0">
                        <c:v>Ref. (bitumen) - Direct surface (Oostelijke eilanden_R_1)</c:v>
                      </c:pt>
                    </c:strCache>
                  </c:strRef>
                </c:tx>
                <c:spPr>
                  <a:ln>
                    <a:solidFill>
                      <a:schemeClr val="tx1"/>
                    </a:solidFill>
                  </a:ln>
                </c:spPr>
                <c:marker>
                  <c:symbol val="diamond"/>
                  <c:size val="8"/>
                  <c:spPr>
                    <a:solidFill>
                      <a:schemeClr val="tx1"/>
                    </a:solidFill>
                    <a:ln>
                      <a:noFill/>
                    </a:ln>
                  </c:spPr>
                </c:marker>
                <c:val>
                  <c:numRef>
                    <c:extLst xmlns:c15="http://schemas.microsoft.com/office/drawing/2012/chart">
                      <c:ext xmlns:c15="http://schemas.microsoft.com/office/drawing/2012/chart" uri="{02D57815-91ED-43cb-92C2-25804820EDAC}">
                        <c15:formulaRef>
                          <c15:sqref>NoUSE_HA_Warm_Comp_1_2_Bijltje!$M$4:$M$27</c15:sqref>
                        </c15:formulaRef>
                      </c:ext>
                    </c:extLst>
                    <c:numCache>
                      <c:formatCode>General</c:formatCode>
                      <c:ptCount val="24"/>
                      <c:pt idx="0">
                        <c:v>18.203703703703702</c:v>
                      </c:pt>
                      <c:pt idx="1">
                        <c:v>17.87962962962963</c:v>
                      </c:pt>
                      <c:pt idx="2">
                        <c:v>17.12037037037037</c:v>
                      </c:pt>
                      <c:pt idx="3">
                        <c:v>16.462962962962962</c:v>
                      </c:pt>
                      <c:pt idx="4">
                        <c:v>16.203703703703702</c:v>
                      </c:pt>
                      <c:pt idx="5">
                        <c:v>15.712962962962964</c:v>
                      </c:pt>
                      <c:pt idx="6">
                        <c:v>15.685185185185185</c:v>
                      </c:pt>
                      <c:pt idx="7">
                        <c:v>17.361111111111111</c:v>
                      </c:pt>
                      <c:pt idx="8">
                        <c:v>19.564814814814813</c:v>
                      </c:pt>
                      <c:pt idx="9">
                        <c:v>21.44</c:v>
                      </c:pt>
                      <c:pt idx="10">
                        <c:v>23.104166666666668</c:v>
                      </c:pt>
                      <c:pt idx="11">
                        <c:v>25.583333333333332</c:v>
                      </c:pt>
                      <c:pt idx="12">
                        <c:v>28.385416666666668</c:v>
                      </c:pt>
                      <c:pt idx="13">
                        <c:v>33.625</c:v>
                      </c:pt>
                      <c:pt idx="14">
                        <c:v>45.229166666666664</c:v>
                      </c:pt>
                      <c:pt idx="15">
                        <c:v>52.916666666666664</c:v>
                      </c:pt>
                      <c:pt idx="16">
                        <c:v>54.541666666666664</c:v>
                      </c:pt>
                      <c:pt idx="17">
                        <c:v>54.291666666666664</c:v>
                      </c:pt>
                      <c:pt idx="18">
                        <c:v>46.59375</c:v>
                      </c:pt>
                      <c:pt idx="19">
                        <c:v>33.729166666666664</c:v>
                      </c:pt>
                      <c:pt idx="20">
                        <c:v>27</c:v>
                      </c:pt>
                      <c:pt idx="21">
                        <c:v>23.125</c:v>
                      </c:pt>
                      <c:pt idx="22">
                        <c:v>20.802083333333332</c:v>
                      </c:pt>
                      <c:pt idx="23">
                        <c:v>19.71875</c:v>
                      </c:pt>
                    </c:numCache>
                  </c:numRef>
                </c:val>
                <c:smooth val="0"/>
                <c:extLst xmlns:c15="http://schemas.microsoft.com/office/drawing/2012/chart">
                  <c:ext xmlns:c16="http://schemas.microsoft.com/office/drawing/2014/chart" uri="{C3380CC4-5D6E-409C-BE32-E72D297353CC}">
                    <c16:uniqueId val="{00000009-EF24-4F2A-A4B3-070646FCC760}"/>
                  </c:ext>
                </c:extLst>
              </c15:ser>
            </c15:filteredLineSeries>
            <c15:filteredLineSeries>
              <c15:ser>
                <c:idx val="11"/>
                <c:order val="10"/>
                <c:tx>
                  <c:strRef>
                    <c:extLst xmlns:c15="http://schemas.microsoft.com/office/drawing/2012/chart">
                      <c:ext xmlns:c15="http://schemas.microsoft.com/office/drawing/2012/chart" uri="{02D57815-91ED-43cb-92C2-25804820EDAC}">
                        <c15:formulaRef>
                          <c15:sqref>HA_Warm_Compl3_4_Wibaut!$P$3</c15:sqref>
                        </c15:formulaRef>
                      </c:ext>
                    </c:extLst>
                    <c:strCache>
                      <c:ptCount val="1"/>
                      <c:pt idx="0">
                        <c:v>Ref. (bitumen) - Direct surface (Oosterparkbuurt_R_3)</c:v>
                      </c:pt>
                    </c:strCache>
                  </c:strRef>
                </c:tx>
                <c:spPr>
                  <a:ln w="28575">
                    <a:solidFill>
                      <a:schemeClr val="tx1"/>
                    </a:solidFill>
                  </a:ln>
                </c:spPr>
                <c:marker>
                  <c:symbol val="x"/>
                  <c:size val="7"/>
                  <c:spPr>
                    <a:noFill/>
                    <a:ln>
                      <a:solidFill>
                        <a:schemeClr val="tx1"/>
                      </a:solidFill>
                    </a:ln>
                  </c:spPr>
                </c:marker>
                <c:val>
                  <c:numRef>
                    <c:extLst xmlns:c15="http://schemas.microsoft.com/office/drawing/2012/chart">
                      <c:ext xmlns:c15="http://schemas.microsoft.com/office/drawing/2012/chart" uri="{02D57815-91ED-43cb-92C2-25804820EDAC}">
                        <c15:formulaRef>
                          <c15:sqref>HA_Warm_Compl3_4_Wibaut!$P$4:$P$27</c15:sqref>
                        </c15:formulaRef>
                      </c:ext>
                    </c:extLst>
                    <c:numCache>
                      <c:formatCode>General</c:formatCode>
                      <c:ptCount val="24"/>
                      <c:pt idx="0">
                        <c:v>14.658045977011493</c:v>
                      </c:pt>
                      <c:pt idx="1">
                        <c:v>14.089080459770114</c:v>
                      </c:pt>
                      <c:pt idx="2">
                        <c:v>13.594827586206897</c:v>
                      </c:pt>
                      <c:pt idx="3">
                        <c:v>13.379310344827585</c:v>
                      </c:pt>
                      <c:pt idx="4">
                        <c:v>13.045977011494253</c:v>
                      </c:pt>
                      <c:pt idx="5">
                        <c:v>12.821839080459769</c:v>
                      </c:pt>
                      <c:pt idx="6">
                        <c:v>13.692528735632184</c:v>
                      </c:pt>
                      <c:pt idx="7">
                        <c:v>16.856321839080461</c:v>
                      </c:pt>
                      <c:pt idx="8">
                        <c:v>20.75</c:v>
                      </c:pt>
                      <c:pt idx="9">
                        <c:v>25.602857142857143</c:v>
                      </c:pt>
                      <c:pt idx="10">
                        <c:v>31.794444444444444</c:v>
                      </c:pt>
                      <c:pt idx="11">
                        <c:v>37.707865168539328</c:v>
                      </c:pt>
                      <c:pt idx="12">
                        <c:v>41.045977011494251</c:v>
                      </c:pt>
                      <c:pt idx="13">
                        <c:v>41.577586206896555</c:v>
                      </c:pt>
                      <c:pt idx="14">
                        <c:v>44.399425287356323</c:v>
                      </c:pt>
                      <c:pt idx="15">
                        <c:v>44.198275862068968</c:v>
                      </c:pt>
                      <c:pt idx="16">
                        <c:v>43.135057471264368</c:v>
                      </c:pt>
                      <c:pt idx="17">
                        <c:v>39.025862068965516</c:v>
                      </c:pt>
                      <c:pt idx="18">
                        <c:v>33.126436781609193</c:v>
                      </c:pt>
                      <c:pt idx="19">
                        <c:v>28.183908045977013</c:v>
                      </c:pt>
                      <c:pt idx="20">
                        <c:v>23.192528735632184</c:v>
                      </c:pt>
                      <c:pt idx="21">
                        <c:v>18.735632183908045</c:v>
                      </c:pt>
                      <c:pt idx="22">
                        <c:v>16.379310344827587</c:v>
                      </c:pt>
                      <c:pt idx="23">
                        <c:v>15.431034482758621</c:v>
                      </c:pt>
                    </c:numCache>
                  </c:numRef>
                </c:val>
                <c:smooth val="0"/>
                <c:extLst xmlns:c15="http://schemas.microsoft.com/office/drawing/2012/chart">
                  <c:ext xmlns:c16="http://schemas.microsoft.com/office/drawing/2014/chart" uri="{C3380CC4-5D6E-409C-BE32-E72D297353CC}">
                    <c16:uniqueId val="{0000000A-EF24-4F2A-A4B3-070646FCC760}"/>
                  </c:ext>
                </c:extLst>
              </c15:ser>
            </c15:filteredLineSeries>
          </c:ext>
        </c:extLst>
      </c:lineChart>
      <c:catAx>
        <c:axId val="45537163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nl-NL"/>
          </a:p>
        </c:txPr>
        <c:crossAx val="455383280"/>
        <c:crosses val="autoZero"/>
        <c:auto val="1"/>
        <c:lblAlgn val="ctr"/>
        <c:lblOffset val="100"/>
        <c:tickLblSkip val="1"/>
        <c:noMultiLvlLbl val="0"/>
      </c:catAx>
      <c:valAx>
        <c:axId val="455383280"/>
        <c:scaling>
          <c:orientation val="minMax"/>
          <c:max val="40"/>
          <c:min val="10"/>
        </c:scaling>
        <c:delete val="0"/>
        <c:axPos val="l"/>
        <c:majorGridlines>
          <c:spPr>
            <a:ln w="9525" cap="flat" cmpd="sng" algn="ctr">
              <a:solidFill>
                <a:sysClr val="windowText" lastClr="000000">
                  <a:lumMod val="50000"/>
                  <a:lumOff val="50000"/>
                </a:sysClr>
              </a:solidFill>
              <a:round/>
            </a:ln>
            <a:effectLst/>
          </c:spPr>
        </c:majorGridlines>
        <c:title>
          <c:tx>
            <c:rich>
              <a:bodyPr/>
              <a:lstStyle/>
              <a:p>
                <a:pPr>
                  <a:defRPr sz="1600" b="0">
                    <a:solidFill>
                      <a:schemeClr val="bg1"/>
                    </a:solidFill>
                  </a:defRPr>
                </a:pPr>
                <a:r>
                  <a:rPr lang="en-GB" sz="1600" b="0">
                    <a:solidFill>
                      <a:schemeClr val="bg1"/>
                    </a:solidFill>
                  </a:rPr>
                  <a:t>Temperature</a:t>
                </a:r>
                <a:r>
                  <a:rPr lang="en-GB" sz="1600" b="0" baseline="0">
                    <a:solidFill>
                      <a:schemeClr val="bg1"/>
                    </a:solidFill>
                  </a:rPr>
                  <a:t> (C)</a:t>
                </a:r>
                <a:endParaRPr lang="en-GB" sz="1600" b="0">
                  <a:solidFill>
                    <a:schemeClr val="bg1"/>
                  </a:solidFill>
                </a:endParaRPr>
              </a:p>
            </c:rich>
          </c:tx>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nl-NL"/>
          </a:p>
        </c:txPr>
        <c:crossAx val="455371632"/>
        <c:crosses val="autoZero"/>
        <c:crossBetween val="between"/>
        <c:majorUnit val="3"/>
      </c:valAx>
      <c:spPr>
        <a:ln>
          <a:noFill/>
        </a:ln>
      </c:spPr>
    </c:plotArea>
    <c:legend>
      <c:legendPos val="b"/>
      <c:layout>
        <c:manualLayout>
          <c:xMode val="edge"/>
          <c:yMode val="edge"/>
          <c:x val="0.16484594279262624"/>
          <c:y val="0.87320860889816521"/>
          <c:w val="0.7193433803057131"/>
          <c:h val="0.1267913911018347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nl-NL"/>
        </a:p>
      </c:txPr>
    </c:legend>
    <c:plotVisOnly val="1"/>
    <c:dispBlanksAs val="gap"/>
    <c:showDLblsOverMax val="0"/>
    <c:extLst/>
  </c:chart>
  <c:spPr>
    <a:ln>
      <a:noFill/>
    </a:ln>
  </c:spPr>
  <c:txPr>
    <a:bodyPr/>
    <a:lstStyle/>
    <a:p>
      <a:pPr>
        <a:defRPr sz="1400"/>
      </a:pPr>
      <a:endParaRPr lang="nl-NL"/>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dirty="0">
                <a:solidFill>
                  <a:schemeClr val="bg1"/>
                </a:solidFill>
                <a:effectLst/>
              </a:rPr>
              <a:t>Daily standard deviation in °C of the inside air temperature during cold and warm periods. Each symbol represents the variation of one day.</a:t>
            </a:r>
            <a:endParaRPr lang="nl-NL" dirty="0">
              <a:solidFill>
                <a:schemeClr val="bg1"/>
              </a:solidFill>
            </a:endParaRPr>
          </a:p>
        </c:rich>
      </c:tx>
      <c:layout>
        <c:manualLayout>
          <c:xMode val="edge"/>
          <c:yMode val="edge"/>
          <c:x val="0.1309488308171649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11267630938744881"/>
          <c:y val="0.10903817619550253"/>
          <c:w val="0.84536353432229783"/>
          <c:h val="0.79607716283657159"/>
        </c:manualLayout>
      </c:layout>
      <c:scatterChart>
        <c:scatterStyle val="lineMarker"/>
        <c:varyColors val="0"/>
        <c:ser>
          <c:idx val="1"/>
          <c:order val="0"/>
          <c:tx>
            <c:strRef>
              <c:f>Combined!$R$1</c:f>
              <c:strCache>
                <c:ptCount val="1"/>
                <c:pt idx="0">
                  <c:v>7-14 Feb 2021 - Ref-1 vs BG-1</c:v>
                </c:pt>
              </c:strCache>
            </c:strRef>
          </c:tx>
          <c:spPr>
            <a:ln w="25400" cap="rnd">
              <a:noFill/>
              <a:round/>
            </a:ln>
            <a:effectLst/>
          </c:spPr>
          <c:marker>
            <c:symbol val="circle"/>
            <c:size val="10"/>
            <c:spPr>
              <a:solidFill>
                <a:schemeClr val="accent5"/>
              </a:solidFill>
              <a:ln w="9525">
                <a:solidFill>
                  <a:schemeClr val="accent5"/>
                </a:solidFill>
              </a:ln>
              <a:effectLst/>
            </c:spPr>
          </c:marker>
          <c:xVal>
            <c:numRef>
              <c:f>'7-14feb2021'!$B$3:$B$10</c:f>
              <c:numCache>
                <c:formatCode>General</c:formatCode>
                <c:ptCount val="8"/>
                <c:pt idx="0">
                  <c:v>0.59547593483413908</c:v>
                </c:pt>
                <c:pt idx="1">
                  <c:v>0.31473077134346555</c:v>
                </c:pt>
                <c:pt idx="2">
                  <c:v>0.24968414390418561</c:v>
                </c:pt>
                <c:pt idx="3">
                  <c:v>0.30654287052308277</c:v>
                </c:pt>
                <c:pt idx="4">
                  <c:v>0.50549380797294063</c:v>
                </c:pt>
                <c:pt idx="5">
                  <c:v>0.30743500699319259</c:v>
                </c:pt>
                <c:pt idx="6">
                  <c:v>0.39097667735782177</c:v>
                </c:pt>
                <c:pt idx="7">
                  <c:v>0.32501354251307962</c:v>
                </c:pt>
              </c:numCache>
            </c:numRef>
          </c:xVal>
          <c:yVal>
            <c:numRef>
              <c:f>'7-14feb2021'!$C$3:$C$10</c:f>
              <c:numCache>
                <c:formatCode>General</c:formatCode>
                <c:ptCount val="8"/>
                <c:pt idx="0">
                  <c:v>0.24890494436364924</c:v>
                </c:pt>
                <c:pt idx="1">
                  <c:v>0.24674945848020144</c:v>
                </c:pt>
                <c:pt idx="2">
                  <c:v>0.10790213629889524</c:v>
                </c:pt>
                <c:pt idx="3">
                  <c:v>5.8719170191133443E-2</c:v>
                </c:pt>
                <c:pt idx="4">
                  <c:v>0.24909997275352669</c:v>
                </c:pt>
                <c:pt idx="5">
                  <c:v>0.15374762924187957</c:v>
                </c:pt>
                <c:pt idx="6">
                  <c:v>0.10026189481775992</c:v>
                </c:pt>
                <c:pt idx="7">
                  <c:v>0</c:v>
                </c:pt>
              </c:numCache>
            </c:numRef>
          </c:yVal>
          <c:smooth val="0"/>
          <c:extLst>
            <c:ext xmlns:c16="http://schemas.microsoft.com/office/drawing/2014/chart" uri="{C3380CC4-5D6E-409C-BE32-E72D297353CC}">
              <c16:uniqueId val="{00000000-7BF9-4304-AE35-54DD01DF0956}"/>
            </c:ext>
          </c:extLst>
        </c:ser>
        <c:ser>
          <c:idx val="2"/>
          <c:order val="1"/>
          <c:tx>
            <c:strRef>
              <c:f>Combined!$S$1</c:f>
              <c:strCache>
                <c:ptCount val="1"/>
                <c:pt idx="0">
                  <c:v>4-12 Aug 2020 - Ref-1 vs BG-1</c:v>
                </c:pt>
              </c:strCache>
            </c:strRef>
          </c:tx>
          <c:spPr>
            <a:ln w="25400" cap="rnd">
              <a:noFill/>
              <a:round/>
            </a:ln>
            <a:effectLst/>
          </c:spPr>
          <c:marker>
            <c:symbol val="triangle"/>
            <c:size val="10"/>
            <c:spPr>
              <a:solidFill>
                <a:sysClr val="window" lastClr="FFFFFF">
                  <a:lumMod val="85000"/>
                </a:sysClr>
              </a:solidFill>
              <a:ln w="9525">
                <a:solidFill>
                  <a:sysClr val="window" lastClr="FFFFFF">
                    <a:lumMod val="85000"/>
                  </a:sysClr>
                </a:solidFill>
              </a:ln>
              <a:effectLst/>
            </c:spPr>
          </c:marker>
          <c:xVal>
            <c:numRef>
              <c:f>'4-12aug2020'!$C$2:$C$10</c:f>
              <c:numCache>
                <c:formatCode>General</c:formatCode>
                <c:ptCount val="9"/>
                <c:pt idx="0">
                  <c:v>0.36195250432151371</c:v>
                </c:pt>
                <c:pt idx="1">
                  <c:v>1.5789105200924072</c:v>
                </c:pt>
                <c:pt idx="2">
                  <c:v>1.6038232233085756</c:v>
                </c:pt>
                <c:pt idx="3">
                  <c:v>1.94313836699467</c:v>
                </c:pt>
                <c:pt idx="4">
                  <c:v>1.6708572026848283</c:v>
                </c:pt>
                <c:pt idx="5">
                  <c:v>0.59458839001060115</c:v>
                </c:pt>
                <c:pt idx="6">
                  <c:v>0.6738756499595393</c:v>
                </c:pt>
                <c:pt idx="7">
                  <c:v>0.94068837521767246</c:v>
                </c:pt>
                <c:pt idx="8">
                  <c:v>0.70656472914738733</c:v>
                </c:pt>
              </c:numCache>
            </c:numRef>
          </c:xVal>
          <c:yVal>
            <c:numRef>
              <c:f>'4-12aug2020'!$B$2:$B$10</c:f>
              <c:numCache>
                <c:formatCode>General</c:formatCode>
                <c:ptCount val="9"/>
                <c:pt idx="0">
                  <c:v>0.22962314147714366</c:v>
                </c:pt>
                <c:pt idx="1">
                  <c:v>0.58086181383824687</c:v>
                </c:pt>
                <c:pt idx="2">
                  <c:v>1.0409029834614854</c:v>
                </c:pt>
                <c:pt idx="3">
                  <c:v>1.6047010810243008</c:v>
                </c:pt>
                <c:pt idx="4">
                  <c:v>1.2551709285308934</c:v>
                </c:pt>
                <c:pt idx="5">
                  <c:v>0.3921703600447598</c:v>
                </c:pt>
                <c:pt idx="6">
                  <c:v>0.66498001967985965</c:v>
                </c:pt>
                <c:pt idx="7">
                  <c:v>0.73366701456946093</c:v>
                </c:pt>
                <c:pt idx="8">
                  <c:v>0.52927139080833241</c:v>
                </c:pt>
              </c:numCache>
            </c:numRef>
          </c:yVal>
          <c:smooth val="0"/>
          <c:extLst>
            <c:ext xmlns:c16="http://schemas.microsoft.com/office/drawing/2014/chart" uri="{C3380CC4-5D6E-409C-BE32-E72D297353CC}">
              <c16:uniqueId val="{00000001-7BF9-4304-AE35-54DD01DF0956}"/>
            </c:ext>
          </c:extLst>
        </c:ser>
        <c:ser>
          <c:idx val="3"/>
          <c:order val="2"/>
          <c:tx>
            <c:strRef>
              <c:f>Combined!$T$1</c:f>
              <c:strCache>
                <c:ptCount val="1"/>
                <c:pt idx="0">
                  <c:v>20 Jun-1 Jul 2021 - Ref-1 vs BG-1</c:v>
                </c:pt>
              </c:strCache>
            </c:strRef>
          </c:tx>
          <c:spPr>
            <a:ln w="25400" cap="rnd">
              <a:noFill/>
              <a:round/>
            </a:ln>
            <a:effectLst/>
          </c:spPr>
          <c:marker>
            <c:symbol val="x"/>
            <c:size val="10"/>
            <c:spPr>
              <a:noFill/>
              <a:ln w="15875">
                <a:solidFill>
                  <a:schemeClr val="accent4"/>
                </a:solidFill>
              </a:ln>
              <a:effectLst/>
            </c:spPr>
          </c:marker>
          <c:xVal>
            <c:numRef>
              <c:f>'20jun-1jul2021_OnlyAir'!$C$2:$C$13</c:f>
              <c:numCache>
                <c:formatCode>General</c:formatCode>
                <c:ptCount val="12"/>
                <c:pt idx="0">
                  <c:v>0.47702406849865253</c:v>
                </c:pt>
                <c:pt idx="1">
                  <c:v>0.59213309367203237</c:v>
                </c:pt>
                <c:pt idx="2">
                  <c:v>0.52055645321042843</c:v>
                </c:pt>
                <c:pt idx="3">
                  <c:v>1.2318614035201028</c:v>
                </c:pt>
                <c:pt idx="4">
                  <c:v>1.1424390816000065</c:v>
                </c:pt>
                <c:pt idx="5">
                  <c:v>0.95346258924559235</c:v>
                </c:pt>
                <c:pt idx="6">
                  <c:v>1.2859014884187727</c:v>
                </c:pt>
                <c:pt idx="7">
                  <c:v>0.73772656298963035</c:v>
                </c:pt>
                <c:pt idx="8">
                  <c:v>0.35635805658219921</c:v>
                </c:pt>
                <c:pt idx="9">
                  <c:v>0.51858196391913847</c:v>
                </c:pt>
                <c:pt idx="10">
                  <c:v>0.15327143526154138</c:v>
                </c:pt>
                <c:pt idx="11">
                  <c:v>0.24840690230090187</c:v>
                </c:pt>
              </c:numCache>
            </c:numRef>
          </c:xVal>
          <c:yVal>
            <c:numRef>
              <c:f>'20jun-1jul2021_OnlyAir'!$B$2:$B$13</c:f>
              <c:numCache>
                <c:formatCode>General</c:formatCode>
                <c:ptCount val="12"/>
                <c:pt idx="0">
                  <c:v>0.35417095157150164</c:v>
                </c:pt>
                <c:pt idx="1">
                  <c:v>0.28281180576934456</c:v>
                </c:pt>
                <c:pt idx="2">
                  <c:v>0.430425513609693</c:v>
                </c:pt>
                <c:pt idx="3">
                  <c:v>0.73565008066406989</c:v>
                </c:pt>
                <c:pt idx="4">
                  <c:v>0.8497151472057225</c:v>
                </c:pt>
                <c:pt idx="5">
                  <c:v>0.85535443881833406</c:v>
                </c:pt>
                <c:pt idx="6">
                  <c:v>0.92947060109002022</c:v>
                </c:pt>
                <c:pt idx="7">
                  <c:v>0.28664931914768638</c:v>
                </c:pt>
                <c:pt idx="8">
                  <c:v>0.2399646681452125</c:v>
                </c:pt>
                <c:pt idx="9">
                  <c:v>0.27656104929294362</c:v>
                </c:pt>
                <c:pt idx="10">
                  <c:v>0.25</c:v>
                </c:pt>
                <c:pt idx="11">
                  <c:v>0.22342522500553619</c:v>
                </c:pt>
              </c:numCache>
            </c:numRef>
          </c:yVal>
          <c:smooth val="0"/>
          <c:extLst>
            <c:ext xmlns:c16="http://schemas.microsoft.com/office/drawing/2014/chart" uri="{C3380CC4-5D6E-409C-BE32-E72D297353CC}">
              <c16:uniqueId val="{00000002-7BF9-4304-AE35-54DD01DF0956}"/>
            </c:ext>
          </c:extLst>
        </c:ser>
        <c:ser>
          <c:idx val="0"/>
          <c:order val="3"/>
          <c:tx>
            <c:strRef>
              <c:f>Combined!$Q$1</c:f>
              <c:strCache>
                <c:ptCount val="1"/>
                <c:pt idx="0">
                  <c:v>13-27 Jul 2021 - Ref-2 vs BG-2 </c:v>
                </c:pt>
              </c:strCache>
            </c:strRef>
          </c:tx>
          <c:spPr>
            <a:ln w="25400" cap="rnd">
              <a:noFill/>
              <a:round/>
            </a:ln>
            <a:effectLst/>
          </c:spPr>
          <c:marker>
            <c:symbol val="square"/>
            <c:size val="10"/>
            <c:spPr>
              <a:solidFill>
                <a:schemeClr val="accent2"/>
              </a:solidFill>
              <a:ln w="9525">
                <a:solidFill>
                  <a:schemeClr val="accent2"/>
                </a:solidFill>
              </a:ln>
              <a:effectLst/>
            </c:spPr>
          </c:marker>
          <c:xVal>
            <c:numRef>
              <c:f>'13-27Jul2021'!$B$3:$B$17</c:f>
              <c:numCache>
                <c:formatCode>General</c:formatCode>
                <c:ptCount val="15"/>
                <c:pt idx="0">
                  <c:v>0.32773192823284214</c:v>
                </c:pt>
                <c:pt idx="1">
                  <c:v>0.37383268199272535</c:v>
                </c:pt>
                <c:pt idx="2">
                  <c:v>0.29841510254438097</c:v>
                </c:pt>
                <c:pt idx="3">
                  <c:v>1.2288419131655819</c:v>
                </c:pt>
                <c:pt idx="4">
                  <c:v>1.5284151386494709</c:v>
                </c:pt>
                <c:pt idx="5">
                  <c:v>1.6332905184436401</c:v>
                </c:pt>
                <c:pt idx="6">
                  <c:v>0.93284098735653109</c:v>
                </c:pt>
                <c:pt idx="7">
                  <c:v>1.3333333333333248</c:v>
                </c:pt>
                <c:pt idx="8">
                  <c:v>1.1276300949001885</c:v>
                </c:pt>
                <c:pt idx="9">
                  <c:v>1.1793351477978606</c:v>
                </c:pt>
                <c:pt idx="10">
                  <c:v>0.74833894017760882</c:v>
                </c:pt>
                <c:pt idx="11">
                  <c:v>0.44984457300287606</c:v>
                </c:pt>
                <c:pt idx="12">
                  <c:v>0.88166927747352764</c:v>
                </c:pt>
                <c:pt idx="13">
                  <c:v>1.0114918551900545</c:v>
                </c:pt>
                <c:pt idx="14">
                  <c:v>0.62827983108163532</c:v>
                </c:pt>
              </c:numCache>
            </c:numRef>
          </c:xVal>
          <c:yVal>
            <c:numRef>
              <c:f>'13-27Jul2021'!$C$3:$C$17</c:f>
              <c:numCache>
                <c:formatCode>General</c:formatCode>
                <c:ptCount val="15"/>
                <c:pt idx="0">
                  <c:v>0.42507118424029128</c:v>
                </c:pt>
                <c:pt idx="1">
                  <c:v>0.22113906575395409</c:v>
                </c:pt>
                <c:pt idx="2">
                  <c:v>0.19857691062356858</c:v>
                </c:pt>
                <c:pt idx="3">
                  <c:v>0.81755903626451043</c:v>
                </c:pt>
                <c:pt idx="4">
                  <c:v>1.0442566868217928</c:v>
                </c:pt>
                <c:pt idx="5">
                  <c:v>0.89022032665640771</c:v>
                </c:pt>
                <c:pt idx="6">
                  <c:v>0.43840440984714851</c:v>
                </c:pt>
                <c:pt idx="7">
                  <c:v>0.805290092368665</c:v>
                </c:pt>
                <c:pt idx="8">
                  <c:v>0.57683484821343756</c:v>
                </c:pt>
                <c:pt idx="9">
                  <c:v>0.62274262113922274</c:v>
                </c:pt>
                <c:pt idx="10">
                  <c:v>0.28949407279220446</c:v>
                </c:pt>
                <c:pt idx="11">
                  <c:v>0.332677092950596</c:v>
                </c:pt>
                <c:pt idx="12">
                  <c:v>0.544762089600345</c:v>
                </c:pt>
                <c:pt idx="13">
                  <c:v>0.58731574339514658</c:v>
                </c:pt>
                <c:pt idx="14">
                  <c:v>0.66866687118129653</c:v>
                </c:pt>
              </c:numCache>
            </c:numRef>
          </c:yVal>
          <c:smooth val="0"/>
          <c:extLst>
            <c:ext xmlns:c16="http://schemas.microsoft.com/office/drawing/2014/chart" uri="{C3380CC4-5D6E-409C-BE32-E72D297353CC}">
              <c16:uniqueId val="{00000003-7BF9-4304-AE35-54DD01DF0956}"/>
            </c:ext>
          </c:extLst>
        </c:ser>
        <c:ser>
          <c:idx val="7"/>
          <c:order val="4"/>
          <c:tx>
            <c:strRef>
              <c:f>Combined!$X$1</c:f>
              <c:strCache>
                <c:ptCount val="1"/>
                <c:pt idx="0">
                  <c:v>6-10 Sep 2021 - Ref-2 vs BG-2</c:v>
                </c:pt>
              </c:strCache>
            </c:strRef>
          </c:tx>
          <c:spPr>
            <a:ln w="25400" cap="rnd">
              <a:noFill/>
              <a:round/>
            </a:ln>
            <a:effectLst/>
          </c:spPr>
          <c:marker>
            <c:symbol val="plus"/>
            <c:size val="10"/>
            <c:spPr>
              <a:noFill/>
              <a:ln w="15875">
                <a:solidFill>
                  <a:srgbClr val="FFFF00"/>
                </a:solidFill>
              </a:ln>
              <a:effectLst/>
            </c:spPr>
          </c:marker>
          <c:xVal>
            <c:numRef>
              <c:f>'6-10Sep2021'!$L$4:$L$8</c:f>
              <c:numCache>
                <c:formatCode>0.00</c:formatCode>
                <c:ptCount val="5"/>
                <c:pt idx="0">
                  <c:v>1.0264328965229379</c:v>
                </c:pt>
                <c:pt idx="1">
                  <c:v>1.3394382382532011</c:v>
                </c:pt>
                <c:pt idx="2">
                  <c:v>1.4437120849756122</c:v>
                </c:pt>
                <c:pt idx="3">
                  <c:v>1.2814611112486367</c:v>
                </c:pt>
                <c:pt idx="4">
                  <c:v>0.73992028750202354</c:v>
                </c:pt>
              </c:numCache>
            </c:numRef>
          </c:xVal>
          <c:yVal>
            <c:numRef>
              <c:f>'6-10Sep2021'!$J$4:$J$8</c:f>
              <c:numCache>
                <c:formatCode>0.00</c:formatCode>
                <c:ptCount val="5"/>
                <c:pt idx="0">
                  <c:v>0.6738756499595393</c:v>
                </c:pt>
                <c:pt idx="1">
                  <c:v>1.2823134929992375</c:v>
                </c:pt>
                <c:pt idx="2">
                  <c:v>1.3108119440266517</c:v>
                </c:pt>
                <c:pt idx="3">
                  <c:v>0.78223277346842979</c:v>
                </c:pt>
                <c:pt idx="4">
                  <c:v>0.44751754185949133</c:v>
                </c:pt>
              </c:numCache>
            </c:numRef>
          </c:yVal>
          <c:smooth val="0"/>
          <c:extLst>
            <c:ext xmlns:c16="http://schemas.microsoft.com/office/drawing/2014/chart" uri="{C3380CC4-5D6E-409C-BE32-E72D297353CC}">
              <c16:uniqueId val="{00000004-7BF9-4304-AE35-54DD01DF0956}"/>
            </c:ext>
          </c:extLst>
        </c:ser>
        <c:ser>
          <c:idx val="5"/>
          <c:order val="5"/>
          <c:tx>
            <c:strRef>
              <c:f>Combined!$V$1</c:f>
              <c:strCache>
                <c:ptCount val="1"/>
                <c:pt idx="0">
                  <c:v>6-10 Sep 2021 - Ref-3 vs BG-3</c:v>
                </c:pt>
              </c:strCache>
            </c:strRef>
          </c:tx>
          <c:spPr>
            <a:ln w="25400" cap="rnd">
              <a:noFill/>
              <a:round/>
            </a:ln>
            <a:effectLst/>
          </c:spPr>
          <c:marker>
            <c:symbol val="star"/>
            <c:size val="10"/>
            <c:spPr>
              <a:noFill/>
              <a:ln w="15875">
                <a:solidFill>
                  <a:srgbClr val="92D050"/>
                </a:solidFill>
              </a:ln>
              <a:effectLst/>
            </c:spPr>
          </c:marker>
          <c:xVal>
            <c:numRef>
              <c:f>'6-10Sep2021'!$D$4:$D$8</c:f>
              <c:numCache>
                <c:formatCode>0.00</c:formatCode>
                <c:ptCount val="5"/>
                <c:pt idx="0">
                  <c:v>0.26257699503512932</c:v>
                </c:pt>
                <c:pt idx="1">
                  <c:v>0.58818330132669805</c:v>
                </c:pt>
                <c:pt idx="2">
                  <c:v>0.61165829850160136</c:v>
                </c:pt>
                <c:pt idx="3">
                  <c:v>0.47396013441345497</c:v>
                </c:pt>
                <c:pt idx="4">
                  <c:v>0.25065473704439978</c:v>
                </c:pt>
              </c:numCache>
            </c:numRef>
          </c:xVal>
          <c:yVal>
            <c:numRef>
              <c:f>'6-10Sep2021'!$C$4:$C$8</c:f>
              <c:numCache>
                <c:formatCode>0.00</c:formatCode>
                <c:ptCount val="5"/>
                <c:pt idx="0">
                  <c:v>0.58370783849012864</c:v>
                </c:pt>
                <c:pt idx="1">
                  <c:v>1.043483264471597</c:v>
                </c:pt>
                <c:pt idx="2">
                  <c:v>1.2360674586112856</c:v>
                </c:pt>
                <c:pt idx="3">
                  <c:v>0.84127191924693379</c:v>
                </c:pt>
                <c:pt idx="4">
                  <c:v>0.46213195944556051</c:v>
                </c:pt>
              </c:numCache>
            </c:numRef>
          </c:yVal>
          <c:smooth val="0"/>
          <c:extLst>
            <c:ext xmlns:c16="http://schemas.microsoft.com/office/drawing/2014/chart" uri="{C3380CC4-5D6E-409C-BE32-E72D297353CC}">
              <c16:uniqueId val="{00000005-7BF9-4304-AE35-54DD01DF0956}"/>
            </c:ext>
          </c:extLst>
        </c:ser>
        <c:ser>
          <c:idx val="4"/>
          <c:order val="7"/>
          <c:tx>
            <c:strRef>
              <c:f>Combined!$N$1</c:f>
              <c:strCache>
                <c:ptCount val="1"/>
                <c:pt idx="0">
                  <c:v>Reference line </c:v>
                </c:pt>
              </c:strCache>
            </c:strRef>
          </c:tx>
          <c:spPr>
            <a:ln w="12700" cap="rnd">
              <a:solidFill>
                <a:schemeClr val="bg1">
                  <a:lumMod val="75000"/>
                </a:schemeClr>
              </a:solidFill>
              <a:prstDash val="dash"/>
              <a:round/>
            </a:ln>
            <a:effectLst/>
          </c:spPr>
          <c:marker>
            <c:symbol val="none"/>
          </c:marker>
          <c:dPt>
            <c:idx val="1"/>
            <c:marker>
              <c:symbol val="none"/>
            </c:marker>
            <c:bubble3D val="0"/>
            <c:spPr>
              <a:ln w="25400" cap="rnd">
                <a:solidFill>
                  <a:sysClr val="window" lastClr="FFFFFF">
                    <a:lumMod val="75000"/>
                  </a:sysClr>
                </a:solidFill>
                <a:prstDash val="dash"/>
                <a:round/>
              </a:ln>
              <a:effectLst/>
            </c:spPr>
            <c:extLst>
              <c:ext xmlns:c16="http://schemas.microsoft.com/office/drawing/2014/chart" uri="{C3380CC4-5D6E-409C-BE32-E72D297353CC}">
                <c16:uniqueId val="{00000008-7BF9-4304-AE35-54DD01DF0956}"/>
              </c:ext>
            </c:extLst>
          </c:dPt>
          <c:xVal>
            <c:numRef>
              <c:f>Combined!$N$3:$N$4</c:f>
              <c:numCache>
                <c:formatCode>General</c:formatCode>
                <c:ptCount val="2"/>
                <c:pt idx="0">
                  <c:v>0</c:v>
                </c:pt>
                <c:pt idx="1">
                  <c:v>2</c:v>
                </c:pt>
              </c:numCache>
            </c:numRef>
          </c:xVal>
          <c:yVal>
            <c:numRef>
              <c:f>Combined!$O$3:$O$4</c:f>
              <c:numCache>
                <c:formatCode>General</c:formatCode>
                <c:ptCount val="2"/>
                <c:pt idx="0">
                  <c:v>0</c:v>
                </c:pt>
                <c:pt idx="1">
                  <c:v>2</c:v>
                </c:pt>
              </c:numCache>
            </c:numRef>
          </c:yVal>
          <c:smooth val="0"/>
          <c:extLst>
            <c:ext xmlns:c16="http://schemas.microsoft.com/office/drawing/2014/chart" uri="{C3380CC4-5D6E-409C-BE32-E72D297353CC}">
              <c16:uniqueId val="{00000006-7BF9-4304-AE35-54DD01DF0956}"/>
            </c:ext>
          </c:extLst>
        </c:ser>
        <c:dLbls>
          <c:showLegendKey val="0"/>
          <c:showVal val="0"/>
          <c:showCatName val="0"/>
          <c:showSerName val="0"/>
          <c:showPercent val="0"/>
          <c:showBubbleSize val="0"/>
        </c:dLbls>
        <c:axId val="330252144"/>
        <c:axId val="330269200"/>
        <c:extLst>
          <c:ext xmlns:c15="http://schemas.microsoft.com/office/drawing/2012/chart" uri="{02D57815-91ED-43cb-92C2-25804820EDAC}">
            <c15:filteredScatterSeries>
              <c15:ser>
                <c:idx val="6"/>
                <c:order val="6"/>
                <c:tx>
                  <c:strRef>
                    <c:extLst>
                      <c:ext uri="{02D57815-91ED-43cb-92C2-25804820EDAC}">
                        <c15:formulaRef>
                          <c15:sqref>Combined!$W$2</c15:sqref>
                        </c15:formulaRef>
                      </c:ext>
                    </c:extLst>
                    <c:strCache>
                      <c:ptCount val="1"/>
                      <c:pt idx="0">
                        <c:v>6-10 Sep 2021 - Ref-gravel (Indische buurt Niastraat) vs G (Makassarstraat 35)</c:v>
                      </c:pt>
                    </c:strCache>
                  </c:strRef>
                </c:tx>
                <c:spPr>
                  <a:ln w="25400" cap="rnd">
                    <a:noFill/>
                    <a:round/>
                  </a:ln>
                  <a:effectLst/>
                </c:spPr>
                <c:marker>
                  <c:symbol val="diamond"/>
                  <c:size val="4"/>
                  <c:spPr>
                    <a:solidFill>
                      <a:schemeClr val="accent1">
                        <a:lumMod val="60000"/>
                      </a:schemeClr>
                    </a:solidFill>
                    <a:ln w="9525">
                      <a:solidFill>
                        <a:schemeClr val="accent1">
                          <a:lumMod val="60000"/>
                        </a:schemeClr>
                      </a:solidFill>
                    </a:ln>
                    <a:effectLst/>
                  </c:spPr>
                </c:marker>
                <c:xVal>
                  <c:numRef>
                    <c:extLst>
                      <c:ext uri="{02D57815-91ED-43cb-92C2-25804820EDAC}">
                        <c15:formulaRef>
                          <c15:sqref>'6-10Sep2021'!$D$4:$D$8</c15:sqref>
                        </c15:formulaRef>
                      </c:ext>
                    </c:extLst>
                    <c:numCache>
                      <c:formatCode>0.00</c:formatCode>
                      <c:ptCount val="5"/>
                      <c:pt idx="0">
                        <c:v>0.26257699503512932</c:v>
                      </c:pt>
                      <c:pt idx="1">
                        <c:v>0.58818330132669805</c:v>
                      </c:pt>
                      <c:pt idx="2">
                        <c:v>0.61165829850160136</c:v>
                      </c:pt>
                      <c:pt idx="3">
                        <c:v>0.47396013441345497</c:v>
                      </c:pt>
                      <c:pt idx="4">
                        <c:v>0.25065473704439978</c:v>
                      </c:pt>
                    </c:numCache>
                  </c:numRef>
                </c:xVal>
                <c:yVal>
                  <c:numRef>
                    <c:extLst>
                      <c:ext uri="{02D57815-91ED-43cb-92C2-25804820EDAC}">
                        <c15:formulaRef>
                          <c15:sqref>'6-10Sep2021'!$B$4:$B$8</c15:sqref>
                        </c15:formulaRef>
                      </c:ext>
                    </c:extLst>
                    <c:numCache>
                      <c:formatCode>0.00</c:formatCode>
                      <c:ptCount val="5"/>
                      <c:pt idx="0">
                        <c:v>0.4073998654266473</c:v>
                      </c:pt>
                      <c:pt idx="1">
                        <c:v>0.65866961993150519</c:v>
                      </c:pt>
                      <c:pt idx="2">
                        <c:v>0.71195768221063616</c:v>
                      </c:pt>
                      <c:pt idx="3">
                        <c:v>0.51994971665314449</c:v>
                      </c:pt>
                      <c:pt idx="4">
                        <c:v>0.19857691062356858</c:v>
                      </c:pt>
                    </c:numCache>
                  </c:numRef>
                </c:yVal>
                <c:smooth val="0"/>
                <c:extLst>
                  <c:ext xmlns:c16="http://schemas.microsoft.com/office/drawing/2014/chart" uri="{C3380CC4-5D6E-409C-BE32-E72D297353CC}">
                    <c16:uniqueId val="{00000007-7BF9-4304-AE35-54DD01DF0956}"/>
                  </c:ext>
                </c:extLst>
              </c15:ser>
            </c15:filteredScatterSeries>
          </c:ext>
        </c:extLst>
      </c:scatterChart>
      <c:valAx>
        <c:axId val="330252144"/>
        <c:scaling>
          <c:orientation val="minMax"/>
          <c:max val="2"/>
        </c:scaling>
        <c:delete val="0"/>
        <c:axPos val="b"/>
        <c:majorGridlines>
          <c:spPr>
            <a:ln w="9525" cap="flat" cmpd="sng" algn="ctr">
              <a:solidFill>
                <a:sysClr val="windowText" lastClr="000000">
                  <a:lumMod val="50000"/>
                  <a:lumOff val="50000"/>
                </a:sysClr>
              </a:solidFill>
              <a:round/>
            </a:ln>
            <a:effectLst/>
          </c:spPr>
        </c:majorGridlines>
        <c:title>
          <c:tx>
            <c:rich>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GB" sz="1600">
                    <a:solidFill>
                      <a:schemeClr val="bg1"/>
                    </a:solidFill>
                  </a:rPr>
                  <a:t>Daily</a:t>
                </a:r>
                <a:r>
                  <a:rPr lang="en-GB" sz="1600" baseline="0">
                    <a:solidFill>
                      <a:schemeClr val="bg1"/>
                    </a:solidFill>
                  </a:rPr>
                  <a:t> STD Reference roofs [</a:t>
                </a:r>
                <a:r>
                  <a:rPr lang="en-GB" sz="1600" b="0" i="0" u="none" strike="noStrike" baseline="0">
                    <a:solidFill>
                      <a:schemeClr val="bg1"/>
                    </a:solidFill>
                    <a:effectLst/>
                  </a:rPr>
                  <a:t>°C]</a:t>
                </a:r>
                <a:endParaRPr lang="en-GB" sz="1600">
                  <a:solidFill>
                    <a:schemeClr val="bg1"/>
                  </a:solidFill>
                </a:endParaRPr>
              </a:p>
            </c:rich>
          </c:tx>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nl-NL"/>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nl-NL"/>
          </a:p>
        </c:txPr>
        <c:crossAx val="330269200"/>
        <c:crosses val="autoZero"/>
        <c:crossBetween val="midCat"/>
        <c:majorUnit val="0.2"/>
      </c:valAx>
      <c:valAx>
        <c:axId val="330269200"/>
        <c:scaling>
          <c:orientation val="minMax"/>
          <c:max val="2"/>
        </c:scaling>
        <c:delete val="0"/>
        <c:axPos val="l"/>
        <c:majorGridlines>
          <c:spPr>
            <a:ln w="15875" cap="flat" cmpd="sng" algn="ctr">
              <a:solidFill>
                <a:sysClr val="windowText" lastClr="000000">
                  <a:lumMod val="50000"/>
                  <a:lumOff val="50000"/>
                </a:sys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a:solidFill>
                      <a:schemeClr val="bg1"/>
                    </a:solidFill>
                  </a:rPr>
                  <a:t>Daily STD</a:t>
                </a:r>
                <a:r>
                  <a:rPr lang="en-GB" sz="1600" baseline="0" dirty="0">
                    <a:solidFill>
                      <a:schemeClr val="bg1"/>
                    </a:solidFill>
                  </a:rPr>
                  <a:t> Blue-Green roofs [</a:t>
                </a:r>
                <a:r>
                  <a:rPr lang="en-GB" sz="1600" b="0" i="0" u="none" strike="noStrike" baseline="0" dirty="0">
                    <a:solidFill>
                      <a:schemeClr val="bg1"/>
                    </a:solidFill>
                    <a:effectLst/>
                  </a:rPr>
                  <a:t>°C]</a:t>
                </a:r>
                <a:endParaRPr lang="en-GB" sz="1600" dirty="0">
                  <a:solidFill>
                    <a:schemeClr val="bg1"/>
                  </a:solidFill>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nl-NL"/>
          </a:p>
        </c:txPr>
        <c:crossAx val="330252144"/>
        <c:crosses val="autoZero"/>
        <c:crossBetween val="midCat"/>
      </c:valAx>
      <c:spPr>
        <a:noFill/>
        <a:ln>
          <a:noFill/>
        </a:ln>
        <a:effectLst/>
      </c:spPr>
    </c:plotArea>
    <c:legend>
      <c:legendPos val="b"/>
      <c:legendEntry>
        <c:idx val="1"/>
        <c:txPr>
          <a:bodyPr rot="0" spcFirstLastPara="1" vertOverflow="ellipsis" vert="horz" wrap="square" anchor="ctr" anchorCtr="1"/>
          <a:lstStyle/>
          <a:p>
            <a:pPr>
              <a:defRPr sz="1400" b="0" i="0" u="none" strike="noStrike" kern="1200" baseline="0">
                <a:ln>
                  <a:noFill/>
                </a:ln>
                <a:solidFill>
                  <a:schemeClr val="bg1"/>
                </a:solidFill>
                <a:latin typeface="+mn-lt"/>
                <a:ea typeface="+mn-ea"/>
                <a:cs typeface="+mn-cs"/>
              </a:defRPr>
            </a:pPr>
            <a:endParaRPr lang="nl-NL"/>
          </a:p>
        </c:txPr>
      </c:legendEntry>
      <c:legendEntry>
        <c:idx val="6"/>
        <c:delete val="1"/>
      </c:legendEntry>
      <c:layout>
        <c:manualLayout>
          <c:xMode val="edge"/>
          <c:yMode val="edge"/>
          <c:x val="0.11137479611384191"/>
          <c:y val="0.11218402879293177"/>
          <c:w val="0.45011636729002624"/>
          <c:h val="0.2428600645397732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3021" y="4949049"/>
            <a:ext cx="36414234" cy="10528100"/>
          </a:xfrm>
        </p:spPr>
        <p:txBody>
          <a:bodyPr anchor="b"/>
          <a:lstStyle>
            <a:lvl1pPr algn="ctr">
              <a:defRPr sz="26457"/>
            </a:lvl1pPr>
          </a:lstStyle>
          <a:p>
            <a:r>
              <a:rPr lang="en-US"/>
              <a:t>Click to edit Master title style</a:t>
            </a:r>
            <a:endParaRPr lang="en-US" dirty="0"/>
          </a:p>
        </p:txBody>
      </p:sp>
      <p:sp>
        <p:nvSpPr>
          <p:cNvPr id="3" name="Subtitle 2"/>
          <p:cNvSpPr>
            <a:spLocks noGrp="1"/>
          </p:cNvSpPr>
          <p:nvPr>
            <p:ph type="subTitle" idx="1"/>
          </p:nvPr>
        </p:nvSpPr>
        <p:spPr>
          <a:xfrm>
            <a:off x="5355035" y="15883155"/>
            <a:ext cx="32130206" cy="7301067"/>
          </a:xfrm>
        </p:spPr>
        <p:txBody>
          <a:bodyPr/>
          <a:lstStyle>
            <a:lvl1pPr marL="0" indent="0" algn="ctr">
              <a:buNone/>
              <a:defRPr sz="10583"/>
            </a:lvl1pPr>
            <a:lvl2pPr marL="2016083" indent="0" algn="ctr">
              <a:buNone/>
              <a:defRPr sz="8819"/>
            </a:lvl2pPr>
            <a:lvl3pPr marL="4032167" indent="0" algn="ctr">
              <a:buNone/>
              <a:defRPr sz="7937"/>
            </a:lvl3pPr>
            <a:lvl4pPr marL="6048250" indent="0" algn="ctr">
              <a:buNone/>
              <a:defRPr sz="7055"/>
            </a:lvl4pPr>
            <a:lvl5pPr marL="8064334" indent="0" algn="ctr">
              <a:buNone/>
              <a:defRPr sz="7055"/>
            </a:lvl5pPr>
            <a:lvl6pPr marL="10080416" indent="0" algn="ctr">
              <a:buNone/>
              <a:defRPr sz="7055"/>
            </a:lvl6pPr>
            <a:lvl7pPr marL="12096499" indent="0" algn="ctr">
              <a:buNone/>
              <a:defRPr sz="7055"/>
            </a:lvl7pPr>
            <a:lvl8pPr marL="14112584" indent="0" algn="ctr">
              <a:buNone/>
              <a:defRPr sz="7055"/>
            </a:lvl8pPr>
            <a:lvl9pPr marL="16128667" indent="0" algn="ctr">
              <a:buNone/>
              <a:defRPr sz="705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12A369-D108-4CDA-AE55-31AC82B6CBDE}" type="datetimeFigureOut">
              <a:rPr lang="nl-NL" smtClean="0"/>
              <a:t>22-5-2023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B4E38D1-2A07-4944-ABD9-BF39BDF90F57}" type="slidenum">
              <a:rPr lang="nl-NL" smtClean="0"/>
              <a:t>‹#›</a:t>
            </a:fld>
            <a:endParaRPr lang="nl-NL"/>
          </a:p>
        </p:txBody>
      </p:sp>
    </p:spTree>
    <p:extLst>
      <p:ext uri="{BB962C8B-B14F-4D97-AF65-F5344CB8AC3E}">
        <p14:creationId xmlns:p14="http://schemas.microsoft.com/office/powerpoint/2010/main" val="3035240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12A369-D108-4CDA-AE55-31AC82B6CBDE}" type="datetimeFigureOut">
              <a:rPr lang="nl-NL" smtClean="0"/>
              <a:t>22-5-2023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B4E38D1-2A07-4944-ABD9-BF39BDF90F57}" type="slidenum">
              <a:rPr lang="nl-NL" smtClean="0"/>
              <a:t>‹#›</a:t>
            </a:fld>
            <a:endParaRPr lang="nl-NL"/>
          </a:p>
        </p:txBody>
      </p:sp>
    </p:spTree>
    <p:extLst>
      <p:ext uri="{BB962C8B-B14F-4D97-AF65-F5344CB8AC3E}">
        <p14:creationId xmlns:p14="http://schemas.microsoft.com/office/powerpoint/2010/main" val="102685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57574" y="1610016"/>
            <a:ext cx="9237434" cy="2562724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5272" y="1610016"/>
            <a:ext cx="27176799" cy="256272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12A369-D108-4CDA-AE55-31AC82B6CBDE}" type="datetimeFigureOut">
              <a:rPr lang="nl-NL" smtClean="0"/>
              <a:t>22-5-2023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B4E38D1-2A07-4944-ABD9-BF39BDF90F57}" type="slidenum">
              <a:rPr lang="nl-NL" smtClean="0"/>
              <a:t>‹#›</a:t>
            </a:fld>
            <a:endParaRPr lang="nl-NL"/>
          </a:p>
        </p:txBody>
      </p:sp>
    </p:spTree>
    <p:extLst>
      <p:ext uri="{BB962C8B-B14F-4D97-AF65-F5344CB8AC3E}">
        <p14:creationId xmlns:p14="http://schemas.microsoft.com/office/powerpoint/2010/main" val="340555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12A369-D108-4CDA-AE55-31AC82B6CBDE}" type="datetimeFigureOut">
              <a:rPr lang="nl-NL" smtClean="0"/>
              <a:t>22-5-2023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B4E38D1-2A07-4944-ABD9-BF39BDF90F57}" type="slidenum">
              <a:rPr lang="nl-NL" smtClean="0"/>
              <a:t>‹#›</a:t>
            </a:fld>
            <a:endParaRPr lang="nl-NL"/>
          </a:p>
        </p:txBody>
      </p:sp>
    </p:spTree>
    <p:extLst>
      <p:ext uri="{BB962C8B-B14F-4D97-AF65-F5344CB8AC3E}">
        <p14:creationId xmlns:p14="http://schemas.microsoft.com/office/powerpoint/2010/main" val="3470239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2960" y="7539080"/>
            <a:ext cx="36949737" cy="12579118"/>
          </a:xfrm>
        </p:spPr>
        <p:txBody>
          <a:bodyPr anchor="b"/>
          <a:lstStyle>
            <a:lvl1pPr>
              <a:defRPr sz="26457"/>
            </a:lvl1pPr>
          </a:lstStyle>
          <a:p>
            <a:r>
              <a:rPr lang="en-US"/>
              <a:t>Click to edit Master title style</a:t>
            </a:r>
            <a:endParaRPr lang="en-US" dirty="0"/>
          </a:p>
        </p:txBody>
      </p:sp>
      <p:sp>
        <p:nvSpPr>
          <p:cNvPr id="3" name="Text Placeholder 2"/>
          <p:cNvSpPr>
            <a:spLocks noGrp="1"/>
          </p:cNvSpPr>
          <p:nvPr>
            <p:ph type="body" idx="1"/>
          </p:nvPr>
        </p:nvSpPr>
        <p:spPr>
          <a:xfrm>
            <a:off x="2922960" y="20237202"/>
            <a:ext cx="36949737" cy="6615061"/>
          </a:xfrm>
        </p:spPr>
        <p:txBody>
          <a:bodyPr/>
          <a:lstStyle>
            <a:lvl1pPr marL="0" indent="0">
              <a:buNone/>
              <a:defRPr sz="10583">
                <a:solidFill>
                  <a:schemeClr val="tx1"/>
                </a:solidFill>
              </a:defRPr>
            </a:lvl1pPr>
            <a:lvl2pPr marL="2016083" indent="0">
              <a:buNone/>
              <a:defRPr sz="8819">
                <a:solidFill>
                  <a:schemeClr val="tx1">
                    <a:tint val="75000"/>
                  </a:schemeClr>
                </a:solidFill>
              </a:defRPr>
            </a:lvl2pPr>
            <a:lvl3pPr marL="4032167" indent="0">
              <a:buNone/>
              <a:defRPr sz="7937">
                <a:solidFill>
                  <a:schemeClr val="tx1">
                    <a:tint val="75000"/>
                  </a:schemeClr>
                </a:solidFill>
              </a:defRPr>
            </a:lvl3pPr>
            <a:lvl4pPr marL="6048250" indent="0">
              <a:buNone/>
              <a:defRPr sz="7055">
                <a:solidFill>
                  <a:schemeClr val="tx1">
                    <a:tint val="75000"/>
                  </a:schemeClr>
                </a:solidFill>
              </a:defRPr>
            </a:lvl4pPr>
            <a:lvl5pPr marL="8064334" indent="0">
              <a:buNone/>
              <a:defRPr sz="7055">
                <a:solidFill>
                  <a:schemeClr val="tx1">
                    <a:tint val="75000"/>
                  </a:schemeClr>
                </a:solidFill>
              </a:defRPr>
            </a:lvl5pPr>
            <a:lvl6pPr marL="10080416" indent="0">
              <a:buNone/>
              <a:defRPr sz="7055">
                <a:solidFill>
                  <a:schemeClr val="tx1">
                    <a:tint val="75000"/>
                  </a:schemeClr>
                </a:solidFill>
              </a:defRPr>
            </a:lvl6pPr>
            <a:lvl7pPr marL="12096499" indent="0">
              <a:buNone/>
              <a:defRPr sz="7055">
                <a:solidFill>
                  <a:schemeClr val="tx1">
                    <a:tint val="75000"/>
                  </a:schemeClr>
                </a:solidFill>
              </a:defRPr>
            </a:lvl7pPr>
            <a:lvl8pPr marL="14112584" indent="0">
              <a:buNone/>
              <a:defRPr sz="7055">
                <a:solidFill>
                  <a:schemeClr val="tx1">
                    <a:tint val="75000"/>
                  </a:schemeClr>
                </a:solidFill>
              </a:defRPr>
            </a:lvl8pPr>
            <a:lvl9pPr marL="16128667" indent="0">
              <a:buNone/>
              <a:defRPr sz="70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12A369-D108-4CDA-AE55-31AC82B6CBDE}" type="datetimeFigureOut">
              <a:rPr lang="nl-NL" smtClean="0"/>
              <a:t>22-5-2023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B4E38D1-2A07-4944-ABD9-BF39BDF90F57}" type="slidenum">
              <a:rPr lang="nl-NL" smtClean="0"/>
              <a:t>‹#›</a:t>
            </a:fld>
            <a:endParaRPr lang="nl-NL"/>
          </a:p>
        </p:txBody>
      </p:sp>
    </p:spTree>
    <p:extLst>
      <p:ext uri="{BB962C8B-B14F-4D97-AF65-F5344CB8AC3E}">
        <p14:creationId xmlns:p14="http://schemas.microsoft.com/office/powerpoint/2010/main" val="864213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5270" y="8050078"/>
            <a:ext cx="18207117" cy="19187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87889" y="8050078"/>
            <a:ext cx="18207117" cy="19187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12A369-D108-4CDA-AE55-31AC82B6CBDE}" type="datetimeFigureOut">
              <a:rPr lang="nl-NL" smtClean="0"/>
              <a:t>22-5-2023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B4E38D1-2A07-4944-ABD9-BF39BDF90F57}" type="slidenum">
              <a:rPr lang="nl-NL" smtClean="0"/>
              <a:t>‹#›</a:t>
            </a:fld>
            <a:endParaRPr lang="nl-NL"/>
          </a:p>
        </p:txBody>
      </p:sp>
    </p:spTree>
    <p:extLst>
      <p:ext uri="{BB962C8B-B14F-4D97-AF65-F5344CB8AC3E}">
        <p14:creationId xmlns:p14="http://schemas.microsoft.com/office/powerpoint/2010/main" val="1723883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50849" y="1610022"/>
            <a:ext cx="36949737" cy="584505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50853" y="7413073"/>
            <a:ext cx="18123442" cy="3633032"/>
          </a:xfrm>
        </p:spPr>
        <p:txBody>
          <a:bodyPr anchor="b"/>
          <a:lstStyle>
            <a:lvl1pPr marL="0" indent="0">
              <a:buNone/>
              <a:defRPr sz="10583" b="1"/>
            </a:lvl1pPr>
            <a:lvl2pPr marL="2016083" indent="0">
              <a:buNone/>
              <a:defRPr sz="8819" b="1"/>
            </a:lvl2pPr>
            <a:lvl3pPr marL="4032167" indent="0">
              <a:buNone/>
              <a:defRPr sz="7937" b="1"/>
            </a:lvl3pPr>
            <a:lvl4pPr marL="6048250" indent="0">
              <a:buNone/>
              <a:defRPr sz="7055" b="1"/>
            </a:lvl4pPr>
            <a:lvl5pPr marL="8064334" indent="0">
              <a:buNone/>
              <a:defRPr sz="7055" b="1"/>
            </a:lvl5pPr>
            <a:lvl6pPr marL="10080416" indent="0">
              <a:buNone/>
              <a:defRPr sz="7055" b="1"/>
            </a:lvl6pPr>
            <a:lvl7pPr marL="12096499" indent="0">
              <a:buNone/>
              <a:defRPr sz="7055" b="1"/>
            </a:lvl7pPr>
            <a:lvl8pPr marL="14112584" indent="0">
              <a:buNone/>
              <a:defRPr sz="7055" b="1"/>
            </a:lvl8pPr>
            <a:lvl9pPr marL="16128667" indent="0">
              <a:buNone/>
              <a:defRPr sz="7055" b="1"/>
            </a:lvl9pPr>
          </a:lstStyle>
          <a:p>
            <a:pPr lvl="0"/>
            <a:r>
              <a:rPr lang="en-US"/>
              <a:t>Click to edit Master text styles</a:t>
            </a:r>
          </a:p>
        </p:txBody>
      </p:sp>
      <p:sp>
        <p:nvSpPr>
          <p:cNvPr id="4" name="Content Placeholder 3"/>
          <p:cNvSpPr>
            <a:spLocks noGrp="1"/>
          </p:cNvSpPr>
          <p:nvPr>
            <p:ph sz="half" idx="2"/>
          </p:nvPr>
        </p:nvSpPr>
        <p:spPr>
          <a:xfrm>
            <a:off x="2950853" y="11046105"/>
            <a:ext cx="18123442" cy="16247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87892" y="7413073"/>
            <a:ext cx="18212697" cy="3633032"/>
          </a:xfrm>
        </p:spPr>
        <p:txBody>
          <a:bodyPr anchor="b"/>
          <a:lstStyle>
            <a:lvl1pPr marL="0" indent="0">
              <a:buNone/>
              <a:defRPr sz="10583" b="1"/>
            </a:lvl1pPr>
            <a:lvl2pPr marL="2016083" indent="0">
              <a:buNone/>
              <a:defRPr sz="8819" b="1"/>
            </a:lvl2pPr>
            <a:lvl3pPr marL="4032167" indent="0">
              <a:buNone/>
              <a:defRPr sz="7937" b="1"/>
            </a:lvl3pPr>
            <a:lvl4pPr marL="6048250" indent="0">
              <a:buNone/>
              <a:defRPr sz="7055" b="1"/>
            </a:lvl4pPr>
            <a:lvl5pPr marL="8064334" indent="0">
              <a:buNone/>
              <a:defRPr sz="7055" b="1"/>
            </a:lvl5pPr>
            <a:lvl6pPr marL="10080416" indent="0">
              <a:buNone/>
              <a:defRPr sz="7055" b="1"/>
            </a:lvl6pPr>
            <a:lvl7pPr marL="12096499" indent="0">
              <a:buNone/>
              <a:defRPr sz="7055" b="1"/>
            </a:lvl7pPr>
            <a:lvl8pPr marL="14112584" indent="0">
              <a:buNone/>
              <a:defRPr sz="7055" b="1"/>
            </a:lvl8pPr>
            <a:lvl9pPr marL="16128667" indent="0">
              <a:buNone/>
              <a:defRPr sz="7055" b="1"/>
            </a:lvl9pPr>
          </a:lstStyle>
          <a:p>
            <a:pPr lvl="0"/>
            <a:r>
              <a:rPr lang="en-US"/>
              <a:t>Click to edit Master text styles</a:t>
            </a:r>
          </a:p>
        </p:txBody>
      </p:sp>
      <p:sp>
        <p:nvSpPr>
          <p:cNvPr id="6" name="Content Placeholder 5"/>
          <p:cNvSpPr>
            <a:spLocks noGrp="1"/>
          </p:cNvSpPr>
          <p:nvPr>
            <p:ph sz="quarter" idx="4"/>
          </p:nvPr>
        </p:nvSpPr>
        <p:spPr>
          <a:xfrm>
            <a:off x="21687892" y="11046105"/>
            <a:ext cx="18212697" cy="16247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12A369-D108-4CDA-AE55-31AC82B6CBDE}" type="datetimeFigureOut">
              <a:rPr lang="nl-NL" smtClean="0"/>
              <a:t>22-5-2023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B4E38D1-2A07-4944-ABD9-BF39BDF90F57}" type="slidenum">
              <a:rPr lang="nl-NL" smtClean="0"/>
              <a:t>‹#›</a:t>
            </a:fld>
            <a:endParaRPr lang="nl-NL"/>
          </a:p>
        </p:txBody>
      </p:sp>
    </p:spTree>
    <p:extLst>
      <p:ext uri="{BB962C8B-B14F-4D97-AF65-F5344CB8AC3E}">
        <p14:creationId xmlns:p14="http://schemas.microsoft.com/office/powerpoint/2010/main" val="291366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12A369-D108-4CDA-AE55-31AC82B6CBDE}" type="datetimeFigureOut">
              <a:rPr lang="nl-NL" smtClean="0"/>
              <a:t>22-5-2023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B4E38D1-2A07-4944-ABD9-BF39BDF90F57}" type="slidenum">
              <a:rPr lang="nl-NL" smtClean="0"/>
              <a:t>‹#›</a:t>
            </a:fld>
            <a:endParaRPr lang="nl-NL"/>
          </a:p>
        </p:txBody>
      </p:sp>
    </p:spTree>
    <p:extLst>
      <p:ext uri="{BB962C8B-B14F-4D97-AF65-F5344CB8AC3E}">
        <p14:creationId xmlns:p14="http://schemas.microsoft.com/office/powerpoint/2010/main" val="3162704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2A369-D108-4CDA-AE55-31AC82B6CBDE}" type="datetimeFigureOut">
              <a:rPr lang="nl-NL" smtClean="0"/>
              <a:t>22-5-2023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4B4E38D1-2A07-4944-ABD9-BF39BDF90F57}" type="slidenum">
              <a:rPr lang="nl-NL" smtClean="0"/>
              <a:t>‹#›</a:t>
            </a:fld>
            <a:endParaRPr lang="nl-NL"/>
          </a:p>
        </p:txBody>
      </p:sp>
    </p:spTree>
    <p:extLst>
      <p:ext uri="{BB962C8B-B14F-4D97-AF65-F5344CB8AC3E}">
        <p14:creationId xmlns:p14="http://schemas.microsoft.com/office/powerpoint/2010/main" val="164377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50850" y="2016019"/>
            <a:ext cx="13817104" cy="7056067"/>
          </a:xfrm>
        </p:spPr>
        <p:txBody>
          <a:bodyPr anchor="b"/>
          <a:lstStyle>
            <a:lvl1pPr>
              <a:defRPr sz="14111"/>
            </a:lvl1pPr>
          </a:lstStyle>
          <a:p>
            <a:r>
              <a:rPr lang="en-US"/>
              <a:t>Click to edit Master title style</a:t>
            </a:r>
            <a:endParaRPr lang="en-US" dirty="0"/>
          </a:p>
        </p:txBody>
      </p:sp>
      <p:sp>
        <p:nvSpPr>
          <p:cNvPr id="3" name="Content Placeholder 2"/>
          <p:cNvSpPr>
            <a:spLocks noGrp="1"/>
          </p:cNvSpPr>
          <p:nvPr>
            <p:ph idx="1"/>
          </p:nvPr>
        </p:nvSpPr>
        <p:spPr>
          <a:xfrm>
            <a:off x="18212697" y="4354049"/>
            <a:ext cx="21687889" cy="21490205"/>
          </a:xfrm>
        </p:spPr>
        <p:txBody>
          <a:bodyPr/>
          <a:lstStyle>
            <a:lvl1pPr>
              <a:defRPr sz="14111"/>
            </a:lvl1pPr>
            <a:lvl2pPr>
              <a:defRPr sz="12348"/>
            </a:lvl2pPr>
            <a:lvl3pPr>
              <a:defRPr sz="10583"/>
            </a:lvl3pPr>
            <a:lvl4pPr>
              <a:defRPr sz="8819"/>
            </a:lvl4pPr>
            <a:lvl5pPr>
              <a:defRPr sz="8819"/>
            </a:lvl5pPr>
            <a:lvl6pPr>
              <a:defRPr sz="8819"/>
            </a:lvl6pPr>
            <a:lvl7pPr>
              <a:defRPr sz="8819"/>
            </a:lvl7pPr>
            <a:lvl8pPr>
              <a:defRPr sz="8819"/>
            </a:lvl8pPr>
            <a:lvl9pPr>
              <a:defRPr sz="88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50850" y="9072088"/>
            <a:ext cx="13817104" cy="16807162"/>
          </a:xfrm>
        </p:spPr>
        <p:txBody>
          <a:bodyPr/>
          <a:lstStyle>
            <a:lvl1pPr marL="0" indent="0">
              <a:buNone/>
              <a:defRPr sz="7055"/>
            </a:lvl1pPr>
            <a:lvl2pPr marL="2016083" indent="0">
              <a:buNone/>
              <a:defRPr sz="6173"/>
            </a:lvl2pPr>
            <a:lvl3pPr marL="4032167" indent="0">
              <a:buNone/>
              <a:defRPr sz="5291"/>
            </a:lvl3pPr>
            <a:lvl4pPr marL="6048250" indent="0">
              <a:buNone/>
              <a:defRPr sz="4411"/>
            </a:lvl4pPr>
            <a:lvl5pPr marL="8064334" indent="0">
              <a:buNone/>
              <a:defRPr sz="4411"/>
            </a:lvl5pPr>
            <a:lvl6pPr marL="10080416" indent="0">
              <a:buNone/>
              <a:defRPr sz="4411"/>
            </a:lvl6pPr>
            <a:lvl7pPr marL="12096499" indent="0">
              <a:buNone/>
              <a:defRPr sz="4411"/>
            </a:lvl7pPr>
            <a:lvl8pPr marL="14112584" indent="0">
              <a:buNone/>
              <a:defRPr sz="4411"/>
            </a:lvl8pPr>
            <a:lvl9pPr marL="16128667" indent="0">
              <a:buNone/>
              <a:defRPr sz="4411"/>
            </a:lvl9pPr>
          </a:lstStyle>
          <a:p>
            <a:pPr lvl="0"/>
            <a:r>
              <a:rPr lang="en-US"/>
              <a:t>Click to edit Master text styles</a:t>
            </a:r>
          </a:p>
        </p:txBody>
      </p:sp>
      <p:sp>
        <p:nvSpPr>
          <p:cNvPr id="5" name="Date Placeholder 4"/>
          <p:cNvSpPr>
            <a:spLocks noGrp="1"/>
          </p:cNvSpPr>
          <p:nvPr>
            <p:ph type="dt" sz="half" idx="10"/>
          </p:nvPr>
        </p:nvSpPr>
        <p:spPr/>
        <p:txBody>
          <a:bodyPr/>
          <a:lstStyle/>
          <a:p>
            <a:fld id="{ED12A369-D108-4CDA-AE55-31AC82B6CBDE}" type="datetimeFigureOut">
              <a:rPr lang="nl-NL" smtClean="0"/>
              <a:t>22-5-2023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B4E38D1-2A07-4944-ABD9-BF39BDF90F57}" type="slidenum">
              <a:rPr lang="nl-NL" smtClean="0"/>
              <a:t>‹#›</a:t>
            </a:fld>
            <a:endParaRPr lang="nl-NL"/>
          </a:p>
        </p:txBody>
      </p:sp>
    </p:spTree>
    <p:extLst>
      <p:ext uri="{BB962C8B-B14F-4D97-AF65-F5344CB8AC3E}">
        <p14:creationId xmlns:p14="http://schemas.microsoft.com/office/powerpoint/2010/main" val="2857291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50850" y="2016019"/>
            <a:ext cx="13817104" cy="7056067"/>
          </a:xfrm>
        </p:spPr>
        <p:txBody>
          <a:bodyPr anchor="b"/>
          <a:lstStyle>
            <a:lvl1pPr>
              <a:defRPr sz="14111"/>
            </a:lvl1pPr>
          </a:lstStyle>
          <a:p>
            <a:r>
              <a:rPr lang="en-US"/>
              <a:t>Click to edit Master title style</a:t>
            </a:r>
            <a:endParaRPr lang="en-US" dirty="0"/>
          </a:p>
        </p:txBody>
      </p:sp>
      <p:sp>
        <p:nvSpPr>
          <p:cNvPr id="3" name="Picture Placeholder 2"/>
          <p:cNvSpPr>
            <a:spLocks noGrp="1" noChangeAspect="1"/>
          </p:cNvSpPr>
          <p:nvPr>
            <p:ph type="pic" idx="1"/>
          </p:nvPr>
        </p:nvSpPr>
        <p:spPr>
          <a:xfrm>
            <a:off x="18212697" y="4354049"/>
            <a:ext cx="21687889" cy="21490205"/>
          </a:xfrm>
        </p:spPr>
        <p:txBody>
          <a:bodyPr anchor="t"/>
          <a:lstStyle>
            <a:lvl1pPr marL="0" indent="0">
              <a:buNone/>
              <a:defRPr sz="14111"/>
            </a:lvl1pPr>
            <a:lvl2pPr marL="2016083" indent="0">
              <a:buNone/>
              <a:defRPr sz="12348"/>
            </a:lvl2pPr>
            <a:lvl3pPr marL="4032167" indent="0">
              <a:buNone/>
              <a:defRPr sz="10583"/>
            </a:lvl3pPr>
            <a:lvl4pPr marL="6048250" indent="0">
              <a:buNone/>
              <a:defRPr sz="8819"/>
            </a:lvl4pPr>
            <a:lvl5pPr marL="8064334" indent="0">
              <a:buNone/>
              <a:defRPr sz="8819"/>
            </a:lvl5pPr>
            <a:lvl6pPr marL="10080416" indent="0">
              <a:buNone/>
              <a:defRPr sz="8819"/>
            </a:lvl6pPr>
            <a:lvl7pPr marL="12096499" indent="0">
              <a:buNone/>
              <a:defRPr sz="8819"/>
            </a:lvl7pPr>
            <a:lvl8pPr marL="14112584" indent="0">
              <a:buNone/>
              <a:defRPr sz="8819"/>
            </a:lvl8pPr>
            <a:lvl9pPr marL="16128667" indent="0">
              <a:buNone/>
              <a:defRPr sz="8819"/>
            </a:lvl9pPr>
          </a:lstStyle>
          <a:p>
            <a:r>
              <a:rPr lang="en-US"/>
              <a:t>Click icon to add picture</a:t>
            </a:r>
            <a:endParaRPr lang="en-US" dirty="0"/>
          </a:p>
        </p:txBody>
      </p:sp>
      <p:sp>
        <p:nvSpPr>
          <p:cNvPr id="4" name="Text Placeholder 3"/>
          <p:cNvSpPr>
            <a:spLocks noGrp="1"/>
          </p:cNvSpPr>
          <p:nvPr>
            <p:ph type="body" sz="half" idx="2"/>
          </p:nvPr>
        </p:nvSpPr>
        <p:spPr>
          <a:xfrm>
            <a:off x="2950850" y="9072088"/>
            <a:ext cx="13817104" cy="16807162"/>
          </a:xfrm>
        </p:spPr>
        <p:txBody>
          <a:bodyPr/>
          <a:lstStyle>
            <a:lvl1pPr marL="0" indent="0">
              <a:buNone/>
              <a:defRPr sz="7055"/>
            </a:lvl1pPr>
            <a:lvl2pPr marL="2016083" indent="0">
              <a:buNone/>
              <a:defRPr sz="6173"/>
            </a:lvl2pPr>
            <a:lvl3pPr marL="4032167" indent="0">
              <a:buNone/>
              <a:defRPr sz="5291"/>
            </a:lvl3pPr>
            <a:lvl4pPr marL="6048250" indent="0">
              <a:buNone/>
              <a:defRPr sz="4411"/>
            </a:lvl4pPr>
            <a:lvl5pPr marL="8064334" indent="0">
              <a:buNone/>
              <a:defRPr sz="4411"/>
            </a:lvl5pPr>
            <a:lvl6pPr marL="10080416" indent="0">
              <a:buNone/>
              <a:defRPr sz="4411"/>
            </a:lvl6pPr>
            <a:lvl7pPr marL="12096499" indent="0">
              <a:buNone/>
              <a:defRPr sz="4411"/>
            </a:lvl7pPr>
            <a:lvl8pPr marL="14112584" indent="0">
              <a:buNone/>
              <a:defRPr sz="4411"/>
            </a:lvl8pPr>
            <a:lvl9pPr marL="16128667" indent="0">
              <a:buNone/>
              <a:defRPr sz="4411"/>
            </a:lvl9pPr>
          </a:lstStyle>
          <a:p>
            <a:pPr lvl="0"/>
            <a:r>
              <a:rPr lang="en-US"/>
              <a:t>Click to edit Master text styles</a:t>
            </a:r>
          </a:p>
        </p:txBody>
      </p:sp>
      <p:sp>
        <p:nvSpPr>
          <p:cNvPr id="5" name="Date Placeholder 4"/>
          <p:cNvSpPr>
            <a:spLocks noGrp="1"/>
          </p:cNvSpPr>
          <p:nvPr>
            <p:ph type="dt" sz="half" idx="10"/>
          </p:nvPr>
        </p:nvSpPr>
        <p:spPr/>
        <p:txBody>
          <a:bodyPr/>
          <a:lstStyle/>
          <a:p>
            <a:fld id="{ED12A369-D108-4CDA-AE55-31AC82B6CBDE}" type="datetimeFigureOut">
              <a:rPr lang="nl-NL" smtClean="0"/>
              <a:t>22-5-2023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B4E38D1-2A07-4944-ABD9-BF39BDF90F57}" type="slidenum">
              <a:rPr lang="nl-NL" smtClean="0"/>
              <a:t>‹#›</a:t>
            </a:fld>
            <a:endParaRPr lang="nl-NL"/>
          </a:p>
        </p:txBody>
      </p:sp>
    </p:spTree>
    <p:extLst>
      <p:ext uri="{BB962C8B-B14F-4D97-AF65-F5344CB8AC3E}">
        <p14:creationId xmlns:p14="http://schemas.microsoft.com/office/powerpoint/2010/main" val="2980764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5270" y="1610022"/>
            <a:ext cx="36949737" cy="584505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5270" y="8050078"/>
            <a:ext cx="36949737" cy="1918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5269" y="28028275"/>
            <a:ext cx="9639062" cy="1610015"/>
          </a:xfrm>
          <a:prstGeom prst="rect">
            <a:avLst/>
          </a:prstGeom>
        </p:spPr>
        <p:txBody>
          <a:bodyPr vert="horz" lIns="91440" tIns="45720" rIns="91440" bIns="45720" rtlCol="0" anchor="ctr"/>
          <a:lstStyle>
            <a:lvl1pPr algn="l">
              <a:defRPr sz="5291">
                <a:solidFill>
                  <a:schemeClr val="tx1">
                    <a:tint val="75000"/>
                  </a:schemeClr>
                </a:solidFill>
              </a:defRPr>
            </a:lvl1pPr>
          </a:lstStyle>
          <a:p>
            <a:fld id="{ED12A369-D108-4CDA-AE55-31AC82B6CBDE}" type="datetimeFigureOut">
              <a:rPr lang="nl-NL" smtClean="0"/>
              <a:t>22-5-2023</a:t>
            </a:fld>
            <a:endParaRPr lang="nl-NL"/>
          </a:p>
        </p:txBody>
      </p:sp>
      <p:sp>
        <p:nvSpPr>
          <p:cNvPr id="5" name="Footer Placeholder 4"/>
          <p:cNvSpPr>
            <a:spLocks noGrp="1"/>
          </p:cNvSpPr>
          <p:nvPr>
            <p:ph type="ftr" sz="quarter" idx="3"/>
          </p:nvPr>
        </p:nvSpPr>
        <p:spPr>
          <a:xfrm>
            <a:off x="14190842" y="28028275"/>
            <a:ext cx="14458593" cy="1610015"/>
          </a:xfrm>
          <a:prstGeom prst="rect">
            <a:avLst/>
          </a:prstGeom>
        </p:spPr>
        <p:txBody>
          <a:bodyPr vert="horz" lIns="91440" tIns="45720" rIns="91440" bIns="45720" rtlCol="0" anchor="ctr"/>
          <a:lstStyle>
            <a:lvl1pPr algn="ctr">
              <a:defRPr sz="5291">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30255944" y="28028275"/>
            <a:ext cx="9639062" cy="1610015"/>
          </a:xfrm>
          <a:prstGeom prst="rect">
            <a:avLst/>
          </a:prstGeom>
        </p:spPr>
        <p:txBody>
          <a:bodyPr vert="horz" lIns="91440" tIns="45720" rIns="91440" bIns="45720" rtlCol="0" anchor="ctr"/>
          <a:lstStyle>
            <a:lvl1pPr algn="r">
              <a:defRPr sz="5291">
                <a:solidFill>
                  <a:schemeClr val="tx1">
                    <a:tint val="75000"/>
                  </a:schemeClr>
                </a:solidFill>
              </a:defRPr>
            </a:lvl1pPr>
          </a:lstStyle>
          <a:p>
            <a:fld id="{4B4E38D1-2A07-4944-ABD9-BF39BDF90F57}" type="slidenum">
              <a:rPr lang="nl-NL" smtClean="0"/>
              <a:t>‹#›</a:t>
            </a:fld>
            <a:endParaRPr lang="nl-NL"/>
          </a:p>
        </p:txBody>
      </p:sp>
    </p:spTree>
    <p:extLst>
      <p:ext uri="{BB962C8B-B14F-4D97-AF65-F5344CB8AC3E}">
        <p14:creationId xmlns:p14="http://schemas.microsoft.com/office/powerpoint/2010/main" val="17184833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4032167" rtl="0" eaLnBrk="1" latinLnBrk="0" hangingPunct="1">
        <a:lnSpc>
          <a:spcPct val="90000"/>
        </a:lnSpc>
        <a:spcBef>
          <a:spcPct val="0"/>
        </a:spcBef>
        <a:buNone/>
        <a:defRPr sz="19402" kern="1200">
          <a:solidFill>
            <a:schemeClr val="tx1"/>
          </a:solidFill>
          <a:latin typeface="+mj-lt"/>
          <a:ea typeface="+mj-ea"/>
          <a:cs typeface="+mj-cs"/>
        </a:defRPr>
      </a:lvl1pPr>
    </p:titleStyle>
    <p:bodyStyle>
      <a:lvl1pPr marL="1008042" indent="-1008042" algn="l" defTabSz="4032167" rtl="0" eaLnBrk="1" latinLnBrk="0" hangingPunct="1">
        <a:lnSpc>
          <a:spcPct val="90000"/>
        </a:lnSpc>
        <a:spcBef>
          <a:spcPts val="4411"/>
        </a:spcBef>
        <a:buFont typeface="Arial" panose="020B0604020202020204" pitchFamily="34" charset="0"/>
        <a:buChar char="•"/>
        <a:defRPr sz="12348" kern="1200">
          <a:solidFill>
            <a:schemeClr val="tx1"/>
          </a:solidFill>
          <a:latin typeface="+mn-lt"/>
          <a:ea typeface="+mn-ea"/>
          <a:cs typeface="+mn-cs"/>
        </a:defRPr>
      </a:lvl1pPr>
      <a:lvl2pPr marL="3024125" indent="-1008042" algn="l" defTabSz="4032167" rtl="0" eaLnBrk="1" latinLnBrk="0" hangingPunct="1">
        <a:lnSpc>
          <a:spcPct val="90000"/>
        </a:lnSpc>
        <a:spcBef>
          <a:spcPts val="2205"/>
        </a:spcBef>
        <a:buFont typeface="Arial" panose="020B0604020202020204" pitchFamily="34" charset="0"/>
        <a:buChar char="•"/>
        <a:defRPr sz="10583" kern="1200">
          <a:solidFill>
            <a:schemeClr val="tx1"/>
          </a:solidFill>
          <a:latin typeface="+mn-lt"/>
          <a:ea typeface="+mn-ea"/>
          <a:cs typeface="+mn-cs"/>
        </a:defRPr>
      </a:lvl2pPr>
      <a:lvl3pPr marL="5040209" indent="-1008042" algn="l" defTabSz="4032167" rtl="0" eaLnBrk="1" latinLnBrk="0" hangingPunct="1">
        <a:lnSpc>
          <a:spcPct val="90000"/>
        </a:lnSpc>
        <a:spcBef>
          <a:spcPts val="2205"/>
        </a:spcBef>
        <a:buFont typeface="Arial" panose="020B0604020202020204" pitchFamily="34" charset="0"/>
        <a:buChar char="•"/>
        <a:defRPr sz="8819" kern="1200">
          <a:solidFill>
            <a:schemeClr val="tx1"/>
          </a:solidFill>
          <a:latin typeface="+mn-lt"/>
          <a:ea typeface="+mn-ea"/>
          <a:cs typeface="+mn-cs"/>
        </a:defRPr>
      </a:lvl3pPr>
      <a:lvl4pPr marL="7056292" indent="-1008042" algn="l" defTabSz="403216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4pPr>
      <a:lvl5pPr marL="9072375" indent="-1008042" algn="l" defTabSz="403216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5pPr>
      <a:lvl6pPr marL="11088459" indent="-1008042" algn="l" defTabSz="403216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6pPr>
      <a:lvl7pPr marL="13104542" indent="-1008042" algn="l" defTabSz="403216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7pPr>
      <a:lvl8pPr marL="15120626" indent="-1008042" algn="l" defTabSz="403216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8pPr>
      <a:lvl9pPr marL="17136709" indent="-1008042" algn="l" defTabSz="403216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9pPr>
    </p:bodyStyle>
    <p:otherStyle>
      <a:defPPr>
        <a:defRPr lang="en-US"/>
      </a:defPPr>
      <a:lvl1pPr marL="0" algn="l" defTabSz="4032167" rtl="0" eaLnBrk="1" latinLnBrk="0" hangingPunct="1">
        <a:defRPr sz="7937" kern="1200">
          <a:solidFill>
            <a:schemeClr val="tx1"/>
          </a:solidFill>
          <a:latin typeface="+mn-lt"/>
          <a:ea typeface="+mn-ea"/>
          <a:cs typeface="+mn-cs"/>
        </a:defRPr>
      </a:lvl1pPr>
      <a:lvl2pPr marL="2016083" algn="l" defTabSz="4032167" rtl="0" eaLnBrk="1" latinLnBrk="0" hangingPunct="1">
        <a:defRPr sz="7937" kern="1200">
          <a:solidFill>
            <a:schemeClr val="tx1"/>
          </a:solidFill>
          <a:latin typeface="+mn-lt"/>
          <a:ea typeface="+mn-ea"/>
          <a:cs typeface="+mn-cs"/>
        </a:defRPr>
      </a:lvl2pPr>
      <a:lvl3pPr marL="4032167" algn="l" defTabSz="4032167" rtl="0" eaLnBrk="1" latinLnBrk="0" hangingPunct="1">
        <a:defRPr sz="7937" kern="1200">
          <a:solidFill>
            <a:schemeClr val="tx1"/>
          </a:solidFill>
          <a:latin typeface="+mn-lt"/>
          <a:ea typeface="+mn-ea"/>
          <a:cs typeface="+mn-cs"/>
        </a:defRPr>
      </a:lvl3pPr>
      <a:lvl4pPr marL="6048250" algn="l" defTabSz="4032167" rtl="0" eaLnBrk="1" latinLnBrk="0" hangingPunct="1">
        <a:defRPr sz="7937" kern="1200">
          <a:solidFill>
            <a:schemeClr val="tx1"/>
          </a:solidFill>
          <a:latin typeface="+mn-lt"/>
          <a:ea typeface="+mn-ea"/>
          <a:cs typeface="+mn-cs"/>
        </a:defRPr>
      </a:lvl4pPr>
      <a:lvl5pPr marL="8064334" algn="l" defTabSz="4032167" rtl="0" eaLnBrk="1" latinLnBrk="0" hangingPunct="1">
        <a:defRPr sz="7937" kern="1200">
          <a:solidFill>
            <a:schemeClr val="tx1"/>
          </a:solidFill>
          <a:latin typeface="+mn-lt"/>
          <a:ea typeface="+mn-ea"/>
          <a:cs typeface="+mn-cs"/>
        </a:defRPr>
      </a:lvl5pPr>
      <a:lvl6pPr marL="10080416" algn="l" defTabSz="4032167" rtl="0" eaLnBrk="1" latinLnBrk="0" hangingPunct="1">
        <a:defRPr sz="7937" kern="1200">
          <a:solidFill>
            <a:schemeClr val="tx1"/>
          </a:solidFill>
          <a:latin typeface="+mn-lt"/>
          <a:ea typeface="+mn-ea"/>
          <a:cs typeface="+mn-cs"/>
        </a:defRPr>
      </a:lvl6pPr>
      <a:lvl7pPr marL="12096499" algn="l" defTabSz="4032167" rtl="0" eaLnBrk="1" latinLnBrk="0" hangingPunct="1">
        <a:defRPr sz="7937" kern="1200">
          <a:solidFill>
            <a:schemeClr val="tx1"/>
          </a:solidFill>
          <a:latin typeface="+mn-lt"/>
          <a:ea typeface="+mn-ea"/>
          <a:cs typeface="+mn-cs"/>
        </a:defRPr>
      </a:lvl7pPr>
      <a:lvl8pPr marL="14112584" algn="l" defTabSz="4032167" rtl="0" eaLnBrk="1" latinLnBrk="0" hangingPunct="1">
        <a:defRPr sz="7937" kern="1200">
          <a:solidFill>
            <a:schemeClr val="tx1"/>
          </a:solidFill>
          <a:latin typeface="+mn-lt"/>
          <a:ea typeface="+mn-ea"/>
          <a:cs typeface="+mn-cs"/>
        </a:defRPr>
      </a:lvl8pPr>
      <a:lvl9pPr marL="16128667" algn="l" defTabSz="4032167" rtl="0" eaLnBrk="1" latinLnBrk="0" hangingPunct="1">
        <a:defRPr sz="793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hart" Target="../charts/chart2.xml"/><Relationship Id="rId1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chart" Target="../charts/chart1.xml"/><Relationship Id="rId17"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12.jpeg"/><Relationship Id="rId20"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image" Target="../media/image9.png"/><Relationship Id="rId19"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5BB73B-F7FB-34EB-11DD-1A78B3C54FB6}"/>
              </a:ext>
            </a:extLst>
          </p:cNvPr>
          <p:cNvSpPr/>
          <p:nvPr/>
        </p:nvSpPr>
        <p:spPr>
          <a:xfrm>
            <a:off x="1" y="0"/>
            <a:ext cx="42840276" cy="28715301"/>
          </a:xfrm>
          <a:prstGeom prst="rect">
            <a:avLst/>
          </a:prstGeom>
          <a:solidFill>
            <a:srgbClr val="2516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1" dirty="0"/>
          </a:p>
        </p:txBody>
      </p:sp>
      <p:sp>
        <p:nvSpPr>
          <p:cNvPr id="56" name="Rectangle 55">
            <a:extLst>
              <a:ext uri="{FF2B5EF4-FFF2-40B4-BE49-F238E27FC236}">
                <a16:creationId xmlns:a16="http://schemas.microsoft.com/office/drawing/2014/main" id="{C6E0008A-CAAE-50D2-7120-1B5412212CCA}"/>
              </a:ext>
            </a:extLst>
          </p:cNvPr>
          <p:cNvSpPr/>
          <p:nvPr/>
        </p:nvSpPr>
        <p:spPr>
          <a:xfrm>
            <a:off x="15916618" y="3886758"/>
            <a:ext cx="26346203" cy="21777773"/>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1"/>
          </a:p>
        </p:txBody>
      </p:sp>
      <p:pic>
        <p:nvPicPr>
          <p:cNvPr id="18" name="Picture 17">
            <a:extLst>
              <a:ext uri="{FF2B5EF4-FFF2-40B4-BE49-F238E27FC236}">
                <a16:creationId xmlns:a16="http://schemas.microsoft.com/office/drawing/2014/main" id="{16F68739-6E0B-BAA4-FAAC-60C5116708AD}"/>
              </a:ext>
            </a:extLst>
          </p:cNvPr>
          <p:cNvPicPr>
            <a:picLocks noChangeAspect="1"/>
          </p:cNvPicPr>
          <p:nvPr/>
        </p:nvPicPr>
        <p:blipFill rotWithShape="1">
          <a:blip r:embed="rId2">
            <a:extLst>
              <a:ext uri="{28A0092B-C50C-407E-A947-70E740481C1C}">
                <a14:useLocalDpi xmlns:a14="http://schemas.microsoft.com/office/drawing/2010/main" val="0"/>
              </a:ext>
            </a:extLst>
          </a:blip>
          <a:srcRect l="4572" t="37844" r="5127" b="41682"/>
          <a:stretch/>
        </p:blipFill>
        <p:spPr>
          <a:xfrm>
            <a:off x="27539992" y="29139214"/>
            <a:ext cx="3649996" cy="669859"/>
          </a:xfrm>
          <a:prstGeom prst="rect">
            <a:avLst/>
          </a:prstGeom>
        </p:spPr>
      </p:pic>
      <p:pic>
        <p:nvPicPr>
          <p:cNvPr id="20" name="Picture 19" descr="A picture containing font, graphics, symbol, logo&#10;&#10;Description automatically generated">
            <a:extLst>
              <a:ext uri="{FF2B5EF4-FFF2-40B4-BE49-F238E27FC236}">
                <a16:creationId xmlns:a16="http://schemas.microsoft.com/office/drawing/2014/main" id="{EC32C749-5789-DBC4-304E-0AD85AF775E0}"/>
              </a:ext>
            </a:extLst>
          </p:cNvPr>
          <p:cNvPicPr>
            <a:picLocks noChangeAspect="1"/>
          </p:cNvPicPr>
          <p:nvPr/>
        </p:nvPicPr>
        <p:blipFill rotWithShape="1">
          <a:blip r:embed="rId3">
            <a:extLst>
              <a:ext uri="{28A0092B-C50C-407E-A947-70E740481C1C}">
                <a14:useLocalDpi xmlns:a14="http://schemas.microsoft.com/office/drawing/2010/main" val="0"/>
              </a:ext>
            </a:extLst>
          </a:blip>
          <a:srcRect l="13879" t="19553" r="11496" b="17762"/>
          <a:stretch/>
        </p:blipFill>
        <p:spPr>
          <a:xfrm>
            <a:off x="1565522" y="28832890"/>
            <a:ext cx="2816418" cy="1484326"/>
          </a:xfrm>
          <a:prstGeom prst="rect">
            <a:avLst/>
          </a:prstGeom>
        </p:spPr>
      </p:pic>
      <p:pic>
        <p:nvPicPr>
          <p:cNvPr id="22" name="Picture 21" descr="A blue outline of a building and a car&#10;&#10;Description automatically generated with low confidence">
            <a:extLst>
              <a:ext uri="{FF2B5EF4-FFF2-40B4-BE49-F238E27FC236}">
                <a16:creationId xmlns:a16="http://schemas.microsoft.com/office/drawing/2014/main" id="{F3B8C32B-2809-5719-60F2-EC2C4A345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7038" y="28883369"/>
            <a:ext cx="4091099" cy="1199793"/>
          </a:xfrm>
          <a:prstGeom prst="rect">
            <a:avLst/>
          </a:prstGeom>
        </p:spPr>
      </p:pic>
      <p:pic>
        <p:nvPicPr>
          <p:cNvPr id="26" name="Picture 25" descr="A green logo with a plant growing out of it&#10;&#10;Description automatically generated with low confidence">
            <a:extLst>
              <a:ext uri="{FF2B5EF4-FFF2-40B4-BE49-F238E27FC236}">
                <a16:creationId xmlns:a16="http://schemas.microsoft.com/office/drawing/2014/main" id="{2E701A4E-A9BC-56F2-AF72-A24F79B91C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3700" y="28749366"/>
            <a:ext cx="2304938" cy="1438045"/>
          </a:xfrm>
          <a:prstGeom prst="rect">
            <a:avLst/>
          </a:prstGeom>
        </p:spPr>
      </p:pic>
      <p:pic>
        <p:nvPicPr>
          <p:cNvPr id="28" name="Picture 27" descr="A picture containing graphics, font, graphic design, logo&#10;&#10;Description automatically generated">
            <a:extLst>
              <a:ext uri="{FF2B5EF4-FFF2-40B4-BE49-F238E27FC236}">
                <a16:creationId xmlns:a16="http://schemas.microsoft.com/office/drawing/2014/main" id="{5BDFD8D5-6584-659E-512F-3304871C74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95475" y="29160069"/>
            <a:ext cx="3758032" cy="733549"/>
          </a:xfrm>
          <a:prstGeom prst="rect">
            <a:avLst/>
          </a:prstGeom>
        </p:spPr>
      </p:pic>
      <p:pic>
        <p:nvPicPr>
          <p:cNvPr id="30" name="Picture 29" descr="A black background with red letters&#10;&#10;Description automatically generated with low confidence">
            <a:extLst>
              <a:ext uri="{FF2B5EF4-FFF2-40B4-BE49-F238E27FC236}">
                <a16:creationId xmlns:a16="http://schemas.microsoft.com/office/drawing/2014/main" id="{90CCB462-15B2-26A8-F0CC-FD50854D65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012007" y="29059009"/>
            <a:ext cx="3226768" cy="912806"/>
          </a:xfrm>
          <a:prstGeom prst="rect">
            <a:avLst/>
          </a:prstGeom>
        </p:spPr>
      </p:pic>
      <p:pic>
        <p:nvPicPr>
          <p:cNvPr id="32" name="Picture 31" descr="A red text on a white background&#10;&#10;Description automatically generated with medium confidence">
            <a:extLst>
              <a:ext uri="{FF2B5EF4-FFF2-40B4-BE49-F238E27FC236}">
                <a16:creationId xmlns:a16="http://schemas.microsoft.com/office/drawing/2014/main" id="{C8602BDC-45D7-B79D-843F-B8303E182E72}"/>
              </a:ext>
            </a:extLst>
          </p:cNvPr>
          <p:cNvPicPr>
            <a:picLocks noChangeAspect="1"/>
          </p:cNvPicPr>
          <p:nvPr/>
        </p:nvPicPr>
        <p:blipFill rotWithShape="1">
          <a:blip r:embed="rId8">
            <a:extLst>
              <a:ext uri="{28A0092B-C50C-407E-A947-70E740481C1C}">
                <a14:useLocalDpi xmlns:a14="http://schemas.microsoft.com/office/drawing/2010/main" val="0"/>
              </a:ext>
            </a:extLst>
          </a:blip>
          <a:srcRect t="18211" r="6221" b="20631"/>
          <a:stretch/>
        </p:blipFill>
        <p:spPr>
          <a:xfrm>
            <a:off x="20439068" y="29160069"/>
            <a:ext cx="3406547" cy="710687"/>
          </a:xfrm>
          <a:prstGeom prst="rect">
            <a:avLst/>
          </a:prstGeom>
        </p:spPr>
      </p:pic>
      <p:pic>
        <p:nvPicPr>
          <p:cNvPr id="34" name="Picture 33" descr="A blue griffin with wings&#10;&#10;Description automatically generated with low confidence">
            <a:extLst>
              <a:ext uri="{FF2B5EF4-FFF2-40B4-BE49-F238E27FC236}">
                <a16:creationId xmlns:a16="http://schemas.microsoft.com/office/drawing/2014/main" id="{2376D6C6-806C-67E3-0D8E-89D7757533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85634" y="28998931"/>
            <a:ext cx="4091099" cy="998048"/>
          </a:xfrm>
          <a:prstGeom prst="rect">
            <a:avLst/>
          </a:prstGeom>
        </p:spPr>
      </p:pic>
      <p:pic>
        <p:nvPicPr>
          <p:cNvPr id="35" name="Tijdelijke aanduiding voor afbeelding 4" descr="Logo Amsterdam University of Applied Sciences">
            <a:extLst>
              <a:ext uri="{FF2B5EF4-FFF2-40B4-BE49-F238E27FC236}">
                <a16:creationId xmlns:a16="http://schemas.microsoft.com/office/drawing/2014/main" id="{9C573E64-CA09-2A05-29EA-35364A36D773}"/>
              </a:ext>
            </a:extLst>
          </p:cNvPr>
          <p:cNvPicPr>
            <a:picLocks noChangeAspect="1"/>
          </p:cNvPicPr>
          <p:nvPr/>
        </p:nvPicPr>
        <p:blipFill rotWithShape="1">
          <a:blip r:embed="rId10"/>
          <a:srcRect l="10380" t="5653" r="11514" b="5653"/>
          <a:stretch/>
        </p:blipFill>
        <p:spPr>
          <a:xfrm>
            <a:off x="35424828" y="636445"/>
            <a:ext cx="6687613" cy="1845476"/>
          </a:xfrm>
          <a:prstGeom prst="rect">
            <a:avLst/>
          </a:prstGeom>
        </p:spPr>
      </p:pic>
      <p:pic>
        <p:nvPicPr>
          <p:cNvPr id="37" name="Picture 36" descr="A green and white logo&#10;&#10;Description automatically generated with low confidence">
            <a:extLst>
              <a:ext uri="{FF2B5EF4-FFF2-40B4-BE49-F238E27FC236}">
                <a16:creationId xmlns:a16="http://schemas.microsoft.com/office/drawing/2014/main" id="{BE66CBE4-EDA9-132A-0781-75B555FDECA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7611" y="494405"/>
            <a:ext cx="3250920" cy="3213553"/>
          </a:xfrm>
          <a:prstGeom prst="rect">
            <a:avLst/>
          </a:prstGeom>
        </p:spPr>
      </p:pic>
      <p:sp>
        <p:nvSpPr>
          <p:cNvPr id="46" name="Rectangle 45">
            <a:extLst>
              <a:ext uri="{FF2B5EF4-FFF2-40B4-BE49-F238E27FC236}">
                <a16:creationId xmlns:a16="http://schemas.microsoft.com/office/drawing/2014/main" id="{69C24359-71EB-1FBF-57E1-365D232A41E2}"/>
              </a:ext>
            </a:extLst>
          </p:cNvPr>
          <p:cNvSpPr/>
          <p:nvPr/>
        </p:nvSpPr>
        <p:spPr>
          <a:xfrm>
            <a:off x="607612" y="3898496"/>
            <a:ext cx="15107596" cy="4927211"/>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1"/>
          </a:p>
        </p:txBody>
      </p:sp>
      <p:sp>
        <p:nvSpPr>
          <p:cNvPr id="38" name="Rectangle 37">
            <a:extLst>
              <a:ext uri="{FF2B5EF4-FFF2-40B4-BE49-F238E27FC236}">
                <a16:creationId xmlns:a16="http://schemas.microsoft.com/office/drawing/2014/main" id="{B056E689-CE9A-C0D7-348D-FA9A25721C2A}"/>
              </a:ext>
            </a:extLst>
          </p:cNvPr>
          <p:cNvSpPr/>
          <p:nvPr/>
        </p:nvSpPr>
        <p:spPr>
          <a:xfrm>
            <a:off x="718623" y="4001497"/>
            <a:ext cx="7527768" cy="4799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dirty="0">
                <a:solidFill>
                  <a:schemeClr val="accent2"/>
                </a:solidFill>
                <a:latin typeface="Arial" panose="020B0604020202020204" pitchFamily="34" charset="0"/>
              </a:rPr>
              <a:t>Nature-based Solutions</a:t>
            </a:r>
          </a:p>
          <a:p>
            <a:pPr algn="just">
              <a:spcBef>
                <a:spcPts val="1200"/>
              </a:spcBef>
            </a:pPr>
            <a:r>
              <a:rPr lang="en-US" sz="2401" dirty="0">
                <a:latin typeface="Arial" panose="020B0604020202020204" pitchFamily="34" charset="0"/>
                <a:cs typeface="Arial" panose="020B0604020202020204" pitchFamily="34" charset="0"/>
              </a:rPr>
              <a:t>Roofs are seen with increased attention as a sustainable nature-based solutions to increase urban resilience during more extreme weather events. This resulted in a variety of roof systems of green and blue-green roofs designed as an integral part of the built environment due to their hydrological, insulative and biodiverse</a:t>
            </a:r>
            <a:r>
              <a:rPr lang="en-US" sz="2401" dirty="0">
                <a:solidFill>
                  <a:schemeClr val="bg1"/>
                </a:solidFill>
                <a:latin typeface="Arial" panose="020B0604020202020204" pitchFamily="34" charset="0"/>
                <a:cs typeface="Arial" panose="020B0604020202020204" pitchFamily="34" charset="0"/>
              </a:rPr>
              <a:t> capacities. This study exanimated the impact of blue-green roofs that have been realized </a:t>
            </a:r>
            <a:r>
              <a:rPr lang="en-US" sz="2401" dirty="0">
                <a:latin typeface="Arial" panose="020B0604020202020204" pitchFamily="34" charset="0"/>
                <a:cs typeface="Arial" panose="020B0604020202020204" pitchFamily="34" charset="0"/>
              </a:rPr>
              <a:t>in the city of </a:t>
            </a:r>
            <a:r>
              <a:rPr lang="en-US" sz="2401" dirty="0">
                <a:solidFill>
                  <a:srgbClr val="FFFF00"/>
                </a:solidFill>
                <a:latin typeface="Arial" panose="020B0604020202020204" pitchFamily="34" charset="0"/>
                <a:cs typeface="Arial" panose="020B0604020202020204" pitchFamily="34" charset="0"/>
              </a:rPr>
              <a:t>Amsterdam (NL). </a:t>
            </a:r>
          </a:p>
        </p:txBody>
      </p:sp>
      <p:sp>
        <p:nvSpPr>
          <p:cNvPr id="47" name="Rectangle 46">
            <a:extLst>
              <a:ext uri="{FF2B5EF4-FFF2-40B4-BE49-F238E27FC236}">
                <a16:creationId xmlns:a16="http://schemas.microsoft.com/office/drawing/2014/main" id="{49E033CB-DEB9-1EFD-45B6-C42FF1C2096F}"/>
              </a:ext>
            </a:extLst>
          </p:cNvPr>
          <p:cNvSpPr/>
          <p:nvPr/>
        </p:nvSpPr>
        <p:spPr>
          <a:xfrm>
            <a:off x="607614" y="9060413"/>
            <a:ext cx="15079076" cy="10670366"/>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1"/>
          </a:p>
        </p:txBody>
      </p:sp>
      <p:sp>
        <p:nvSpPr>
          <p:cNvPr id="45" name="Rectangle 44">
            <a:extLst>
              <a:ext uri="{FF2B5EF4-FFF2-40B4-BE49-F238E27FC236}">
                <a16:creationId xmlns:a16="http://schemas.microsoft.com/office/drawing/2014/main" id="{EF766C2C-ED4E-9F33-B33D-FD8855ED7CB3}"/>
              </a:ext>
            </a:extLst>
          </p:cNvPr>
          <p:cNvSpPr/>
          <p:nvPr/>
        </p:nvSpPr>
        <p:spPr>
          <a:xfrm>
            <a:off x="751940" y="9179911"/>
            <a:ext cx="14791970" cy="10073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dirty="0">
                <a:solidFill>
                  <a:schemeClr val="accent2"/>
                </a:solidFill>
                <a:latin typeface="Arial" panose="020B0604020202020204" pitchFamily="34" charset="0"/>
              </a:rPr>
              <a:t>Blue-green roofs</a:t>
            </a:r>
          </a:p>
          <a:p>
            <a:pPr algn="just">
              <a:spcBef>
                <a:spcPts val="1200"/>
              </a:spcBef>
            </a:pPr>
            <a:r>
              <a:rPr lang="en-US" sz="2401" dirty="0">
                <a:solidFill>
                  <a:srgbClr val="FFFF00"/>
                </a:solidFill>
                <a:latin typeface="Arial" panose="020B0604020202020204" pitchFamily="34" charset="0"/>
              </a:rPr>
              <a:t>Green roofs with an additional rainwater storage </a:t>
            </a:r>
            <a:r>
              <a:rPr lang="en-US" sz="2401" dirty="0">
                <a:latin typeface="Arial" panose="020B0604020202020204" pitchFamily="34" charset="0"/>
              </a:rPr>
              <a:t>are commonly referred to as blue-green roofs. Blue-green roofs have been mostly studied from the perspective of a higher water capture ratio, where the benefits of the extra water crate layers are often related to the potential of </a:t>
            </a:r>
            <a:r>
              <a:rPr lang="en-US" sz="2401" dirty="0">
                <a:solidFill>
                  <a:srgbClr val="FFFF00"/>
                </a:solidFill>
                <a:latin typeface="Arial" panose="020B0604020202020204" pitchFamily="34" charset="0"/>
              </a:rPr>
              <a:t>reducing pluvial flood risk </a:t>
            </a:r>
            <a:r>
              <a:rPr lang="en-US" sz="2401" dirty="0">
                <a:latin typeface="Arial" panose="020B0604020202020204" pitchFamily="34" charset="0"/>
              </a:rPr>
              <a:t>or storm management. Nonetheless, blue-green roofs can also be beneficial from the perspective of </a:t>
            </a:r>
            <a:r>
              <a:rPr lang="en-US" sz="2401" dirty="0">
                <a:solidFill>
                  <a:srgbClr val="FFFF00"/>
                </a:solidFill>
                <a:latin typeface="Arial" panose="020B0604020202020204" pitchFamily="34" charset="0"/>
              </a:rPr>
              <a:t>temperature extremes mitigation</a:t>
            </a:r>
            <a:r>
              <a:rPr lang="en-US" sz="2401" dirty="0">
                <a:latin typeface="Arial" panose="020B0604020202020204" pitchFamily="34" charset="0"/>
              </a:rPr>
              <a:t>. </a:t>
            </a:r>
            <a:endParaRPr lang="en-US" sz="2401" dirty="0">
              <a:solidFill>
                <a:srgbClr val="FF0000"/>
              </a:solidFill>
              <a:latin typeface="Arial" panose="020B0604020202020204" pitchFamily="34" charset="0"/>
            </a:endParaRPr>
          </a:p>
          <a:p>
            <a:pPr algn="just">
              <a:spcBef>
                <a:spcPts val="1200"/>
              </a:spcBef>
            </a:pPr>
            <a:r>
              <a:rPr lang="en-US" sz="2401" dirty="0">
                <a:latin typeface="Arial" panose="020B0604020202020204" pitchFamily="34" charset="0"/>
              </a:rPr>
              <a:t>The blue-green roofs realized in the RESILIO project consists of a green layer consisting of a substrate with a mixture of vegetation. The underlaying blue layer is a system of plastic water retention boxes with a storage capacity of 85 mm. The system enables a capillary rise of water from the crates to the substrate above and therefore provides the plants with additional water supply. During winter, the crates are empty to prevent water freezing in the storage and potential damage to the crates and the roofs.</a:t>
            </a:r>
          </a:p>
        </p:txBody>
      </p:sp>
      <p:sp>
        <p:nvSpPr>
          <p:cNvPr id="48" name="Isosceles Triangle 47">
            <a:extLst>
              <a:ext uri="{FF2B5EF4-FFF2-40B4-BE49-F238E27FC236}">
                <a16:creationId xmlns:a16="http://schemas.microsoft.com/office/drawing/2014/main" id="{17616363-80E3-C591-07F4-E61E82163EF1}"/>
              </a:ext>
            </a:extLst>
          </p:cNvPr>
          <p:cNvSpPr/>
          <p:nvPr/>
        </p:nvSpPr>
        <p:spPr>
          <a:xfrm rot="19882937">
            <a:off x="-286049" y="13909563"/>
            <a:ext cx="3161643" cy="2910181"/>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1"/>
          </a:p>
        </p:txBody>
      </p:sp>
      <p:sp>
        <p:nvSpPr>
          <p:cNvPr id="49" name="Isosceles Triangle 48">
            <a:extLst>
              <a:ext uri="{FF2B5EF4-FFF2-40B4-BE49-F238E27FC236}">
                <a16:creationId xmlns:a16="http://schemas.microsoft.com/office/drawing/2014/main" id="{C3DE3689-45EC-9236-2C31-082D61B56AC3}"/>
              </a:ext>
            </a:extLst>
          </p:cNvPr>
          <p:cNvSpPr/>
          <p:nvPr/>
        </p:nvSpPr>
        <p:spPr>
          <a:xfrm rot="5400000">
            <a:off x="3507458" y="16123382"/>
            <a:ext cx="1303848" cy="114831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1"/>
          </a:p>
        </p:txBody>
      </p:sp>
      <p:sp>
        <p:nvSpPr>
          <p:cNvPr id="50" name="Rectangle 49">
            <a:extLst>
              <a:ext uri="{FF2B5EF4-FFF2-40B4-BE49-F238E27FC236}">
                <a16:creationId xmlns:a16="http://schemas.microsoft.com/office/drawing/2014/main" id="{F7F072DB-B507-5D1B-3205-7DBBD5089A3B}"/>
              </a:ext>
            </a:extLst>
          </p:cNvPr>
          <p:cNvSpPr/>
          <p:nvPr/>
        </p:nvSpPr>
        <p:spPr>
          <a:xfrm>
            <a:off x="7846141" y="494406"/>
            <a:ext cx="27586859" cy="3213553"/>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1"/>
          </a:p>
        </p:txBody>
      </p:sp>
      <p:sp>
        <p:nvSpPr>
          <p:cNvPr id="5" name="Rectangle 4">
            <a:extLst>
              <a:ext uri="{FF2B5EF4-FFF2-40B4-BE49-F238E27FC236}">
                <a16:creationId xmlns:a16="http://schemas.microsoft.com/office/drawing/2014/main" id="{225C8D3C-4FD2-1984-2624-2C45D2A8CCC5}"/>
              </a:ext>
            </a:extLst>
          </p:cNvPr>
          <p:cNvSpPr/>
          <p:nvPr/>
        </p:nvSpPr>
        <p:spPr>
          <a:xfrm>
            <a:off x="7787928" y="685802"/>
            <a:ext cx="27586860" cy="3005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Arial" panose="020B0604020202020204" pitchFamily="34" charset="0"/>
                <a:cs typeface="Arial" panose="020B0604020202020204" pitchFamily="34" charset="0"/>
              </a:rPr>
              <a:t>INFLUENCE OF BLUE-GREEN ROOFS ON SURFACE AND INDOOR TEMPERATURES ON A BUILDING SCALE</a:t>
            </a:r>
          </a:p>
          <a:p>
            <a:pPr algn="ctr">
              <a:spcBef>
                <a:spcPts val="1801"/>
              </a:spcBef>
            </a:pPr>
            <a:r>
              <a:rPr lang="en-US" sz="4602" dirty="0">
                <a:latin typeface="Arial" panose="020B0604020202020204" pitchFamily="34" charset="0"/>
                <a:cs typeface="Arial" panose="020B0604020202020204" pitchFamily="34" charset="0"/>
              </a:rPr>
              <a:t>Lisanne Corpel, Dante Föllmi, Anna Solcerova, Jeroen Kluck</a:t>
            </a:r>
            <a:endParaRPr lang="nl-NL" sz="4602" dirty="0">
              <a:latin typeface="Arial" panose="020B0604020202020204" pitchFamily="34" charset="0"/>
              <a:cs typeface="Arial" panose="020B0604020202020204" pitchFamily="34" charset="0"/>
            </a:endParaRPr>
          </a:p>
        </p:txBody>
      </p:sp>
      <p:sp>
        <p:nvSpPr>
          <p:cNvPr id="51" name="Isosceles Triangle 50">
            <a:extLst>
              <a:ext uri="{FF2B5EF4-FFF2-40B4-BE49-F238E27FC236}">
                <a16:creationId xmlns:a16="http://schemas.microsoft.com/office/drawing/2014/main" id="{21069B1C-850C-DA9D-9E77-92AC0DAB4C6A}"/>
              </a:ext>
            </a:extLst>
          </p:cNvPr>
          <p:cNvSpPr/>
          <p:nvPr/>
        </p:nvSpPr>
        <p:spPr>
          <a:xfrm rot="16200000">
            <a:off x="36562554" y="2158216"/>
            <a:ext cx="7209751" cy="544577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1"/>
          </a:p>
        </p:txBody>
      </p:sp>
      <p:sp>
        <p:nvSpPr>
          <p:cNvPr id="52" name="Isosceles Triangle 51">
            <a:extLst>
              <a:ext uri="{FF2B5EF4-FFF2-40B4-BE49-F238E27FC236}">
                <a16:creationId xmlns:a16="http://schemas.microsoft.com/office/drawing/2014/main" id="{6355B657-FC6A-EB69-B143-2E31CC63F36B}"/>
              </a:ext>
            </a:extLst>
          </p:cNvPr>
          <p:cNvSpPr/>
          <p:nvPr/>
        </p:nvSpPr>
        <p:spPr>
          <a:xfrm rot="16200000">
            <a:off x="35815992" y="3252553"/>
            <a:ext cx="1827489" cy="14296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1"/>
          </a:p>
        </p:txBody>
      </p:sp>
      <p:graphicFrame>
        <p:nvGraphicFramePr>
          <p:cNvPr id="53" name="Chart 52">
            <a:extLst>
              <a:ext uri="{FF2B5EF4-FFF2-40B4-BE49-F238E27FC236}">
                <a16:creationId xmlns:a16="http://schemas.microsoft.com/office/drawing/2014/main" id="{7E319A7B-87D2-4032-802B-E050819EBB0F}"/>
              </a:ext>
            </a:extLst>
          </p:cNvPr>
          <p:cNvGraphicFramePr/>
          <p:nvPr>
            <p:extLst>
              <p:ext uri="{D42A27DB-BD31-4B8C-83A1-F6EECF244321}">
                <p14:modId xmlns:p14="http://schemas.microsoft.com/office/powerpoint/2010/main" val="1608479735"/>
              </p:ext>
            </p:extLst>
          </p:nvPr>
        </p:nvGraphicFramePr>
        <p:xfrm>
          <a:off x="18158923" y="9902504"/>
          <a:ext cx="9381070" cy="5330327"/>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4" name="Chart 53">
            <a:extLst>
              <a:ext uri="{FF2B5EF4-FFF2-40B4-BE49-F238E27FC236}">
                <a16:creationId xmlns:a16="http://schemas.microsoft.com/office/drawing/2014/main" id="{219E5317-BDF8-414F-A4DA-1CC69270944E}"/>
              </a:ext>
            </a:extLst>
          </p:cNvPr>
          <p:cNvGraphicFramePr/>
          <p:nvPr>
            <p:extLst>
              <p:ext uri="{D42A27DB-BD31-4B8C-83A1-F6EECF244321}">
                <p14:modId xmlns:p14="http://schemas.microsoft.com/office/powerpoint/2010/main" val="2837742384"/>
              </p:ext>
            </p:extLst>
          </p:nvPr>
        </p:nvGraphicFramePr>
        <p:xfrm>
          <a:off x="18131179" y="20040496"/>
          <a:ext cx="9557495" cy="548222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55" name="Chart 54">
            <a:extLst>
              <a:ext uri="{FF2B5EF4-FFF2-40B4-BE49-F238E27FC236}">
                <a16:creationId xmlns:a16="http://schemas.microsoft.com/office/drawing/2014/main" id="{4F47FB21-9BA4-441E-8DCA-C3AB003C4A6E}"/>
              </a:ext>
            </a:extLst>
          </p:cNvPr>
          <p:cNvGraphicFramePr/>
          <p:nvPr>
            <p:extLst>
              <p:ext uri="{D42A27DB-BD31-4B8C-83A1-F6EECF244321}">
                <p14:modId xmlns:p14="http://schemas.microsoft.com/office/powerpoint/2010/main" val="1741745033"/>
              </p:ext>
            </p:extLst>
          </p:nvPr>
        </p:nvGraphicFramePr>
        <p:xfrm>
          <a:off x="31285150" y="10563319"/>
          <a:ext cx="6965136" cy="7087625"/>
        </p:xfrm>
        <a:graphic>
          <a:graphicData uri="http://schemas.openxmlformats.org/drawingml/2006/chart">
            <c:chart xmlns:c="http://schemas.openxmlformats.org/drawingml/2006/chart" xmlns:r="http://schemas.openxmlformats.org/officeDocument/2006/relationships" r:id="rId14"/>
          </a:graphicData>
        </a:graphic>
      </p:graphicFrame>
      <p:sp>
        <p:nvSpPr>
          <p:cNvPr id="2" name="Isosceles Triangle 1">
            <a:extLst>
              <a:ext uri="{FF2B5EF4-FFF2-40B4-BE49-F238E27FC236}">
                <a16:creationId xmlns:a16="http://schemas.microsoft.com/office/drawing/2014/main" id="{4B07E271-479F-D233-B5EA-7C1861EACA7D}"/>
              </a:ext>
            </a:extLst>
          </p:cNvPr>
          <p:cNvSpPr/>
          <p:nvPr/>
        </p:nvSpPr>
        <p:spPr>
          <a:xfrm rot="19882937">
            <a:off x="-426696" y="28573998"/>
            <a:ext cx="1499847" cy="1398636"/>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1"/>
          </a:p>
        </p:txBody>
      </p:sp>
      <p:pic>
        <p:nvPicPr>
          <p:cNvPr id="7" name="Picture 6" descr="A picture containing graphics, font, text, logo&#10;&#10;Description automatically generated">
            <a:extLst>
              <a:ext uri="{FF2B5EF4-FFF2-40B4-BE49-F238E27FC236}">
                <a16:creationId xmlns:a16="http://schemas.microsoft.com/office/drawing/2014/main" id="{D4EB9CF0-A8B2-463A-2A9E-011E45A56C6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421458" y="28736838"/>
            <a:ext cx="2916562" cy="1462661"/>
          </a:xfrm>
          <a:prstGeom prst="rect">
            <a:avLst/>
          </a:prstGeom>
        </p:spPr>
      </p:pic>
      <p:sp>
        <p:nvSpPr>
          <p:cNvPr id="8" name="Isosceles Triangle 7">
            <a:extLst>
              <a:ext uri="{FF2B5EF4-FFF2-40B4-BE49-F238E27FC236}">
                <a16:creationId xmlns:a16="http://schemas.microsoft.com/office/drawing/2014/main" id="{A61F39A3-5AAC-E20E-7FCC-54C97CC1A1B7}"/>
              </a:ext>
            </a:extLst>
          </p:cNvPr>
          <p:cNvSpPr/>
          <p:nvPr/>
        </p:nvSpPr>
        <p:spPr>
          <a:xfrm rot="19882937">
            <a:off x="36553252" y="28655699"/>
            <a:ext cx="1499847" cy="1398636"/>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1"/>
          </a:p>
        </p:txBody>
      </p:sp>
      <p:sp>
        <p:nvSpPr>
          <p:cNvPr id="9" name="Isosceles Triangle 8">
            <a:extLst>
              <a:ext uri="{FF2B5EF4-FFF2-40B4-BE49-F238E27FC236}">
                <a16:creationId xmlns:a16="http://schemas.microsoft.com/office/drawing/2014/main" id="{BA365EE3-C5FF-1ED0-10C7-6D9E2F740223}"/>
              </a:ext>
            </a:extLst>
          </p:cNvPr>
          <p:cNvSpPr/>
          <p:nvPr/>
        </p:nvSpPr>
        <p:spPr>
          <a:xfrm rot="19882937">
            <a:off x="38188168" y="28854760"/>
            <a:ext cx="730597" cy="59605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1"/>
          </a:p>
        </p:txBody>
      </p:sp>
      <p:sp>
        <p:nvSpPr>
          <p:cNvPr id="11" name="Isosceles Triangle 10">
            <a:extLst>
              <a:ext uri="{FF2B5EF4-FFF2-40B4-BE49-F238E27FC236}">
                <a16:creationId xmlns:a16="http://schemas.microsoft.com/office/drawing/2014/main" id="{E17E1552-7F28-909D-7625-9DA565EE6F81}"/>
              </a:ext>
            </a:extLst>
          </p:cNvPr>
          <p:cNvSpPr/>
          <p:nvPr/>
        </p:nvSpPr>
        <p:spPr>
          <a:xfrm rot="19882937">
            <a:off x="31055221" y="28654798"/>
            <a:ext cx="1499847" cy="1398636"/>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1"/>
          </a:p>
        </p:txBody>
      </p:sp>
      <p:sp>
        <p:nvSpPr>
          <p:cNvPr id="12" name="Rectangle 11">
            <a:extLst>
              <a:ext uri="{FF2B5EF4-FFF2-40B4-BE49-F238E27FC236}">
                <a16:creationId xmlns:a16="http://schemas.microsoft.com/office/drawing/2014/main" id="{AFB4E444-4AAC-3D2A-0B67-549600A0922D}"/>
              </a:ext>
            </a:extLst>
          </p:cNvPr>
          <p:cNvSpPr/>
          <p:nvPr/>
        </p:nvSpPr>
        <p:spPr>
          <a:xfrm>
            <a:off x="16203951" y="4104413"/>
            <a:ext cx="13911615" cy="4148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dirty="0">
                <a:solidFill>
                  <a:schemeClr val="accent2"/>
                </a:solidFill>
                <a:latin typeface="Arial" panose="020B0604020202020204" pitchFamily="34" charset="0"/>
              </a:rPr>
              <a:t>Results</a:t>
            </a:r>
          </a:p>
          <a:p>
            <a:pPr algn="just">
              <a:spcBef>
                <a:spcPts val="1200"/>
              </a:spcBef>
            </a:pPr>
            <a:r>
              <a:rPr lang="en-US" sz="2401" dirty="0">
                <a:latin typeface="Arial" panose="020B0604020202020204" pitchFamily="34" charset="0"/>
              </a:rPr>
              <a:t>To detect the possible effects of the blue-green roofs, measured data from all monitored roofs have been analyzed. To limit the influence of day-to-day variation on the analysis of differences in measured temperatures</a:t>
            </a:r>
            <a:r>
              <a:rPr lang="en-US" sz="2401" dirty="0">
                <a:solidFill>
                  <a:srgbClr val="FFFF00"/>
                </a:solidFill>
                <a:latin typeface="Arial" panose="020B0604020202020204" pitchFamily="34" charset="0"/>
              </a:rPr>
              <a:t>, outside surface temperature measurements </a:t>
            </a:r>
            <a:r>
              <a:rPr lang="en-US" sz="2401" dirty="0">
                <a:latin typeface="Arial" panose="020B0604020202020204" pitchFamily="34" charset="0"/>
              </a:rPr>
              <a:t>were </a:t>
            </a:r>
            <a:r>
              <a:rPr lang="en-US" sz="2401" dirty="0">
                <a:solidFill>
                  <a:srgbClr val="FFFF00"/>
                </a:solidFill>
                <a:latin typeface="Arial" panose="020B0604020202020204" pitchFamily="34" charset="0"/>
              </a:rPr>
              <a:t>averaged for each hour of a day</a:t>
            </a:r>
            <a:r>
              <a:rPr lang="en-US" sz="2401" dirty="0">
                <a:latin typeface="Arial" panose="020B0604020202020204" pitchFamily="34" charset="0"/>
              </a:rPr>
              <a:t>. </a:t>
            </a:r>
          </a:p>
          <a:p>
            <a:pPr>
              <a:spcBef>
                <a:spcPts val="1200"/>
              </a:spcBef>
            </a:pPr>
            <a:endParaRPr lang="en-US" sz="2401" dirty="0">
              <a:latin typeface="Arial" panose="020B0604020202020204" pitchFamily="34" charset="0"/>
            </a:endParaRPr>
          </a:p>
          <a:p>
            <a:pPr>
              <a:spcBef>
                <a:spcPts val="1200"/>
              </a:spcBef>
            </a:pPr>
            <a:endParaRPr lang="en-US" sz="2401" dirty="0">
              <a:latin typeface="Arial" panose="020B0604020202020204" pitchFamily="34" charset="0"/>
            </a:endParaRPr>
          </a:p>
          <a:p>
            <a:pPr>
              <a:spcBef>
                <a:spcPts val="1200"/>
              </a:spcBef>
            </a:pPr>
            <a:r>
              <a:rPr lang="en-US" sz="2401" dirty="0">
                <a:latin typeface="Arial" panose="020B0604020202020204" pitchFamily="34" charset="0"/>
              </a:rPr>
              <a:t> </a:t>
            </a:r>
          </a:p>
          <a:p>
            <a:pPr>
              <a:spcBef>
                <a:spcPts val="1200"/>
              </a:spcBef>
            </a:pPr>
            <a:endParaRPr lang="en-US" sz="2401" dirty="0">
              <a:latin typeface="Arial" panose="020B0604020202020204" pitchFamily="34" charset="0"/>
            </a:endParaRPr>
          </a:p>
        </p:txBody>
      </p:sp>
      <p:sp>
        <p:nvSpPr>
          <p:cNvPr id="25" name="Rectangle 24">
            <a:extLst>
              <a:ext uri="{FF2B5EF4-FFF2-40B4-BE49-F238E27FC236}">
                <a16:creationId xmlns:a16="http://schemas.microsoft.com/office/drawing/2014/main" id="{CDF5E384-C77F-1448-F1BA-AAB61BF5E0EB}"/>
              </a:ext>
            </a:extLst>
          </p:cNvPr>
          <p:cNvSpPr/>
          <p:nvPr/>
        </p:nvSpPr>
        <p:spPr>
          <a:xfrm>
            <a:off x="579094" y="19965488"/>
            <a:ext cx="15107596" cy="8428535"/>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1" dirty="0"/>
          </a:p>
        </p:txBody>
      </p:sp>
      <p:pic>
        <p:nvPicPr>
          <p:cNvPr id="14" name="Picture 13" descr="Map&#10;&#10;Description automatically generated">
            <a:extLst>
              <a:ext uri="{FF2B5EF4-FFF2-40B4-BE49-F238E27FC236}">
                <a16:creationId xmlns:a16="http://schemas.microsoft.com/office/drawing/2014/main" id="{F8940807-9D77-EEA4-67B1-CF757F1D1F7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099192" y="20942102"/>
            <a:ext cx="6239970" cy="3598387"/>
          </a:xfrm>
          <a:prstGeom prst="rect">
            <a:avLst/>
          </a:prstGeom>
        </p:spPr>
      </p:pic>
      <p:sp>
        <p:nvSpPr>
          <p:cNvPr id="13" name="Rectangle 12">
            <a:extLst>
              <a:ext uri="{FF2B5EF4-FFF2-40B4-BE49-F238E27FC236}">
                <a16:creationId xmlns:a16="http://schemas.microsoft.com/office/drawing/2014/main" id="{B3D23521-363A-4639-FCBC-6EC0F4D4A26B}"/>
              </a:ext>
            </a:extLst>
          </p:cNvPr>
          <p:cNvSpPr/>
          <p:nvPr/>
        </p:nvSpPr>
        <p:spPr>
          <a:xfrm>
            <a:off x="751938" y="20225375"/>
            <a:ext cx="8211311" cy="3595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dirty="0">
                <a:solidFill>
                  <a:schemeClr val="accent2"/>
                </a:solidFill>
                <a:latin typeface="Arial" panose="020B0604020202020204" pitchFamily="34" charset="0"/>
              </a:rPr>
              <a:t>Measurements</a:t>
            </a:r>
          </a:p>
          <a:p>
            <a:pPr algn="just">
              <a:spcBef>
                <a:spcPts val="1200"/>
              </a:spcBef>
            </a:pPr>
            <a:r>
              <a:rPr lang="en-US" sz="2401" dirty="0">
                <a:solidFill>
                  <a:schemeClr val="bg1"/>
                </a:solidFill>
                <a:latin typeface="Arial" panose="020B0604020202020204" pitchFamily="34" charset="0"/>
              </a:rPr>
              <a:t>The measurements took place on </a:t>
            </a:r>
            <a:r>
              <a:rPr lang="en-US" sz="2401" dirty="0">
                <a:solidFill>
                  <a:srgbClr val="FFFF00"/>
                </a:solidFill>
                <a:latin typeface="Arial" panose="020B0604020202020204" pitchFamily="34" charset="0"/>
              </a:rPr>
              <a:t>three newly installed blue-green roofs (BG)</a:t>
            </a:r>
            <a:r>
              <a:rPr lang="en-US" sz="2401" dirty="0">
                <a:solidFill>
                  <a:schemeClr val="bg1"/>
                </a:solidFill>
                <a:latin typeface="Arial" panose="020B0604020202020204" pitchFamily="34" charset="0"/>
              </a:rPr>
              <a:t> </a:t>
            </a:r>
            <a:r>
              <a:rPr lang="en-US" sz="2401" dirty="0">
                <a:solidFill>
                  <a:srgbClr val="FFFF00"/>
                </a:solidFill>
                <a:latin typeface="Arial" panose="020B0604020202020204" pitchFamily="34" charset="0"/>
              </a:rPr>
              <a:t>in winter and summer</a:t>
            </a:r>
            <a:r>
              <a:rPr lang="en-US" sz="2401" dirty="0">
                <a:solidFill>
                  <a:schemeClr val="bg1"/>
                </a:solidFill>
                <a:latin typeface="Arial" panose="020B0604020202020204" pitchFamily="34" charset="0"/>
              </a:rPr>
              <a:t> of 2021. Three</a:t>
            </a:r>
            <a:r>
              <a:rPr lang="en-US" sz="2401" dirty="0">
                <a:solidFill>
                  <a:srgbClr val="FFFF00"/>
                </a:solidFill>
                <a:latin typeface="Arial" panose="020B0604020202020204" pitchFamily="34" charset="0"/>
              </a:rPr>
              <a:t> grey gravel roofs (Ref) </a:t>
            </a:r>
            <a:r>
              <a:rPr lang="en-US" sz="2401" dirty="0">
                <a:solidFill>
                  <a:schemeClr val="bg1"/>
                </a:solidFill>
                <a:latin typeface="Arial" panose="020B0604020202020204" pitchFamily="34" charset="0"/>
              </a:rPr>
              <a:t>were chosen as reference roofs based on proximity to the blue-green roofs and similar construction characteristics of the building and the roof. </a:t>
            </a:r>
          </a:p>
        </p:txBody>
      </p:sp>
      <p:sp>
        <p:nvSpPr>
          <p:cNvPr id="19" name="Rectangle 18">
            <a:extLst>
              <a:ext uri="{FF2B5EF4-FFF2-40B4-BE49-F238E27FC236}">
                <a16:creationId xmlns:a16="http://schemas.microsoft.com/office/drawing/2014/main" id="{1C3BA615-C11E-69A5-2C64-B08A5FDE6592}"/>
              </a:ext>
            </a:extLst>
          </p:cNvPr>
          <p:cNvSpPr/>
          <p:nvPr/>
        </p:nvSpPr>
        <p:spPr>
          <a:xfrm>
            <a:off x="751938" y="23105246"/>
            <a:ext cx="8181016" cy="19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GB" sz="2401" dirty="0">
                <a:latin typeface="Arial" panose="020B0604020202020204" pitchFamily="34" charset="0"/>
                <a:ea typeface="Calibri" panose="020F0502020204030204" pitchFamily="34" charset="0"/>
                <a:cs typeface="Arial" panose="020B0604020202020204" pitchFamily="34" charset="0"/>
              </a:rPr>
              <a:t>At each site, the </a:t>
            </a:r>
            <a:r>
              <a:rPr lang="en-GB" sz="2401" dirty="0">
                <a:solidFill>
                  <a:srgbClr val="FFFF00"/>
                </a:solidFill>
                <a:latin typeface="Arial" panose="020B0604020202020204" pitchFamily="34" charset="0"/>
                <a:ea typeface="Calibri" panose="020F0502020204030204" pitchFamily="34" charset="0"/>
                <a:cs typeface="Arial" panose="020B0604020202020204" pitchFamily="34" charset="0"/>
              </a:rPr>
              <a:t>temperatures</a:t>
            </a:r>
            <a:r>
              <a:rPr lang="en-GB" sz="2401" dirty="0">
                <a:latin typeface="Arial" panose="020B0604020202020204" pitchFamily="34" charset="0"/>
                <a:ea typeface="Calibri" panose="020F0502020204030204" pitchFamily="34" charset="0"/>
                <a:cs typeface="Arial" panose="020B0604020202020204" pitchFamily="34" charset="0"/>
              </a:rPr>
              <a:t> have been measured </a:t>
            </a:r>
            <a:r>
              <a:rPr lang="en-GB" sz="2401" dirty="0">
                <a:solidFill>
                  <a:srgbClr val="FFFF00"/>
                </a:solidFill>
                <a:latin typeface="Arial" panose="020B0604020202020204" pitchFamily="34" charset="0"/>
                <a:ea typeface="Calibri" panose="020F0502020204030204" pitchFamily="34" charset="0"/>
                <a:cs typeface="Arial" panose="020B0604020202020204" pitchFamily="34" charset="0"/>
              </a:rPr>
              <a:t>above the roof</a:t>
            </a:r>
            <a:r>
              <a:rPr lang="en-GB" sz="2401" dirty="0">
                <a:latin typeface="Arial" panose="020B0604020202020204" pitchFamily="34" charset="0"/>
                <a:ea typeface="Calibri" panose="020F0502020204030204" pitchFamily="34" charset="0"/>
                <a:cs typeface="Arial" panose="020B0604020202020204" pitchFamily="34" charset="0"/>
              </a:rPr>
              <a:t>, in the </a:t>
            </a:r>
            <a:r>
              <a:rPr lang="en-GB" sz="2401" dirty="0">
                <a:solidFill>
                  <a:srgbClr val="FFFF00"/>
                </a:solidFill>
                <a:latin typeface="Arial" panose="020B0604020202020204" pitchFamily="34" charset="0"/>
                <a:ea typeface="Calibri" panose="020F0502020204030204" pitchFamily="34" charset="0"/>
                <a:cs typeface="Arial" panose="020B0604020202020204" pitchFamily="34" charset="0"/>
              </a:rPr>
              <a:t>substrate</a:t>
            </a:r>
            <a:r>
              <a:rPr lang="en-GB" sz="2401" dirty="0">
                <a:latin typeface="Arial" panose="020B0604020202020204" pitchFamily="34" charset="0"/>
                <a:ea typeface="Calibri" panose="020F0502020204030204" pitchFamily="34" charset="0"/>
                <a:cs typeface="Arial" panose="020B0604020202020204" pitchFamily="34" charset="0"/>
              </a:rPr>
              <a:t> (or gravel), in the </a:t>
            </a:r>
            <a:r>
              <a:rPr lang="en-GB" sz="2401" dirty="0">
                <a:solidFill>
                  <a:srgbClr val="FFFF00"/>
                </a:solidFill>
                <a:latin typeface="Arial" panose="020B0604020202020204" pitchFamily="34" charset="0"/>
                <a:ea typeface="Calibri" panose="020F0502020204030204" pitchFamily="34" charset="0"/>
                <a:cs typeface="Arial" panose="020B0604020202020204" pitchFamily="34" charset="0"/>
              </a:rPr>
              <a:t>water crates</a:t>
            </a:r>
            <a:r>
              <a:rPr lang="en-GB" sz="2401" dirty="0">
                <a:latin typeface="Arial" panose="020B0604020202020204" pitchFamily="34" charset="0"/>
                <a:ea typeface="Calibri" panose="020F0502020204030204" pitchFamily="34" charset="0"/>
                <a:cs typeface="Arial" panose="020B0604020202020204" pitchFamily="34" charset="0"/>
              </a:rPr>
              <a:t> (for blue-green roofs), and </a:t>
            </a:r>
            <a:r>
              <a:rPr lang="en-GB" sz="2401" dirty="0">
                <a:solidFill>
                  <a:srgbClr val="FFFF00"/>
                </a:solidFill>
                <a:latin typeface="Arial" panose="020B0604020202020204" pitchFamily="34" charset="0"/>
                <a:ea typeface="Calibri" panose="020F0502020204030204" pitchFamily="34" charset="0"/>
                <a:cs typeface="Arial" panose="020B0604020202020204" pitchFamily="34" charset="0"/>
              </a:rPr>
              <a:t>inside the building</a:t>
            </a:r>
            <a:r>
              <a:rPr lang="en-GB" sz="2401" dirty="0">
                <a:latin typeface="Arial" panose="020B0604020202020204" pitchFamily="34" charset="0"/>
                <a:ea typeface="Calibri" panose="020F0502020204030204" pitchFamily="34" charset="0"/>
                <a:cs typeface="Arial" panose="020B0604020202020204" pitchFamily="34" charset="0"/>
              </a:rPr>
              <a:t>. The temperatures have been measured using Thermochron iButton temperature loggers with a measurement interval of 10 minutes. </a:t>
            </a:r>
          </a:p>
          <a:p>
            <a:endParaRPr lang="en-GB" sz="2401"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E2DB0B18-9F11-A894-3889-A19B4D1FC481}"/>
              </a:ext>
            </a:extLst>
          </p:cNvPr>
          <p:cNvSpPr txBox="1"/>
          <p:nvPr/>
        </p:nvSpPr>
        <p:spPr>
          <a:xfrm>
            <a:off x="718623" y="25703260"/>
            <a:ext cx="8181016" cy="2678554"/>
          </a:xfrm>
          <a:prstGeom prst="rect">
            <a:avLst/>
          </a:prstGeom>
          <a:noFill/>
        </p:spPr>
        <p:txBody>
          <a:bodyPr wrap="square" rtlCol="0">
            <a:spAutoFit/>
          </a:bodyPr>
          <a:lstStyle/>
          <a:p>
            <a:pPr algn="just"/>
            <a:r>
              <a:rPr lang="en-US" sz="2401" dirty="0">
                <a:solidFill>
                  <a:schemeClr val="bg1"/>
                </a:solidFill>
                <a:latin typeface="Arial" panose="020B0604020202020204" pitchFamily="34" charset="0"/>
                <a:cs typeface="Arial" panose="020B0604020202020204" pitchFamily="34" charset="0"/>
              </a:rPr>
              <a:t>Due to the lack of official heat- and cold-waves in 2021, alternative </a:t>
            </a:r>
            <a:r>
              <a:rPr lang="en-US" sz="2401" dirty="0">
                <a:solidFill>
                  <a:srgbClr val="FFFF00"/>
                </a:solidFill>
                <a:latin typeface="Arial" panose="020B0604020202020204" pitchFamily="34" charset="0"/>
                <a:cs typeface="Arial" panose="020B0604020202020204" pitchFamily="34" charset="0"/>
              </a:rPr>
              <a:t>warm and cold periods </a:t>
            </a:r>
            <a:r>
              <a:rPr lang="en-US" sz="2401" dirty="0">
                <a:solidFill>
                  <a:schemeClr val="bg1"/>
                </a:solidFill>
                <a:latin typeface="Arial" panose="020B0604020202020204" pitchFamily="34" charset="0"/>
                <a:cs typeface="Arial" panose="020B0604020202020204" pitchFamily="34" charset="0"/>
              </a:rPr>
              <a:t>were defined. For the warm period, the average 24-hour air temperature measured above all blue-green roofs had to be at least 20 °C for 5 consecutive days. For the cold period, the air temperature should not exceed 0 °C for at least 5 consecutive days.</a:t>
            </a:r>
          </a:p>
        </p:txBody>
      </p:sp>
      <p:graphicFrame>
        <p:nvGraphicFramePr>
          <p:cNvPr id="23" name="Table 22">
            <a:extLst>
              <a:ext uri="{FF2B5EF4-FFF2-40B4-BE49-F238E27FC236}">
                <a16:creationId xmlns:a16="http://schemas.microsoft.com/office/drawing/2014/main" id="{832DCFEE-8877-909F-2F5E-FC87328C5759}"/>
              </a:ext>
            </a:extLst>
          </p:cNvPr>
          <p:cNvGraphicFramePr>
            <a:graphicFrameLocks noGrp="1"/>
          </p:cNvGraphicFramePr>
          <p:nvPr>
            <p:extLst>
              <p:ext uri="{D42A27DB-BD31-4B8C-83A1-F6EECF244321}">
                <p14:modId xmlns:p14="http://schemas.microsoft.com/office/powerpoint/2010/main" val="3318317695"/>
              </p:ext>
            </p:extLst>
          </p:nvPr>
        </p:nvGraphicFramePr>
        <p:xfrm>
          <a:off x="9101049" y="25005309"/>
          <a:ext cx="6239972" cy="3071079"/>
        </p:xfrm>
        <a:graphic>
          <a:graphicData uri="http://schemas.openxmlformats.org/drawingml/2006/table">
            <a:tbl>
              <a:tblPr firstRow="1" firstCol="1" bandRow="1"/>
              <a:tblGrid>
                <a:gridCol w="524737">
                  <a:extLst>
                    <a:ext uri="{9D8B030D-6E8A-4147-A177-3AD203B41FA5}">
                      <a16:colId xmlns:a16="http://schemas.microsoft.com/office/drawing/2014/main" val="3797980746"/>
                    </a:ext>
                  </a:extLst>
                </a:gridCol>
                <a:gridCol w="1079758">
                  <a:extLst>
                    <a:ext uri="{9D8B030D-6E8A-4147-A177-3AD203B41FA5}">
                      <a16:colId xmlns:a16="http://schemas.microsoft.com/office/drawing/2014/main" val="977949696"/>
                    </a:ext>
                  </a:extLst>
                </a:gridCol>
                <a:gridCol w="1071081">
                  <a:extLst>
                    <a:ext uri="{9D8B030D-6E8A-4147-A177-3AD203B41FA5}">
                      <a16:colId xmlns:a16="http://schemas.microsoft.com/office/drawing/2014/main" val="4223261071"/>
                    </a:ext>
                  </a:extLst>
                </a:gridCol>
                <a:gridCol w="1285875">
                  <a:extLst>
                    <a:ext uri="{9D8B030D-6E8A-4147-A177-3AD203B41FA5}">
                      <a16:colId xmlns:a16="http://schemas.microsoft.com/office/drawing/2014/main" val="4158255494"/>
                    </a:ext>
                  </a:extLst>
                </a:gridCol>
                <a:gridCol w="1219102">
                  <a:extLst>
                    <a:ext uri="{9D8B030D-6E8A-4147-A177-3AD203B41FA5}">
                      <a16:colId xmlns:a16="http://schemas.microsoft.com/office/drawing/2014/main" val="3674586256"/>
                    </a:ext>
                  </a:extLst>
                </a:gridCol>
                <a:gridCol w="1059419">
                  <a:extLst>
                    <a:ext uri="{9D8B030D-6E8A-4147-A177-3AD203B41FA5}">
                      <a16:colId xmlns:a16="http://schemas.microsoft.com/office/drawing/2014/main" val="3964319508"/>
                    </a:ext>
                  </a:extLst>
                </a:gridCol>
              </a:tblGrid>
              <a:tr h="824947">
                <a:tc>
                  <a:txBody>
                    <a:bodyPr/>
                    <a:lstStyle/>
                    <a:p>
                      <a:pPr algn="ctr">
                        <a:lnSpc>
                          <a:spcPct val="107000"/>
                        </a:lnSpc>
                        <a:spcAft>
                          <a:spcPts val="800"/>
                        </a:spcAft>
                      </a:pPr>
                      <a:r>
                        <a:rPr lang="en-GB"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Period</a:t>
                      </a:r>
                      <a:endParaRPr lang="nl-NL" sz="12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n-GB"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Measurement</a:t>
                      </a:r>
                      <a:endParaRPr lang="nl-NL" sz="12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Period</a:t>
                      </a:r>
                      <a:endParaRPr lang="nl-NL" sz="12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n-GB"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Roofs used for         analysis</a:t>
                      </a:r>
                      <a:endParaRPr lang="nl-NL" sz="12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n-GB"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Minimum air Temperature (°C) above BG roof</a:t>
                      </a:r>
                      <a:endParaRPr lang="nl-NL" sz="12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n-GB"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Maximum air  Temperature (°C) above BG roof</a:t>
                      </a:r>
                      <a:endParaRPr lang="nl-NL" sz="12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n-GB"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Average air Temperature (°C) above BG roof</a:t>
                      </a:r>
                      <a:endParaRPr lang="nl-NL" sz="12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04520015"/>
                  </a:ext>
                </a:extLst>
              </a:tr>
              <a:tr h="561533">
                <a:tc>
                  <a:txBody>
                    <a:bodyPr/>
                    <a:lstStyle/>
                    <a:p>
                      <a:pPr algn="ctr">
                        <a:lnSpc>
                          <a:spcPct val="107000"/>
                        </a:lnSpc>
                        <a:spcAft>
                          <a:spcPts val="800"/>
                        </a:spcAft>
                      </a:pPr>
                      <a:r>
                        <a:rPr lang="en-GB" sz="1200">
                          <a:solidFill>
                            <a:schemeClr val="bg1"/>
                          </a:solidFill>
                          <a:effectLst/>
                          <a:latin typeface="Calibri" panose="020F0502020204030204" pitchFamily="34" charset="0"/>
                          <a:ea typeface="Calibri" panose="020F0502020204030204" pitchFamily="34" charset="0"/>
                          <a:cs typeface="Arial" panose="020B0604020202020204" pitchFamily="34" charset="0"/>
                        </a:rPr>
                        <a:t>Cold </a:t>
                      </a:r>
                      <a:endParaRPr lang="nl-NL" sz="120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n-GB" sz="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07/02/2021 –  14/02/2021</a:t>
                      </a:r>
                      <a:endParaRPr lang="nl-NL" sz="12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n-GB" sz="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BG-1, Ref-1</a:t>
                      </a:r>
                      <a:endParaRPr lang="nl-NL" sz="12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n-GB" sz="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-8.5</a:t>
                      </a:r>
                      <a:endParaRPr lang="nl-NL" sz="12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n-GB" sz="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2</a:t>
                      </a:r>
                      <a:endParaRPr lang="nl-NL" sz="12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n-GB" sz="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-2.8</a:t>
                      </a:r>
                      <a:endParaRPr lang="nl-NL" sz="12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55579328"/>
                  </a:ext>
                </a:extLst>
              </a:tr>
              <a:tr h="561533">
                <a:tc>
                  <a:txBody>
                    <a:bodyPr/>
                    <a:lstStyle/>
                    <a:p>
                      <a:pPr algn="ctr">
                        <a:lnSpc>
                          <a:spcPct val="107000"/>
                        </a:lnSpc>
                        <a:spcAft>
                          <a:spcPts val="800"/>
                        </a:spcAft>
                      </a:pPr>
                      <a:r>
                        <a:rPr lang="en-GB" sz="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Warm</a:t>
                      </a:r>
                      <a:endParaRPr lang="nl-NL" sz="12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n-GB" sz="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04/06/2021 – 16/06/2021</a:t>
                      </a:r>
                      <a:endParaRPr lang="nl-NL" sz="12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n-GB" sz="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BG_2,Ref_2</a:t>
                      </a:r>
                      <a:endParaRPr lang="nl-NL" sz="12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n-GB" sz="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11.5 </a:t>
                      </a:r>
                      <a:endParaRPr lang="nl-NL" sz="12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n-GB" sz="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33.0</a:t>
                      </a:r>
                      <a:endParaRPr lang="nl-NL" sz="12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n-GB" sz="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20.2</a:t>
                      </a:r>
                      <a:endParaRPr lang="nl-NL" sz="12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19155667"/>
                  </a:ext>
                </a:extLst>
              </a:tr>
              <a:tr h="561533">
                <a:tc>
                  <a:txBody>
                    <a:bodyPr/>
                    <a:lstStyle/>
                    <a:p>
                      <a:pPr algn="ctr">
                        <a:lnSpc>
                          <a:spcPct val="107000"/>
                        </a:lnSpc>
                        <a:spcAft>
                          <a:spcPts val="800"/>
                        </a:spcAft>
                      </a:pPr>
                      <a:r>
                        <a:rPr lang="en-GB" sz="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Warm </a:t>
                      </a:r>
                      <a:endParaRPr lang="nl-NL" sz="12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n-GB" sz="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16/07/2021 – 27/07/2021</a:t>
                      </a:r>
                      <a:endParaRPr lang="nl-NL" sz="12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n-GB" sz="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BG_2, Ref_2</a:t>
                      </a:r>
                      <a:endParaRPr lang="nl-NL" sz="12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n-GB" sz="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14.5</a:t>
                      </a:r>
                      <a:endParaRPr lang="nl-NL" sz="12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n-GB" sz="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32.5</a:t>
                      </a:r>
                      <a:endParaRPr lang="nl-NL" sz="12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n-GB" sz="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20.4</a:t>
                      </a:r>
                      <a:endParaRPr lang="nl-NL" sz="12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47147682"/>
                  </a:ext>
                </a:extLst>
              </a:tr>
              <a:tr h="561533">
                <a:tc>
                  <a:txBody>
                    <a:bodyPr/>
                    <a:lstStyle/>
                    <a:p>
                      <a:pPr algn="ctr">
                        <a:lnSpc>
                          <a:spcPct val="107000"/>
                        </a:lnSpc>
                        <a:spcAft>
                          <a:spcPts val="800"/>
                        </a:spcAft>
                      </a:pPr>
                      <a:r>
                        <a:rPr lang="en-GB" sz="1200">
                          <a:solidFill>
                            <a:schemeClr val="bg1"/>
                          </a:solidFill>
                          <a:effectLst/>
                          <a:latin typeface="Calibri" panose="020F0502020204030204" pitchFamily="34" charset="0"/>
                          <a:ea typeface="Calibri" panose="020F0502020204030204" pitchFamily="34" charset="0"/>
                          <a:cs typeface="Arial" panose="020B0604020202020204" pitchFamily="34" charset="0"/>
                        </a:rPr>
                        <a:t>Warm </a:t>
                      </a:r>
                      <a:endParaRPr lang="nl-NL" sz="120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n-GB" sz="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06/09/2021 – 10/09/2021</a:t>
                      </a:r>
                      <a:endParaRPr lang="nl-NL" sz="12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n-GB" sz="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BG_3,Ref_3</a:t>
                      </a:r>
                      <a:endParaRPr lang="nl-NL" sz="12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n-GB" sz="1200">
                          <a:solidFill>
                            <a:schemeClr val="bg1"/>
                          </a:solidFill>
                          <a:effectLst/>
                          <a:latin typeface="Calibri" panose="020F0502020204030204" pitchFamily="34" charset="0"/>
                          <a:ea typeface="Calibri" panose="020F0502020204030204" pitchFamily="34" charset="0"/>
                          <a:cs typeface="Arial" panose="020B0604020202020204" pitchFamily="34" charset="0"/>
                        </a:rPr>
                        <a:t>12.0</a:t>
                      </a:r>
                      <a:endParaRPr lang="nl-NL" sz="120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n-GB" sz="1200">
                          <a:solidFill>
                            <a:schemeClr val="bg1"/>
                          </a:solidFill>
                          <a:effectLst/>
                          <a:latin typeface="Calibri" panose="020F0502020204030204" pitchFamily="34" charset="0"/>
                          <a:ea typeface="Calibri" panose="020F0502020204030204" pitchFamily="34" charset="0"/>
                          <a:cs typeface="Arial" panose="020B0604020202020204" pitchFamily="34" charset="0"/>
                        </a:rPr>
                        <a:t>33.0</a:t>
                      </a:r>
                      <a:endParaRPr lang="nl-NL" sz="120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n-GB" sz="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21.3</a:t>
                      </a:r>
                      <a:endParaRPr lang="nl-NL" sz="12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0" marR="0" marT="17780" marB="177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19216363"/>
                  </a:ext>
                </a:extLst>
              </a:tr>
            </a:tbl>
          </a:graphicData>
        </a:graphic>
      </p:graphicFrame>
      <p:sp>
        <p:nvSpPr>
          <p:cNvPr id="29" name="Rectangle 28">
            <a:extLst>
              <a:ext uri="{FF2B5EF4-FFF2-40B4-BE49-F238E27FC236}">
                <a16:creationId xmlns:a16="http://schemas.microsoft.com/office/drawing/2014/main" id="{6448DF8B-6B84-DB6B-B366-A4AD9B58E654}"/>
              </a:ext>
            </a:extLst>
          </p:cNvPr>
          <p:cNvSpPr/>
          <p:nvPr/>
        </p:nvSpPr>
        <p:spPr>
          <a:xfrm>
            <a:off x="16201986" y="15471589"/>
            <a:ext cx="13911615" cy="4568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lang="en-US" sz="2401" dirty="0">
                <a:latin typeface="Arial" panose="020B0604020202020204" pitchFamily="34" charset="0"/>
              </a:rPr>
              <a:t> </a:t>
            </a:r>
            <a:r>
              <a:rPr lang="en-US" sz="2401" b="1" u="sng" dirty="0">
                <a:solidFill>
                  <a:srgbClr val="FFFF00"/>
                </a:solidFill>
                <a:latin typeface="Arial" panose="020B0604020202020204" pitchFamily="34" charset="0"/>
              </a:rPr>
              <a:t>Summer</a:t>
            </a:r>
          </a:p>
          <a:p>
            <a:pPr marL="342902" indent="-342902">
              <a:spcBef>
                <a:spcPts val="1200"/>
              </a:spcBef>
              <a:buClr>
                <a:schemeClr val="bg1"/>
              </a:buClr>
              <a:buFont typeface="Arial" panose="020B0604020202020204" pitchFamily="34" charset="0"/>
              <a:buChar char="•"/>
            </a:pPr>
            <a:r>
              <a:rPr lang="en-US" sz="2401" dirty="0">
                <a:solidFill>
                  <a:schemeClr val="bg1"/>
                </a:solidFill>
                <a:latin typeface="Arial" panose="020B0604020202020204" pitchFamily="34" charset="0"/>
              </a:rPr>
              <a:t>Maximum daytime surface temperatures for blue-green roofs are on average 2-3°C lower than for gravel roofs with maximum difference of up to 8 °C</a:t>
            </a:r>
          </a:p>
          <a:p>
            <a:pPr marL="342902" indent="-342902">
              <a:spcBef>
                <a:spcPts val="1200"/>
              </a:spcBef>
              <a:buClr>
                <a:schemeClr val="bg1"/>
              </a:buClr>
              <a:buFont typeface="Arial" panose="020B0604020202020204" pitchFamily="34" charset="0"/>
              <a:buChar char="•"/>
            </a:pPr>
            <a:r>
              <a:rPr lang="en-US" sz="2401" dirty="0">
                <a:latin typeface="Arial" panose="020B0604020202020204" pitchFamily="34" charset="0"/>
              </a:rPr>
              <a:t>At night, average temperature differences for BG substrate and reference roofs fall within the uncertainty of the sensor</a:t>
            </a:r>
          </a:p>
          <a:p>
            <a:pPr marL="342902" indent="-342902">
              <a:spcBef>
                <a:spcPts val="1200"/>
              </a:spcBef>
              <a:buClr>
                <a:schemeClr val="bg1"/>
              </a:buClr>
              <a:buFont typeface="Arial" panose="020B0604020202020204" pitchFamily="34" charset="0"/>
              <a:buChar char="•"/>
            </a:pPr>
            <a:r>
              <a:rPr lang="en-US" sz="2401" dirty="0">
                <a:latin typeface="Arial" panose="020B0604020202020204" pitchFamily="34" charset="0"/>
              </a:rPr>
              <a:t>The water crate layer experienced the lowest absolute maximum temperature (25.1°C) and lowest diurnal amplitude (7.3°C) compared to up to BG substrate (18°C ) and gravel (22°C)</a:t>
            </a:r>
          </a:p>
          <a:p>
            <a:pPr marL="342902" indent="-342902">
              <a:spcBef>
                <a:spcPts val="1200"/>
              </a:spcBef>
              <a:buClr>
                <a:schemeClr val="bg1"/>
              </a:buClr>
              <a:buFont typeface="Arial" panose="020B0604020202020204" pitchFamily="34" charset="0"/>
              <a:buChar char="•"/>
            </a:pPr>
            <a:r>
              <a:rPr lang="en-US" sz="2401" dirty="0">
                <a:latin typeface="Arial" panose="020B0604020202020204" pitchFamily="34" charset="0"/>
              </a:rPr>
              <a:t>Maximum temperature within the water crate was reached at 19:00, 3-4 hours later compared to BG substrate (15:00) and gravel (16:00)</a:t>
            </a:r>
          </a:p>
          <a:p>
            <a:pPr marL="342902" indent="-342902">
              <a:spcBef>
                <a:spcPts val="1200"/>
              </a:spcBef>
              <a:buClr>
                <a:schemeClr val="bg1"/>
              </a:buClr>
              <a:buFont typeface="Arial" panose="020B0604020202020204" pitchFamily="34" charset="0"/>
              <a:buChar char="•"/>
            </a:pPr>
            <a:endParaRPr lang="en-US" sz="2401" dirty="0">
              <a:latin typeface="Arial" panose="020B0604020202020204" pitchFamily="34" charset="0"/>
            </a:endParaRPr>
          </a:p>
          <a:p>
            <a:pPr>
              <a:spcBef>
                <a:spcPts val="1200"/>
              </a:spcBef>
            </a:pPr>
            <a:endParaRPr lang="en-US" sz="2401" dirty="0">
              <a:latin typeface="Arial" panose="020B0604020202020204" pitchFamily="34" charset="0"/>
            </a:endParaRPr>
          </a:p>
        </p:txBody>
      </p:sp>
      <p:sp>
        <p:nvSpPr>
          <p:cNvPr id="31" name="Rectangle 30">
            <a:extLst>
              <a:ext uri="{FF2B5EF4-FFF2-40B4-BE49-F238E27FC236}">
                <a16:creationId xmlns:a16="http://schemas.microsoft.com/office/drawing/2014/main" id="{A16DBF3A-71D7-3A96-32F5-0A53DE3A1321}"/>
              </a:ext>
            </a:extLst>
          </p:cNvPr>
          <p:cNvSpPr/>
          <p:nvPr/>
        </p:nvSpPr>
        <p:spPr>
          <a:xfrm>
            <a:off x="16201987" y="6602058"/>
            <a:ext cx="13968183" cy="2796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lang="en-US" sz="2401" b="1" u="sng" dirty="0">
                <a:solidFill>
                  <a:srgbClr val="FFFF00"/>
                </a:solidFill>
                <a:latin typeface="Arial" panose="020B0604020202020204" pitchFamily="34" charset="0"/>
              </a:rPr>
              <a:t>Winter</a:t>
            </a:r>
          </a:p>
          <a:p>
            <a:pPr marL="342902" indent="-342902">
              <a:spcBef>
                <a:spcPts val="1200"/>
              </a:spcBef>
              <a:buClr>
                <a:schemeClr val="bg1"/>
              </a:buClr>
              <a:buFont typeface="Arial" panose="020B0604020202020204" pitchFamily="34" charset="0"/>
              <a:buChar char="•"/>
            </a:pPr>
            <a:r>
              <a:rPr lang="en-US" sz="2401" dirty="0">
                <a:solidFill>
                  <a:schemeClr val="bg1"/>
                </a:solidFill>
                <a:latin typeface="Arial" panose="020B0604020202020204" pitchFamily="34" charset="0"/>
              </a:rPr>
              <a:t>Differences in substrate temperatures for gravel and blue-green roofs were relatively small and negligible at night</a:t>
            </a:r>
          </a:p>
          <a:p>
            <a:pPr marL="342902" indent="-342902">
              <a:spcBef>
                <a:spcPts val="1200"/>
              </a:spcBef>
              <a:buClr>
                <a:schemeClr val="bg1"/>
              </a:buClr>
              <a:buFont typeface="Arial" panose="020B0604020202020204" pitchFamily="34" charset="0"/>
              <a:buChar char="•"/>
            </a:pPr>
            <a:r>
              <a:rPr lang="en-US" sz="2401" dirty="0">
                <a:latin typeface="Arial" panose="020B0604020202020204" pitchFamily="34" charset="0"/>
              </a:rPr>
              <a:t>Temperature measured in the water crate layer is the highest for most of the day</a:t>
            </a:r>
          </a:p>
          <a:p>
            <a:pPr marL="342902" indent="-342902">
              <a:spcBef>
                <a:spcPts val="1200"/>
              </a:spcBef>
              <a:buClr>
                <a:schemeClr val="bg1"/>
              </a:buClr>
              <a:buFont typeface="Arial" panose="020B0604020202020204" pitchFamily="34" charset="0"/>
              <a:buChar char="•"/>
            </a:pPr>
            <a:r>
              <a:rPr lang="en-US" sz="2401" dirty="0">
                <a:latin typeface="Arial" panose="020B0604020202020204" pitchFamily="34" charset="0"/>
              </a:rPr>
              <a:t>Temperature in the water layer experiences much lower diurnal amplitude (difference between daily max and min T; 2°C) compared to other surfaces (up to 4.5°C) or air (3.5 °C)</a:t>
            </a:r>
            <a:endParaRPr lang="en-US" sz="2401" dirty="0">
              <a:solidFill>
                <a:schemeClr val="bg1"/>
              </a:solidFill>
              <a:latin typeface="Arial" panose="020B0604020202020204" pitchFamily="34" charset="0"/>
            </a:endParaRPr>
          </a:p>
          <a:p>
            <a:pPr>
              <a:spcBef>
                <a:spcPts val="1200"/>
              </a:spcBef>
            </a:pPr>
            <a:endParaRPr lang="en-US" sz="2401" dirty="0">
              <a:latin typeface="Arial" panose="020B0604020202020204" pitchFamily="34" charset="0"/>
            </a:endParaRPr>
          </a:p>
          <a:p>
            <a:pPr>
              <a:spcBef>
                <a:spcPts val="1200"/>
              </a:spcBef>
            </a:pPr>
            <a:endParaRPr lang="en-US" sz="2401" dirty="0">
              <a:latin typeface="Arial" panose="020B0604020202020204" pitchFamily="34" charset="0"/>
            </a:endParaRPr>
          </a:p>
        </p:txBody>
      </p:sp>
      <p:sp>
        <p:nvSpPr>
          <p:cNvPr id="33" name="Rectangle 32">
            <a:extLst>
              <a:ext uri="{FF2B5EF4-FFF2-40B4-BE49-F238E27FC236}">
                <a16:creationId xmlns:a16="http://schemas.microsoft.com/office/drawing/2014/main" id="{26CFCA50-5E30-2A6C-92DF-02D0F0A5A8D1}"/>
              </a:ext>
            </a:extLst>
          </p:cNvPr>
          <p:cNvSpPr/>
          <p:nvPr/>
        </p:nvSpPr>
        <p:spPr>
          <a:xfrm>
            <a:off x="31124678" y="4597558"/>
            <a:ext cx="10902172" cy="9140214"/>
          </a:xfrm>
          <a:custGeom>
            <a:avLst/>
            <a:gdLst>
              <a:gd name="connsiteX0" fmla="*/ 0 w 10902172"/>
              <a:gd name="connsiteY0" fmla="*/ 0 h 4568906"/>
              <a:gd name="connsiteX1" fmla="*/ 10902172 w 10902172"/>
              <a:gd name="connsiteY1" fmla="*/ 0 h 4568906"/>
              <a:gd name="connsiteX2" fmla="*/ 10902172 w 10902172"/>
              <a:gd name="connsiteY2" fmla="*/ 4568906 h 4568906"/>
              <a:gd name="connsiteX3" fmla="*/ 0 w 10902172"/>
              <a:gd name="connsiteY3" fmla="*/ 4568906 h 4568906"/>
              <a:gd name="connsiteX4" fmla="*/ 0 w 10902172"/>
              <a:gd name="connsiteY4" fmla="*/ 0 h 4568906"/>
              <a:gd name="connsiteX0" fmla="*/ 0 w 10902172"/>
              <a:gd name="connsiteY0" fmla="*/ 0 h 4568906"/>
              <a:gd name="connsiteX1" fmla="*/ 8550858 w 10902172"/>
              <a:gd name="connsiteY1" fmla="*/ 1959428 h 4568906"/>
              <a:gd name="connsiteX2" fmla="*/ 10902172 w 10902172"/>
              <a:gd name="connsiteY2" fmla="*/ 4568906 h 4568906"/>
              <a:gd name="connsiteX3" fmla="*/ 0 w 10902172"/>
              <a:gd name="connsiteY3" fmla="*/ 4568906 h 4568906"/>
              <a:gd name="connsiteX4" fmla="*/ 0 w 10902172"/>
              <a:gd name="connsiteY4" fmla="*/ 0 h 4568906"/>
              <a:gd name="connsiteX0" fmla="*/ 0 w 10902172"/>
              <a:gd name="connsiteY0" fmla="*/ 0 h 4568906"/>
              <a:gd name="connsiteX1" fmla="*/ 8550858 w 10902172"/>
              <a:gd name="connsiteY1" fmla="*/ 1959428 h 4568906"/>
              <a:gd name="connsiteX2" fmla="*/ 10902172 w 10902172"/>
              <a:gd name="connsiteY2" fmla="*/ 4568906 h 4568906"/>
              <a:gd name="connsiteX3" fmla="*/ 0 w 10902172"/>
              <a:gd name="connsiteY3" fmla="*/ 4568906 h 4568906"/>
              <a:gd name="connsiteX4" fmla="*/ 0 w 10902172"/>
              <a:gd name="connsiteY4" fmla="*/ 0 h 4568906"/>
              <a:gd name="connsiteX0" fmla="*/ 0 w 10902172"/>
              <a:gd name="connsiteY0" fmla="*/ 1120 h 4570026"/>
              <a:gd name="connsiteX1" fmla="*/ 8550858 w 10902172"/>
              <a:gd name="connsiteY1" fmla="*/ 1960548 h 4570026"/>
              <a:gd name="connsiteX2" fmla="*/ 10902172 w 10902172"/>
              <a:gd name="connsiteY2" fmla="*/ 4570026 h 4570026"/>
              <a:gd name="connsiteX3" fmla="*/ 0 w 10902172"/>
              <a:gd name="connsiteY3" fmla="*/ 4570026 h 4570026"/>
              <a:gd name="connsiteX4" fmla="*/ 0 w 10902172"/>
              <a:gd name="connsiteY4" fmla="*/ 1120 h 4570026"/>
              <a:gd name="connsiteX0" fmla="*/ 0 w 10902172"/>
              <a:gd name="connsiteY0" fmla="*/ 1120 h 4570026"/>
              <a:gd name="connsiteX1" fmla="*/ 8550858 w 10902172"/>
              <a:gd name="connsiteY1" fmla="*/ 1960548 h 4570026"/>
              <a:gd name="connsiteX2" fmla="*/ 10902172 w 10902172"/>
              <a:gd name="connsiteY2" fmla="*/ 4570026 h 4570026"/>
              <a:gd name="connsiteX3" fmla="*/ 0 w 10902172"/>
              <a:gd name="connsiteY3" fmla="*/ 4570026 h 4570026"/>
              <a:gd name="connsiteX4" fmla="*/ 0 w 10902172"/>
              <a:gd name="connsiteY4" fmla="*/ 1120 h 4570026"/>
              <a:gd name="connsiteX0" fmla="*/ 0 w 10902172"/>
              <a:gd name="connsiteY0" fmla="*/ 804 h 4569710"/>
              <a:gd name="connsiteX1" fmla="*/ 8420230 w 10902172"/>
              <a:gd name="connsiteY1" fmla="*/ 2090861 h 4569710"/>
              <a:gd name="connsiteX2" fmla="*/ 10902172 w 10902172"/>
              <a:gd name="connsiteY2" fmla="*/ 4569710 h 4569710"/>
              <a:gd name="connsiteX3" fmla="*/ 0 w 10902172"/>
              <a:gd name="connsiteY3" fmla="*/ 4569710 h 4569710"/>
              <a:gd name="connsiteX4" fmla="*/ 0 w 10902172"/>
              <a:gd name="connsiteY4" fmla="*/ 804 h 4569710"/>
              <a:gd name="connsiteX0" fmla="*/ 0 w 10902172"/>
              <a:gd name="connsiteY0" fmla="*/ 887 h 4569793"/>
              <a:gd name="connsiteX1" fmla="*/ 8485544 w 10902172"/>
              <a:gd name="connsiteY1" fmla="*/ 2047401 h 4569793"/>
              <a:gd name="connsiteX2" fmla="*/ 10902172 w 10902172"/>
              <a:gd name="connsiteY2" fmla="*/ 4569793 h 4569793"/>
              <a:gd name="connsiteX3" fmla="*/ 0 w 10902172"/>
              <a:gd name="connsiteY3" fmla="*/ 4569793 h 4569793"/>
              <a:gd name="connsiteX4" fmla="*/ 0 w 10902172"/>
              <a:gd name="connsiteY4" fmla="*/ 887 h 4569793"/>
              <a:gd name="connsiteX0" fmla="*/ 0 w 10902172"/>
              <a:gd name="connsiteY0" fmla="*/ 13324 h 4582230"/>
              <a:gd name="connsiteX1" fmla="*/ 8485544 w 10902172"/>
              <a:gd name="connsiteY1" fmla="*/ 2059838 h 4582230"/>
              <a:gd name="connsiteX2" fmla="*/ 10902172 w 10902172"/>
              <a:gd name="connsiteY2" fmla="*/ 4582230 h 4582230"/>
              <a:gd name="connsiteX3" fmla="*/ 0 w 10902172"/>
              <a:gd name="connsiteY3" fmla="*/ 4582230 h 4582230"/>
              <a:gd name="connsiteX4" fmla="*/ 0 w 10902172"/>
              <a:gd name="connsiteY4" fmla="*/ 13324 h 458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2172" h="4582230">
                <a:moveTo>
                  <a:pt x="0" y="13324"/>
                </a:moveTo>
                <a:cubicBezTo>
                  <a:pt x="3046229" y="-8447"/>
                  <a:pt x="5722343" y="-204391"/>
                  <a:pt x="8485544" y="2059838"/>
                </a:cubicBezTo>
                <a:cubicBezTo>
                  <a:pt x="9269315" y="2929664"/>
                  <a:pt x="10684458" y="2950404"/>
                  <a:pt x="10902172" y="4582230"/>
                </a:cubicBezTo>
                <a:lnTo>
                  <a:pt x="0" y="4582230"/>
                </a:lnTo>
                <a:lnTo>
                  <a:pt x="0" y="13324"/>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lang="en-US" sz="2401" dirty="0">
                <a:latin typeface="Arial" panose="020B0604020202020204" pitchFamily="34" charset="0"/>
              </a:rPr>
              <a:t> </a:t>
            </a:r>
            <a:r>
              <a:rPr lang="en-US" sz="2401" b="1" u="sng" dirty="0">
                <a:solidFill>
                  <a:srgbClr val="FFFF00"/>
                </a:solidFill>
                <a:latin typeface="Arial" panose="020B0604020202020204" pitchFamily="34" charset="0"/>
              </a:rPr>
              <a:t>Indoor temperatures</a:t>
            </a:r>
          </a:p>
          <a:p>
            <a:pPr>
              <a:spcBef>
                <a:spcPts val="1200"/>
              </a:spcBef>
              <a:buClr>
                <a:schemeClr val="bg1"/>
              </a:buClr>
            </a:pPr>
            <a:r>
              <a:rPr lang="en-US" sz="2401" dirty="0">
                <a:solidFill>
                  <a:schemeClr val="bg1"/>
                </a:solidFill>
                <a:latin typeface="Arial" panose="020B0604020202020204" pitchFamily="34" charset="0"/>
              </a:rPr>
              <a:t>To investigate the effect of the blue-green roofs </a:t>
            </a:r>
            <a:br>
              <a:rPr lang="en-US" sz="2401" dirty="0">
                <a:solidFill>
                  <a:schemeClr val="bg1"/>
                </a:solidFill>
                <a:latin typeface="Arial" panose="020B0604020202020204" pitchFamily="34" charset="0"/>
              </a:rPr>
            </a:br>
            <a:r>
              <a:rPr lang="en-US" sz="2401" dirty="0">
                <a:solidFill>
                  <a:schemeClr val="bg1"/>
                </a:solidFill>
                <a:latin typeface="Arial" panose="020B0604020202020204" pitchFamily="34" charset="0"/>
              </a:rPr>
              <a:t>on the inhouse temperatures, standard deviations </a:t>
            </a:r>
            <a:br>
              <a:rPr lang="en-US" sz="2401" dirty="0">
                <a:solidFill>
                  <a:schemeClr val="bg1"/>
                </a:solidFill>
                <a:latin typeface="Arial" panose="020B0604020202020204" pitchFamily="34" charset="0"/>
              </a:rPr>
            </a:br>
            <a:r>
              <a:rPr lang="en-US" sz="2401" dirty="0">
                <a:solidFill>
                  <a:schemeClr val="bg1"/>
                </a:solidFill>
                <a:latin typeface="Arial" panose="020B0604020202020204" pitchFamily="34" charset="0"/>
              </a:rPr>
              <a:t>(STD) have been calculated. By computing STDs we </a:t>
            </a:r>
          </a:p>
          <a:p>
            <a:pPr>
              <a:spcBef>
                <a:spcPts val="1200"/>
              </a:spcBef>
              <a:buClr>
                <a:schemeClr val="bg1"/>
              </a:buClr>
            </a:pPr>
            <a:r>
              <a:rPr lang="en-US" sz="2401" dirty="0">
                <a:solidFill>
                  <a:schemeClr val="bg1"/>
                </a:solidFill>
                <a:latin typeface="Arial" panose="020B0604020202020204" pitchFamily="34" charset="0"/>
              </a:rPr>
              <a:t> minimized the potential effect of uncontrollable external factors. </a:t>
            </a:r>
            <a:br>
              <a:rPr lang="en-US" sz="2401" dirty="0">
                <a:solidFill>
                  <a:schemeClr val="bg1"/>
                </a:solidFill>
                <a:latin typeface="Arial" panose="020B0604020202020204" pitchFamily="34" charset="0"/>
              </a:rPr>
            </a:br>
            <a:endParaRPr lang="en-US" sz="2401" dirty="0">
              <a:solidFill>
                <a:schemeClr val="bg1"/>
              </a:solidFill>
              <a:latin typeface="Arial" panose="020B0604020202020204" pitchFamily="34" charset="0"/>
            </a:endParaRPr>
          </a:p>
          <a:p>
            <a:pPr>
              <a:spcBef>
                <a:spcPts val="1200"/>
              </a:spcBef>
              <a:buClr>
                <a:schemeClr val="bg1"/>
              </a:buClr>
            </a:pPr>
            <a:r>
              <a:rPr lang="en-US" sz="2401" dirty="0">
                <a:solidFill>
                  <a:schemeClr val="bg1"/>
                </a:solidFill>
                <a:latin typeface="Arial" panose="020B0604020202020204" pitchFamily="34" charset="0"/>
              </a:rPr>
              <a:t>Scatter points underneath the reference line show days when the indoor temperature STDs were higher for reference roofs than for BG roofs. </a:t>
            </a:r>
            <a:r>
              <a:rPr lang="en-US" sz="2401" dirty="0">
                <a:solidFill>
                  <a:srgbClr val="FFFF00"/>
                </a:solidFill>
                <a:latin typeface="Arial" panose="020B0604020202020204" pitchFamily="34" charset="0"/>
              </a:rPr>
              <a:t>Lower STD values represent </a:t>
            </a:r>
            <a:r>
              <a:rPr lang="en-US" sz="2401" dirty="0">
                <a:solidFill>
                  <a:schemeClr val="bg1"/>
                </a:solidFill>
                <a:latin typeface="Arial" panose="020B0604020202020204" pitchFamily="34" charset="0"/>
              </a:rPr>
              <a:t>less variation during a 24-hour period, implying a </a:t>
            </a:r>
            <a:r>
              <a:rPr lang="en-US" sz="2401" dirty="0">
                <a:solidFill>
                  <a:srgbClr val="FFFF00"/>
                </a:solidFill>
                <a:latin typeface="Arial" panose="020B0604020202020204" pitchFamily="34" charset="0"/>
              </a:rPr>
              <a:t>smaller influence of outside climatological conditions </a:t>
            </a:r>
            <a:r>
              <a:rPr lang="en-US" sz="2401" dirty="0">
                <a:solidFill>
                  <a:schemeClr val="bg1"/>
                </a:solidFill>
                <a:latin typeface="Arial" panose="020B0604020202020204" pitchFamily="34" charset="0"/>
              </a:rPr>
              <a:t>(e.g., air temperature, radiation). The STD values for blue-green roofs appear to be in general lower than for the corresponding STD values for reference roofs, indicating a better insulative capacity of the BG roofs.</a:t>
            </a:r>
            <a:endParaRPr lang="en-US" sz="2401" dirty="0">
              <a:latin typeface="Arial" panose="020B0604020202020204" pitchFamily="34" charset="0"/>
            </a:endParaRPr>
          </a:p>
          <a:p>
            <a:pPr>
              <a:spcBef>
                <a:spcPts val="1200"/>
              </a:spcBef>
            </a:pPr>
            <a:endParaRPr lang="en-US" sz="2401" dirty="0">
              <a:latin typeface="Arial" panose="020B0604020202020204" pitchFamily="34" charset="0"/>
            </a:endParaRPr>
          </a:p>
        </p:txBody>
      </p:sp>
      <p:sp>
        <p:nvSpPr>
          <p:cNvPr id="41" name="Isosceles Triangle 40">
            <a:extLst>
              <a:ext uri="{FF2B5EF4-FFF2-40B4-BE49-F238E27FC236}">
                <a16:creationId xmlns:a16="http://schemas.microsoft.com/office/drawing/2014/main" id="{E31D7949-465A-D317-B689-A64236ACAD26}"/>
              </a:ext>
            </a:extLst>
          </p:cNvPr>
          <p:cNvSpPr/>
          <p:nvPr/>
        </p:nvSpPr>
        <p:spPr>
          <a:xfrm rot="1672724">
            <a:off x="39938850" y="11799249"/>
            <a:ext cx="3161643" cy="2910181"/>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1"/>
          </a:p>
        </p:txBody>
      </p:sp>
      <p:sp>
        <p:nvSpPr>
          <p:cNvPr id="42" name="Isosceles Triangle 41">
            <a:extLst>
              <a:ext uri="{FF2B5EF4-FFF2-40B4-BE49-F238E27FC236}">
                <a16:creationId xmlns:a16="http://schemas.microsoft.com/office/drawing/2014/main" id="{4039B1F7-1D56-0BD0-CEAC-9CF4B0575123}"/>
              </a:ext>
            </a:extLst>
          </p:cNvPr>
          <p:cNvSpPr/>
          <p:nvPr/>
        </p:nvSpPr>
        <p:spPr>
          <a:xfrm rot="8789787">
            <a:off x="38508940" y="14118853"/>
            <a:ext cx="1303848" cy="114831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1"/>
          </a:p>
        </p:txBody>
      </p:sp>
      <p:sp>
        <p:nvSpPr>
          <p:cNvPr id="43" name="Rectangle 42">
            <a:extLst>
              <a:ext uri="{FF2B5EF4-FFF2-40B4-BE49-F238E27FC236}">
                <a16:creationId xmlns:a16="http://schemas.microsoft.com/office/drawing/2014/main" id="{CEF7BB9B-FC57-88BC-9266-30F4D399A89C}"/>
              </a:ext>
            </a:extLst>
          </p:cNvPr>
          <p:cNvSpPr/>
          <p:nvPr/>
        </p:nvSpPr>
        <p:spPr>
          <a:xfrm>
            <a:off x="31124678" y="18022697"/>
            <a:ext cx="10924943" cy="4217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lang="en-US" sz="2401" dirty="0">
                <a:latin typeface="Arial" panose="020B0604020202020204" pitchFamily="34" charset="0"/>
              </a:rPr>
              <a:t> </a:t>
            </a:r>
            <a:r>
              <a:rPr lang="en-US" sz="2401" b="1" u="sng" dirty="0">
                <a:solidFill>
                  <a:srgbClr val="FFFF00"/>
                </a:solidFill>
                <a:latin typeface="Arial" panose="020B0604020202020204" pitchFamily="34" charset="0"/>
              </a:rPr>
              <a:t>Biodiversity</a:t>
            </a:r>
          </a:p>
          <a:p>
            <a:pPr>
              <a:spcBef>
                <a:spcPts val="1200"/>
              </a:spcBef>
              <a:buClr>
                <a:schemeClr val="bg1"/>
              </a:buClr>
            </a:pPr>
            <a:r>
              <a:rPr lang="en-US" sz="2401" dirty="0">
                <a:latin typeface="Arial" panose="020B0604020202020204" pitchFamily="34" charset="0"/>
              </a:rPr>
              <a:t>Nature based solutions such as blue-green roofs can enhance urban biodiversity. (Blue-) green roofs are often divided into extensive (sedum roofs) and intensive roofs (herbaceous roofs and roof gardens). Intensive roofs allow for a </a:t>
            </a:r>
            <a:r>
              <a:rPr lang="en-US" sz="2401" dirty="0">
                <a:solidFill>
                  <a:srgbClr val="FFFF00"/>
                </a:solidFill>
                <a:latin typeface="Arial" panose="020B0604020202020204" pitchFamily="34" charset="0"/>
              </a:rPr>
              <a:t>much higher diversity of plants </a:t>
            </a:r>
            <a:r>
              <a:rPr lang="en-US" sz="2401" dirty="0">
                <a:latin typeface="Arial" panose="020B0604020202020204" pitchFamily="34" charset="0"/>
              </a:rPr>
              <a:t>because of a thicker substrate layer and the presence of a water layer underneath the substrate. By providing more diverse vegetation, a significantly higher diversity of insects are attracted. </a:t>
            </a:r>
          </a:p>
          <a:p>
            <a:pPr>
              <a:spcBef>
                <a:spcPts val="1200"/>
              </a:spcBef>
              <a:buClr>
                <a:schemeClr val="bg1"/>
              </a:buClr>
            </a:pPr>
            <a:r>
              <a:rPr lang="en-US" sz="2401" dirty="0">
                <a:latin typeface="Arial" panose="020B0604020202020204" pitchFamily="34" charset="0"/>
              </a:rPr>
              <a:t>In the RESILIO project the vegetation on the roofs consists of native plant species. An inventory of biodiversity will be monitored from 2022 onwards to assess the actual impact on the urban fauna and flora. </a:t>
            </a:r>
          </a:p>
          <a:p>
            <a:pPr>
              <a:spcBef>
                <a:spcPts val="1200"/>
              </a:spcBef>
              <a:buClr>
                <a:schemeClr val="bg1"/>
              </a:buClr>
            </a:pPr>
            <a:endParaRPr lang="en-US" sz="2401" dirty="0">
              <a:latin typeface="Arial" panose="020B0604020202020204" pitchFamily="34" charset="0"/>
            </a:endParaRPr>
          </a:p>
        </p:txBody>
      </p:sp>
      <p:sp>
        <p:nvSpPr>
          <p:cNvPr id="57" name="Rectangle 56">
            <a:extLst>
              <a:ext uri="{FF2B5EF4-FFF2-40B4-BE49-F238E27FC236}">
                <a16:creationId xmlns:a16="http://schemas.microsoft.com/office/drawing/2014/main" id="{0C3DD8ED-D20A-7575-8951-1746553E174D}"/>
              </a:ext>
            </a:extLst>
          </p:cNvPr>
          <p:cNvSpPr/>
          <p:nvPr/>
        </p:nvSpPr>
        <p:spPr>
          <a:xfrm>
            <a:off x="15916618" y="25806346"/>
            <a:ext cx="26375541" cy="2541739"/>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1"/>
          </a:p>
        </p:txBody>
      </p:sp>
      <p:sp>
        <p:nvSpPr>
          <p:cNvPr id="44" name="Rectangle 43">
            <a:extLst>
              <a:ext uri="{FF2B5EF4-FFF2-40B4-BE49-F238E27FC236}">
                <a16:creationId xmlns:a16="http://schemas.microsoft.com/office/drawing/2014/main" id="{E1C70893-551D-0946-2CCE-BE93DF3161F6}"/>
              </a:ext>
            </a:extLst>
          </p:cNvPr>
          <p:cNvSpPr/>
          <p:nvPr/>
        </p:nvSpPr>
        <p:spPr>
          <a:xfrm>
            <a:off x="16201986" y="25911252"/>
            <a:ext cx="25910457" cy="2388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dirty="0">
                <a:solidFill>
                  <a:schemeClr val="accent2"/>
                </a:solidFill>
                <a:latin typeface="Arial" panose="020B0604020202020204" pitchFamily="34" charset="0"/>
              </a:rPr>
              <a:t>Conclusions</a:t>
            </a:r>
          </a:p>
          <a:p>
            <a:pPr>
              <a:spcBef>
                <a:spcPts val="1200"/>
              </a:spcBef>
            </a:pPr>
            <a:r>
              <a:rPr lang="en-US" sz="2401" dirty="0">
                <a:latin typeface="Arial" panose="020B0604020202020204" pitchFamily="34" charset="0"/>
              </a:rPr>
              <a:t>The measurements in the </a:t>
            </a:r>
            <a:r>
              <a:rPr lang="en-US" sz="2401" dirty="0">
                <a:solidFill>
                  <a:srgbClr val="FFFF00"/>
                </a:solidFill>
                <a:latin typeface="Arial" panose="020B0604020202020204" pitchFamily="34" charset="0"/>
              </a:rPr>
              <a:t>water crate layers </a:t>
            </a:r>
            <a:r>
              <a:rPr lang="en-US" sz="2401" dirty="0">
                <a:latin typeface="Arial" panose="020B0604020202020204" pitchFamily="34" charset="0"/>
              </a:rPr>
              <a:t>of blue-green roofs show an </a:t>
            </a:r>
            <a:r>
              <a:rPr lang="en-US" sz="2401" dirty="0">
                <a:solidFill>
                  <a:srgbClr val="FFFF00"/>
                </a:solidFill>
                <a:latin typeface="Arial" panose="020B0604020202020204" pitchFamily="34" charset="0"/>
              </a:rPr>
              <a:t>all-year-round temperature buffering effect</a:t>
            </a:r>
            <a:r>
              <a:rPr lang="en-US" sz="2401" dirty="0">
                <a:latin typeface="Arial" panose="020B0604020202020204" pitchFamily="34" charset="0"/>
              </a:rPr>
              <a:t>. During summer days, the temperature in the water storage of the blue-green roof was much lower than other measured surfaces (up to 12 °C and 7 °C compared to gravel roofs and the blue-green roof substrate, respectively) and experienced the </a:t>
            </a:r>
            <a:r>
              <a:rPr lang="en-US" sz="2401" dirty="0">
                <a:solidFill>
                  <a:srgbClr val="FFFF00"/>
                </a:solidFill>
                <a:latin typeface="Arial" panose="020B0604020202020204" pitchFamily="34" charset="0"/>
              </a:rPr>
              <a:t>least diurnal variation</a:t>
            </a:r>
            <a:r>
              <a:rPr lang="en-US" sz="2401" dirty="0">
                <a:latin typeface="Arial" panose="020B0604020202020204" pitchFamily="34" charset="0"/>
              </a:rPr>
              <a:t>. Similarly, the empty water crate layer showed up to 3 °C higher minimum temperatures during cold winter nights. Although the </a:t>
            </a:r>
            <a:r>
              <a:rPr lang="en-US" sz="2401" dirty="0">
                <a:solidFill>
                  <a:srgbClr val="FFFF00"/>
                </a:solidFill>
                <a:latin typeface="Arial" panose="020B0604020202020204" pitchFamily="34" charset="0"/>
              </a:rPr>
              <a:t>effect on indoor thermal comfort seems to be small</a:t>
            </a:r>
            <a:r>
              <a:rPr lang="en-US" sz="2401" dirty="0">
                <a:latin typeface="Arial" panose="020B0604020202020204" pitchFamily="34" charset="0"/>
              </a:rPr>
              <a:t>, blue-green roofs are beneficial and </a:t>
            </a:r>
            <a:r>
              <a:rPr lang="en-US" sz="2401" dirty="0">
                <a:solidFill>
                  <a:srgbClr val="FFFF00"/>
                </a:solidFill>
                <a:latin typeface="Arial" panose="020B0604020202020204" pitchFamily="34" charset="0"/>
              </a:rPr>
              <a:t>contribute to overall greening of the city</a:t>
            </a:r>
            <a:r>
              <a:rPr lang="en-US" sz="2401" dirty="0">
                <a:latin typeface="Arial" panose="020B0604020202020204" pitchFamily="34" charset="0"/>
              </a:rPr>
              <a:t>. The water storage enhances potential for growing </a:t>
            </a:r>
            <a:r>
              <a:rPr lang="en-US" sz="2401" dirty="0">
                <a:solidFill>
                  <a:srgbClr val="FFFF00"/>
                </a:solidFill>
                <a:latin typeface="Arial" panose="020B0604020202020204" pitchFamily="34" charset="0"/>
              </a:rPr>
              <a:t>more biodiverse vegetation</a:t>
            </a:r>
            <a:r>
              <a:rPr lang="en-US" sz="2401" dirty="0">
                <a:latin typeface="Arial" panose="020B0604020202020204" pitchFamily="34" charset="0"/>
              </a:rPr>
              <a:t>.</a:t>
            </a:r>
          </a:p>
          <a:p>
            <a:pPr>
              <a:spcBef>
                <a:spcPts val="1200"/>
              </a:spcBef>
            </a:pPr>
            <a:endParaRPr lang="en-US" sz="2401" dirty="0">
              <a:latin typeface="Arial" panose="020B0604020202020204" pitchFamily="34" charset="0"/>
            </a:endParaRPr>
          </a:p>
          <a:p>
            <a:pPr>
              <a:spcBef>
                <a:spcPts val="1200"/>
              </a:spcBef>
            </a:pPr>
            <a:endParaRPr lang="en-US" sz="2401" dirty="0">
              <a:latin typeface="Arial" panose="020B0604020202020204" pitchFamily="34" charset="0"/>
            </a:endParaRPr>
          </a:p>
          <a:p>
            <a:pPr>
              <a:spcBef>
                <a:spcPts val="1200"/>
              </a:spcBef>
            </a:pPr>
            <a:r>
              <a:rPr lang="en-US" sz="2401" dirty="0">
                <a:latin typeface="Arial" panose="020B0604020202020204" pitchFamily="34" charset="0"/>
              </a:rPr>
              <a:t> </a:t>
            </a:r>
          </a:p>
          <a:p>
            <a:pPr>
              <a:spcBef>
                <a:spcPts val="1200"/>
              </a:spcBef>
            </a:pPr>
            <a:endParaRPr lang="en-US" sz="2401" dirty="0">
              <a:latin typeface="Arial" panose="020B0604020202020204" pitchFamily="34" charset="0"/>
            </a:endParaRPr>
          </a:p>
        </p:txBody>
      </p:sp>
      <p:pic>
        <p:nvPicPr>
          <p:cNvPr id="16" name="Picture 15">
            <a:extLst>
              <a:ext uri="{FF2B5EF4-FFF2-40B4-BE49-F238E27FC236}">
                <a16:creationId xmlns:a16="http://schemas.microsoft.com/office/drawing/2014/main" id="{5558811B-30DB-EFE4-74F8-FD3CEE878A36}"/>
              </a:ext>
            </a:extLst>
          </p:cNvPr>
          <p:cNvPicPr>
            <a:picLocks noChangeAspect="1"/>
          </p:cNvPicPr>
          <p:nvPr/>
        </p:nvPicPr>
        <p:blipFill rotWithShape="1">
          <a:blip r:embed="rId17"/>
          <a:srcRect l="8859" r="45533" b="13828"/>
          <a:stretch/>
        </p:blipFill>
        <p:spPr>
          <a:xfrm>
            <a:off x="8655176" y="4031371"/>
            <a:ext cx="6941133" cy="4371561"/>
          </a:xfrm>
          <a:prstGeom prst="rect">
            <a:avLst/>
          </a:prstGeom>
        </p:spPr>
      </p:pic>
      <p:pic>
        <p:nvPicPr>
          <p:cNvPr id="17" name="Picture 16">
            <a:extLst>
              <a:ext uri="{FF2B5EF4-FFF2-40B4-BE49-F238E27FC236}">
                <a16:creationId xmlns:a16="http://schemas.microsoft.com/office/drawing/2014/main" id="{0AD97571-1FF5-8D8A-CF4E-FA0C13A145CA}"/>
              </a:ext>
            </a:extLst>
          </p:cNvPr>
          <p:cNvPicPr>
            <a:picLocks noChangeAspect="1"/>
          </p:cNvPicPr>
          <p:nvPr/>
        </p:nvPicPr>
        <p:blipFill rotWithShape="1">
          <a:blip r:embed="rId18"/>
          <a:srcRect l="89" r="-60" b="9561"/>
          <a:stretch/>
        </p:blipFill>
        <p:spPr>
          <a:xfrm>
            <a:off x="31189990" y="22178714"/>
            <a:ext cx="10533925" cy="2993821"/>
          </a:xfrm>
          <a:prstGeom prst="rect">
            <a:avLst/>
          </a:prstGeom>
        </p:spPr>
      </p:pic>
      <p:sp>
        <p:nvSpPr>
          <p:cNvPr id="58" name="TextBox 57">
            <a:extLst>
              <a:ext uri="{FF2B5EF4-FFF2-40B4-BE49-F238E27FC236}">
                <a16:creationId xmlns:a16="http://schemas.microsoft.com/office/drawing/2014/main" id="{8CE166D8-53C3-4A26-731C-30612CF39251}"/>
              </a:ext>
            </a:extLst>
          </p:cNvPr>
          <p:cNvSpPr txBox="1"/>
          <p:nvPr/>
        </p:nvSpPr>
        <p:spPr>
          <a:xfrm>
            <a:off x="8587438" y="8453380"/>
            <a:ext cx="677146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Newly constructed blue-green roof in </a:t>
            </a:r>
            <a:r>
              <a:rPr lang="en-GB" sz="1600" dirty="0" err="1">
                <a:solidFill>
                  <a:schemeClr val="bg1"/>
                </a:solidFill>
                <a:latin typeface="Arial" panose="020B0604020202020204" pitchFamily="34" charset="0"/>
                <a:cs typeface="Arial" panose="020B0604020202020204" pitchFamily="34" charset="0"/>
              </a:rPr>
              <a:t>Indische</a:t>
            </a:r>
            <a:r>
              <a:rPr lang="en-GB" sz="1600" dirty="0">
                <a:solidFill>
                  <a:schemeClr val="bg1"/>
                </a:solidFill>
                <a:latin typeface="Arial" panose="020B0604020202020204" pitchFamily="34" charset="0"/>
                <a:cs typeface="Arial" panose="020B0604020202020204" pitchFamily="34" charset="0"/>
              </a:rPr>
              <a:t> </a:t>
            </a:r>
            <a:r>
              <a:rPr lang="en-GB" sz="1600" dirty="0" err="1">
                <a:solidFill>
                  <a:schemeClr val="bg1"/>
                </a:solidFill>
                <a:latin typeface="Arial" panose="020B0604020202020204" pitchFamily="34" charset="0"/>
                <a:cs typeface="Arial" panose="020B0604020202020204" pitchFamily="34" charset="0"/>
              </a:rPr>
              <a:t>Buurt</a:t>
            </a:r>
            <a:r>
              <a:rPr lang="en-GB" sz="1600" dirty="0">
                <a:solidFill>
                  <a:schemeClr val="bg1"/>
                </a:solidFill>
                <a:latin typeface="Arial" panose="020B0604020202020204" pitchFamily="34" charset="0"/>
                <a:cs typeface="Arial" panose="020B0604020202020204" pitchFamily="34" charset="0"/>
              </a:rPr>
              <a:t> Amsterdam (BG-3)</a:t>
            </a:r>
            <a:endParaRPr lang="nl-NL" sz="1600" dirty="0">
              <a:solidFill>
                <a:schemeClr val="bg1"/>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6ED207EF-7CB0-914F-7869-A29218950772}"/>
              </a:ext>
            </a:extLst>
          </p:cNvPr>
          <p:cNvSpPr txBox="1"/>
          <p:nvPr/>
        </p:nvSpPr>
        <p:spPr>
          <a:xfrm>
            <a:off x="31189991" y="25223862"/>
            <a:ext cx="7951411"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A blue-green roof realised in the RESILIO project planted with native species</a:t>
            </a:r>
            <a:endParaRPr lang="nl-NL" sz="16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B67AF1F-3D6F-AD9A-8F95-6ED9F1C2A395}"/>
              </a:ext>
            </a:extLst>
          </p:cNvPr>
          <p:cNvSpPr txBox="1"/>
          <p:nvPr/>
        </p:nvSpPr>
        <p:spPr>
          <a:xfrm>
            <a:off x="32842944" y="29343150"/>
            <a:ext cx="4105611" cy="492443"/>
          </a:xfrm>
          <a:prstGeom prst="rect">
            <a:avLst/>
          </a:prstGeom>
          <a:noFill/>
        </p:spPr>
        <p:txBody>
          <a:bodyPr wrap="none" rtlCol="0">
            <a:spAutoFit/>
          </a:bodyPr>
          <a:lstStyle/>
          <a:p>
            <a:r>
              <a:rPr lang="en-US" sz="2600" u="sng" dirty="0">
                <a:latin typeface="Arial" panose="020B0604020202020204" pitchFamily="34" charset="0"/>
                <a:cs typeface="Arial" panose="020B0604020202020204" pitchFamily="34" charset="0"/>
              </a:rPr>
              <a:t>Contact</a:t>
            </a:r>
            <a:r>
              <a:rPr lang="en-US" sz="2600" dirty="0">
                <a:latin typeface="Arial" panose="020B0604020202020204" pitchFamily="34" charset="0"/>
                <a:cs typeface="Arial" panose="020B0604020202020204" pitchFamily="34" charset="0"/>
              </a:rPr>
              <a:t>: l.a.corpel@hva.nl</a:t>
            </a:r>
            <a:endParaRPr lang="nl-NL" sz="26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A8F77590-9E23-E1D1-0CE7-3F3954545DAF}"/>
              </a:ext>
            </a:extLst>
          </p:cNvPr>
          <p:cNvSpPr/>
          <p:nvPr/>
        </p:nvSpPr>
        <p:spPr>
          <a:xfrm>
            <a:off x="4059934" y="494406"/>
            <a:ext cx="3598166" cy="32135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Picture 9" descr="A picture containing graphics, font, graphic design, screenshot&#10;&#10;Description automatically generated">
            <a:extLst>
              <a:ext uri="{FF2B5EF4-FFF2-40B4-BE49-F238E27FC236}">
                <a16:creationId xmlns:a16="http://schemas.microsoft.com/office/drawing/2014/main" id="{1B7FC831-54A3-1942-4528-C54C7C658C2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099343" y="607940"/>
            <a:ext cx="3470513" cy="2876873"/>
          </a:xfrm>
          <a:prstGeom prst="rect">
            <a:avLst/>
          </a:prstGeom>
        </p:spPr>
      </p:pic>
      <p:pic>
        <p:nvPicPr>
          <p:cNvPr id="21" name="Picture 20" descr="A picture containing text, screenshot, graphic design, font&#10;&#10;Description automatically generated">
            <a:extLst>
              <a:ext uri="{FF2B5EF4-FFF2-40B4-BE49-F238E27FC236}">
                <a16:creationId xmlns:a16="http://schemas.microsoft.com/office/drawing/2014/main" id="{48322949-9811-61E9-8C1A-F3BB20DC303C}"/>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272545" y="13993656"/>
            <a:ext cx="12603700" cy="5661162"/>
          </a:xfrm>
          <a:prstGeom prst="rect">
            <a:avLst/>
          </a:prstGeom>
        </p:spPr>
      </p:pic>
    </p:spTree>
    <p:extLst>
      <p:ext uri="{BB962C8B-B14F-4D97-AF65-F5344CB8AC3E}">
        <p14:creationId xmlns:p14="http://schemas.microsoft.com/office/powerpoint/2010/main" val="13522286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9F6635C69E9B4CB8D5E1118B7B4AC5" ma:contentTypeVersion="16" ma:contentTypeDescription="Create a new document." ma:contentTypeScope="" ma:versionID="dea8d5e96be229ebccbe3e9bb71653e6">
  <xsd:schema xmlns:xsd="http://www.w3.org/2001/XMLSchema" xmlns:xs="http://www.w3.org/2001/XMLSchema" xmlns:p="http://schemas.microsoft.com/office/2006/metadata/properties" xmlns:ns2="85800091-12f9-4adf-9490-7f6e231a36b5" xmlns:ns3="639943fa-e574-42cd-8a8f-3889fb91f45a" targetNamespace="http://schemas.microsoft.com/office/2006/metadata/properties" ma:root="true" ma:fieldsID="384d3130e53680734a7699fbe41a17a0" ns2:_="" ns3:_="">
    <xsd:import namespace="85800091-12f9-4adf-9490-7f6e231a36b5"/>
    <xsd:import namespace="639943fa-e574-42cd-8a8f-3889fb91f45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800091-12f9-4adf-9490-7f6e231a36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859a5f0-c05d-42c8-96da-fe1ec9be4e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9943fa-e574-42cd-8a8f-3889fb91f4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47f0944-a87b-451d-827c-0b0fed5c8cdb}" ma:internalName="TaxCatchAll" ma:showField="CatchAllData" ma:web="639943fa-e574-42cd-8a8f-3889fb91f4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5800091-12f9-4adf-9490-7f6e231a36b5">
      <Terms xmlns="http://schemas.microsoft.com/office/infopath/2007/PartnerControls"/>
    </lcf76f155ced4ddcb4097134ff3c332f>
    <TaxCatchAll xmlns="639943fa-e574-42cd-8a8f-3889fb91f45a" xsi:nil="true"/>
  </documentManagement>
</p:properties>
</file>

<file path=customXml/itemProps1.xml><?xml version="1.0" encoding="utf-8"?>
<ds:datastoreItem xmlns:ds="http://schemas.openxmlformats.org/officeDocument/2006/customXml" ds:itemID="{270432A5-C872-4449-9BF6-505F2868B9BD}"/>
</file>

<file path=customXml/itemProps2.xml><?xml version="1.0" encoding="utf-8"?>
<ds:datastoreItem xmlns:ds="http://schemas.openxmlformats.org/officeDocument/2006/customXml" ds:itemID="{06F25C0C-4CEF-45D0-9734-A8C49AC894B4}"/>
</file>

<file path=customXml/itemProps3.xml><?xml version="1.0" encoding="utf-8"?>
<ds:datastoreItem xmlns:ds="http://schemas.openxmlformats.org/officeDocument/2006/customXml" ds:itemID="{F616DB6E-C398-40EF-AEEC-FBD15744B118}"/>
</file>

<file path=docProps/app.xml><?xml version="1.0" encoding="utf-8"?>
<Properties xmlns="http://schemas.openxmlformats.org/officeDocument/2006/extended-properties" xmlns:vt="http://schemas.openxmlformats.org/officeDocument/2006/docPropsVTypes">
  <Template>Office Theme 2013 - 2022</Template>
  <TotalTime>851</TotalTime>
  <Words>1267</Words>
  <Application>Microsoft Office PowerPoint</Application>
  <PresentationFormat>Custom</PresentationFormat>
  <Paragraphs>79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Trebuchet MS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References / Credits</dc:title>
  <dc:creator>Anna Solcerova</dc:creator>
  <cp:lastModifiedBy>Lisanne Corpel</cp:lastModifiedBy>
  <cp:revision>9</cp:revision>
  <dcterms:created xsi:type="dcterms:W3CDTF">2023-05-15T11:22:47Z</dcterms:created>
  <dcterms:modified xsi:type="dcterms:W3CDTF">2023-05-22T09:49:22Z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0x0101004C9F6635C69E9B4CB8D5E1118B7B4AC5</vt:lpwstr>
  </property>
</Properties>
</file>