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s8auSJxVQ/KFnrSCVtGa72Tdk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customschemas.google.com/relationships/presentationmetadata" Target="metadata"/><Relationship Id="rId18" Type="http://schemas.openxmlformats.org/officeDocument/2006/relationships/customXml" Target="../customXml/item1.xml"/><Relationship Id="rId3"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15" Type="http://schemas.openxmlformats.org/officeDocument/2006/relationships/viewProps" Target="viewProps.xml"/><Relationship Id="rId19" Type="http://schemas.openxmlformats.org/officeDocument/2006/relationships/customXml" Target="../customXml/item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2"/>
          <p:cNvGrpSpPr/>
          <p:nvPr/>
        </p:nvGrpSpPr>
        <p:grpSpPr>
          <a:xfrm>
            <a:off x="0" y="6295677"/>
            <a:ext cx="12187448" cy="569276"/>
            <a:chOff x="0" y="6295677"/>
            <a:chExt cx="12187448" cy="569276"/>
          </a:xfrm>
        </p:grpSpPr>
        <p:pic>
          <p:nvPicPr>
            <p:cNvPr id="103" name="Google Shape;103;p2"/>
            <p:cNvPicPr preferRelativeResize="0"/>
            <p:nvPr/>
          </p:nvPicPr>
          <p:blipFill rotWithShape="1">
            <a:blip r:embed="rId3">
              <a:alphaModFix/>
            </a:blip>
            <a:srcRect b="39963"/>
            <a:stretch/>
          </p:blipFill>
          <p:spPr>
            <a:xfrm>
              <a:off x="0" y="6299060"/>
              <a:ext cx="12187448" cy="565893"/>
            </a:xfrm>
            <a:prstGeom prst="rect">
              <a:avLst/>
            </a:prstGeom>
            <a:noFill/>
            <a:ln>
              <a:noFill/>
            </a:ln>
          </p:spPr>
        </p:pic>
        <p:pic>
          <p:nvPicPr>
            <p:cNvPr id="104" name="Google Shape;104;p2"/>
            <p:cNvPicPr preferRelativeResize="0"/>
            <p:nvPr/>
          </p:nvPicPr>
          <p:blipFill rotWithShape="1">
            <a:blip r:embed="rId4">
              <a:alphaModFix/>
            </a:blip>
            <a:srcRect/>
            <a:stretch/>
          </p:blipFill>
          <p:spPr>
            <a:xfrm>
              <a:off x="8440366" y="6295677"/>
              <a:ext cx="1472623" cy="560337"/>
            </a:xfrm>
            <a:prstGeom prst="rect">
              <a:avLst/>
            </a:prstGeom>
            <a:noFill/>
            <a:ln>
              <a:noFill/>
            </a:ln>
          </p:spPr>
        </p:pic>
        <p:pic>
          <p:nvPicPr>
            <p:cNvPr id="105" name="Google Shape;105;p2"/>
            <p:cNvPicPr preferRelativeResize="0"/>
            <p:nvPr/>
          </p:nvPicPr>
          <p:blipFill rotWithShape="1">
            <a:blip r:embed="rId5">
              <a:alphaModFix/>
            </a:blip>
            <a:srcRect/>
            <a:stretch/>
          </p:blipFill>
          <p:spPr>
            <a:xfrm>
              <a:off x="9922042" y="6295678"/>
              <a:ext cx="2256353" cy="560336"/>
            </a:xfrm>
            <a:prstGeom prst="rect">
              <a:avLst/>
            </a:prstGeom>
            <a:noFill/>
            <a:ln>
              <a:noFill/>
            </a:ln>
          </p:spPr>
        </p:pic>
      </p:grpSp>
      <p:pic>
        <p:nvPicPr>
          <p:cNvPr id="108" name="Google Shape;108;p2"/>
          <p:cNvPicPr preferRelativeResize="0"/>
          <p:nvPr/>
        </p:nvPicPr>
        <p:blipFill rotWithShape="1">
          <a:blip r:embed="rId6">
            <a:alphaModFix/>
          </a:blip>
          <a:srcRect/>
          <a:stretch/>
        </p:blipFill>
        <p:spPr>
          <a:xfrm>
            <a:off x="36947" y="6343389"/>
            <a:ext cx="1597891" cy="472149"/>
          </a:xfrm>
          <a:prstGeom prst="rect">
            <a:avLst/>
          </a:prstGeom>
          <a:noFill/>
          <a:ln>
            <a:noFill/>
          </a:ln>
        </p:spPr>
      </p:pic>
      <p:sp>
        <p:nvSpPr>
          <p:cNvPr id="6" name="CasellaDiTesto 5">
            <a:extLst>
              <a:ext uri="{FF2B5EF4-FFF2-40B4-BE49-F238E27FC236}">
                <a16:creationId xmlns:a16="http://schemas.microsoft.com/office/drawing/2014/main" id="{8B78D5D5-1262-7848-3D0B-86B7A52DC4B2}"/>
              </a:ext>
            </a:extLst>
          </p:cNvPr>
          <p:cNvSpPr txBox="1"/>
          <p:nvPr/>
        </p:nvSpPr>
        <p:spPr>
          <a:xfrm>
            <a:off x="0" y="141596"/>
            <a:ext cx="12141448" cy="3693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1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From weather forcing to economic losses: an integrated climate service for long term projections on water availability</a:t>
            </a:r>
          </a:p>
        </p:txBody>
      </p:sp>
      <p:sp>
        <p:nvSpPr>
          <p:cNvPr id="8" name="CasellaDiTesto 7">
            <a:extLst>
              <a:ext uri="{FF2B5EF4-FFF2-40B4-BE49-F238E27FC236}">
                <a16:creationId xmlns:a16="http://schemas.microsoft.com/office/drawing/2014/main" id="{2423B574-7850-6A69-1606-E2D67A98418A}"/>
              </a:ext>
            </a:extLst>
          </p:cNvPr>
          <p:cNvSpPr txBox="1"/>
          <p:nvPr/>
        </p:nvSpPr>
        <p:spPr>
          <a:xfrm>
            <a:off x="351685" y="496222"/>
            <a:ext cx="11484077" cy="645754"/>
          </a:xfrm>
          <a:prstGeom prst="rect">
            <a:avLst/>
          </a:prstGeom>
          <a:noFill/>
        </p:spPr>
        <p:txBody>
          <a:bodyPr wrap="square">
            <a:spAutoFit/>
          </a:bodyPr>
          <a:lstStyle/>
          <a:p>
            <a:pPr algn="ctr">
              <a:lnSpc>
                <a:spcPct val="107000"/>
              </a:lnSpc>
              <a:spcAft>
                <a:spcPts val="800"/>
              </a:spcAft>
            </a:pPr>
            <a:r>
              <a:rPr lang="it-IT" sz="1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Delpiazzo E.</a:t>
            </a:r>
            <a:r>
              <a:rPr lang="it-IT" sz="1400" baseline="30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1</a:t>
            </a:r>
            <a:r>
              <a:rPr lang="it-IT" sz="1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it-IT" sz="1400" dirty="0" err="1">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Rianna</a:t>
            </a:r>
            <a:r>
              <a:rPr lang="it-IT" sz="1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G.</a:t>
            </a:r>
            <a:r>
              <a:rPr lang="it-IT" sz="1400" baseline="30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2</a:t>
            </a:r>
            <a:r>
              <a:rPr lang="it-IT" sz="1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Padulano R.</a:t>
            </a:r>
            <a:r>
              <a:rPr lang="it-IT" sz="1400" baseline="30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2,3</a:t>
            </a:r>
            <a:r>
              <a:rPr lang="it-IT" sz="1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Reder A.</a:t>
            </a:r>
            <a:r>
              <a:rPr lang="it-IT" sz="1400" baseline="30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2</a:t>
            </a:r>
            <a:r>
              <a:rPr lang="it-IT" sz="1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Bosello F.</a:t>
            </a:r>
            <a:r>
              <a:rPr lang="it-IT" sz="1400" baseline="30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1</a:t>
            </a:r>
          </a:p>
          <a:p>
            <a:pPr algn="ctr">
              <a:lnSpc>
                <a:spcPct val="107000"/>
              </a:lnSpc>
              <a:spcAft>
                <a:spcPts val="800"/>
              </a:spcAft>
            </a:pPr>
            <a:r>
              <a:rPr lang="en-GB" sz="1400" baseline="30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1 </a:t>
            </a:r>
            <a:r>
              <a:rPr lang="en-GB" sz="1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CMCC, ECIP division, Ca’ Foscari University of Venice, EIEE; </a:t>
            </a:r>
            <a:r>
              <a:rPr lang="en-GB" baseline="30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2</a:t>
            </a:r>
            <a:r>
              <a:rPr lang="en-GB" sz="1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CMCC, REMHI division; </a:t>
            </a:r>
            <a:r>
              <a:rPr lang="en-GB" baseline="30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3 </a:t>
            </a:r>
            <a:r>
              <a:rPr lang="en-GB" sz="1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CMCC, IAFES division </a:t>
            </a:r>
          </a:p>
        </p:txBody>
      </p:sp>
      <p:sp>
        <p:nvSpPr>
          <p:cNvPr id="9" name="CasellaDiTesto 8">
            <a:extLst>
              <a:ext uri="{FF2B5EF4-FFF2-40B4-BE49-F238E27FC236}">
                <a16:creationId xmlns:a16="http://schemas.microsoft.com/office/drawing/2014/main" id="{5C6373BA-927D-9295-D40F-2F43EBCC4931}"/>
              </a:ext>
            </a:extLst>
          </p:cNvPr>
          <p:cNvSpPr txBox="1"/>
          <p:nvPr/>
        </p:nvSpPr>
        <p:spPr>
          <a:xfrm>
            <a:off x="1557241" y="6388978"/>
            <a:ext cx="6692023" cy="461665"/>
          </a:xfrm>
          <a:prstGeom prst="rect">
            <a:avLst/>
          </a:prstGeom>
          <a:noFill/>
        </p:spPr>
        <p:txBody>
          <a:bodyPr wrap="square" rtlCol="0">
            <a:spAutoFit/>
          </a:bodyPr>
          <a:lstStyle/>
          <a:p>
            <a:pPr algn="ctr" rtl="0"/>
            <a:r>
              <a:rPr lang="en-GB" sz="1200" b="1" i="0" dirty="0">
                <a:solidFill>
                  <a:schemeClr val="accent5">
                    <a:lumMod val="50000"/>
                  </a:schemeClr>
                </a:solidFill>
                <a:effectLst/>
                <a:latin typeface="Arial" panose="020B0604020202020204" pitchFamily="34" charset="0"/>
              </a:rPr>
              <a:t>This project is supported by the PRIMA program under grant agreement </a:t>
            </a:r>
            <a:r>
              <a:rPr lang="en-GB" sz="1200" b="1" i="1" dirty="0">
                <a:solidFill>
                  <a:schemeClr val="accent5">
                    <a:lumMod val="50000"/>
                  </a:schemeClr>
                </a:solidFill>
                <a:effectLst/>
                <a:latin typeface="Arial" panose="020B0604020202020204" pitchFamily="34" charset="0"/>
              </a:rPr>
              <a:t>N2021.</a:t>
            </a:r>
            <a:r>
              <a:rPr lang="en-GB" sz="1200" b="1" i="0" dirty="0">
                <a:solidFill>
                  <a:schemeClr val="accent5">
                    <a:lumMod val="50000"/>
                  </a:schemeClr>
                </a:solidFill>
                <a:effectLst/>
                <a:latin typeface="Arial" panose="020B0604020202020204" pitchFamily="34" charset="0"/>
              </a:rPr>
              <a:t> </a:t>
            </a:r>
          </a:p>
          <a:p>
            <a:pPr algn="ctr" rtl="0"/>
            <a:r>
              <a:rPr lang="en-GB" sz="1200" b="1" i="0" dirty="0">
                <a:solidFill>
                  <a:schemeClr val="accent5">
                    <a:lumMod val="50000"/>
                  </a:schemeClr>
                </a:solidFill>
                <a:effectLst/>
                <a:latin typeface="Arial" panose="020B0604020202020204" pitchFamily="34" charset="0"/>
              </a:rPr>
              <a:t>The PRIMA program is supported by the European Union.</a:t>
            </a:r>
          </a:p>
        </p:txBody>
      </p:sp>
      <p:sp>
        <p:nvSpPr>
          <p:cNvPr id="11" name="CasellaDiTesto 10">
            <a:extLst>
              <a:ext uri="{FF2B5EF4-FFF2-40B4-BE49-F238E27FC236}">
                <a16:creationId xmlns:a16="http://schemas.microsoft.com/office/drawing/2014/main" id="{AF0B87BA-EF2E-CDF5-BA66-3E5ACFC4DDEB}"/>
              </a:ext>
            </a:extLst>
          </p:cNvPr>
          <p:cNvSpPr txBox="1"/>
          <p:nvPr/>
        </p:nvSpPr>
        <p:spPr>
          <a:xfrm>
            <a:off x="196647" y="1413530"/>
            <a:ext cx="5530288" cy="1384995"/>
          </a:xfrm>
          <a:prstGeom prst="rect">
            <a:avLst/>
          </a:prstGeom>
          <a:noFill/>
        </p:spPr>
        <p:txBody>
          <a:bodyPr wrap="square" rtlCol="0">
            <a:spAutoFit/>
          </a:bodyPr>
          <a:lstStyle/>
          <a:p>
            <a:pPr algn="just"/>
            <a:r>
              <a:rPr lang="it-IT"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Aim</a:t>
            </a:r>
            <a:r>
              <a:rPr lang="it-IT"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and Scope:</a:t>
            </a:r>
            <a:endParaRPr lang="en-GB" sz="1200" b="0" i="0" u="none" strike="noStrike" baseline="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en-GB" b="0" i="0" u="none" strike="noStrike" baseline="0" dirty="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rPr>
              <a:t>The ACQUAOUNT project aims to produce climate services to support robust decision making for water resource allocation at the farm and the basin level in the short run, and an off-line tool to evaluate how the adoption of such tools together with innovative policies to regulate the water sector will affect water availability in a longer perspective. </a:t>
            </a:r>
            <a:endParaRPr lang="en-GB" dirty="0">
              <a:solidFill>
                <a:schemeClr val="accent1">
                  <a:lumMod val="7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4" name="Immagine 13" descr="Immagine che contiene testo, schermata, mappa&#10;&#10;Descrizione generata automaticamente">
            <a:extLst>
              <a:ext uri="{FF2B5EF4-FFF2-40B4-BE49-F238E27FC236}">
                <a16:creationId xmlns:a16="http://schemas.microsoft.com/office/drawing/2014/main" id="{7E68CCCA-818F-5D68-32CC-A96FD9A7D871}"/>
              </a:ext>
            </a:extLst>
          </p:cNvPr>
          <p:cNvPicPr>
            <a:picLocks noChangeAspect="1"/>
          </p:cNvPicPr>
          <p:nvPr/>
        </p:nvPicPr>
        <p:blipFill>
          <a:blip r:embed="rId7"/>
          <a:stretch>
            <a:fillRect/>
          </a:stretch>
        </p:blipFill>
        <p:spPr>
          <a:xfrm>
            <a:off x="194324" y="3181463"/>
            <a:ext cx="3818913" cy="2123116"/>
          </a:xfrm>
          <a:prstGeom prst="rect">
            <a:avLst/>
          </a:prstGeom>
        </p:spPr>
      </p:pic>
      <p:sp>
        <p:nvSpPr>
          <p:cNvPr id="15" name="CasellaDiTesto 14">
            <a:extLst>
              <a:ext uri="{FF2B5EF4-FFF2-40B4-BE49-F238E27FC236}">
                <a16:creationId xmlns:a16="http://schemas.microsoft.com/office/drawing/2014/main" id="{A90BB992-34F3-5090-6184-8AF9A9590433}"/>
              </a:ext>
            </a:extLst>
          </p:cNvPr>
          <p:cNvSpPr txBox="1"/>
          <p:nvPr/>
        </p:nvSpPr>
        <p:spPr>
          <a:xfrm>
            <a:off x="196647" y="2829357"/>
            <a:ext cx="3824748" cy="307777"/>
          </a:xfrm>
          <a:prstGeom prst="rect">
            <a:avLst/>
          </a:prstGeom>
          <a:noFill/>
        </p:spPr>
        <p:txBody>
          <a:bodyPr wrap="square" rtlCol="0">
            <a:spAutoFit/>
          </a:bodyPr>
          <a:lstStyle/>
          <a:p>
            <a:r>
              <a:rPr lang="it-IT"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Pilot </a:t>
            </a:r>
            <a:r>
              <a:rPr lang="it-IT" b="1" dirty="0" err="1">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Sites</a:t>
            </a:r>
            <a:r>
              <a:rPr lang="it-IT"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Location: </a:t>
            </a:r>
            <a:endParaRPr lang="en-GB"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CasellaDiTesto 18">
            <a:extLst>
              <a:ext uri="{FF2B5EF4-FFF2-40B4-BE49-F238E27FC236}">
                <a16:creationId xmlns:a16="http://schemas.microsoft.com/office/drawing/2014/main" id="{90DE46E3-4516-6B9A-A0E2-D0B50A614A40}"/>
              </a:ext>
            </a:extLst>
          </p:cNvPr>
          <p:cNvSpPr txBox="1"/>
          <p:nvPr/>
        </p:nvSpPr>
        <p:spPr>
          <a:xfrm>
            <a:off x="4098088" y="4203203"/>
            <a:ext cx="1628847" cy="523220"/>
          </a:xfrm>
          <a:prstGeom prst="rect">
            <a:avLst/>
          </a:prstGeom>
          <a:noFill/>
        </p:spPr>
        <p:txBody>
          <a:bodyPr wrap="square" rtlCol="0">
            <a:spAutoFit/>
          </a:bodyPr>
          <a:lstStyle/>
          <a:p>
            <a:r>
              <a:rPr lang="it-IT"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Production Chain of the DST Product: </a:t>
            </a:r>
            <a:endParaRPr lang="en-GB"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21" name="Immagine 20" descr="Immagine che contiene testo, schermata&#10;&#10;Descrizione generata automaticamente">
            <a:extLst>
              <a:ext uri="{FF2B5EF4-FFF2-40B4-BE49-F238E27FC236}">
                <a16:creationId xmlns:a16="http://schemas.microsoft.com/office/drawing/2014/main" id="{E40DF1A2-5105-4B94-D1E6-465D3291DABB}"/>
              </a:ext>
            </a:extLst>
          </p:cNvPr>
          <p:cNvPicPr>
            <a:picLocks noChangeAspect="1"/>
          </p:cNvPicPr>
          <p:nvPr/>
        </p:nvPicPr>
        <p:blipFill rotWithShape="1">
          <a:blip r:embed="rId8"/>
          <a:srcRect r="-277" b="1787"/>
          <a:stretch/>
        </p:blipFill>
        <p:spPr>
          <a:xfrm>
            <a:off x="6885448" y="1389942"/>
            <a:ext cx="5256000" cy="1908000"/>
          </a:xfrm>
          <a:prstGeom prst="rect">
            <a:avLst/>
          </a:prstGeom>
        </p:spPr>
      </p:pic>
      <p:sp>
        <p:nvSpPr>
          <p:cNvPr id="18" name="CasellaDiTesto 17">
            <a:extLst>
              <a:ext uri="{FF2B5EF4-FFF2-40B4-BE49-F238E27FC236}">
                <a16:creationId xmlns:a16="http://schemas.microsoft.com/office/drawing/2014/main" id="{96BCAB10-5052-1BDA-BB77-30F076260A7D}"/>
              </a:ext>
            </a:extLst>
          </p:cNvPr>
          <p:cNvSpPr txBox="1"/>
          <p:nvPr/>
        </p:nvSpPr>
        <p:spPr>
          <a:xfrm>
            <a:off x="5726935" y="1376752"/>
            <a:ext cx="3824748" cy="307777"/>
          </a:xfrm>
          <a:prstGeom prst="rect">
            <a:avLst/>
          </a:prstGeom>
          <a:noFill/>
        </p:spPr>
        <p:txBody>
          <a:bodyPr wrap="square" rtlCol="0">
            <a:spAutoFit/>
          </a:bodyPr>
          <a:lstStyle/>
          <a:p>
            <a:r>
              <a:rPr lang="it-IT"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ACQUAOUNT Products: </a:t>
            </a:r>
            <a:endParaRPr lang="en-GB"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Google Shape;103;p2">
            <a:extLst>
              <a:ext uri="{FF2B5EF4-FFF2-40B4-BE49-F238E27FC236}">
                <a16:creationId xmlns:a16="http://schemas.microsoft.com/office/drawing/2014/main" id="{840E95CD-58AA-4598-F08F-DAD117240E0D}"/>
              </a:ext>
            </a:extLst>
          </p:cNvPr>
          <p:cNvPicPr preferRelativeResize="0"/>
          <p:nvPr/>
        </p:nvPicPr>
        <p:blipFill rotWithShape="1">
          <a:blip r:embed="rId3">
            <a:alphaModFix/>
          </a:blip>
          <a:srcRect b="39963"/>
          <a:stretch/>
        </p:blipFill>
        <p:spPr>
          <a:xfrm>
            <a:off x="4552" y="1142538"/>
            <a:ext cx="12187448" cy="201815"/>
          </a:xfrm>
          <a:prstGeom prst="rect">
            <a:avLst/>
          </a:prstGeom>
          <a:noFill/>
          <a:ln>
            <a:noFill/>
          </a:ln>
        </p:spPr>
      </p:pic>
      <p:pic>
        <p:nvPicPr>
          <p:cNvPr id="3" name="Google Shape;103;p2">
            <a:extLst>
              <a:ext uri="{FF2B5EF4-FFF2-40B4-BE49-F238E27FC236}">
                <a16:creationId xmlns:a16="http://schemas.microsoft.com/office/drawing/2014/main" id="{F6F21B10-0B1D-AF77-F324-E9D4BC07A130}"/>
              </a:ext>
            </a:extLst>
          </p:cNvPr>
          <p:cNvPicPr preferRelativeResize="0"/>
          <p:nvPr/>
        </p:nvPicPr>
        <p:blipFill rotWithShape="1">
          <a:blip r:embed="rId3">
            <a:alphaModFix/>
          </a:blip>
          <a:srcRect b="39963"/>
          <a:stretch/>
        </p:blipFill>
        <p:spPr>
          <a:xfrm>
            <a:off x="4552" y="-3598"/>
            <a:ext cx="12187448" cy="201815"/>
          </a:xfrm>
          <a:prstGeom prst="rect">
            <a:avLst/>
          </a:prstGeom>
          <a:noFill/>
          <a:ln>
            <a:noFill/>
          </a:ln>
        </p:spPr>
      </p:pic>
      <p:pic>
        <p:nvPicPr>
          <p:cNvPr id="143" name="Immagine 142">
            <a:extLst>
              <a:ext uri="{FF2B5EF4-FFF2-40B4-BE49-F238E27FC236}">
                <a16:creationId xmlns:a16="http://schemas.microsoft.com/office/drawing/2014/main" id="{303FBB3C-ACDC-876A-2122-F384D4755EE4}"/>
              </a:ext>
            </a:extLst>
          </p:cNvPr>
          <p:cNvPicPr>
            <a:picLocks noChangeAspect="1"/>
          </p:cNvPicPr>
          <p:nvPr/>
        </p:nvPicPr>
        <p:blipFill>
          <a:blip r:embed="rId9"/>
          <a:stretch>
            <a:fillRect/>
          </a:stretch>
        </p:blipFill>
        <p:spPr>
          <a:xfrm>
            <a:off x="5545394" y="3170670"/>
            <a:ext cx="6631894" cy="311150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800091-12f9-4adf-9490-7f6e231a36b5">
      <Terms xmlns="http://schemas.microsoft.com/office/infopath/2007/PartnerControls"/>
    </lcf76f155ced4ddcb4097134ff3c332f>
    <TaxCatchAll xmlns="639943fa-e574-42cd-8a8f-3889fb91f45a" xsi:nil="true"/>
  </documentManagement>
</p:properties>
</file>

<file path=customXml/itemProps1.xml><?xml version="1.0" encoding="utf-8"?>
<ds:datastoreItem xmlns:ds="http://schemas.openxmlformats.org/officeDocument/2006/customXml" ds:itemID="{8FDF9A55-A6A7-4CE7-ADFF-539983E43DA1}"/>
</file>

<file path=customXml/itemProps2.xml><?xml version="1.0" encoding="utf-8"?>
<ds:datastoreItem xmlns:ds="http://schemas.openxmlformats.org/officeDocument/2006/customXml" ds:itemID="{FF22868A-B88F-4685-A833-06682DA4A348}"/>
</file>

<file path=customXml/itemProps3.xml><?xml version="1.0" encoding="utf-8"?>
<ds:datastoreItem xmlns:ds="http://schemas.openxmlformats.org/officeDocument/2006/customXml" ds:itemID="{72AFA57F-ACD9-4EC8-918A-0F17986D843C}"/>
</file>

<file path=docProps/app.xml><?xml version="1.0" encoding="utf-8"?>
<Properties xmlns="http://schemas.openxmlformats.org/officeDocument/2006/extended-properties" xmlns:vt="http://schemas.openxmlformats.org/officeDocument/2006/docPropsVTypes">
  <TotalTime>179</TotalTime>
  <Words>168</Words>
  <Application>Microsoft Office PowerPoint</Application>
  <PresentationFormat>Widescreen</PresentationFormat>
  <Paragraphs>10</Paragraphs>
  <Slides>1</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Arial</vt:lpstr>
      <vt:lpstr>Calibri</vt:lpstr>
      <vt:lpstr>Calibri Light</vt:lpstr>
      <vt:lpstr>Office Theme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DELPIAZZO Elisa</cp:lastModifiedBy>
  <cp:revision>24</cp:revision>
  <dcterms:created xsi:type="dcterms:W3CDTF">2021-09-23T07:31:07Z</dcterms:created>
  <dcterms:modified xsi:type="dcterms:W3CDTF">2023-05-19T14:21:20Z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0x0101004C9F6635C69E9B4CB8D5E1118B7B4AC5</vt:lpwstr>
  </property>
</Properties>
</file>