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285EE9E-0104-4A56-9DA3-694234796389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Fitton" initials="JF" lastIdx="4" clrIdx="0">
    <p:extLst>
      <p:ext uri="{19B8F6BF-5375-455C-9EA6-DF929625EA0E}">
        <p15:presenceInfo xmlns:p15="http://schemas.microsoft.com/office/powerpoint/2012/main" userId="5dfdb1f16e96a5e3" providerId="Windows Live"/>
      </p:ext>
    </p:extLst>
  </p:cmAuthor>
  <p:cmAuthor id="2" name="Fitton, James" initials="FJ" lastIdx="1" clrIdx="1">
    <p:extLst>
      <p:ext uri="{19B8F6BF-5375-455C-9EA6-DF929625EA0E}">
        <p15:presenceInfo xmlns:p15="http://schemas.microsoft.com/office/powerpoint/2012/main" userId="Fitton,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785"/>
    <a:srgbClr val="FEEEE6"/>
    <a:srgbClr val="790076"/>
    <a:srgbClr val="0868AC"/>
    <a:srgbClr val="7BCCC4"/>
    <a:srgbClr val="CCEBC5"/>
    <a:srgbClr val="43A2CA"/>
    <a:srgbClr val="A8DDB5"/>
    <a:srgbClr val="F0F9E8"/>
    <a:srgbClr val="84D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66B00-3A8C-4F5E-881C-3D97F930D220}" v="3" dt="2023-05-19T13:37:5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4" autoAdjust="0"/>
    <p:restoredTop sz="94701" autoAdjust="0"/>
  </p:normalViewPr>
  <p:slideViewPr>
    <p:cSldViewPr snapToGrid="0">
      <p:cViewPr>
        <p:scale>
          <a:sx n="100" d="100"/>
          <a:sy n="100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Tavares Pereira" userId="111d434d-4004-4a79-b5d0-3bda23776510" providerId="ADAL" clId="{C2E66B00-3A8C-4F5E-881C-3D97F930D220}"/>
    <pc:docChg chg="modSld">
      <pc:chgData name="Camila Tavares Pereira" userId="111d434d-4004-4a79-b5d0-3bda23776510" providerId="ADAL" clId="{C2E66B00-3A8C-4F5E-881C-3D97F930D220}" dt="2023-05-19T14:20:37.197" v="85" actId="120"/>
      <pc:docMkLst>
        <pc:docMk/>
      </pc:docMkLst>
      <pc:sldChg chg="addSp modSp mod">
        <pc:chgData name="Camila Tavares Pereira" userId="111d434d-4004-4a79-b5d0-3bda23776510" providerId="ADAL" clId="{C2E66B00-3A8C-4F5E-881C-3D97F930D220}" dt="2023-05-19T14:20:37.197" v="85" actId="120"/>
        <pc:sldMkLst>
          <pc:docMk/>
          <pc:sldMk cId="4145109159" sldId="271"/>
        </pc:sldMkLst>
        <pc:spChg chg="add mod">
          <ac:chgData name="Camila Tavares Pereira" userId="111d434d-4004-4a79-b5d0-3bda23776510" providerId="ADAL" clId="{C2E66B00-3A8C-4F5E-881C-3D97F930D220}" dt="2023-05-19T14:15:23.911" v="42" actId="207"/>
          <ac:spMkLst>
            <pc:docMk/>
            <pc:sldMk cId="4145109159" sldId="271"/>
            <ac:spMk id="6" creationId="{5D800755-3486-FAF6-70BC-87BB412E2512}"/>
          </ac:spMkLst>
        </pc:spChg>
        <pc:spChg chg="mod">
          <ac:chgData name="Camila Tavares Pereira" userId="111d434d-4004-4a79-b5d0-3bda23776510" providerId="ADAL" clId="{C2E66B00-3A8C-4F5E-881C-3D97F930D220}" dt="2023-05-19T14:19:52.699" v="75" actId="20577"/>
          <ac:spMkLst>
            <pc:docMk/>
            <pc:sldMk cId="4145109159" sldId="271"/>
            <ac:spMk id="10" creationId="{41345E4B-C4BF-789D-ACA3-D173332C9F88}"/>
          </ac:spMkLst>
        </pc:spChg>
        <pc:spChg chg="mod">
          <ac:chgData name="Camila Tavares Pereira" userId="111d434d-4004-4a79-b5d0-3bda23776510" providerId="ADAL" clId="{C2E66B00-3A8C-4F5E-881C-3D97F930D220}" dt="2023-05-19T14:19:40.328" v="61" actId="20577"/>
          <ac:spMkLst>
            <pc:docMk/>
            <pc:sldMk cId="4145109159" sldId="271"/>
            <ac:spMk id="13" creationId="{D6850DDD-EC2E-BB0D-C33A-6E22CC5691D3}"/>
          </ac:spMkLst>
        </pc:spChg>
        <pc:spChg chg="mod">
          <ac:chgData name="Camila Tavares Pereira" userId="111d434d-4004-4a79-b5d0-3bda23776510" providerId="ADAL" clId="{C2E66B00-3A8C-4F5E-881C-3D97F930D220}" dt="2023-05-19T14:20:37.197" v="85" actId="120"/>
          <ac:spMkLst>
            <pc:docMk/>
            <pc:sldMk cId="4145109159" sldId="271"/>
            <ac:spMk id="14" creationId="{745B5E6C-B2BB-A77E-346B-E3C7934DDBA4}"/>
          </ac:spMkLst>
        </pc:spChg>
        <pc:spChg chg="mod">
          <ac:chgData name="Camila Tavares Pereira" userId="111d434d-4004-4a79-b5d0-3bda23776510" providerId="ADAL" clId="{C2E66B00-3A8C-4F5E-881C-3D97F930D220}" dt="2023-05-19T14:18:22.284" v="52" actId="20577"/>
          <ac:spMkLst>
            <pc:docMk/>
            <pc:sldMk cId="4145109159" sldId="271"/>
            <ac:spMk id="19" creationId="{5D7D96EE-B13E-01BB-3311-5F4D2378012D}"/>
          </ac:spMkLst>
        </pc:spChg>
        <pc:spChg chg="mod">
          <ac:chgData name="Camila Tavares Pereira" userId="111d434d-4004-4a79-b5d0-3bda23776510" providerId="ADAL" clId="{C2E66B00-3A8C-4F5E-881C-3D97F930D220}" dt="2023-05-19T14:18:31.067" v="54" actId="20577"/>
          <ac:spMkLst>
            <pc:docMk/>
            <pc:sldMk cId="4145109159" sldId="271"/>
            <ac:spMk id="20" creationId="{7189FA88-81AC-E20A-1E14-C0EA25CD1657}"/>
          </ac:spMkLst>
        </pc:spChg>
        <pc:spChg chg="add mod">
          <ac:chgData name="Camila Tavares Pereira" userId="111d434d-4004-4a79-b5d0-3bda23776510" providerId="ADAL" clId="{C2E66B00-3A8C-4F5E-881C-3D97F930D220}" dt="2023-05-19T13:38:54.995" v="32" actId="122"/>
          <ac:spMkLst>
            <pc:docMk/>
            <pc:sldMk cId="4145109159" sldId="271"/>
            <ac:spMk id="21" creationId="{2E05351F-891F-5620-F7ED-5FFAAA4207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B19E6-8F76-4FCA-A243-A89D0EA155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42E31-3F8A-43D8-9147-F6BD66828E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F4E5C-D81F-42B8-9098-A3A14CEE159E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86415-A35F-433F-86DE-E11642B1F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6F6CC-8315-48C7-80CF-47C2CBA13B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124E-47A8-4F28-BDEF-C04CACBF77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9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6AD2-FAA4-4854-9C1F-5F2353B5342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B552-F9E7-48D2-AC3C-80BC7B56E3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5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methodology was developed by CI in collaboration with ASBN and DM </a:t>
            </a:r>
            <a:r>
              <a:rPr lang="en-IE" b="0" i="0" dirty="0">
                <a:solidFill>
                  <a:srgbClr val="202124"/>
                </a:solidFill>
                <a:effectLst/>
                <a:latin typeface="Google Sans"/>
              </a:rPr>
              <a:t>Climate Action Regional Office (</a:t>
            </a:r>
            <a:r>
              <a:rPr lang="en-IE" dirty="0"/>
              <a:t>CARO)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B552-F9E7-48D2-AC3C-80BC7B56E3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7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DADFC5-2FE5-471A-81FB-44FBA9098D0A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243204" y="742390"/>
            <a:ext cx="4362414" cy="151395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pPr algn="l"/>
            <a:r>
              <a:rPr lang="en-GB" sz="2700"/>
              <a:t>TITLE</a:t>
            </a:r>
            <a:endParaRPr lang="en-US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8202E5-EDEE-49E4-B036-50B81344FB51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243205" y="2265962"/>
            <a:ext cx="2841914" cy="263270"/>
          </a:xfrm>
        </p:spPr>
        <p:txBody>
          <a:bodyPr>
            <a:normAutofit/>
          </a:bodyPr>
          <a:lstStyle>
            <a:lvl1pPr marL="25724" indent="0" algn="l">
              <a:buNone/>
              <a:defRPr/>
            </a:lvl1pPr>
          </a:lstStyle>
          <a:p>
            <a:pPr marL="34298" indent="0" algn="l">
              <a:buNone/>
            </a:pPr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NAMES(S)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83742-3B5A-40F0-96B4-BB80D7FD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777" y="133526"/>
            <a:ext cx="882305" cy="460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FADEF-2F9A-40DC-AECF-DA81878FC7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65" y="135885"/>
            <a:ext cx="954379" cy="455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A8E4E-2D11-452C-8E31-AB58013476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969" y="121173"/>
            <a:ext cx="1052219" cy="484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D9065-01D6-4B5D-BBE1-588E15DE9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701" y="85404"/>
            <a:ext cx="1699564" cy="55637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55541D1-4108-432C-96AD-C9F81B3F5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1355" y="159928"/>
            <a:ext cx="1427102" cy="4073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C226419-B515-437D-A72C-F6D584CF3085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18BED05-5159-4FDF-ADC2-9D708D56BAE4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5F8E195-076F-445C-8852-C2D30173CACF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A8FD19-3409-4B05-B6D4-79370BBECB48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40868B-F319-456F-AA3B-9CC25BC1ED57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9B851-4151-4B4D-AED8-9CD929002FCE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FDE0D6E-C3A2-4D07-B505-F0C86521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70CE3B-4C71-4F9E-9732-7D08C09B7935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AE34D91-9FAC-471B-91BE-963E76DD3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FC5F7E-AC3C-42CC-9265-D37F14355E6D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00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3886023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7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6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1688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7" y="514350"/>
            <a:ext cx="4230203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013"/>
            </a:lvl1pPr>
            <a:lvl2pPr marL="192928" indent="0">
              <a:buNone/>
              <a:defRPr sz="1182"/>
            </a:lvl2pPr>
            <a:lvl3pPr marL="385856" indent="0">
              <a:buNone/>
              <a:defRPr sz="1013"/>
            </a:lvl3pPr>
            <a:lvl4pPr marL="578784" indent="0">
              <a:buNone/>
              <a:defRPr sz="844"/>
            </a:lvl4pPr>
            <a:lvl5pPr marL="771712" indent="0">
              <a:buNone/>
              <a:defRPr sz="844"/>
            </a:lvl5pPr>
            <a:lvl6pPr marL="964640" indent="0">
              <a:buNone/>
              <a:defRPr sz="844"/>
            </a:lvl6pPr>
            <a:lvl7pPr marL="1157568" indent="0">
              <a:buNone/>
              <a:defRPr sz="844"/>
            </a:lvl7pPr>
            <a:lvl8pPr marL="1350495" indent="0">
              <a:buNone/>
              <a:defRPr sz="844"/>
            </a:lvl8pPr>
            <a:lvl9pPr marL="1543423" indent="0">
              <a:buNone/>
              <a:defRPr sz="844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6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60"/>
            </a:lvl1pPr>
            <a:lvl2pPr marL="192928" indent="0">
              <a:buNone/>
              <a:defRPr sz="506"/>
            </a:lvl2pPr>
            <a:lvl3pPr marL="385856" indent="0">
              <a:buNone/>
              <a:defRPr sz="422"/>
            </a:lvl3pPr>
            <a:lvl4pPr marL="578784" indent="0">
              <a:buNone/>
              <a:defRPr sz="380"/>
            </a:lvl4pPr>
            <a:lvl5pPr marL="771712" indent="0">
              <a:buNone/>
              <a:defRPr sz="380"/>
            </a:lvl5pPr>
            <a:lvl6pPr marL="964640" indent="0">
              <a:buNone/>
              <a:defRPr sz="380"/>
            </a:lvl6pPr>
            <a:lvl7pPr marL="1157568" indent="0">
              <a:buNone/>
              <a:defRPr sz="380"/>
            </a:lvl7pPr>
            <a:lvl8pPr marL="1350495" indent="0">
              <a:buNone/>
              <a:defRPr sz="380"/>
            </a:lvl8pPr>
            <a:lvl9pPr marL="1543423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4B7DC7-6747-4C5D-89A3-DFB729E2E8C9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9D16AD-870B-4950-85EE-17B7DE0D8D15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B9954A-2642-4BA6-AAA9-6DEF22BCA58B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42A315-6629-4BC2-9A59-8069F5E59BCA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E84D71-A1D3-447F-BA23-9CD032787A46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A9AE40-8995-49C8-A5C2-FC3E5DA4AD26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808C48-7BC5-42C2-A36D-CF67B1CB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00889D4-1AB2-498F-9159-B2BDD43458D6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953FB94-A19E-4764-A6D2-79FBAEBF3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1D530C9-070B-4C7D-8794-CEA1B9547D05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30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5E662E-15BC-499B-BA6F-0BD354E443F4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66026C-CBE2-424E-B1F7-0771A9E793CE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8136C5-CF34-400F-9332-75B8F164E039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0AABA1-756C-4A78-A79F-48E173CFCC98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F6BF8E-6C63-4D92-AF66-816915AF0BB0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76FE8-8DF4-46A9-A807-26E2AD1CDC50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CEE4681-724D-4215-BC10-71410544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BACA57-BD29-4074-B967-78CA0B310956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80EF19D-57DF-4A37-8B13-CFAED4161A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281361C-B1FC-4C76-A73E-C6253E8CC90E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8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514350"/>
            <a:ext cx="1601153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9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276354-9850-4FA5-B624-4A913FF813D8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D24F45-33C8-4AAF-A80E-577CC1E26057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7E3B1E-5D0A-4B77-BB21-DCC517837FC8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40A136-647E-40FC-BE64-EFDF9EBEACBB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AB4F1F-C5FC-4888-AB0E-14DF1421B4C2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83302D-1717-44E2-A596-842E5726B8A6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84BED3D-B3FD-4441-A282-77663DCF8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D511CC-C599-4098-B349-288153450136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7CD7032-FEE8-40EA-82EB-5525A1011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A40F24-FFC1-4B6C-85FB-47CD202373D7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8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20C8566-A4A2-42A4-9096-DDA4C2F81F55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6335BB-57FB-4732-BEA0-0CA6C61B2F8D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67FEF8-B33D-44ED-8E94-2835AFC478BE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AE009A2-EB11-4EDD-B470-957E56A79B43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16A955-54ED-4E6B-B971-C149C2D778C7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D0F5C9-8C64-419B-98AF-E8C29BB7C51A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D715AC3-FB71-4397-AC54-31575AEC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25CAFB-A11B-4585-9DAB-85EDCCA484A5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E699D73-7318-4804-9229-5BE733191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5532D15-C0F1-44C8-A3D8-34C273A939E5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65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1" y="205978"/>
            <a:ext cx="8522074" cy="308372"/>
          </a:xfrm>
        </p:spPr>
        <p:txBody>
          <a:bodyPr anchor="t">
            <a:noAutofit/>
          </a:bodyPr>
          <a:lstStyle>
            <a:lvl1pPr>
              <a:defRPr sz="3000" b="1" cap="none" baseline="0">
                <a:solidFill>
                  <a:srgbClr val="33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21" y="964826"/>
            <a:ext cx="8522074" cy="3664325"/>
          </a:xfrm>
        </p:spPr>
        <p:txBody>
          <a:bodyPr>
            <a:normAutofit/>
          </a:bodyPr>
          <a:lstStyle>
            <a:lvl1pPr marL="115757" indent="-96464">
              <a:buClr>
                <a:srgbClr val="009999"/>
              </a:buClr>
              <a:buFont typeface="Arial" panose="020B0604020202020204" pitchFamily="34" charset="0"/>
              <a:buChar char="•"/>
              <a:defRPr sz="2700"/>
            </a:lvl1pPr>
            <a:lvl2pPr marL="212221" indent="-96464">
              <a:buClr>
                <a:srgbClr val="009999"/>
              </a:buClr>
              <a:buFont typeface="Arial" panose="020B0604020202020204" pitchFamily="34" charset="0"/>
              <a:buChar char="•"/>
              <a:defRPr sz="2400"/>
            </a:lvl2pPr>
            <a:lvl3pPr marL="308685" indent="-96464">
              <a:buClr>
                <a:srgbClr val="009999"/>
              </a:buClr>
              <a:buFont typeface="Arial" panose="020B0604020202020204" pitchFamily="34" charset="0"/>
              <a:buChar char="•"/>
              <a:defRPr sz="1800"/>
            </a:lvl3pPr>
            <a:lvl4pPr marL="405149" indent="-96464">
              <a:buClr>
                <a:srgbClr val="009999"/>
              </a:buClr>
              <a:buFont typeface="Arial" panose="020B0604020202020204" pitchFamily="34" charset="0"/>
              <a:buChar char="•"/>
              <a:defRPr sz="1500"/>
            </a:lvl4pPr>
            <a:lvl5pPr marL="501613" indent="-96464">
              <a:buClr>
                <a:srgbClr val="009999"/>
              </a:buClr>
              <a:buFont typeface="Arial" panose="020B0604020202020204" pitchFamily="34" charset="0"/>
              <a:buChar char="•"/>
              <a:defRPr sz="15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11F246-E747-499A-A161-3A60B5CF02B8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5890AC-CBA7-4A39-A56E-E846CD12033C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8A1358-3D50-411D-94B1-EAE99D263870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FCD212-BE97-4435-A508-91599FBD0656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BE74B39-FC26-499F-9692-14AA4338681D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294A9B-9D54-427C-8369-F5748661291F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18103F-924A-4983-B259-426CC53A1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C753F19-C900-44D1-AEDE-DB6A68F74776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8A5B93B-277B-4472-89D1-B57B25EAFF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9799296-19ED-4875-B93E-2EC7545433B9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9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1" y="2571754"/>
            <a:ext cx="7317105" cy="1771649"/>
          </a:xfrm>
        </p:spPr>
        <p:txBody>
          <a:bodyPr anchor="b">
            <a:normAutofit/>
          </a:bodyPr>
          <a:lstStyle>
            <a:lvl1pPr algn="l">
              <a:defRPr sz="1857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3" y="514355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844">
                <a:solidFill>
                  <a:schemeClr val="tx1"/>
                </a:solidFill>
              </a:defRPr>
            </a:lvl1pPr>
            <a:lvl2pPr marL="192928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85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78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712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64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56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49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423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757DB1-7A56-433E-BEF5-EE435DBDB00C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4FB212-2406-4D72-AD6F-786F81CBA7C1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A82624-BE3A-4A70-AF7B-CDD5199B3F45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4AD560-24A8-4F1B-A5D1-02DE049B8B28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692433-9874-44A4-8DF0-067264776F7F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3D1040-9F45-465E-A271-5839339CDA26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34C2180-B53F-4EF2-AC81-D162838DD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AE3314-BCF9-4A35-8AF0-2C02EAD4DDB9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BD21093-9968-4BBA-B936-28485A82D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9A0EF4-C33E-4125-A44C-F9F1013CCDEA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3" y="1371600"/>
            <a:ext cx="3532471" cy="325755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 baseline="0"/>
            </a:lvl7pPr>
            <a:lvl8pPr>
              <a:defRPr sz="675" baseline="0"/>
            </a:lvl8pPr>
            <a:lvl9pPr>
              <a:defRPr sz="675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5" y="1371600"/>
            <a:ext cx="3532471" cy="325755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0F7BE3-B9FF-4582-84B1-736CA48DBEB1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277EA2-F591-4A86-A4B7-24FDCA6D6D71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4825D9-3641-4F26-A391-531018C9B343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401B22-16C6-4829-A70C-6DAD84760A8D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E100AB-E650-43F3-88A1-F57124F4114C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6D8E62-DEB4-487C-AE15-B29A0C678125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BE8793-AEE2-4E1D-B42D-B8BE0EB6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5F3F-955B-403D-A186-6ECB316377F6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C8D5268-344D-4883-83DA-B651485096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6AFAC8-36E1-4F3B-BA0C-31BAAB81B77B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05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1" y="1371603"/>
            <a:ext cx="3532791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13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192928" indent="0">
              <a:buNone/>
              <a:defRPr sz="844" b="1"/>
            </a:lvl2pPr>
            <a:lvl3pPr marL="385856" indent="0">
              <a:buNone/>
              <a:defRPr sz="760" b="1"/>
            </a:lvl3pPr>
            <a:lvl4pPr marL="578784" indent="0">
              <a:buNone/>
              <a:defRPr sz="675" b="1"/>
            </a:lvl4pPr>
            <a:lvl5pPr marL="771712" indent="0">
              <a:buNone/>
              <a:defRPr sz="675" b="1"/>
            </a:lvl5pPr>
            <a:lvl6pPr marL="964640" indent="0">
              <a:buNone/>
              <a:defRPr sz="675" b="1"/>
            </a:lvl6pPr>
            <a:lvl7pPr marL="1157568" indent="0">
              <a:buNone/>
              <a:defRPr sz="675" b="1"/>
            </a:lvl7pPr>
            <a:lvl8pPr marL="1350495" indent="0">
              <a:buNone/>
              <a:defRPr sz="675" b="1"/>
            </a:lvl8pPr>
            <a:lvl9pPr marL="1543423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51" y="2057404"/>
            <a:ext cx="3532791" cy="2571749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5" y="1371603"/>
            <a:ext cx="3532791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13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192928" indent="0">
              <a:buNone/>
              <a:defRPr sz="844" b="1"/>
            </a:lvl2pPr>
            <a:lvl3pPr marL="385856" indent="0">
              <a:buNone/>
              <a:defRPr sz="760" b="1"/>
            </a:lvl3pPr>
            <a:lvl4pPr marL="578784" indent="0">
              <a:buNone/>
              <a:defRPr sz="675" b="1"/>
            </a:lvl4pPr>
            <a:lvl5pPr marL="771712" indent="0">
              <a:buNone/>
              <a:defRPr sz="675" b="1"/>
            </a:lvl5pPr>
            <a:lvl6pPr marL="964640" indent="0">
              <a:buNone/>
              <a:defRPr sz="675" b="1"/>
            </a:lvl6pPr>
            <a:lvl7pPr marL="1157568" indent="0">
              <a:buNone/>
              <a:defRPr sz="675" b="1"/>
            </a:lvl7pPr>
            <a:lvl8pPr marL="1350495" indent="0">
              <a:buNone/>
              <a:defRPr sz="675" b="1"/>
            </a:lvl8pPr>
            <a:lvl9pPr marL="1543423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5" y="2057404"/>
            <a:ext cx="3532791" cy="2571749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 baseline="0"/>
            </a:lvl8pPr>
            <a:lvl9pPr>
              <a:defRPr sz="591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6758B8-C8D9-4ECC-972B-FD6A49EC5046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CF9052-7877-4B60-B37B-329E9E967B6A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DE0557-4FD0-484D-9A6F-FA9263F2DEA3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88753D-FFFB-49D8-8BDA-7A108BCE781C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F8797D-7172-4DA0-9EB7-3909CBC6719E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CA49C2-CF93-421A-8143-B6F7DEC40EF0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9C998C-76B5-483C-9F93-DB8932BC3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6AB281-911B-48AF-9DB1-E4E022C24C21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EFC0100-2884-4E21-ACB3-C3C786D0CB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1FB1750-E074-4F19-ABEB-8FCBD5FF4A8A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54D46B-12A1-4A8C-92B3-544DC2E11F7D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6BD894-741A-46FA-9E4A-981E22A03175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33F69D-0144-4337-803B-E0F816FFC8B7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1B87B5-4509-42CF-BE9A-053D2CD05A6E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52C0B9-F3AC-4D26-B5EC-E1FC7961C5C4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3AEC9-5A18-41C7-8F97-3555F4C83FCE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BAAA5D-E23C-4D06-BAE1-DC41BC99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B7AB88-8A2C-4D74-93DF-146A8874F5BA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B1C2B06-649F-4C8C-8C52-B7907F75E6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C20EAD-5E21-459B-A147-79732CB4D8A5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8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5/19/2023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3FDE3-4DE7-9D4C-8F7F-F2C02286D5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454" y="4720750"/>
            <a:ext cx="4531477" cy="3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3886023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7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6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1688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3" cy="411480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6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60"/>
            </a:lvl1pPr>
            <a:lvl2pPr marL="192928" indent="0">
              <a:buNone/>
              <a:defRPr sz="506"/>
            </a:lvl2pPr>
            <a:lvl3pPr marL="385856" indent="0">
              <a:buNone/>
              <a:defRPr sz="422"/>
            </a:lvl3pPr>
            <a:lvl4pPr marL="578784" indent="0">
              <a:buNone/>
              <a:defRPr sz="380"/>
            </a:lvl4pPr>
            <a:lvl5pPr marL="771712" indent="0">
              <a:buNone/>
              <a:defRPr sz="380"/>
            </a:lvl5pPr>
            <a:lvl6pPr marL="964640" indent="0">
              <a:buNone/>
              <a:defRPr sz="380"/>
            </a:lvl6pPr>
            <a:lvl7pPr marL="1157568" indent="0">
              <a:buNone/>
              <a:defRPr sz="380"/>
            </a:lvl7pPr>
            <a:lvl8pPr marL="1350495" indent="0">
              <a:buNone/>
              <a:defRPr sz="380"/>
            </a:lvl8pPr>
            <a:lvl9pPr marL="1543423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3929E9-0C98-4ECC-876F-70B4582734C3}"/>
              </a:ext>
            </a:extLst>
          </p:cNvPr>
          <p:cNvGrpSpPr/>
          <p:nvPr userDrawn="1"/>
        </p:nvGrpSpPr>
        <p:grpSpPr>
          <a:xfrm>
            <a:off x="2677543" y="4720750"/>
            <a:ext cx="3868531" cy="364529"/>
            <a:chOff x="3148716" y="3611200"/>
            <a:chExt cx="5158041" cy="4860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50A4DE-5424-402E-A3F7-8CEF7DE45746}"/>
                </a:ext>
              </a:extLst>
            </p:cNvPr>
            <p:cNvSpPr/>
            <p:nvPr/>
          </p:nvSpPr>
          <p:spPr>
            <a:xfrm>
              <a:off x="4463916" y="3620181"/>
              <a:ext cx="435412" cy="435412"/>
            </a:xfrm>
            <a:prstGeom prst="ellipse">
              <a:avLst/>
            </a:prstGeom>
            <a:solidFill>
              <a:srgbClr val="09A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B0CF63-C640-4182-8987-71BB803FE01D}"/>
                </a:ext>
              </a:extLst>
            </p:cNvPr>
            <p:cNvSpPr/>
            <p:nvPr/>
          </p:nvSpPr>
          <p:spPr>
            <a:xfrm>
              <a:off x="4960873" y="3620181"/>
              <a:ext cx="435412" cy="435412"/>
            </a:xfrm>
            <a:prstGeom prst="ellipse">
              <a:avLst/>
            </a:prstGeom>
            <a:solidFill>
              <a:srgbClr val="6FC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454FEE-94C9-47E7-A6DA-4FF4B8FE3B1B}"/>
                </a:ext>
              </a:extLst>
            </p:cNvPr>
            <p:cNvSpPr/>
            <p:nvPr/>
          </p:nvSpPr>
          <p:spPr>
            <a:xfrm>
              <a:off x="5966097" y="3631773"/>
              <a:ext cx="435412" cy="435412"/>
            </a:xfrm>
            <a:prstGeom prst="ellipse">
              <a:avLst/>
            </a:prstGeom>
            <a:solidFill>
              <a:srgbClr val="859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0F1AE5-FC94-4164-B2F9-7E838BE4520F}"/>
                </a:ext>
              </a:extLst>
            </p:cNvPr>
            <p:cNvSpPr/>
            <p:nvPr/>
          </p:nvSpPr>
          <p:spPr>
            <a:xfrm>
              <a:off x="6451744" y="3620181"/>
              <a:ext cx="435412" cy="435412"/>
            </a:xfrm>
            <a:prstGeom prst="ellipse">
              <a:avLst/>
            </a:prstGeom>
            <a:solidFill>
              <a:srgbClr val="3E6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14ADA3-89AF-45F2-9DBE-02E0C547C89F}"/>
                </a:ext>
              </a:extLst>
            </p:cNvPr>
            <p:cNvSpPr txBox="1"/>
            <p:nvPr/>
          </p:nvSpPr>
          <p:spPr>
            <a:xfrm>
              <a:off x="6829429" y="3653221"/>
              <a:ext cx="147732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b="1">
                  <a:solidFill>
                    <a:srgbClr val="0AB5BA"/>
                  </a:solidFill>
                </a:rPr>
                <a:t>TIME TO ADAPT</a:t>
              </a:r>
            </a:p>
          </p:txBody>
        </p:sp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8C0AB81-CD0A-4BDC-B1CF-AAEEAED48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716" y="3611200"/>
              <a:ext cx="1185359" cy="45575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F933E64-EBFF-40D2-9C20-78DE0D68C116}"/>
                </a:ext>
              </a:extLst>
            </p:cNvPr>
            <p:cNvGrpSpPr/>
            <p:nvPr/>
          </p:nvGrpSpPr>
          <p:grpSpPr>
            <a:xfrm>
              <a:off x="5457830" y="3611200"/>
              <a:ext cx="458033" cy="486038"/>
              <a:chOff x="4022121" y="4547138"/>
              <a:chExt cx="458033" cy="48603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0DAF85F-5973-4649-BCE9-9985D43FFC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40" t="13376" r="47567" b="1903"/>
              <a:stretch/>
            </p:blipFill>
            <p:spPr>
              <a:xfrm>
                <a:off x="4022121" y="4547138"/>
                <a:ext cx="458033" cy="486038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0FAB1-0600-4F48-9AAC-9E1E1BFD4C79}"/>
                  </a:ext>
                </a:extLst>
              </p:cNvPr>
              <p:cNvSpPr/>
              <p:nvPr/>
            </p:nvSpPr>
            <p:spPr>
              <a:xfrm>
                <a:off x="4028504" y="4567711"/>
                <a:ext cx="435412" cy="435412"/>
              </a:xfrm>
              <a:prstGeom prst="ellipse">
                <a:avLst/>
              </a:prstGeom>
              <a:noFill/>
              <a:ln w="19050">
                <a:solidFill>
                  <a:srgbClr val="B2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12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05979"/>
            <a:ext cx="7317105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1" y="1371600"/>
            <a:ext cx="7317105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5" y="4836323"/>
            <a:ext cx="1047467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2">
                <a:solidFill>
                  <a:schemeClr val="tx1"/>
                </a:solidFill>
              </a:defRPr>
            </a:lvl1pPr>
          </a:lstStyle>
          <a:p>
            <a:fld id="{62222A6B-6E41-4042-A05B-65CC92DEA6D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7" y="4836323"/>
            <a:ext cx="4979929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2" cap="all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1" y="4836323"/>
            <a:ext cx="857475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2">
                <a:solidFill>
                  <a:schemeClr val="tx1"/>
                </a:solidFill>
              </a:defRPr>
            </a:lvl1pPr>
          </a:lstStyle>
          <a:p>
            <a:fld id="{54459FDD-9787-4C18-B222-42B06ACF2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856" rtl="0" eaLnBrk="1" latinLnBrk="0" hangingPunct="1">
        <a:lnSpc>
          <a:spcPct val="90000"/>
        </a:lnSpc>
        <a:spcBef>
          <a:spcPct val="0"/>
        </a:spcBef>
        <a:buNone/>
        <a:defRPr sz="1688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15757" indent="-96464" algn="l" defTabSz="385856" rtl="0" eaLnBrk="1" latinLnBrk="0" hangingPunct="1">
        <a:lnSpc>
          <a:spcPct val="90000"/>
        </a:lnSpc>
        <a:spcBef>
          <a:spcPts val="760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12221" indent="-96464" algn="l" defTabSz="385856" rtl="0" eaLnBrk="1" latinLnBrk="0" hangingPunct="1">
        <a:lnSpc>
          <a:spcPct val="90000"/>
        </a:lnSpc>
        <a:spcBef>
          <a:spcPts val="254"/>
        </a:spcBef>
        <a:buClr>
          <a:schemeClr val="tx1"/>
        </a:buClr>
        <a:buSzPct val="80000"/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308685" indent="-96464" algn="l" defTabSz="385856" rtl="0" eaLnBrk="1" latinLnBrk="0" hangingPunct="1">
        <a:lnSpc>
          <a:spcPct val="90000"/>
        </a:lnSpc>
        <a:spcBef>
          <a:spcPts val="254"/>
        </a:spcBef>
        <a:buClr>
          <a:schemeClr val="tx1"/>
        </a:buClr>
        <a:buSzPct val="80000"/>
        <a:buFont typeface="Arial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405149" indent="-96464" algn="l" defTabSz="385856" rtl="0" eaLnBrk="1" latinLnBrk="0" hangingPunct="1">
        <a:lnSpc>
          <a:spcPct val="90000"/>
        </a:lnSpc>
        <a:spcBef>
          <a:spcPts val="254"/>
        </a:spcBef>
        <a:buClr>
          <a:schemeClr val="tx1"/>
        </a:buClr>
        <a:buSzPct val="80000"/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501613" indent="-96464" algn="l" defTabSz="385856" rtl="0" eaLnBrk="1" latinLnBrk="0" hangingPunct="1">
        <a:lnSpc>
          <a:spcPct val="90000"/>
        </a:lnSpc>
        <a:spcBef>
          <a:spcPts val="254"/>
        </a:spcBef>
        <a:buClr>
          <a:schemeClr val="tx1"/>
        </a:buClr>
        <a:buSzPct val="80000"/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598076" indent="-96464" algn="l" defTabSz="385856" rtl="0" eaLnBrk="1" latinLnBrk="0" hangingPunct="1">
        <a:spcBef>
          <a:spcPts val="254"/>
        </a:spcBef>
        <a:buSzPct val="80000"/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694541" indent="-96464" algn="l" defTabSz="385856" rtl="0" eaLnBrk="1" latinLnBrk="0" hangingPunct="1">
        <a:spcBef>
          <a:spcPts val="254"/>
        </a:spcBef>
        <a:buSzPct val="80000"/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791005" indent="-96464" algn="l" defTabSz="385856" rtl="0" eaLnBrk="1" latinLnBrk="0" hangingPunct="1">
        <a:spcBef>
          <a:spcPts val="254"/>
        </a:spcBef>
        <a:buSzPct val="80000"/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887469" indent="-96464" algn="l" defTabSz="385856" rtl="0" eaLnBrk="1" latinLnBrk="0" hangingPunct="1">
        <a:spcBef>
          <a:spcPts val="254"/>
        </a:spcBef>
        <a:buSzPct val="80000"/>
        <a:buFont typeface="Arial" pitchFamily="34" charset="0"/>
        <a:buChar char="•"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928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856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784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712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640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568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495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423" algn="l" defTabSz="385856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climateireland.ie/" TargetMode="External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E5C9438-40C9-AAFE-3131-DCCDD43177E5}"/>
              </a:ext>
            </a:extLst>
          </p:cNvPr>
          <p:cNvSpPr txBox="1"/>
          <p:nvPr/>
        </p:nvSpPr>
        <p:spPr>
          <a:xfrm>
            <a:off x="2473977" y="692967"/>
            <a:ext cx="45725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solidFill>
                  <a:srgbClr val="007C82"/>
                </a:solidFill>
                <a:latin typeface="Tenorite" panose="00000500000000000000" pitchFamily="2" charset="0"/>
                <a:ea typeface="Calibri" panose="020F0502020204030204" pitchFamily="34" charset="0"/>
              </a:rPr>
              <a:t>Climate Ireland: It’s time to adapt</a:t>
            </a:r>
            <a:endParaRPr lang="en-IE" sz="1500" dirty="0">
              <a:solidFill>
                <a:srgbClr val="007C82"/>
              </a:solidFill>
              <a:latin typeface="Tenorite" panose="00000500000000000000" pitchFamily="2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531A4B7-396D-8B8B-B5D0-12BD59091A29}"/>
              </a:ext>
            </a:extLst>
          </p:cNvPr>
          <p:cNvSpPr txBox="1"/>
          <p:nvPr/>
        </p:nvSpPr>
        <p:spPr>
          <a:xfrm>
            <a:off x="135505" y="993048"/>
            <a:ext cx="8872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Tenorite" panose="00000500000000000000" pitchFamily="2" charset="0"/>
                <a:ea typeface="Calibri" panose="020F0502020204030204" pitchFamily="34" charset="0"/>
              </a:rPr>
              <a:t>Climate adaptation </a:t>
            </a:r>
            <a:r>
              <a:rPr lang="en-US" sz="900" dirty="0">
                <a:latin typeface="Tenorite" panose="00000500000000000000" pitchFamily="2" charset="0"/>
                <a:ea typeface="Calibri" panose="020F0502020204030204" pitchFamily="34" charset="0"/>
              </a:rPr>
              <a:t>aims to support prosperity and well-being by building the resilience of communities, the economy, and the environment, to a variable and changing climate. </a:t>
            </a:r>
            <a:endParaRPr lang="en-IE" sz="900" dirty="0">
              <a:latin typeface="Tenorite" panose="00000500000000000000" pitchFamily="2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C59B8F-EF03-2899-BFEB-FCEB254E963F}"/>
              </a:ext>
            </a:extLst>
          </p:cNvPr>
          <p:cNvSpPr/>
          <p:nvPr/>
        </p:nvSpPr>
        <p:spPr>
          <a:xfrm>
            <a:off x="7869" y="2228074"/>
            <a:ext cx="9122277" cy="434444"/>
          </a:xfrm>
          <a:prstGeom prst="rect">
            <a:avLst/>
          </a:prstGeom>
          <a:solidFill>
            <a:srgbClr val="009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Tenorite" panose="00000500000000000000" pitchFamily="2" charset="0"/>
              </a:rPr>
              <a:t>TOOLS 		RESOURCES 		RESEARCH		 GUIDELINES 		REPORTS 		TRAINING</a:t>
            </a:r>
            <a:endParaRPr lang="en-IE" sz="1050" b="1" dirty="0">
              <a:latin typeface="Tenorite" panose="00000500000000000000" pitchFamily="2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EFF8ADDF-5705-1856-634E-972649E6ADDE}"/>
              </a:ext>
            </a:extLst>
          </p:cNvPr>
          <p:cNvSpPr txBox="1"/>
          <p:nvPr/>
        </p:nvSpPr>
        <p:spPr>
          <a:xfrm>
            <a:off x="30467" y="2722155"/>
            <a:ext cx="2929302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7C82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Climate Ireland’s work revolves around :</a:t>
            </a:r>
            <a:endParaRPr lang="en-IE" sz="1050" b="1" dirty="0">
              <a:solidFill>
                <a:srgbClr val="007C82"/>
              </a:solidFill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EF2D140-3897-5DEF-D5DE-DE2EFD2A5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5" y="3213673"/>
            <a:ext cx="333074" cy="333074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41345E4B-C4BF-789D-ACA3-D173332C9F88}"/>
              </a:ext>
            </a:extLst>
          </p:cNvPr>
          <p:cNvSpPr txBox="1"/>
          <p:nvPr/>
        </p:nvSpPr>
        <p:spPr>
          <a:xfrm>
            <a:off x="468578" y="3213673"/>
            <a:ext cx="2759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Raise awareness and increase understanding of climate change and climate adaptation.</a:t>
            </a:r>
            <a:endParaRPr lang="en-IE" sz="900" dirty="0">
              <a:latin typeface="Tenorite" panose="00000500000000000000" pitchFamily="2" charset="0"/>
            </a:endParaRPr>
          </a:p>
        </p:txBody>
      </p:sp>
      <p:pic>
        <p:nvPicPr>
          <p:cNvPr id="11" name="Graphic 22" descr="Research with solid fill">
            <a:extLst>
              <a:ext uri="{FF2B5EF4-FFF2-40B4-BE49-F238E27FC236}">
                <a16:creationId xmlns:a16="http://schemas.microsoft.com/office/drawing/2014/main" id="{A5EE07B9-3B24-FF58-06A3-2BA5D1D75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505" y="3658542"/>
            <a:ext cx="346250" cy="346250"/>
          </a:xfrm>
          <a:prstGeom prst="rect">
            <a:avLst/>
          </a:prstGeom>
        </p:spPr>
      </p:pic>
      <p:pic>
        <p:nvPicPr>
          <p:cNvPr id="12" name="Graphic 26" descr="Meeting with solid fill">
            <a:extLst>
              <a:ext uri="{FF2B5EF4-FFF2-40B4-BE49-F238E27FC236}">
                <a16:creationId xmlns:a16="http://schemas.microsoft.com/office/drawing/2014/main" id="{D3666EEB-FA22-6A53-C63E-4AAAA501F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505" y="4127936"/>
            <a:ext cx="346250" cy="346250"/>
          </a:xfrm>
          <a:prstGeom prst="rect">
            <a:avLst/>
          </a:prstGeom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D6850DDD-EC2E-BB0D-C33A-6E22CC5691D3}"/>
              </a:ext>
            </a:extLst>
          </p:cNvPr>
          <p:cNvSpPr txBox="1"/>
          <p:nvPr/>
        </p:nvSpPr>
        <p:spPr>
          <a:xfrm>
            <a:off x="481756" y="3684740"/>
            <a:ext cx="268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Provide the information and data required for climate adaptation planning in Ireland.</a:t>
            </a:r>
            <a:endParaRPr lang="en-IE" sz="900" dirty="0">
              <a:latin typeface="Tenorite" panose="00000500000000000000" pitchFamily="2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745B5E6C-B2BB-A77E-346B-E3C7934DDBA4}"/>
              </a:ext>
            </a:extLst>
          </p:cNvPr>
          <p:cNvSpPr txBox="1"/>
          <p:nvPr/>
        </p:nvSpPr>
        <p:spPr>
          <a:xfrm>
            <a:off x="502443" y="4197186"/>
            <a:ext cx="2759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tabLst>
                <a:tab pos="342900" algn="l"/>
              </a:tabLst>
            </a:pPr>
            <a:r>
              <a:rPr lang="en-US" sz="900" dirty="0"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Support the development of sectoral and </a:t>
            </a:r>
          </a:p>
          <a:p>
            <a:pPr marL="257175" indent="-257175">
              <a:tabLst>
                <a:tab pos="342900" algn="l"/>
              </a:tabLst>
            </a:pPr>
            <a:r>
              <a:rPr lang="en-US" sz="900" dirty="0"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local adaptation plans</a:t>
            </a:r>
            <a:endParaRPr lang="en-IE" sz="900" dirty="0"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C3FC90AC-FDA1-01B9-8476-C7E43E1C1CF8}"/>
              </a:ext>
            </a:extLst>
          </p:cNvPr>
          <p:cNvSpPr txBox="1"/>
          <p:nvPr/>
        </p:nvSpPr>
        <p:spPr>
          <a:xfrm>
            <a:off x="3228355" y="2729088"/>
            <a:ext cx="5780139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7C82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Climate Adaptation Resources and Tools</a:t>
            </a:r>
            <a:endParaRPr lang="en-IE" sz="1050" b="1" dirty="0">
              <a:solidFill>
                <a:srgbClr val="007C82"/>
              </a:solidFill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60DEFFCC-00DB-FAC2-0E17-82FB99D4B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6359" y="3146851"/>
            <a:ext cx="2041664" cy="1489412"/>
          </a:xfrm>
          <a:prstGeom prst="rect">
            <a:avLst/>
          </a:prstGeom>
        </p:spPr>
      </p:pic>
      <p:pic>
        <p:nvPicPr>
          <p:cNvPr id="17" name="Picture 39" descr="A person giving a presentation&#10;&#10;Description automatically generated with low confidence">
            <a:extLst>
              <a:ext uri="{FF2B5EF4-FFF2-40B4-BE49-F238E27FC236}">
                <a16:creationId xmlns:a16="http://schemas.microsoft.com/office/drawing/2014/main" id="{1D561ADB-4C12-CC7A-F1AA-A9E0FF4622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06" y="3146851"/>
            <a:ext cx="1985883" cy="1489412"/>
          </a:xfrm>
          <a:prstGeom prst="rect">
            <a:avLst/>
          </a:prstGeom>
        </p:spPr>
      </p:pic>
      <p:pic>
        <p:nvPicPr>
          <p:cNvPr id="18" name="Picture 4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8D4E756-BC80-58C5-39BB-120AC4932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82" y="3146851"/>
            <a:ext cx="1050154" cy="1489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D7D96EE-B13E-01BB-3311-5F4D2378012D}"/>
              </a:ext>
            </a:extLst>
          </p:cNvPr>
          <p:cNvSpPr txBox="1"/>
          <p:nvPr/>
        </p:nvSpPr>
        <p:spPr>
          <a:xfrm>
            <a:off x="40556" y="1351849"/>
            <a:ext cx="506548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b="1" dirty="0">
                <a:solidFill>
                  <a:srgbClr val="000000"/>
                </a:solidFill>
                <a:latin typeface="Tenorite" panose="00000500000000000000" pitchFamily="2" charset="0"/>
              </a:rPr>
              <a:t>Climate Ireland</a:t>
            </a:r>
            <a:r>
              <a:rPr lang="en-US" sz="900" dirty="0">
                <a:solidFill>
                  <a:srgbClr val="000000"/>
                </a:solidFill>
                <a:latin typeface="Tenorite" panose="00000500000000000000" pitchFamily="2" charset="0"/>
              </a:rPr>
              <a:t>, funded by the </a:t>
            </a:r>
            <a:r>
              <a:rPr lang="en-US" sz="900" b="1" dirty="0">
                <a:solidFill>
                  <a:srgbClr val="000000"/>
                </a:solidFill>
                <a:latin typeface="Tenorite" panose="00000500000000000000" pitchFamily="2" charset="0"/>
              </a:rPr>
              <a:t>Environmental Protection Agency of Ireland</a:t>
            </a:r>
            <a:r>
              <a:rPr lang="en-US" sz="900" dirty="0">
                <a:solidFill>
                  <a:srgbClr val="000000"/>
                </a:solidFill>
                <a:latin typeface="Tenorite" panose="00000500000000000000" pitchFamily="2" charset="0"/>
              </a:rPr>
              <a:t>, is inspired by the needs of stakeholders and their experiences of climate change and adaptation. Climate Ireland is a </a:t>
            </a:r>
            <a:r>
              <a:rPr lang="en-US" sz="900" b="1" dirty="0">
                <a:solidFill>
                  <a:srgbClr val="000000"/>
                </a:solidFill>
                <a:latin typeface="Tenorite" panose="00000500000000000000" pitchFamily="2" charset="0"/>
              </a:rPr>
              <a:t>service</a:t>
            </a:r>
            <a:r>
              <a:rPr lang="en-US" sz="900" dirty="0">
                <a:solidFill>
                  <a:srgbClr val="000000"/>
                </a:solidFill>
                <a:latin typeface="Tenorite" panose="00000500000000000000" pitchFamily="2" charset="0"/>
              </a:rPr>
              <a:t> that connects and integrates </a:t>
            </a:r>
            <a:r>
              <a:rPr lang="en-US" sz="900" b="1" dirty="0">
                <a:solidFill>
                  <a:srgbClr val="000000"/>
                </a:solidFill>
                <a:latin typeface="Tenorite" panose="00000500000000000000" pitchFamily="2" charset="0"/>
              </a:rPr>
              <a:t>scientific research, policy-making and adaptation practice to enhance adaptation decision-making in Ireland</a:t>
            </a:r>
            <a:r>
              <a:rPr lang="en-US" sz="900" dirty="0">
                <a:solidFill>
                  <a:srgbClr val="000000"/>
                </a:solidFill>
                <a:latin typeface="Tenorite" panose="00000500000000000000" pitchFamily="2" charset="0"/>
              </a:rPr>
              <a:t>. It brings together the key stakeholder groups responsible for addressing the challenges climate change presents. </a:t>
            </a:r>
            <a:endParaRPr lang="en-US" sz="900" dirty="0">
              <a:latin typeface="Tenorite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189FA88-81AC-E20A-1E14-C0EA25CD1657}"/>
              </a:ext>
            </a:extLst>
          </p:cNvPr>
          <p:cNvSpPr txBox="1"/>
          <p:nvPr/>
        </p:nvSpPr>
        <p:spPr>
          <a:xfrm>
            <a:off x="5120981" y="1339297"/>
            <a:ext cx="388751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Calibri" panose="020F0502020204030204" pitchFamily="34" charset="0"/>
              </a:rPr>
              <a:t> Climate Ireland provides a mechanism to address not only </a:t>
            </a:r>
            <a:r>
              <a:rPr lang="en-US" sz="900" b="1" dirty="0">
                <a:latin typeface="Calibri" panose="020F0502020204030204" pitchFamily="34" charset="0"/>
              </a:rPr>
              <a:t>local</a:t>
            </a:r>
            <a:r>
              <a:rPr lang="en-US" sz="900" dirty="0">
                <a:latin typeface="Calibri" panose="020F0502020204030204" pitchFamily="34" charset="0"/>
              </a:rPr>
              <a:t> and </a:t>
            </a:r>
            <a:r>
              <a:rPr lang="en-US" sz="900" b="1" dirty="0">
                <a:latin typeface="Calibri" panose="020F0502020204030204" pitchFamily="34" charset="0"/>
              </a:rPr>
              <a:t>national priorities </a:t>
            </a:r>
            <a:r>
              <a:rPr lang="en-US" sz="900" dirty="0">
                <a:latin typeface="Calibri" panose="020F0502020204030204" pitchFamily="34" charset="0"/>
              </a:rPr>
              <a:t>as outlined in the National Adaptation framework but also </a:t>
            </a:r>
            <a:r>
              <a:rPr lang="en-US" sz="900" b="1" dirty="0">
                <a:latin typeface="Calibri" panose="020F0502020204030204" pitchFamily="34" charset="0"/>
              </a:rPr>
              <a:t>European</a:t>
            </a:r>
            <a:r>
              <a:rPr lang="en-US" sz="900" dirty="0">
                <a:latin typeface="Calibri" panose="020F0502020204030204" pitchFamily="34" charset="0"/>
              </a:rPr>
              <a:t> ones, addressing key objectives in the </a:t>
            </a:r>
            <a:r>
              <a:rPr lang="en-US" sz="900" b="1" dirty="0">
                <a:latin typeface="Calibri" panose="020F0502020204030204" pitchFamily="34" charset="0"/>
              </a:rPr>
              <a:t>EU Mission Climate</a:t>
            </a:r>
            <a:r>
              <a:rPr lang="en-US" sz="900" dirty="0">
                <a:latin typeface="Calibri" panose="020F0502020204030204" pitchFamily="34" charset="0"/>
              </a:rPr>
              <a:t>, particularly on the need to support regions in better understanding the </a:t>
            </a:r>
            <a:r>
              <a:rPr lang="en-US" sz="900" b="1" dirty="0">
                <a:latin typeface="Calibri" panose="020F0502020204030204" pitchFamily="34" charset="0"/>
              </a:rPr>
              <a:t>climate risks </a:t>
            </a:r>
            <a:r>
              <a:rPr lang="en-US" sz="900" dirty="0">
                <a:latin typeface="Calibri" panose="020F0502020204030204" pitchFamily="34" charset="0"/>
              </a:rPr>
              <a:t>they face </a:t>
            </a:r>
            <a:r>
              <a:rPr lang="en-US" sz="900" b="1" dirty="0">
                <a:latin typeface="Calibri" panose="020F0502020204030204" pitchFamily="34" charset="0"/>
              </a:rPr>
              <a:t>now</a:t>
            </a:r>
            <a:r>
              <a:rPr lang="en-US" sz="900" dirty="0">
                <a:latin typeface="Calibri" panose="020F0502020204030204" pitchFamily="34" charset="0"/>
              </a:rPr>
              <a:t> and in the </a:t>
            </a:r>
            <a:r>
              <a:rPr lang="en-US" sz="900" b="1" dirty="0">
                <a:latin typeface="Calibri" panose="020F0502020204030204" pitchFamily="34" charset="0"/>
              </a:rPr>
              <a:t>future.</a:t>
            </a:r>
            <a:endParaRPr lang="en-US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800755-3486-FAF6-70BC-87BB412E2512}"/>
              </a:ext>
            </a:extLst>
          </p:cNvPr>
          <p:cNvSpPr txBox="1"/>
          <p:nvPr/>
        </p:nvSpPr>
        <p:spPr>
          <a:xfrm>
            <a:off x="7869" y="4596184"/>
            <a:ext cx="2473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Tenorite" panose="00000500000000000000" pitchFamily="2" charset="0"/>
              </a:rPr>
              <a:t>Find out more </a:t>
            </a:r>
          </a:p>
          <a:p>
            <a:r>
              <a:rPr lang="en-US" sz="1400" b="1" i="0" u="none" strike="noStrike" baseline="0" dirty="0">
                <a:solidFill>
                  <a:srgbClr val="076785"/>
                </a:solidFill>
                <a:latin typeface="Tenorite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www.climateireland.ie</a:t>
            </a:r>
            <a:endParaRPr lang="en-US" sz="1400" b="1" i="0" u="none" strike="noStrike" baseline="0" dirty="0">
              <a:solidFill>
                <a:srgbClr val="076785"/>
              </a:solidFill>
              <a:latin typeface="Tenorite" panose="000005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E05351F-891F-5620-F7ED-5FFAAA42074A}"/>
              </a:ext>
            </a:extLst>
          </p:cNvPr>
          <p:cNvSpPr txBox="1"/>
          <p:nvPr/>
        </p:nvSpPr>
        <p:spPr>
          <a:xfrm>
            <a:off x="6929005" y="4657739"/>
            <a:ext cx="1985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enorite" panose="00000500000000000000" pitchFamily="2" charset="0"/>
              </a:rPr>
              <a:t>Contact us </a:t>
            </a:r>
            <a:r>
              <a:rPr lang="en-US" sz="1200" b="1" i="0" u="none" strike="noStrike" baseline="0" dirty="0">
                <a:latin typeface="Tenorite" panose="00000500000000000000" pitchFamily="2" charset="0"/>
              </a:rPr>
              <a:t> </a:t>
            </a:r>
            <a:endParaRPr lang="en-US" sz="1200" b="0" i="0" u="none" strike="noStrike" baseline="0" dirty="0">
              <a:latin typeface="Tenorite" panose="00000500000000000000" pitchFamily="2" charset="0"/>
            </a:endParaRPr>
          </a:p>
          <a:p>
            <a:r>
              <a:rPr lang="en-US" sz="1200" b="1" i="0" u="none" strike="noStrike" baseline="0" dirty="0">
                <a:latin typeface="Tenorite" panose="00000500000000000000" pitchFamily="2" charset="0"/>
              </a:rPr>
              <a:t>info@climateireland.ie </a:t>
            </a:r>
            <a:endParaRPr lang="en-US" sz="1200" b="0" i="0" u="none" strike="noStrike" baseline="0" dirty="0"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mateIrelan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limateIreland" id="{D3AA9F80-DE3E-48A9-9820-289D5F009ADF}" vid="{6DB700D8-393C-45C3-AD7C-93E6C4E7DB9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800091-12f9-4adf-9490-7f6e231a36b5">
      <Terms xmlns="http://schemas.microsoft.com/office/infopath/2007/PartnerControls"/>
    </lcf76f155ced4ddcb4097134ff3c332f>
    <TaxCatchAll xmlns="639943fa-e574-42cd-8a8f-3889fb91f4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F6635C69E9B4CB8D5E1118B7B4AC5" ma:contentTypeVersion="16" ma:contentTypeDescription="Create a new document." ma:contentTypeScope="" ma:versionID="dea8d5e96be229ebccbe3e9bb71653e6">
  <xsd:schema xmlns:xsd="http://www.w3.org/2001/XMLSchema" xmlns:xs="http://www.w3.org/2001/XMLSchema" xmlns:p="http://schemas.microsoft.com/office/2006/metadata/properties" xmlns:ns2="85800091-12f9-4adf-9490-7f6e231a36b5" xmlns:ns3="639943fa-e574-42cd-8a8f-3889fb91f45a" targetNamespace="http://schemas.microsoft.com/office/2006/metadata/properties" ma:root="true" ma:fieldsID="384d3130e53680734a7699fbe41a17a0" ns2:_="" ns3:_="">
    <xsd:import namespace="85800091-12f9-4adf-9490-7f6e231a36b5"/>
    <xsd:import namespace="639943fa-e574-42cd-8a8f-3889fb91f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00091-12f9-4adf-9490-7f6e231a3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943fa-e574-42cd-8a8f-3889fb91f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7f0944-a87b-451d-827c-0b0fed5c8cdb}" ma:internalName="TaxCatchAll" ma:showField="CatchAllData" ma:web="639943fa-e574-42cd-8a8f-3889fb91f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23107B-C33E-422F-B5E1-1B55F2FB5D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B90FB1-D239-4CE1-A7F0-622A4DC3F32D}">
  <ds:schemaRefs>
    <ds:schemaRef ds:uri="http://schemas.microsoft.com/office/2006/documentManagement/types"/>
    <ds:schemaRef ds:uri="d9981dac-c29c-4ef3-b8c4-b1fd5091878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fdb821b-3da3-4a62-b38f-75247654eaa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44C9C3-8ACA-42FA-BFFF-0E36A52C9C2C}"/>
</file>

<file path=docProps/app.xml><?xml version="1.0" encoding="utf-8"?>
<Properties xmlns="http://schemas.openxmlformats.org/officeDocument/2006/extended-properties" xmlns:vt="http://schemas.openxmlformats.org/officeDocument/2006/docPropsVTypes">
  <Template>Marei</Template>
  <TotalTime>4505</TotalTime>
  <Words>256</Words>
  <Application>Microsoft Office PowerPoint</Application>
  <PresentationFormat>Apresentação na tela (16:9)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Google Sans</vt:lpstr>
      <vt:lpstr>Tenorite</vt:lpstr>
      <vt:lpstr>ClimateIreland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Fitton, James</dc:creator>
  <cp:lastModifiedBy>Camila Tavares Pereira</cp:lastModifiedBy>
  <cp:revision>41</cp:revision>
  <dcterms:created xsi:type="dcterms:W3CDTF">2021-05-17T08:03:53Z</dcterms:created>
  <dcterms:modified xsi:type="dcterms:W3CDTF">2023-05-19T14:20:44Z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0x0101004C9F6635C69E9B4CB8D5E1118B7B4AC5</vt:lpwstr>
  </property>
</Properties>
</file>