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sldIdLst>
    <p:sldId id="257"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E1E70-5A02-AD97-0160-E861C259677E}" v="172" dt="2023-05-21T18:13:56.386"/>
    <p1510:client id="{08661613-5B66-4B91-9F40-779FBAF88029}" v="827" dt="2023-05-16T20:13:16.871"/>
    <p1510:client id="{45C33DA6-6294-0FB5-7311-18163A01A7E8}" v="3" dt="2023-05-22T19:37:05.514"/>
    <p1510:client id="{4736FDAE-7F15-0D41-E50E-CE61C77DECC1}" v="169" dt="2023-05-16T20:26:10.925"/>
    <p1510:client id="{7763D406-F4D0-72C2-7B06-7AA1EF241C17}" v="2451" dt="2023-05-17T21:38:06.601"/>
    <p1510:client id="{B4F63FC7-7FE6-4B29-8657-B416792DC689}" v="1462" dt="2023-05-18T18:27:55.911"/>
    <p1510:client id="{E09DC2E4-B43C-EB45-5B85-D4ED7C5B7931}" v="214" dt="2023-05-17T09:00:02.711"/>
    <p1510:client id="{F7B1FB5E-15EB-D431-8BDB-57B1F58E9899}" v="43" dt="2023-05-17T07:50:55.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10" Type="http://schemas.openxmlformats.org/officeDocument/2006/relationships/customXml" Target="../customXml/item3.xml"/><Relationship Id="rId4" Type="http://schemas.openxmlformats.org/officeDocument/2006/relationships/viewProps" Target="view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164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24728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444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08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7358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741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dirty="0"/>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32766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695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5122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760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37340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5/22/2023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97384703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Rectangle: Rounded Corners 48">
            <a:extLst>
              <a:ext uri="{FF2B5EF4-FFF2-40B4-BE49-F238E27FC236}">
                <a16:creationId xmlns:a16="http://schemas.microsoft.com/office/drawing/2014/main" id="{7B111130-ACD9-8ACE-876C-1DF72448D8DE}"/>
              </a:ext>
            </a:extLst>
          </p:cNvPr>
          <p:cNvSpPr/>
          <p:nvPr/>
        </p:nvSpPr>
        <p:spPr>
          <a:xfrm>
            <a:off x="135762" y="1427906"/>
            <a:ext cx="2319291" cy="1356430"/>
          </a:xfrm>
          <a:prstGeom prst="roundRect">
            <a:avLst/>
          </a:prstGeom>
          <a:solidFill>
            <a:schemeClr val="tx1"/>
          </a:solid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49C3F7D4-13DD-FC3F-C708-47C7B2EAB793}"/>
              </a:ext>
            </a:extLst>
          </p:cNvPr>
          <p:cNvSpPr/>
          <p:nvPr/>
        </p:nvSpPr>
        <p:spPr>
          <a:xfrm>
            <a:off x="133165" y="685146"/>
            <a:ext cx="8374189" cy="635007"/>
          </a:xfrm>
          <a:prstGeom prst="roundRect">
            <a:avLst/>
          </a:prstGeom>
          <a:solidFill>
            <a:schemeClr val="tx1"/>
          </a:solid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3792BB7-7EC7-0746-4B64-88DD804256F6}"/>
              </a:ext>
            </a:extLst>
          </p:cNvPr>
          <p:cNvSpPr/>
          <p:nvPr/>
        </p:nvSpPr>
        <p:spPr>
          <a:xfrm>
            <a:off x="132252" y="2874523"/>
            <a:ext cx="3496952" cy="2202394"/>
          </a:xfrm>
          <a:prstGeom prst="roundRect">
            <a:avLst/>
          </a:prstGeom>
          <a:solidFill>
            <a:schemeClr val="tx1"/>
          </a:solid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FB6340E-605D-4EA6-0999-C8562F012EE7}"/>
              </a:ext>
            </a:extLst>
          </p:cNvPr>
          <p:cNvSpPr/>
          <p:nvPr/>
        </p:nvSpPr>
        <p:spPr>
          <a:xfrm>
            <a:off x="3710943" y="4421111"/>
            <a:ext cx="5320809" cy="654001"/>
          </a:xfrm>
          <a:prstGeom prst="roundRect">
            <a:avLst/>
          </a:prstGeom>
          <a:solidFill>
            <a:schemeClr val="tx1"/>
          </a:solid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1FEC051-C2C1-4096-0E04-B7037B5E5ABB}"/>
              </a:ext>
            </a:extLst>
          </p:cNvPr>
          <p:cNvSpPr/>
          <p:nvPr/>
        </p:nvSpPr>
        <p:spPr>
          <a:xfrm>
            <a:off x="3712874" y="2468752"/>
            <a:ext cx="5322684" cy="1852445"/>
          </a:xfrm>
          <a:prstGeom prst="roundRect">
            <a:avLst/>
          </a:prstGeom>
          <a:solidFill>
            <a:schemeClr val="tx1"/>
          </a:solid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12C30DD-6B5C-22B8-FE6D-4E2776C017DB}"/>
              </a:ext>
            </a:extLst>
          </p:cNvPr>
          <p:cNvSpPr txBox="1">
            <a:spLocks/>
          </p:cNvSpPr>
          <p:nvPr/>
        </p:nvSpPr>
        <p:spPr>
          <a:xfrm>
            <a:off x="64364" y="-21975"/>
            <a:ext cx="7302885" cy="686972"/>
          </a:xfrm>
          <a:prstGeom prst="rect">
            <a:avLst/>
          </a:prstGeom>
        </p:spPr>
        <p:txBody>
          <a:bodyPr lIns="91440" tIns="45720" rIns="91440" bIns="45720" anchor="b">
            <a:noAutofit/>
          </a:bodyPr>
          <a:lstStyle>
            <a:defPPr>
              <a:defRPr lang="en-US"/>
            </a:defPPr>
            <a:lvl1pPr marL="0" algn="l" defTabSz="685800" rtl="0" eaLnBrk="1" latinLnBrk="0" hangingPunct="1">
              <a:spcBef>
                <a:spcPct val="0"/>
              </a:spcBef>
              <a:buNone/>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i="1" dirty="0">
                <a:solidFill>
                  <a:schemeClr val="accent1">
                    <a:lumMod val="40000"/>
                    <a:lumOff val="60000"/>
                  </a:schemeClr>
                </a:solidFill>
                <a:latin typeface="Helvetica Neue"/>
              </a:rPr>
              <a:t>Scaled up approaches to eco-engineering in intertidal and subtidal marine habitats</a:t>
            </a:r>
            <a:endParaRPr lang="en-US" sz="2000" i="1">
              <a:solidFill>
                <a:schemeClr val="accent1">
                  <a:lumMod val="40000"/>
                  <a:lumOff val="60000"/>
                </a:schemeClr>
              </a:solidFill>
              <a:cs typeface="Calibri"/>
            </a:endParaRPr>
          </a:p>
        </p:txBody>
      </p:sp>
      <p:sp>
        <p:nvSpPr>
          <p:cNvPr id="7" name="Subtitle 2">
            <a:extLst>
              <a:ext uri="{FF2B5EF4-FFF2-40B4-BE49-F238E27FC236}">
                <a16:creationId xmlns:a16="http://schemas.microsoft.com/office/drawing/2014/main" id="{17A0A87F-7712-C4CF-AB06-BE8FF72F99A9}"/>
              </a:ext>
            </a:extLst>
          </p:cNvPr>
          <p:cNvSpPr txBox="1">
            <a:spLocks/>
          </p:cNvSpPr>
          <p:nvPr/>
        </p:nvSpPr>
        <p:spPr>
          <a:xfrm>
            <a:off x="3186876" y="389089"/>
            <a:ext cx="3108237" cy="168364"/>
          </a:xfrm>
          <a:prstGeom prst="rect">
            <a:avLst/>
          </a:prstGeom>
        </p:spPr>
        <p:txBody>
          <a:bodyPr vert="horz" lIns="15587" tIns="7793" rIns="15587" bIns="7793" rtlCol="0" anchor="t">
            <a:noAutofit/>
          </a:bodyPr>
          <a:lstStyle>
            <a:defPPr>
              <a:defRPr lang="en-US"/>
            </a:defPPr>
            <a:lvl1pPr marL="0" indent="-342900" algn="l" defTabSz="685800" rtl="0" eaLnBrk="1" latinLnBrk="0" hangingPunct="1">
              <a:spcBef>
                <a:spcPts val="1000"/>
              </a:spcBef>
              <a:spcAft>
                <a:spcPts val="0"/>
              </a:spcAft>
              <a:buClr>
                <a:schemeClr val="accent1"/>
              </a:buClr>
              <a:buSzPct val="80000"/>
              <a:buFont typeface="Wingdings 3" charset="2"/>
              <a:buChar char=""/>
              <a:defRPr sz="1350" kern="1200">
                <a:solidFill>
                  <a:schemeClr val="tx1"/>
                </a:solidFill>
                <a:latin typeface="+mn-lt"/>
                <a:ea typeface="+mn-ea"/>
                <a:cs typeface="+mn-cs"/>
              </a:defRPr>
            </a:lvl1pPr>
            <a:lvl2pPr marL="342900" indent="-285750" algn="l" defTabSz="685800" rtl="0" eaLnBrk="1" latinLnBrk="0" hangingPunct="1">
              <a:spcBef>
                <a:spcPts val="1000"/>
              </a:spcBef>
              <a:spcAft>
                <a:spcPts val="0"/>
              </a:spcAft>
              <a:buClr>
                <a:schemeClr val="accent1"/>
              </a:buClr>
              <a:buSzPct val="80000"/>
              <a:buFont typeface="Wingdings 3" charset="2"/>
              <a:buChar char=""/>
              <a:defRPr sz="1350" kern="1200">
                <a:solidFill>
                  <a:schemeClr val="tx1"/>
                </a:solidFill>
                <a:latin typeface="+mn-lt"/>
                <a:ea typeface="+mn-ea"/>
                <a:cs typeface="+mn-cs"/>
              </a:defRPr>
            </a:lvl2pPr>
            <a:lvl3pPr marL="685800" indent="-228600" algn="l" defTabSz="685800" rtl="0" eaLnBrk="1" latinLnBrk="0" hangingPunct="1">
              <a:spcBef>
                <a:spcPts val="1000"/>
              </a:spcBef>
              <a:spcAft>
                <a:spcPts val="0"/>
              </a:spcAft>
              <a:buClr>
                <a:schemeClr val="accent1"/>
              </a:buClr>
              <a:buSzPct val="80000"/>
              <a:buFont typeface="Wingdings 3" charset="2"/>
              <a:buChar char=""/>
              <a:defRPr sz="1350" kern="1200">
                <a:solidFill>
                  <a:schemeClr val="tx1"/>
                </a:solidFill>
                <a:latin typeface="+mn-lt"/>
                <a:ea typeface="+mn-ea"/>
                <a:cs typeface="+mn-cs"/>
              </a:defRPr>
            </a:lvl3pPr>
            <a:lvl4pPr marL="1028700" indent="-228600" algn="l" defTabSz="685800" rtl="0" eaLnBrk="1" latinLnBrk="0" hangingPunct="1">
              <a:spcBef>
                <a:spcPts val="1000"/>
              </a:spcBef>
              <a:spcAft>
                <a:spcPts val="0"/>
              </a:spcAft>
              <a:buClr>
                <a:schemeClr val="accent1"/>
              </a:buClr>
              <a:buSzPct val="80000"/>
              <a:buFont typeface="Wingdings 3" charset="2"/>
              <a:buChar char=""/>
              <a:defRPr sz="1350" kern="1200">
                <a:solidFill>
                  <a:schemeClr val="tx1"/>
                </a:solidFill>
                <a:latin typeface="+mn-lt"/>
                <a:ea typeface="+mn-ea"/>
                <a:cs typeface="+mn-cs"/>
              </a:defRPr>
            </a:lvl4pPr>
            <a:lvl5pPr marL="1371600" indent="-228600" algn="l" defTabSz="685800" rtl="0" eaLnBrk="1" latinLnBrk="0" hangingPunct="1">
              <a:spcBef>
                <a:spcPts val="1000"/>
              </a:spcBef>
              <a:spcAft>
                <a:spcPts val="0"/>
              </a:spcAft>
              <a:buClr>
                <a:schemeClr val="accent1"/>
              </a:buClr>
              <a:buSzPct val="80000"/>
              <a:buFont typeface="Wingdings 3" charset="2"/>
              <a:buChar char=""/>
              <a:defRPr sz="1350" kern="1200">
                <a:solidFill>
                  <a:schemeClr val="tx1"/>
                </a:solidFill>
                <a:latin typeface="+mn-lt"/>
                <a:ea typeface="+mn-ea"/>
                <a:cs typeface="+mn-cs"/>
              </a:defRPr>
            </a:lvl5pPr>
            <a:lvl6pPr marL="1714500" indent="-228600" algn="l" defTabSz="685800" rtl="0" eaLnBrk="1" latinLnBrk="0" hangingPunct="1">
              <a:spcBef>
                <a:spcPts val="1000"/>
              </a:spcBef>
              <a:spcAft>
                <a:spcPts val="0"/>
              </a:spcAft>
              <a:buClr>
                <a:schemeClr val="accent1"/>
              </a:buClr>
              <a:buSzPct val="80000"/>
              <a:buFont typeface="Wingdings 3" charset="2"/>
              <a:buChar char=""/>
              <a:defRPr sz="1350" kern="1200">
                <a:solidFill>
                  <a:schemeClr val="tx1"/>
                </a:solidFill>
                <a:latin typeface="+mn-lt"/>
                <a:ea typeface="+mn-ea"/>
                <a:cs typeface="+mn-cs"/>
              </a:defRPr>
            </a:lvl6pPr>
            <a:lvl7pPr marL="2057400" indent="-228600" algn="l" defTabSz="685800" rtl="0" eaLnBrk="1" latinLnBrk="0" hangingPunct="1">
              <a:spcBef>
                <a:spcPts val="1000"/>
              </a:spcBef>
              <a:spcAft>
                <a:spcPts val="0"/>
              </a:spcAft>
              <a:buClr>
                <a:schemeClr val="accent1"/>
              </a:buClr>
              <a:buSzPct val="80000"/>
              <a:buFont typeface="Wingdings 3" charset="2"/>
              <a:buChar char=""/>
              <a:defRPr sz="1350" kern="1200">
                <a:solidFill>
                  <a:schemeClr val="tx1"/>
                </a:solidFill>
                <a:latin typeface="+mn-lt"/>
                <a:ea typeface="+mn-ea"/>
                <a:cs typeface="+mn-cs"/>
              </a:defRPr>
            </a:lvl7pPr>
            <a:lvl8pPr marL="2400300" indent="-228600" algn="l" defTabSz="685800" rtl="0" eaLnBrk="1" latinLnBrk="0" hangingPunct="1">
              <a:spcBef>
                <a:spcPts val="1000"/>
              </a:spcBef>
              <a:spcAft>
                <a:spcPts val="0"/>
              </a:spcAft>
              <a:buClr>
                <a:schemeClr val="accent1"/>
              </a:buClr>
              <a:buSzPct val="80000"/>
              <a:buFont typeface="Wingdings 3" charset="2"/>
              <a:buChar char=""/>
              <a:defRPr sz="1350" kern="1200">
                <a:solidFill>
                  <a:schemeClr val="tx1"/>
                </a:solidFill>
                <a:latin typeface="+mn-lt"/>
                <a:ea typeface="+mn-ea"/>
                <a:cs typeface="+mn-cs"/>
              </a:defRPr>
            </a:lvl8pPr>
            <a:lvl9pPr marL="2743200" indent="-228600" algn="l" defTabSz="685800" rtl="0" eaLnBrk="1" latinLnBrk="0" hangingPunct="1">
              <a:spcBef>
                <a:spcPts val="1000"/>
              </a:spcBef>
              <a:spcAft>
                <a:spcPts val="0"/>
              </a:spcAft>
              <a:buClr>
                <a:schemeClr val="accent1"/>
              </a:buClr>
              <a:buSzPct val="80000"/>
              <a:buFont typeface="Wingdings 3" charset="2"/>
              <a:buChar char=""/>
              <a:defRPr sz="1350" kern="1200">
                <a:solidFill>
                  <a:schemeClr val="tx1"/>
                </a:solidFill>
                <a:latin typeface="+mn-lt"/>
                <a:ea typeface="+mn-ea"/>
                <a:cs typeface="+mn-cs"/>
              </a:defRPr>
            </a:lvl9pPr>
          </a:lstStyle>
          <a:p>
            <a:pPr indent="0">
              <a:spcBef>
                <a:spcPts val="0"/>
              </a:spcBef>
              <a:buNone/>
            </a:pPr>
            <a:r>
              <a:rPr lang="en-US" sz="1100" dirty="0">
                <a:solidFill>
                  <a:schemeClr val="accent1">
                    <a:lumMod val="60000"/>
                    <a:lumOff val="40000"/>
                  </a:schemeClr>
                </a:solidFill>
              </a:rPr>
              <a:t>Caoimhe Morris, Jennifer Coughlan and Paul Brooks </a:t>
            </a:r>
            <a:endParaRPr lang="en-US" sz="1100">
              <a:solidFill>
                <a:schemeClr val="accent1">
                  <a:lumMod val="60000"/>
                  <a:lumOff val="40000"/>
                </a:schemeClr>
              </a:solidFill>
              <a:cs typeface="Calibri"/>
            </a:endParaRPr>
          </a:p>
        </p:txBody>
      </p:sp>
      <p:sp>
        <p:nvSpPr>
          <p:cNvPr id="14" name="TextBox 13">
            <a:extLst>
              <a:ext uri="{FF2B5EF4-FFF2-40B4-BE49-F238E27FC236}">
                <a16:creationId xmlns:a16="http://schemas.microsoft.com/office/drawing/2014/main" id="{CF9F5FB2-20BC-9B2C-CEE9-F032A8F38E58}"/>
              </a:ext>
            </a:extLst>
          </p:cNvPr>
          <p:cNvSpPr txBox="1"/>
          <p:nvPr/>
        </p:nvSpPr>
        <p:spPr>
          <a:xfrm>
            <a:off x="114650" y="662308"/>
            <a:ext cx="8290607" cy="6581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u="sng" dirty="0">
                <a:solidFill>
                  <a:schemeClr val="accent1">
                    <a:lumMod val="20000"/>
                    <a:lumOff val="80000"/>
                  </a:schemeClr>
                </a:solidFill>
              </a:rPr>
              <a:t>BACKGROUND</a:t>
            </a:r>
            <a:endParaRPr lang="en-US" sz="1100" dirty="0">
              <a:solidFill>
                <a:schemeClr val="accent1">
                  <a:lumMod val="20000"/>
                  <a:lumOff val="80000"/>
                </a:schemeClr>
              </a:solidFill>
              <a:cs typeface="Calibri"/>
            </a:endParaRPr>
          </a:p>
          <a:p>
            <a:pPr algn="just"/>
            <a:r>
              <a:rPr lang="en-US" sz="850" dirty="0">
                <a:solidFill>
                  <a:schemeClr val="bg1"/>
                </a:solidFill>
              </a:rPr>
              <a:t>Increased </a:t>
            </a:r>
            <a:r>
              <a:rPr lang="en-US" sz="850" err="1">
                <a:solidFill>
                  <a:schemeClr val="bg1"/>
                </a:solidFill>
              </a:rPr>
              <a:t>urbanisation</a:t>
            </a:r>
            <a:r>
              <a:rPr lang="en-US" sz="850" dirty="0">
                <a:solidFill>
                  <a:schemeClr val="bg1"/>
                </a:solidFill>
              </a:rPr>
              <a:t> along our coastlines has led to increased development of artificial structures that pose a significant threat to marine coastal ecosystems across the globe. These structures lack the characteristics that are important in structuring marine assemblages, affecting key interactions and species distribution. Combining ecology and engineering, eco-engineering aims to fulfil the needs of both human and marine organisms by incorporating features on artificial structures to support greater numbers of native biota.</a:t>
            </a:r>
            <a:endParaRPr lang="en-US" sz="850">
              <a:solidFill>
                <a:schemeClr val="bg1"/>
              </a:solidFill>
              <a:cs typeface="Calibri"/>
            </a:endParaRPr>
          </a:p>
        </p:txBody>
      </p:sp>
      <p:sp>
        <p:nvSpPr>
          <p:cNvPr id="18" name="TextBox 1">
            <a:extLst>
              <a:ext uri="{FF2B5EF4-FFF2-40B4-BE49-F238E27FC236}">
                <a16:creationId xmlns:a16="http://schemas.microsoft.com/office/drawing/2014/main" id="{4508731E-F604-8E58-FE49-2558D44CA583}"/>
              </a:ext>
            </a:extLst>
          </p:cNvPr>
          <p:cNvSpPr txBox="1"/>
          <p:nvPr/>
        </p:nvSpPr>
        <p:spPr>
          <a:xfrm>
            <a:off x="135676" y="1530480"/>
            <a:ext cx="2264123" cy="1208023"/>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u="sng" dirty="0">
                <a:solidFill>
                  <a:schemeClr val="accent1">
                    <a:lumMod val="20000"/>
                    <a:lumOff val="80000"/>
                  </a:schemeClr>
                </a:solidFill>
              </a:rPr>
              <a:t>AIMS</a:t>
            </a:r>
            <a:endParaRPr lang="en-US" sz="1100">
              <a:solidFill>
                <a:schemeClr val="accent1">
                  <a:lumMod val="20000"/>
                  <a:lumOff val="80000"/>
                </a:schemeClr>
              </a:solidFill>
              <a:cs typeface="Calibri"/>
            </a:endParaRPr>
          </a:p>
          <a:p>
            <a:r>
              <a:rPr lang="en-US" sz="900" dirty="0">
                <a:solidFill>
                  <a:schemeClr val="bg1"/>
                </a:solidFill>
              </a:rPr>
              <a:t>(a) understand the influence of inclination of small-scale eco-engineering units on diversity and abundance of intertidal species and </a:t>
            </a:r>
            <a:endParaRPr lang="en-US" sz="1000" dirty="0">
              <a:solidFill>
                <a:schemeClr val="bg1"/>
              </a:solidFill>
              <a:cs typeface="Calibri" panose="020F0502020204030204"/>
            </a:endParaRPr>
          </a:p>
          <a:p>
            <a:r>
              <a:rPr lang="en-US" sz="900" dirty="0">
                <a:solidFill>
                  <a:schemeClr val="bg1"/>
                </a:solidFill>
              </a:rPr>
              <a:t>(b) to test the efficacy of scaled up eco-engineered structures to improve biodiversity on both intertidal seawalls and in subtidal habitats.</a:t>
            </a:r>
            <a:endParaRPr lang="en-US" sz="1000">
              <a:solidFill>
                <a:schemeClr val="bg1"/>
              </a:solidFill>
              <a:cs typeface="Calibri"/>
            </a:endParaRPr>
          </a:p>
        </p:txBody>
      </p:sp>
      <p:pic>
        <p:nvPicPr>
          <p:cNvPr id="27" name="Picture 27" descr="Logo&#10;&#10;Description automatically generated">
            <a:extLst>
              <a:ext uri="{FF2B5EF4-FFF2-40B4-BE49-F238E27FC236}">
                <a16:creationId xmlns:a16="http://schemas.microsoft.com/office/drawing/2014/main" id="{413E9731-B05C-99D4-56B7-BF9DD4B07D17}"/>
              </a:ext>
            </a:extLst>
          </p:cNvPr>
          <p:cNvPicPr>
            <a:picLocks noChangeAspect="1"/>
          </p:cNvPicPr>
          <p:nvPr/>
        </p:nvPicPr>
        <p:blipFill>
          <a:blip r:embed="rId2"/>
          <a:stretch>
            <a:fillRect/>
          </a:stretch>
        </p:blipFill>
        <p:spPr>
          <a:xfrm>
            <a:off x="8507724" y="98294"/>
            <a:ext cx="527720" cy="761856"/>
          </a:xfrm>
          <a:prstGeom prst="rect">
            <a:avLst/>
          </a:prstGeom>
        </p:spPr>
      </p:pic>
      <p:pic>
        <p:nvPicPr>
          <p:cNvPr id="28" name="Picture 28">
            <a:extLst>
              <a:ext uri="{FF2B5EF4-FFF2-40B4-BE49-F238E27FC236}">
                <a16:creationId xmlns:a16="http://schemas.microsoft.com/office/drawing/2014/main" id="{62C5F6A1-7E7E-4393-5507-722B094A7BC3}"/>
              </a:ext>
            </a:extLst>
          </p:cNvPr>
          <p:cNvPicPr>
            <a:picLocks noChangeAspect="1"/>
          </p:cNvPicPr>
          <p:nvPr/>
        </p:nvPicPr>
        <p:blipFill>
          <a:blip r:embed="rId3"/>
          <a:stretch>
            <a:fillRect/>
          </a:stretch>
        </p:blipFill>
        <p:spPr>
          <a:xfrm>
            <a:off x="2844760" y="1389519"/>
            <a:ext cx="789029" cy="1397231"/>
          </a:xfrm>
          <a:prstGeom prst="rect">
            <a:avLst/>
          </a:prstGeom>
        </p:spPr>
      </p:pic>
      <p:pic>
        <p:nvPicPr>
          <p:cNvPr id="30" name="Picture 30">
            <a:extLst>
              <a:ext uri="{FF2B5EF4-FFF2-40B4-BE49-F238E27FC236}">
                <a16:creationId xmlns:a16="http://schemas.microsoft.com/office/drawing/2014/main" id="{68BB7FBE-56E4-E5D4-B599-80EC0CC4E10A}"/>
              </a:ext>
            </a:extLst>
          </p:cNvPr>
          <p:cNvPicPr>
            <a:picLocks noChangeAspect="1"/>
          </p:cNvPicPr>
          <p:nvPr/>
        </p:nvPicPr>
        <p:blipFill rotWithShape="1">
          <a:blip r:embed="rId4"/>
          <a:srcRect t="4902" b="996"/>
          <a:stretch/>
        </p:blipFill>
        <p:spPr>
          <a:xfrm>
            <a:off x="5631802" y="1391304"/>
            <a:ext cx="3474843" cy="1065747"/>
          </a:xfrm>
          <a:prstGeom prst="rect">
            <a:avLst/>
          </a:prstGeom>
        </p:spPr>
      </p:pic>
      <p:grpSp>
        <p:nvGrpSpPr>
          <p:cNvPr id="68" name="Group 67">
            <a:extLst>
              <a:ext uri="{FF2B5EF4-FFF2-40B4-BE49-F238E27FC236}">
                <a16:creationId xmlns:a16="http://schemas.microsoft.com/office/drawing/2014/main" id="{F948F7D9-BFF1-2AAF-9CBF-4E0929119478}"/>
              </a:ext>
            </a:extLst>
          </p:cNvPr>
          <p:cNvGrpSpPr/>
          <p:nvPr/>
        </p:nvGrpSpPr>
        <p:grpSpPr>
          <a:xfrm>
            <a:off x="222589" y="3026314"/>
            <a:ext cx="3066625" cy="2008982"/>
            <a:chOff x="2323830" y="2081893"/>
            <a:chExt cx="3530648" cy="2587487"/>
          </a:xfrm>
        </p:grpSpPr>
        <p:pic>
          <p:nvPicPr>
            <p:cNvPr id="41" name="Picture 42" descr="A picture containing text, stone&#10;&#10;Description automatically generated">
              <a:extLst>
                <a:ext uri="{FF2B5EF4-FFF2-40B4-BE49-F238E27FC236}">
                  <a16:creationId xmlns:a16="http://schemas.microsoft.com/office/drawing/2014/main" id="{8E082C1F-8920-AE54-87B2-733B80363EDB}"/>
                </a:ext>
              </a:extLst>
            </p:cNvPr>
            <p:cNvPicPr>
              <a:picLocks noChangeAspect="1"/>
            </p:cNvPicPr>
            <p:nvPr/>
          </p:nvPicPr>
          <p:blipFill>
            <a:blip r:embed="rId5"/>
            <a:stretch>
              <a:fillRect/>
            </a:stretch>
          </p:blipFill>
          <p:spPr>
            <a:xfrm>
              <a:off x="4745504" y="2213312"/>
              <a:ext cx="875270" cy="1409739"/>
            </a:xfrm>
            <a:prstGeom prst="rect">
              <a:avLst/>
            </a:prstGeom>
          </p:spPr>
        </p:pic>
        <p:pic>
          <p:nvPicPr>
            <p:cNvPr id="45" name="Picture 12" descr="A picture containing text, stone&#10;&#10;Description automatically generated">
              <a:extLst>
                <a:ext uri="{FF2B5EF4-FFF2-40B4-BE49-F238E27FC236}">
                  <a16:creationId xmlns:a16="http://schemas.microsoft.com/office/drawing/2014/main" id="{4DC96F68-30E9-F4F9-BE31-09F302209F8A}"/>
                </a:ext>
              </a:extLst>
            </p:cNvPr>
            <p:cNvPicPr>
              <a:picLocks noChangeAspect="1"/>
            </p:cNvPicPr>
            <p:nvPr/>
          </p:nvPicPr>
          <p:blipFill>
            <a:blip r:embed="rId6"/>
            <a:stretch>
              <a:fillRect/>
            </a:stretch>
          </p:blipFill>
          <p:spPr>
            <a:xfrm>
              <a:off x="4742896" y="3731929"/>
              <a:ext cx="1111582" cy="937451"/>
            </a:xfrm>
            <a:prstGeom prst="rect">
              <a:avLst/>
            </a:prstGeom>
          </p:spPr>
        </p:pic>
        <p:pic>
          <p:nvPicPr>
            <p:cNvPr id="47" name="Picture 48" descr="A picture containing eaten, stone&#10;&#10;Description automatically generated">
              <a:extLst>
                <a:ext uri="{FF2B5EF4-FFF2-40B4-BE49-F238E27FC236}">
                  <a16:creationId xmlns:a16="http://schemas.microsoft.com/office/drawing/2014/main" id="{A68AE74B-67BB-6EFD-1A15-B530FD1CA022}"/>
                </a:ext>
              </a:extLst>
            </p:cNvPr>
            <p:cNvPicPr>
              <a:picLocks noChangeAspect="1"/>
            </p:cNvPicPr>
            <p:nvPr/>
          </p:nvPicPr>
          <p:blipFill>
            <a:blip r:embed="rId7"/>
            <a:stretch>
              <a:fillRect/>
            </a:stretch>
          </p:blipFill>
          <p:spPr>
            <a:xfrm>
              <a:off x="2424113" y="2971120"/>
              <a:ext cx="797379" cy="691244"/>
            </a:xfrm>
            <a:prstGeom prst="rect">
              <a:avLst/>
            </a:prstGeom>
          </p:spPr>
        </p:pic>
        <p:sp>
          <p:nvSpPr>
            <p:cNvPr id="59" name="TextBox 58">
              <a:extLst>
                <a:ext uri="{FF2B5EF4-FFF2-40B4-BE49-F238E27FC236}">
                  <a16:creationId xmlns:a16="http://schemas.microsoft.com/office/drawing/2014/main" id="{ECB127BA-536E-D868-77DD-57544B16D730}"/>
                </a:ext>
              </a:extLst>
            </p:cNvPr>
            <p:cNvSpPr txBox="1"/>
            <p:nvPr/>
          </p:nvSpPr>
          <p:spPr>
            <a:xfrm>
              <a:off x="2323830" y="2402469"/>
              <a:ext cx="1000659" cy="5845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cs typeface="Calibri"/>
                </a:rPr>
                <a:t>Intertidal</a:t>
              </a:r>
            </a:p>
            <a:p>
              <a:r>
                <a:rPr lang="en-US" sz="800" dirty="0">
                  <a:solidFill>
                    <a:schemeClr val="bg1"/>
                  </a:solidFill>
                  <a:cs typeface="Calibri"/>
                </a:rPr>
                <a:t>Experiment 1</a:t>
              </a:r>
            </a:p>
            <a:p>
              <a:r>
                <a:rPr lang="en-US" sz="700" dirty="0">
                  <a:solidFill>
                    <a:schemeClr val="bg1"/>
                  </a:solidFill>
                  <a:cs typeface="Calibri"/>
                </a:rPr>
                <a:t>25 x 25cm</a:t>
              </a:r>
            </a:p>
          </p:txBody>
        </p:sp>
        <p:sp>
          <p:nvSpPr>
            <p:cNvPr id="60" name="TextBox 59">
              <a:extLst>
                <a:ext uri="{FF2B5EF4-FFF2-40B4-BE49-F238E27FC236}">
                  <a16:creationId xmlns:a16="http://schemas.microsoft.com/office/drawing/2014/main" id="{95E66B23-8869-A65C-DE8B-0E712D03086F}"/>
                </a:ext>
              </a:extLst>
            </p:cNvPr>
            <p:cNvSpPr txBox="1"/>
            <p:nvPr/>
          </p:nvSpPr>
          <p:spPr>
            <a:xfrm>
              <a:off x="3747408" y="2566877"/>
              <a:ext cx="1032385" cy="6046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dirty="0">
                  <a:solidFill>
                    <a:schemeClr val="bg1"/>
                  </a:solidFill>
                  <a:cs typeface="Calibri"/>
                </a:rPr>
                <a:t>Intertidal</a:t>
              </a:r>
            </a:p>
            <a:p>
              <a:r>
                <a:rPr lang="en-US" sz="800" dirty="0">
                  <a:solidFill>
                    <a:schemeClr val="bg1"/>
                  </a:solidFill>
                  <a:cs typeface="Calibri"/>
                </a:rPr>
                <a:t>Experiment 2</a:t>
              </a:r>
            </a:p>
            <a:p>
              <a:r>
                <a:rPr lang="en-US" sz="800" dirty="0">
                  <a:solidFill>
                    <a:schemeClr val="bg1"/>
                  </a:solidFill>
                  <a:cs typeface="Calibri"/>
                </a:rPr>
                <a:t>180 x 150cm</a:t>
              </a:r>
            </a:p>
          </p:txBody>
        </p:sp>
        <p:sp>
          <p:nvSpPr>
            <p:cNvPr id="61" name="TextBox 60">
              <a:extLst>
                <a:ext uri="{FF2B5EF4-FFF2-40B4-BE49-F238E27FC236}">
                  <a16:creationId xmlns:a16="http://schemas.microsoft.com/office/drawing/2014/main" id="{E6BC9D44-52B0-2E58-D424-40D101985DBA}"/>
                </a:ext>
              </a:extLst>
            </p:cNvPr>
            <p:cNvSpPr txBox="1"/>
            <p:nvPr/>
          </p:nvSpPr>
          <p:spPr>
            <a:xfrm>
              <a:off x="3747408" y="3649435"/>
              <a:ext cx="1081873" cy="7256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ea typeface="+mn-lt"/>
                  <a:cs typeface="+mn-lt"/>
                </a:rPr>
                <a:t>Subtidal</a:t>
              </a:r>
              <a:endParaRPr lang="en-US" sz="800">
                <a:solidFill>
                  <a:schemeClr val="bg1"/>
                </a:solidFill>
                <a:cs typeface="Calibri"/>
              </a:endParaRPr>
            </a:p>
            <a:p>
              <a:r>
                <a:rPr lang="en-US" sz="800" dirty="0">
                  <a:solidFill>
                    <a:schemeClr val="bg1"/>
                  </a:solidFill>
                  <a:ea typeface="+mn-lt"/>
                  <a:cs typeface="+mn-lt"/>
                </a:rPr>
                <a:t>Experiment 3</a:t>
              </a:r>
            </a:p>
            <a:p>
              <a:r>
                <a:rPr lang="en-US" sz="700" dirty="0">
                  <a:solidFill>
                    <a:schemeClr val="bg1"/>
                  </a:solidFill>
                  <a:cs typeface="Calibri"/>
                </a:rPr>
                <a:t>100 x 100 x 100cm</a:t>
              </a:r>
            </a:p>
          </p:txBody>
        </p:sp>
        <p:grpSp>
          <p:nvGrpSpPr>
            <p:cNvPr id="67" name="Group 66">
              <a:extLst>
                <a:ext uri="{FF2B5EF4-FFF2-40B4-BE49-F238E27FC236}">
                  <a16:creationId xmlns:a16="http://schemas.microsoft.com/office/drawing/2014/main" id="{B4C838BD-B683-6FCD-DE8F-79C270ECC3F6}"/>
                </a:ext>
              </a:extLst>
            </p:cNvPr>
            <p:cNvGrpSpPr/>
            <p:nvPr/>
          </p:nvGrpSpPr>
          <p:grpSpPr>
            <a:xfrm>
              <a:off x="3310617" y="2081893"/>
              <a:ext cx="473529" cy="2441120"/>
              <a:chOff x="2910567" y="2081893"/>
              <a:chExt cx="473529" cy="2441120"/>
            </a:xfrm>
          </p:grpSpPr>
          <p:cxnSp>
            <p:nvCxnSpPr>
              <p:cNvPr id="51" name="Straight Arrow Connector 50">
                <a:extLst>
                  <a:ext uri="{FF2B5EF4-FFF2-40B4-BE49-F238E27FC236}">
                    <a16:creationId xmlns:a16="http://schemas.microsoft.com/office/drawing/2014/main" id="{1400C18D-4218-1350-0444-2074C87AFCC0}"/>
                  </a:ext>
                </a:extLst>
              </p:cNvPr>
              <p:cNvCxnSpPr/>
              <p:nvPr/>
            </p:nvCxnSpPr>
            <p:spPr>
              <a:xfrm>
                <a:off x="3131003" y="2081893"/>
                <a:ext cx="8165" cy="2441120"/>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Arrow: Right 63">
                <a:extLst>
                  <a:ext uri="{FF2B5EF4-FFF2-40B4-BE49-F238E27FC236}">
                    <a16:creationId xmlns:a16="http://schemas.microsoft.com/office/drawing/2014/main" id="{A4A79493-77A3-0D94-A023-D59936914542}"/>
                  </a:ext>
                </a:extLst>
              </p:cNvPr>
              <p:cNvSpPr/>
              <p:nvPr/>
            </p:nvSpPr>
            <p:spPr>
              <a:xfrm rot="20520000">
                <a:off x="2918732" y="2714626"/>
                <a:ext cx="465364" cy="3020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rrow: Right 64">
                <a:extLst>
                  <a:ext uri="{FF2B5EF4-FFF2-40B4-BE49-F238E27FC236}">
                    <a16:creationId xmlns:a16="http://schemas.microsoft.com/office/drawing/2014/main" id="{E4265220-7D12-1622-AA5A-9EB3AC3184A6}"/>
                  </a:ext>
                </a:extLst>
              </p:cNvPr>
              <p:cNvSpPr/>
              <p:nvPr/>
            </p:nvSpPr>
            <p:spPr>
              <a:xfrm rot="1320000">
                <a:off x="2910567" y="3665762"/>
                <a:ext cx="465364" cy="3020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extBox 14">
            <a:extLst>
              <a:ext uri="{FF2B5EF4-FFF2-40B4-BE49-F238E27FC236}">
                <a16:creationId xmlns:a16="http://schemas.microsoft.com/office/drawing/2014/main" id="{EFC40824-4875-5C1C-5827-8DEABB6D4A00}"/>
              </a:ext>
            </a:extLst>
          </p:cNvPr>
          <p:cNvSpPr txBox="1"/>
          <p:nvPr/>
        </p:nvSpPr>
        <p:spPr>
          <a:xfrm>
            <a:off x="3716318" y="4422159"/>
            <a:ext cx="5219983" cy="65402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100" u="sng" dirty="0">
                <a:solidFill>
                  <a:schemeClr val="accent1">
                    <a:lumMod val="20000"/>
                    <a:lumOff val="80000"/>
                  </a:schemeClr>
                </a:solidFill>
              </a:rPr>
              <a:t>PREDICTED OUTCOMES</a:t>
            </a:r>
            <a:endParaRPr lang="en-US" sz="1100" dirty="0">
              <a:solidFill>
                <a:schemeClr val="accent1">
                  <a:lumMod val="20000"/>
                  <a:lumOff val="80000"/>
                </a:schemeClr>
              </a:solidFill>
              <a:cs typeface="Calibri"/>
            </a:endParaRPr>
          </a:p>
          <a:p>
            <a:r>
              <a:rPr lang="en-US" sz="900" dirty="0">
                <a:solidFill>
                  <a:schemeClr val="bg1"/>
                </a:solidFill>
              </a:rPr>
              <a:t>The predicted outcomes of this project will increase our understanding of eco-engineered habitats, building upon the evidence base for use in both future designs or retrofitting existing artificial structures at larger scales to reduce the impact on biodiversity and ecosystem functioning.</a:t>
            </a:r>
            <a:endParaRPr lang="en-US" sz="1000">
              <a:solidFill>
                <a:schemeClr val="bg1"/>
              </a:solidFill>
              <a:cs typeface="Calibri"/>
            </a:endParaRPr>
          </a:p>
        </p:txBody>
      </p:sp>
      <p:pic>
        <p:nvPicPr>
          <p:cNvPr id="35" name="Picture 35">
            <a:extLst>
              <a:ext uri="{FF2B5EF4-FFF2-40B4-BE49-F238E27FC236}">
                <a16:creationId xmlns:a16="http://schemas.microsoft.com/office/drawing/2014/main" id="{DD31A270-BA38-ACBC-334F-47ACBDB5E726}"/>
              </a:ext>
            </a:extLst>
          </p:cNvPr>
          <p:cNvPicPr>
            <a:picLocks noChangeAspect="1"/>
          </p:cNvPicPr>
          <p:nvPr/>
        </p:nvPicPr>
        <p:blipFill>
          <a:blip r:embed="rId8"/>
          <a:stretch>
            <a:fillRect/>
          </a:stretch>
        </p:blipFill>
        <p:spPr>
          <a:xfrm>
            <a:off x="3717070" y="1390397"/>
            <a:ext cx="1411952" cy="808967"/>
          </a:xfrm>
          <a:prstGeom prst="rect">
            <a:avLst/>
          </a:prstGeom>
        </p:spPr>
      </p:pic>
      <p:sp>
        <p:nvSpPr>
          <p:cNvPr id="2" name="TextBox 1">
            <a:extLst>
              <a:ext uri="{FF2B5EF4-FFF2-40B4-BE49-F238E27FC236}">
                <a16:creationId xmlns:a16="http://schemas.microsoft.com/office/drawing/2014/main" id="{DA5276AD-D95A-0D62-82B5-E45148050C16}"/>
              </a:ext>
            </a:extLst>
          </p:cNvPr>
          <p:cNvSpPr txBox="1"/>
          <p:nvPr/>
        </p:nvSpPr>
        <p:spPr>
          <a:xfrm>
            <a:off x="5098273" y="1698054"/>
            <a:ext cx="63317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solidFill>
                  <a:schemeClr val="bg1"/>
                </a:solidFill>
                <a:cs typeface="Calibri"/>
              </a:rPr>
              <a:t>..but...</a:t>
            </a:r>
          </a:p>
        </p:txBody>
      </p:sp>
      <p:sp>
        <p:nvSpPr>
          <p:cNvPr id="3" name="TextBox 2">
            <a:extLst>
              <a:ext uri="{FF2B5EF4-FFF2-40B4-BE49-F238E27FC236}">
                <a16:creationId xmlns:a16="http://schemas.microsoft.com/office/drawing/2014/main" id="{82BAA206-BF86-FC12-C0B2-59980A40CA18}"/>
              </a:ext>
            </a:extLst>
          </p:cNvPr>
          <p:cNvSpPr txBox="1"/>
          <p:nvPr/>
        </p:nvSpPr>
        <p:spPr>
          <a:xfrm>
            <a:off x="4670835" y="2213651"/>
            <a:ext cx="7852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solidFill>
                  <a:schemeClr val="bg1"/>
                </a:solidFill>
                <a:cs typeface="Calibri"/>
              </a:rPr>
              <a:t>   </a:t>
            </a:r>
            <a:r>
              <a:rPr lang="en-US" sz="800" dirty="0">
                <a:solidFill>
                  <a:schemeClr val="bg1"/>
                </a:solidFill>
                <a:cs typeface="Calibri"/>
              </a:rPr>
              <a:t>biodiversity</a:t>
            </a:r>
            <a:endParaRPr lang="en-US" sz="800">
              <a:solidFill>
                <a:schemeClr val="bg1"/>
              </a:solidFill>
              <a:cs typeface="Calibri"/>
            </a:endParaRPr>
          </a:p>
        </p:txBody>
      </p:sp>
      <p:sp>
        <p:nvSpPr>
          <p:cNvPr id="8" name="Arrow: Up 7">
            <a:extLst>
              <a:ext uri="{FF2B5EF4-FFF2-40B4-BE49-F238E27FC236}">
                <a16:creationId xmlns:a16="http://schemas.microsoft.com/office/drawing/2014/main" id="{7D62B42E-3ABE-429E-0E42-0F6C57DAFBC6}"/>
              </a:ext>
            </a:extLst>
          </p:cNvPr>
          <p:cNvSpPr/>
          <p:nvPr/>
        </p:nvSpPr>
        <p:spPr>
          <a:xfrm>
            <a:off x="4670852" y="2252653"/>
            <a:ext cx="98676" cy="135679"/>
          </a:xfrm>
          <a:prstGeom prst="up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6F2854A-4198-B51D-C413-70EC2F77E1E7}"/>
              </a:ext>
            </a:extLst>
          </p:cNvPr>
          <p:cNvSpPr txBox="1"/>
          <p:nvPr/>
        </p:nvSpPr>
        <p:spPr>
          <a:xfrm rot="16200000">
            <a:off x="2153281" y="1797759"/>
            <a:ext cx="1077216" cy="261610"/>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chemeClr val="accent1">
                    <a:lumMod val="20000"/>
                    <a:lumOff val="80000"/>
                  </a:schemeClr>
                </a:solidFill>
                <a:cs typeface="Calibri"/>
              </a:rPr>
              <a:t>Natural shores</a:t>
            </a:r>
          </a:p>
        </p:txBody>
      </p:sp>
      <p:sp>
        <p:nvSpPr>
          <p:cNvPr id="16" name="TextBox 15">
            <a:extLst>
              <a:ext uri="{FF2B5EF4-FFF2-40B4-BE49-F238E27FC236}">
                <a16:creationId xmlns:a16="http://schemas.microsoft.com/office/drawing/2014/main" id="{984894C6-7847-4DBA-F8C0-84838A5C50F7}"/>
              </a:ext>
            </a:extLst>
          </p:cNvPr>
          <p:cNvSpPr txBox="1"/>
          <p:nvPr/>
        </p:nvSpPr>
        <p:spPr>
          <a:xfrm>
            <a:off x="3772334" y="2193677"/>
            <a:ext cx="70306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solidFill>
                  <a:schemeClr val="bg1"/>
                </a:solidFill>
                <a:cs typeface="Calibri"/>
              </a:rPr>
              <a:t>  </a:t>
            </a:r>
            <a:r>
              <a:rPr lang="en-US" sz="800" dirty="0">
                <a:solidFill>
                  <a:schemeClr val="bg1"/>
                </a:solidFill>
                <a:cs typeface="Calibri"/>
              </a:rPr>
              <a:t> complexity</a:t>
            </a:r>
            <a:endParaRPr lang="en-US">
              <a:solidFill>
                <a:schemeClr val="bg1"/>
              </a:solidFill>
            </a:endParaRPr>
          </a:p>
        </p:txBody>
      </p:sp>
      <p:sp>
        <p:nvSpPr>
          <p:cNvPr id="17" name="TextBox 16">
            <a:extLst>
              <a:ext uri="{FF2B5EF4-FFF2-40B4-BE49-F238E27FC236}">
                <a16:creationId xmlns:a16="http://schemas.microsoft.com/office/drawing/2014/main" id="{E3036E76-6E5E-6D7A-E74B-E8BEA1EEC563}"/>
              </a:ext>
            </a:extLst>
          </p:cNvPr>
          <p:cNvSpPr txBox="1"/>
          <p:nvPr/>
        </p:nvSpPr>
        <p:spPr>
          <a:xfrm>
            <a:off x="3749459" y="2526765"/>
            <a:ext cx="2691117" cy="18620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u="sng" dirty="0">
                <a:solidFill>
                  <a:schemeClr val="accent1">
                    <a:lumMod val="20000"/>
                    <a:lumOff val="80000"/>
                  </a:schemeClr>
                </a:solidFill>
                <a:cs typeface="Calibri"/>
              </a:rPr>
              <a:t>EXPERIMENTAL OVERVIEW</a:t>
            </a:r>
          </a:p>
          <a:p>
            <a:pPr>
              <a:spcBef>
                <a:spcPts val="100"/>
              </a:spcBef>
              <a:spcAft>
                <a:spcPts val="100"/>
              </a:spcAft>
            </a:pPr>
            <a:r>
              <a:rPr lang="en-US" sz="900" u="sng" dirty="0">
                <a:solidFill>
                  <a:schemeClr val="bg1"/>
                </a:solidFill>
                <a:cs typeface="Calibri"/>
              </a:rPr>
              <a:t>Experiment 1</a:t>
            </a:r>
            <a:r>
              <a:rPr lang="en-US" sz="900" dirty="0">
                <a:solidFill>
                  <a:schemeClr val="bg1"/>
                </a:solidFill>
                <a:cs typeface="Calibri"/>
              </a:rPr>
              <a:t>: </a:t>
            </a:r>
            <a:r>
              <a:rPr lang="en-US" sz="900" dirty="0">
                <a:solidFill>
                  <a:schemeClr val="accent1">
                    <a:lumMod val="20000"/>
                    <a:lumOff val="80000"/>
                  </a:schemeClr>
                </a:solidFill>
                <a:cs typeface="Calibri"/>
              </a:rPr>
              <a:t>Four re</a:t>
            </a:r>
            <a:r>
              <a:rPr lang="en-US" sz="900" dirty="0">
                <a:solidFill>
                  <a:schemeClr val="bg1"/>
                </a:solidFill>
                <a:ea typeface="+mn-lt"/>
                <a:cs typeface="+mn-lt"/>
              </a:rPr>
              <a:t>plicate tiles with natural topography and graphically designed tiles were deployed on horizontal and vertical surfaces on artificial structures at two sites in Dublin Bay.</a:t>
            </a:r>
          </a:p>
          <a:p>
            <a:pPr>
              <a:spcBef>
                <a:spcPts val="100"/>
              </a:spcBef>
              <a:spcAft>
                <a:spcPts val="100"/>
              </a:spcAft>
            </a:pPr>
            <a:r>
              <a:rPr lang="en-US" sz="900" u="sng" dirty="0">
                <a:solidFill>
                  <a:schemeClr val="bg1"/>
                </a:solidFill>
                <a:ea typeface="+mn-lt"/>
                <a:cs typeface="+mn-lt"/>
              </a:rPr>
              <a:t>Experiment 2:</a:t>
            </a:r>
            <a:r>
              <a:rPr lang="en-US" sz="900" dirty="0">
                <a:solidFill>
                  <a:schemeClr val="bg1"/>
                </a:solidFill>
                <a:ea typeface="+mn-lt"/>
                <a:cs typeface="+mn-lt"/>
              </a:rPr>
              <a:t> Ten replicate wall panels with incorporated natural topography are due to be deployed on a seawall in Dublin Port in June 2023.</a:t>
            </a:r>
          </a:p>
          <a:p>
            <a:pPr>
              <a:spcBef>
                <a:spcPts val="100"/>
              </a:spcBef>
              <a:spcAft>
                <a:spcPts val="100"/>
              </a:spcAft>
            </a:pPr>
            <a:r>
              <a:rPr lang="en-US" sz="900" u="sng" dirty="0">
                <a:solidFill>
                  <a:schemeClr val="bg1"/>
                </a:solidFill>
                <a:ea typeface="+mn-lt"/>
                <a:cs typeface="+mn-lt"/>
              </a:rPr>
              <a:t>Experiment 3:</a:t>
            </a:r>
            <a:r>
              <a:rPr lang="en-US" sz="900" dirty="0">
                <a:solidFill>
                  <a:schemeClr val="bg1"/>
                </a:solidFill>
                <a:ea typeface="+mn-lt"/>
                <a:cs typeface="+mn-lt"/>
              </a:rPr>
              <a:t> Eight replicate habitat units with integrated topography will be deployed in two subtidal habitats in Dublin Port in July 2023.</a:t>
            </a:r>
          </a:p>
          <a:p>
            <a:endParaRPr lang="en-US" sz="900" dirty="0">
              <a:solidFill>
                <a:schemeClr val="bg1"/>
              </a:solidFill>
              <a:ea typeface="+mn-lt"/>
              <a:cs typeface="+mn-lt"/>
            </a:endParaRPr>
          </a:p>
        </p:txBody>
      </p:sp>
      <p:sp>
        <p:nvSpPr>
          <p:cNvPr id="20" name="TextBox 19">
            <a:extLst>
              <a:ext uri="{FF2B5EF4-FFF2-40B4-BE49-F238E27FC236}">
                <a16:creationId xmlns:a16="http://schemas.microsoft.com/office/drawing/2014/main" id="{8E39FE76-5A8B-E012-7AB1-40EE942CFBEB}"/>
              </a:ext>
            </a:extLst>
          </p:cNvPr>
          <p:cNvSpPr txBox="1"/>
          <p:nvPr/>
        </p:nvSpPr>
        <p:spPr>
          <a:xfrm>
            <a:off x="2358678" y="2919172"/>
            <a:ext cx="97031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chemeClr val="bg1"/>
                </a:solidFill>
                <a:cs typeface="Calibri"/>
              </a:rPr>
              <a:t>Large scale</a:t>
            </a:r>
          </a:p>
        </p:txBody>
      </p:sp>
      <p:sp>
        <p:nvSpPr>
          <p:cNvPr id="21" name="TextBox 20">
            <a:extLst>
              <a:ext uri="{FF2B5EF4-FFF2-40B4-BE49-F238E27FC236}">
                <a16:creationId xmlns:a16="http://schemas.microsoft.com/office/drawing/2014/main" id="{3ECC7423-9CAD-4E50-DC1C-0E16F05BF620}"/>
              </a:ext>
            </a:extLst>
          </p:cNvPr>
          <p:cNvSpPr txBox="1"/>
          <p:nvPr/>
        </p:nvSpPr>
        <p:spPr>
          <a:xfrm>
            <a:off x="298862" y="2919929"/>
            <a:ext cx="97031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chemeClr val="bg1"/>
                </a:solidFill>
                <a:cs typeface="Calibri"/>
              </a:rPr>
              <a:t>Small scale</a:t>
            </a:r>
          </a:p>
        </p:txBody>
      </p:sp>
      <p:grpSp>
        <p:nvGrpSpPr>
          <p:cNvPr id="34" name="Group 33">
            <a:extLst>
              <a:ext uri="{FF2B5EF4-FFF2-40B4-BE49-F238E27FC236}">
                <a16:creationId xmlns:a16="http://schemas.microsoft.com/office/drawing/2014/main" id="{68C069E7-FF90-6F4B-5AB8-0E0FEDBA8085}"/>
              </a:ext>
            </a:extLst>
          </p:cNvPr>
          <p:cNvGrpSpPr/>
          <p:nvPr/>
        </p:nvGrpSpPr>
        <p:grpSpPr>
          <a:xfrm>
            <a:off x="6356523" y="2666936"/>
            <a:ext cx="2605485" cy="1446447"/>
            <a:chOff x="359545" y="81315"/>
            <a:chExt cx="8313937" cy="5058548"/>
          </a:xfrm>
        </p:grpSpPr>
        <p:pic>
          <p:nvPicPr>
            <p:cNvPr id="23" name="Picture 2" descr="Map&#10;&#10;Description automatically generated">
              <a:extLst>
                <a:ext uri="{FF2B5EF4-FFF2-40B4-BE49-F238E27FC236}">
                  <a16:creationId xmlns:a16="http://schemas.microsoft.com/office/drawing/2014/main" id="{60A9B380-268B-C1D8-1D91-405507EB397F}"/>
                </a:ext>
              </a:extLst>
            </p:cNvPr>
            <p:cNvPicPr>
              <a:picLocks noChangeAspect="1"/>
            </p:cNvPicPr>
            <p:nvPr/>
          </p:nvPicPr>
          <p:blipFill>
            <a:blip r:embed="rId9"/>
            <a:stretch>
              <a:fillRect/>
            </a:stretch>
          </p:blipFill>
          <p:spPr>
            <a:xfrm>
              <a:off x="359545" y="81315"/>
              <a:ext cx="8313937" cy="5058548"/>
            </a:xfrm>
            <a:prstGeom prst="rect">
              <a:avLst/>
            </a:prstGeom>
          </p:spPr>
        </p:pic>
        <p:grpSp>
          <p:nvGrpSpPr>
            <p:cNvPr id="33" name="Group 32">
              <a:extLst>
                <a:ext uri="{FF2B5EF4-FFF2-40B4-BE49-F238E27FC236}">
                  <a16:creationId xmlns:a16="http://schemas.microsoft.com/office/drawing/2014/main" id="{D573B29E-9100-FEF9-8BF6-9BE61275BE7F}"/>
                </a:ext>
              </a:extLst>
            </p:cNvPr>
            <p:cNvGrpSpPr/>
            <p:nvPr/>
          </p:nvGrpSpPr>
          <p:grpSpPr>
            <a:xfrm>
              <a:off x="3406804" y="2031320"/>
              <a:ext cx="3230086" cy="1298359"/>
              <a:chOff x="3406804" y="2031320"/>
              <a:chExt cx="3230086" cy="1298359"/>
            </a:xfrm>
          </p:grpSpPr>
          <p:cxnSp>
            <p:nvCxnSpPr>
              <p:cNvPr id="25" name="Straight Arrow Connector 24">
                <a:extLst>
                  <a:ext uri="{FF2B5EF4-FFF2-40B4-BE49-F238E27FC236}">
                    <a16:creationId xmlns:a16="http://schemas.microsoft.com/office/drawing/2014/main" id="{41F10A75-BCCF-93BC-23EE-6BD981674980}"/>
                  </a:ext>
                </a:extLst>
              </p:cNvPr>
              <p:cNvCxnSpPr/>
              <p:nvPr/>
            </p:nvCxnSpPr>
            <p:spPr>
              <a:xfrm>
                <a:off x="5590711" y="2031320"/>
                <a:ext cx="304061" cy="204188"/>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34E13B9-ACEB-7AD8-5FB9-178BBD36E9E1}"/>
                  </a:ext>
                </a:extLst>
              </p:cNvPr>
              <p:cNvCxnSpPr>
                <a:cxnSpLocks/>
              </p:cNvCxnSpPr>
              <p:nvPr/>
            </p:nvCxnSpPr>
            <p:spPr>
              <a:xfrm flipV="1">
                <a:off x="5612905" y="3245343"/>
                <a:ext cx="437225" cy="84336"/>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33869CEB-7823-85A7-8FAE-A24689045036}"/>
                  </a:ext>
                </a:extLst>
              </p:cNvPr>
              <p:cNvSpPr/>
              <p:nvPr/>
            </p:nvSpPr>
            <p:spPr>
              <a:xfrm>
                <a:off x="3406804" y="3040600"/>
                <a:ext cx="199747" cy="177553"/>
              </a:xfrm>
              <a:prstGeom prs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725CF64B-5453-CBB6-1E81-BA683B60EFFA}"/>
                  </a:ext>
                </a:extLst>
              </p:cNvPr>
              <p:cNvCxnSpPr/>
              <p:nvPr/>
            </p:nvCxnSpPr>
            <p:spPr>
              <a:xfrm>
                <a:off x="6066500" y="2473817"/>
                <a:ext cx="459419" cy="270770"/>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4EB72B3-A972-7D49-F147-A5417BF36D7F}"/>
                  </a:ext>
                </a:extLst>
              </p:cNvPr>
              <p:cNvCxnSpPr>
                <a:cxnSpLocks/>
              </p:cNvCxnSpPr>
              <p:nvPr/>
            </p:nvCxnSpPr>
            <p:spPr>
              <a:xfrm flipV="1">
                <a:off x="6121985" y="3027562"/>
                <a:ext cx="514905" cy="117626"/>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7" name="Isosceles Triangle 36">
            <a:extLst>
              <a:ext uri="{FF2B5EF4-FFF2-40B4-BE49-F238E27FC236}">
                <a16:creationId xmlns:a16="http://schemas.microsoft.com/office/drawing/2014/main" id="{757FE1F0-3690-07CF-038E-2F72D86DE766}"/>
              </a:ext>
            </a:extLst>
          </p:cNvPr>
          <p:cNvSpPr/>
          <p:nvPr/>
        </p:nvSpPr>
        <p:spPr>
          <a:xfrm>
            <a:off x="6392437" y="4144760"/>
            <a:ext cx="155359" cy="133165"/>
          </a:xfrm>
          <a:prstGeom prs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9B08B7E-F969-04EA-CF21-5893F525767C}"/>
              </a:ext>
            </a:extLst>
          </p:cNvPr>
          <p:cNvSpPr txBox="1"/>
          <p:nvPr/>
        </p:nvSpPr>
        <p:spPr>
          <a:xfrm>
            <a:off x="6468896" y="4135075"/>
            <a:ext cx="577047"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solidFill>
                  <a:schemeClr val="bg1"/>
                </a:solidFill>
                <a:cs typeface="Calibri"/>
              </a:rPr>
              <a:t>Wall panels</a:t>
            </a:r>
            <a:endParaRPr lang="en-US" dirty="0">
              <a:cs typeface="Calibri"/>
            </a:endParaRPr>
          </a:p>
        </p:txBody>
      </p:sp>
      <p:sp>
        <p:nvSpPr>
          <p:cNvPr id="42" name="TextBox 41">
            <a:extLst>
              <a:ext uri="{FF2B5EF4-FFF2-40B4-BE49-F238E27FC236}">
                <a16:creationId xmlns:a16="http://schemas.microsoft.com/office/drawing/2014/main" id="{A8B6C100-57BF-A5EA-5C4B-6511631F1B81}"/>
              </a:ext>
            </a:extLst>
          </p:cNvPr>
          <p:cNvSpPr txBox="1"/>
          <p:nvPr/>
        </p:nvSpPr>
        <p:spPr>
          <a:xfrm>
            <a:off x="7229752" y="4139212"/>
            <a:ext cx="632532"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solidFill>
                  <a:schemeClr val="bg1"/>
                </a:solidFill>
                <a:cs typeface="Calibri"/>
              </a:rPr>
              <a:t>Intertidal tiles</a:t>
            </a:r>
          </a:p>
        </p:txBody>
      </p:sp>
      <p:cxnSp>
        <p:nvCxnSpPr>
          <p:cNvPr id="44" name="Straight Arrow Connector 43">
            <a:extLst>
              <a:ext uri="{FF2B5EF4-FFF2-40B4-BE49-F238E27FC236}">
                <a16:creationId xmlns:a16="http://schemas.microsoft.com/office/drawing/2014/main" id="{32CA8C43-C2C4-7B8B-8873-1CF6E60E58CE}"/>
              </a:ext>
            </a:extLst>
          </p:cNvPr>
          <p:cNvCxnSpPr>
            <a:cxnSpLocks/>
          </p:cNvCxnSpPr>
          <p:nvPr/>
        </p:nvCxnSpPr>
        <p:spPr>
          <a:xfrm>
            <a:off x="7844244" y="4229271"/>
            <a:ext cx="292964" cy="4442"/>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674178E-DF05-D6AA-C2EB-1F2D8439FC8A}"/>
              </a:ext>
            </a:extLst>
          </p:cNvPr>
          <p:cNvSpPr txBox="1"/>
          <p:nvPr/>
        </p:nvSpPr>
        <p:spPr>
          <a:xfrm>
            <a:off x="8083100" y="4146172"/>
            <a:ext cx="632532"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solidFill>
                  <a:schemeClr val="bg1"/>
                </a:solidFill>
                <a:cs typeface="Calibri"/>
              </a:rPr>
              <a:t>Subtidal units</a:t>
            </a:r>
          </a:p>
        </p:txBody>
      </p:sp>
      <p:sp>
        <p:nvSpPr>
          <p:cNvPr id="50" name="Equals 49">
            <a:extLst>
              <a:ext uri="{FF2B5EF4-FFF2-40B4-BE49-F238E27FC236}">
                <a16:creationId xmlns:a16="http://schemas.microsoft.com/office/drawing/2014/main" id="{8EA18AB8-33EF-FDFF-9005-9D50585F557A}"/>
              </a:ext>
            </a:extLst>
          </p:cNvPr>
          <p:cNvSpPr/>
          <p:nvPr/>
        </p:nvSpPr>
        <p:spPr>
          <a:xfrm>
            <a:off x="4440431" y="2264626"/>
            <a:ext cx="131568" cy="115122"/>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Arrow: Up 51">
            <a:extLst>
              <a:ext uri="{FF2B5EF4-FFF2-40B4-BE49-F238E27FC236}">
                <a16:creationId xmlns:a16="http://schemas.microsoft.com/office/drawing/2014/main" id="{0DD6D635-43F4-6326-64AC-0C639960C7FF}"/>
              </a:ext>
            </a:extLst>
          </p:cNvPr>
          <p:cNvSpPr/>
          <p:nvPr/>
        </p:nvSpPr>
        <p:spPr>
          <a:xfrm>
            <a:off x="3770611" y="2252289"/>
            <a:ext cx="98676" cy="135679"/>
          </a:xfrm>
          <a:prstGeom prst="up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1A0E67-DD26-AF82-EDDF-2FB0D1976501}"/>
              </a:ext>
            </a:extLst>
          </p:cNvPr>
          <p:cNvSpPr txBox="1"/>
          <p:nvPr/>
        </p:nvSpPr>
        <p:spPr>
          <a:xfrm>
            <a:off x="6759325" y="123344"/>
            <a:ext cx="18008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accent1">
                    <a:lumMod val="40000"/>
                    <a:lumOff val="60000"/>
                  </a:schemeClr>
                </a:solidFill>
                <a:cs typeface="Calibri"/>
              </a:rPr>
              <a:t>Earth Institute and School of Biology and Environmental Science.</a:t>
            </a:r>
          </a:p>
          <a:p>
            <a:r>
              <a:rPr lang="en-US" sz="800" dirty="0">
                <a:solidFill>
                  <a:schemeClr val="accent1">
                    <a:lumMod val="40000"/>
                    <a:lumOff val="60000"/>
                  </a:schemeClr>
                </a:solidFill>
                <a:cs typeface="Calibri"/>
              </a:rPr>
              <a:t>Email: caoimhe.morris@ucdconnect.ie</a:t>
            </a:r>
          </a:p>
        </p:txBody>
      </p:sp>
      <p:cxnSp>
        <p:nvCxnSpPr>
          <p:cNvPr id="10" name="Straight Arrow Connector 9">
            <a:extLst>
              <a:ext uri="{FF2B5EF4-FFF2-40B4-BE49-F238E27FC236}">
                <a16:creationId xmlns:a16="http://schemas.microsoft.com/office/drawing/2014/main" id="{7C037E02-0DA2-B962-4963-143E078DF290}"/>
              </a:ext>
            </a:extLst>
          </p:cNvPr>
          <p:cNvCxnSpPr>
            <a:cxnSpLocks/>
          </p:cNvCxnSpPr>
          <p:nvPr/>
        </p:nvCxnSpPr>
        <p:spPr>
          <a:xfrm>
            <a:off x="6986994" y="4224427"/>
            <a:ext cx="292964" cy="4442"/>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5899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9F6635C69E9B4CB8D5E1118B7B4AC5" ma:contentTypeVersion="16" ma:contentTypeDescription="Create a new document." ma:contentTypeScope="" ma:versionID="dea8d5e96be229ebccbe3e9bb71653e6">
  <xsd:schema xmlns:xsd="http://www.w3.org/2001/XMLSchema" xmlns:xs="http://www.w3.org/2001/XMLSchema" xmlns:p="http://schemas.microsoft.com/office/2006/metadata/properties" xmlns:ns2="85800091-12f9-4adf-9490-7f6e231a36b5" xmlns:ns3="639943fa-e574-42cd-8a8f-3889fb91f45a" targetNamespace="http://schemas.microsoft.com/office/2006/metadata/properties" ma:root="true" ma:fieldsID="384d3130e53680734a7699fbe41a17a0" ns2:_="" ns3:_="">
    <xsd:import namespace="85800091-12f9-4adf-9490-7f6e231a36b5"/>
    <xsd:import namespace="639943fa-e574-42cd-8a8f-3889fb91f45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00091-12f9-4adf-9490-7f6e231a36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59a5f0-c05d-42c8-96da-fe1ec9be4e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9943fa-e574-42cd-8a8f-3889fb91f4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47f0944-a87b-451d-827c-0b0fed5c8cdb}" ma:internalName="TaxCatchAll" ma:showField="CatchAllData" ma:web="639943fa-e574-42cd-8a8f-3889fb91f4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800091-12f9-4adf-9490-7f6e231a36b5">
      <Terms xmlns="http://schemas.microsoft.com/office/infopath/2007/PartnerControls"/>
    </lcf76f155ced4ddcb4097134ff3c332f>
    <TaxCatchAll xmlns="639943fa-e574-42cd-8a8f-3889fb91f45a" xsi:nil="true"/>
  </documentManagement>
</p:properties>
</file>

<file path=customXml/itemProps1.xml><?xml version="1.0" encoding="utf-8"?>
<ds:datastoreItem xmlns:ds="http://schemas.openxmlformats.org/officeDocument/2006/customXml" ds:itemID="{06EAA917-9365-4043-BC49-2C1E0C6DD29B}"/>
</file>

<file path=customXml/itemProps2.xml><?xml version="1.0" encoding="utf-8"?>
<ds:datastoreItem xmlns:ds="http://schemas.openxmlformats.org/officeDocument/2006/customXml" ds:itemID="{DB931E3B-B768-4006-95F7-F8E19E30BD2D}"/>
</file>

<file path=customXml/itemProps3.xml><?xml version="1.0" encoding="utf-8"?>
<ds:datastoreItem xmlns:ds="http://schemas.openxmlformats.org/officeDocument/2006/customXml" ds:itemID="{03819109-3EC7-48CC-A3B7-CAED66D83BBD}"/>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On-screen Show (16:9)</PresentationFormat>
  <Paragraphs>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1716</cp:revision>
  <dcterms:created xsi:type="dcterms:W3CDTF">2023-05-16T18:55:16Z</dcterms:created>
  <dcterms:modified xsi:type="dcterms:W3CDTF">2023-05-22T19:37:22Z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0x0101004C9F6635C69E9B4CB8D5E1118B7B4AC5</vt:lpwstr>
  </property>
</Properties>
</file>