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51206400" cy="28803600"/>
  <p:notesSz cx="6858000" cy="9144000"/>
  <p:embeddedFontLst>
    <p:embeddedFont>
      <p:font typeface="Amaranth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tillium Web" panose="020B0604020202020204" charset="0"/>
      <p:regular r:id="rId9"/>
    </p:embeddedFont>
  </p:embeddedFontLst>
  <p:custDataLst>
    <p:tags r:id="rId10"/>
  </p:custDataLst>
  <p:defaultTextStyle>
    <a:defPPr>
      <a:defRPr lang="en-US"/>
    </a:defPPr>
    <a:lvl1pPr marL="0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1pPr>
    <a:lvl2pPr marL="280398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2pPr>
    <a:lvl3pPr marL="560797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3pPr>
    <a:lvl4pPr marL="8411968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4pPr>
    <a:lvl5pPr marL="1121595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5pPr>
    <a:lvl6pPr marL="1401994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6pPr>
    <a:lvl7pPr marL="16823936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7pPr>
    <a:lvl8pPr marL="19627924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8pPr>
    <a:lvl9pPr marL="22431915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995"/>
    <a:srgbClr val="173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2" autoAdjust="0"/>
    <p:restoredTop sz="96357" autoAdjust="0"/>
  </p:normalViewPr>
  <p:slideViewPr>
    <p:cSldViewPr>
      <p:cViewPr>
        <p:scale>
          <a:sx n="30" d="100"/>
          <a:sy n="30" d="100"/>
        </p:scale>
        <p:origin x="552" y="24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7C66-5A7F-40B4-B956-031FF8EB39B0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2A261-6303-40AE-99B4-510492C62B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18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2A261-6303-40AE-99B4-510492C62B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90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3" y="8947789"/>
            <a:ext cx="43525441" cy="6174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3" y="16322041"/>
            <a:ext cx="35844479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7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14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8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5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628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9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7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98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99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0050" y="5534025"/>
            <a:ext cx="55304688" cy="1179680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85985" y="5534025"/>
            <a:ext cx="165060632" cy="1179680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78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5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18508983"/>
            <a:ext cx="43525441" cy="5720715"/>
          </a:xfrm>
        </p:spPr>
        <p:txBody>
          <a:bodyPr anchor="t"/>
          <a:lstStyle>
            <a:lvl1pPr algn="l">
              <a:defRPr sz="2858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2208201"/>
            <a:ext cx="43525441" cy="6300787"/>
          </a:xfrm>
        </p:spPr>
        <p:txBody>
          <a:bodyPr anchor="b"/>
          <a:lstStyle>
            <a:lvl1pPr marL="0" indent="0">
              <a:buNone/>
              <a:defRPr sz="14350">
                <a:solidFill>
                  <a:schemeClr val="tx1">
                    <a:tint val="75000"/>
                  </a:schemeClr>
                </a:solidFill>
              </a:defRPr>
            </a:lvl1pPr>
            <a:lvl2pPr marL="3271466" indent="0">
              <a:buNone/>
              <a:defRPr sz="12834">
                <a:solidFill>
                  <a:schemeClr val="tx1">
                    <a:tint val="75000"/>
                  </a:schemeClr>
                </a:solidFill>
              </a:defRPr>
            </a:lvl2pPr>
            <a:lvl3pPr marL="6542935" indent="0">
              <a:buNone/>
              <a:defRPr sz="11434">
                <a:solidFill>
                  <a:schemeClr val="tx1">
                    <a:tint val="75000"/>
                  </a:schemeClr>
                </a:solidFill>
              </a:defRPr>
            </a:lvl3pPr>
            <a:lvl4pPr marL="9814402" indent="0">
              <a:buNone/>
              <a:defRPr sz="10034">
                <a:solidFill>
                  <a:schemeClr val="tx1">
                    <a:tint val="75000"/>
                  </a:schemeClr>
                </a:solidFill>
              </a:defRPr>
            </a:lvl4pPr>
            <a:lvl5pPr marL="13085867" indent="0">
              <a:buNone/>
              <a:defRPr sz="10034">
                <a:solidFill>
                  <a:schemeClr val="tx1">
                    <a:tint val="75000"/>
                  </a:schemeClr>
                </a:solidFill>
              </a:defRPr>
            </a:lvl5pPr>
            <a:lvl6pPr marL="16357334" indent="0">
              <a:buNone/>
              <a:defRPr sz="10034">
                <a:solidFill>
                  <a:schemeClr val="tx1">
                    <a:tint val="75000"/>
                  </a:schemeClr>
                </a:solidFill>
              </a:defRPr>
            </a:lvl6pPr>
            <a:lvl7pPr marL="19628801" indent="0">
              <a:buNone/>
              <a:defRPr sz="10034">
                <a:solidFill>
                  <a:schemeClr val="tx1">
                    <a:tint val="75000"/>
                  </a:schemeClr>
                </a:solidFill>
              </a:defRPr>
            </a:lvl7pPr>
            <a:lvl8pPr marL="22900266" indent="0">
              <a:buNone/>
              <a:defRPr sz="10034">
                <a:solidFill>
                  <a:schemeClr val="tx1">
                    <a:tint val="75000"/>
                  </a:schemeClr>
                </a:solidFill>
              </a:defRPr>
            </a:lvl8pPr>
            <a:lvl9pPr marL="26171735" indent="0">
              <a:buNone/>
              <a:defRPr sz="100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4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5985" y="32257367"/>
            <a:ext cx="110182659" cy="91244738"/>
          </a:xfrm>
        </p:spPr>
        <p:txBody>
          <a:bodyPr/>
          <a:lstStyle>
            <a:lvl1pPr>
              <a:defRPr sz="19952"/>
            </a:lvl1pPr>
            <a:lvl2pPr>
              <a:defRPr sz="17150"/>
            </a:lvl2pPr>
            <a:lvl3pPr>
              <a:defRPr sz="14350"/>
            </a:lvl3pPr>
            <a:lvl4pPr>
              <a:defRPr sz="12834"/>
            </a:lvl4pPr>
            <a:lvl5pPr>
              <a:defRPr sz="12834"/>
            </a:lvl5pPr>
            <a:lvl6pPr>
              <a:defRPr sz="12834"/>
            </a:lvl6pPr>
            <a:lvl7pPr>
              <a:defRPr sz="12834"/>
            </a:lvl7pPr>
            <a:lvl8pPr>
              <a:defRPr sz="12834"/>
            </a:lvl8pPr>
            <a:lvl9pPr>
              <a:defRPr sz="128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22085" y="32257367"/>
            <a:ext cx="110182659" cy="91244738"/>
          </a:xfrm>
        </p:spPr>
        <p:txBody>
          <a:bodyPr/>
          <a:lstStyle>
            <a:lvl1pPr>
              <a:defRPr sz="19952"/>
            </a:lvl1pPr>
            <a:lvl2pPr>
              <a:defRPr sz="17150"/>
            </a:lvl2pPr>
            <a:lvl3pPr>
              <a:defRPr sz="14350"/>
            </a:lvl3pPr>
            <a:lvl4pPr>
              <a:defRPr sz="12834"/>
            </a:lvl4pPr>
            <a:lvl5pPr>
              <a:defRPr sz="12834"/>
            </a:lvl5pPr>
            <a:lvl6pPr>
              <a:defRPr sz="12834"/>
            </a:lvl6pPr>
            <a:lvl7pPr>
              <a:defRPr sz="12834"/>
            </a:lvl7pPr>
            <a:lvl8pPr>
              <a:defRPr sz="12834"/>
            </a:lvl8pPr>
            <a:lvl9pPr>
              <a:defRPr sz="128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1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153479"/>
            <a:ext cx="46085759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447476"/>
            <a:ext cx="22625052" cy="2687002"/>
          </a:xfrm>
        </p:spPr>
        <p:txBody>
          <a:bodyPr anchor="b"/>
          <a:lstStyle>
            <a:lvl1pPr marL="0" indent="0">
              <a:buNone/>
              <a:defRPr sz="17150" b="1"/>
            </a:lvl1pPr>
            <a:lvl2pPr marL="3271466" indent="0">
              <a:buNone/>
              <a:defRPr sz="14350" b="1"/>
            </a:lvl2pPr>
            <a:lvl3pPr marL="6542935" indent="0">
              <a:buNone/>
              <a:defRPr sz="12834" b="1"/>
            </a:lvl3pPr>
            <a:lvl4pPr marL="9814402" indent="0">
              <a:buNone/>
              <a:defRPr sz="11434" b="1"/>
            </a:lvl4pPr>
            <a:lvl5pPr marL="13085867" indent="0">
              <a:buNone/>
              <a:defRPr sz="11434" b="1"/>
            </a:lvl5pPr>
            <a:lvl6pPr marL="16357334" indent="0">
              <a:buNone/>
              <a:defRPr sz="11434" b="1"/>
            </a:lvl6pPr>
            <a:lvl7pPr marL="19628801" indent="0">
              <a:buNone/>
              <a:defRPr sz="11434" b="1"/>
            </a:lvl7pPr>
            <a:lvl8pPr marL="22900266" indent="0">
              <a:buNone/>
              <a:defRPr sz="11434" b="1"/>
            </a:lvl8pPr>
            <a:lvl9pPr marL="26171735" indent="0">
              <a:buNone/>
              <a:defRPr sz="114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9134478"/>
            <a:ext cx="22625052" cy="16595409"/>
          </a:xfrm>
        </p:spPr>
        <p:txBody>
          <a:bodyPr/>
          <a:lstStyle>
            <a:lvl1pPr>
              <a:defRPr sz="17150"/>
            </a:lvl1pPr>
            <a:lvl2pPr>
              <a:defRPr sz="14350"/>
            </a:lvl2pPr>
            <a:lvl3pPr>
              <a:defRPr sz="12834"/>
            </a:lvl3pPr>
            <a:lvl4pPr>
              <a:defRPr sz="11434"/>
            </a:lvl4pPr>
            <a:lvl5pPr>
              <a:defRPr sz="11434"/>
            </a:lvl5pPr>
            <a:lvl6pPr>
              <a:defRPr sz="11434"/>
            </a:lvl6pPr>
            <a:lvl7pPr>
              <a:defRPr sz="11434"/>
            </a:lvl7pPr>
            <a:lvl8pPr>
              <a:defRPr sz="11434"/>
            </a:lvl8pPr>
            <a:lvl9pPr>
              <a:defRPr sz="114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1" y="6447476"/>
            <a:ext cx="22633940" cy="2687002"/>
          </a:xfrm>
        </p:spPr>
        <p:txBody>
          <a:bodyPr anchor="b"/>
          <a:lstStyle>
            <a:lvl1pPr marL="0" indent="0">
              <a:buNone/>
              <a:defRPr sz="17150" b="1"/>
            </a:lvl1pPr>
            <a:lvl2pPr marL="3271466" indent="0">
              <a:buNone/>
              <a:defRPr sz="14350" b="1"/>
            </a:lvl2pPr>
            <a:lvl3pPr marL="6542935" indent="0">
              <a:buNone/>
              <a:defRPr sz="12834" b="1"/>
            </a:lvl3pPr>
            <a:lvl4pPr marL="9814402" indent="0">
              <a:buNone/>
              <a:defRPr sz="11434" b="1"/>
            </a:lvl4pPr>
            <a:lvl5pPr marL="13085867" indent="0">
              <a:buNone/>
              <a:defRPr sz="11434" b="1"/>
            </a:lvl5pPr>
            <a:lvl6pPr marL="16357334" indent="0">
              <a:buNone/>
              <a:defRPr sz="11434" b="1"/>
            </a:lvl6pPr>
            <a:lvl7pPr marL="19628801" indent="0">
              <a:buNone/>
              <a:defRPr sz="11434" b="1"/>
            </a:lvl7pPr>
            <a:lvl8pPr marL="22900266" indent="0">
              <a:buNone/>
              <a:defRPr sz="11434" b="1"/>
            </a:lvl8pPr>
            <a:lvl9pPr marL="26171735" indent="0">
              <a:buNone/>
              <a:defRPr sz="114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1" y="9134478"/>
            <a:ext cx="22633940" cy="16595409"/>
          </a:xfrm>
        </p:spPr>
        <p:txBody>
          <a:bodyPr/>
          <a:lstStyle>
            <a:lvl1pPr>
              <a:defRPr sz="17150"/>
            </a:lvl1pPr>
            <a:lvl2pPr>
              <a:defRPr sz="14350"/>
            </a:lvl2pPr>
            <a:lvl3pPr>
              <a:defRPr sz="12834"/>
            </a:lvl3pPr>
            <a:lvl4pPr>
              <a:defRPr sz="11434"/>
            </a:lvl4pPr>
            <a:lvl5pPr>
              <a:defRPr sz="11434"/>
            </a:lvl5pPr>
            <a:lvl6pPr>
              <a:defRPr sz="11434"/>
            </a:lvl6pPr>
            <a:lvl7pPr>
              <a:defRPr sz="11434"/>
            </a:lvl7pPr>
            <a:lvl8pPr>
              <a:defRPr sz="11434"/>
            </a:lvl8pPr>
            <a:lvl9pPr>
              <a:defRPr sz="114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12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2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7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5" y="1146810"/>
            <a:ext cx="16846552" cy="4880610"/>
          </a:xfrm>
        </p:spPr>
        <p:txBody>
          <a:bodyPr anchor="b"/>
          <a:lstStyle>
            <a:lvl1pPr algn="l">
              <a:defRPr sz="14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79" y="1146814"/>
            <a:ext cx="28625800" cy="24583074"/>
          </a:xfrm>
        </p:spPr>
        <p:txBody>
          <a:bodyPr/>
          <a:lstStyle>
            <a:lvl1pPr>
              <a:defRPr sz="22985"/>
            </a:lvl1pPr>
            <a:lvl2pPr>
              <a:defRPr sz="19952"/>
            </a:lvl2pPr>
            <a:lvl3pPr>
              <a:defRPr sz="17150"/>
            </a:lvl3pPr>
            <a:lvl4pPr>
              <a:defRPr sz="14350"/>
            </a:lvl4pPr>
            <a:lvl5pPr>
              <a:defRPr sz="14350"/>
            </a:lvl5pPr>
            <a:lvl6pPr>
              <a:defRPr sz="14350"/>
            </a:lvl6pPr>
            <a:lvl7pPr>
              <a:defRPr sz="14350"/>
            </a:lvl7pPr>
            <a:lvl8pPr>
              <a:defRPr sz="14350"/>
            </a:lvl8pPr>
            <a:lvl9pPr>
              <a:defRPr sz="14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5" y="6027423"/>
            <a:ext cx="16846552" cy="19702464"/>
          </a:xfrm>
        </p:spPr>
        <p:txBody>
          <a:bodyPr/>
          <a:lstStyle>
            <a:lvl1pPr marL="0" indent="0">
              <a:buNone/>
              <a:defRPr sz="10034"/>
            </a:lvl1pPr>
            <a:lvl2pPr marL="3271466" indent="0">
              <a:buNone/>
              <a:defRPr sz="8634"/>
            </a:lvl2pPr>
            <a:lvl3pPr marL="6542935" indent="0">
              <a:buNone/>
              <a:defRPr sz="7118"/>
            </a:lvl3pPr>
            <a:lvl4pPr marL="9814402" indent="0">
              <a:buNone/>
              <a:defRPr sz="6418"/>
            </a:lvl4pPr>
            <a:lvl5pPr marL="13085867" indent="0">
              <a:buNone/>
              <a:defRPr sz="6418"/>
            </a:lvl5pPr>
            <a:lvl6pPr marL="16357334" indent="0">
              <a:buNone/>
              <a:defRPr sz="6418"/>
            </a:lvl6pPr>
            <a:lvl7pPr marL="19628801" indent="0">
              <a:buNone/>
              <a:defRPr sz="6418"/>
            </a:lvl7pPr>
            <a:lvl8pPr marL="22900266" indent="0">
              <a:buNone/>
              <a:defRPr sz="6418"/>
            </a:lvl8pPr>
            <a:lvl9pPr marL="26171735" indent="0">
              <a:buNone/>
              <a:defRPr sz="64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20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0162520"/>
            <a:ext cx="30723841" cy="2380299"/>
          </a:xfrm>
        </p:spPr>
        <p:txBody>
          <a:bodyPr anchor="b"/>
          <a:lstStyle>
            <a:lvl1pPr algn="l">
              <a:defRPr sz="14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2573658"/>
            <a:ext cx="30723841" cy="17282159"/>
          </a:xfrm>
        </p:spPr>
        <p:txBody>
          <a:bodyPr/>
          <a:lstStyle>
            <a:lvl1pPr marL="0" indent="0">
              <a:buNone/>
              <a:defRPr sz="22985"/>
            </a:lvl1pPr>
            <a:lvl2pPr marL="3271466" indent="0">
              <a:buNone/>
              <a:defRPr sz="19952"/>
            </a:lvl2pPr>
            <a:lvl3pPr marL="6542935" indent="0">
              <a:buNone/>
              <a:defRPr sz="17150"/>
            </a:lvl3pPr>
            <a:lvl4pPr marL="9814402" indent="0">
              <a:buNone/>
              <a:defRPr sz="14350"/>
            </a:lvl4pPr>
            <a:lvl5pPr marL="13085867" indent="0">
              <a:buNone/>
              <a:defRPr sz="14350"/>
            </a:lvl5pPr>
            <a:lvl6pPr marL="16357334" indent="0">
              <a:buNone/>
              <a:defRPr sz="14350"/>
            </a:lvl6pPr>
            <a:lvl7pPr marL="19628801" indent="0">
              <a:buNone/>
              <a:defRPr sz="14350"/>
            </a:lvl7pPr>
            <a:lvl8pPr marL="22900266" indent="0">
              <a:buNone/>
              <a:defRPr sz="14350"/>
            </a:lvl8pPr>
            <a:lvl9pPr marL="26171735" indent="0">
              <a:buNone/>
              <a:defRPr sz="143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2542821"/>
            <a:ext cx="30723841" cy="3380422"/>
          </a:xfrm>
        </p:spPr>
        <p:txBody>
          <a:bodyPr/>
          <a:lstStyle>
            <a:lvl1pPr marL="0" indent="0">
              <a:buNone/>
              <a:defRPr sz="10034"/>
            </a:lvl1pPr>
            <a:lvl2pPr marL="3271466" indent="0">
              <a:buNone/>
              <a:defRPr sz="8634"/>
            </a:lvl2pPr>
            <a:lvl3pPr marL="6542935" indent="0">
              <a:buNone/>
              <a:defRPr sz="7118"/>
            </a:lvl3pPr>
            <a:lvl4pPr marL="9814402" indent="0">
              <a:buNone/>
              <a:defRPr sz="6418"/>
            </a:lvl4pPr>
            <a:lvl5pPr marL="13085867" indent="0">
              <a:buNone/>
              <a:defRPr sz="6418"/>
            </a:lvl5pPr>
            <a:lvl6pPr marL="16357334" indent="0">
              <a:buNone/>
              <a:defRPr sz="6418"/>
            </a:lvl6pPr>
            <a:lvl7pPr marL="19628801" indent="0">
              <a:buNone/>
              <a:defRPr sz="6418"/>
            </a:lvl7pPr>
            <a:lvl8pPr marL="22900266" indent="0">
              <a:buNone/>
              <a:defRPr sz="6418"/>
            </a:lvl8pPr>
            <a:lvl9pPr marL="26171735" indent="0">
              <a:buNone/>
              <a:defRPr sz="64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03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3" y="1153479"/>
            <a:ext cx="46085759" cy="4800600"/>
          </a:xfrm>
          <a:prstGeom prst="rect">
            <a:avLst/>
          </a:prstGeom>
        </p:spPr>
        <p:txBody>
          <a:bodyPr vert="horz" lIns="560798" tIns="280399" rIns="560798" bIns="2803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3" y="6720846"/>
            <a:ext cx="46085759" cy="19009043"/>
          </a:xfrm>
          <a:prstGeom prst="rect">
            <a:avLst/>
          </a:prstGeom>
        </p:spPr>
        <p:txBody>
          <a:bodyPr vert="horz" lIns="560798" tIns="280399" rIns="560798" bIns="280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6696674"/>
            <a:ext cx="11948160" cy="1533525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l">
              <a:defRPr sz="86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1" y="26696674"/>
            <a:ext cx="16215360" cy="1533525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ctr">
              <a:defRPr sz="86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1" y="26696674"/>
            <a:ext cx="11948160" cy="1533525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r">
              <a:defRPr sz="86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0838392" y="13827656"/>
            <a:ext cx="12490450" cy="459316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9554342" y="13827656"/>
            <a:ext cx="12490450" cy="459316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8112125" y="29248102"/>
            <a:ext cx="34982150" cy="1277938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112125" y="29748162"/>
            <a:ext cx="25603200" cy="1111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5367">
                <a:solidFill>
                  <a:srgbClr val="808080"/>
                </a:solidFill>
              </a:rPr>
              <a:t>Template ID: ruminativemauve  Size: 48x36</a:t>
            </a:r>
          </a:p>
        </p:txBody>
      </p:sp>
    </p:spTree>
    <p:extLst>
      <p:ext uri="{BB962C8B-B14F-4D97-AF65-F5344CB8AC3E}">
        <p14:creationId xmlns:p14="http://schemas.microsoft.com/office/powerpoint/2010/main" val="11060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542935" rtl="0" eaLnBrk="1" latinLnBrk="0" hangingPunct="1">
        <a:spcBef>
          <a:spcPct val="0"/>
        </a:spcBef>
        <a:buNone/>
        <a:defRPr sz="315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3600" indent="-2453600" algn="l" defTabSz="6542935" rtl="0" eaLnBrk="1" latinLnBrk="0" hangingPunct="1">
        <a:spcBef>
          <a:spcPct val="20000"/>
        </a:spcBef>
        <a:buFont typeface="Arial" pitchFamily="34" charset="0"/>
        <a:buChar char="•"/>
        <a:defRPr sz="22985" kern="1200">
          <a:solidFill>
            <a:schemeClr val="tx1"/>
          </a:solidFill>
          <a:latin typeface="+mn-lt"/>
          <a:ea typeface="+mn-ea"/>
          <a:cs typeface="+mn-cs"/>
        </a:defRPr>
      </a:lvl1pPr>
      <a:lvl2pPr marL="5316135" indent="-2044667" algn="l" defTabSz="6542935" rtl="0" eaLnBrk="1" latinLnBrk="0" hangingPunct="1">
        <a:spcBef>
          <a:spcPct val="20000"/>
        </a:spcBef>
        <a:buFont typeface="Arial" pitchFamily="34" charset="0"/>
        <a:buChar char="–"/>
        <a:defRPr sz="19952" kern="1200">
          <a:solidFill>
            <a:schemeClr val="tx1"/>
          </a:solidFill>
          <a:latin typeface="+mn-lt"/>
          <a:ea typeface="+mn-ea"/>
          <a:cs typeface="+mn-cs"/>
        </a:defRPr>
      </a:lvl2pPr>
      <a:lvl3pPr marL="8178666" indent="-1635733" algn="l" defTabSz="6542935" rtl="0" eaLnBrk="1" latinLnBrk="0" hangingPunct="1">
        <a:spcBef>
          <a:spcPct val="20000"/>
        </a:spcBef>
        <a:buFont typeface="Arial" pitchFamily="34" charset="0"/>
        <a:buChar char="•"/>
        <a:defRPr sz="17150" kern="1200">
          <a:solidFill>
            <a:schemeClr val="tx1"/>
          </a:solidFill>
          <a:latin typeface="+mn-lt"/>
          <a:ea typeface="+mn-ea"/>
          <a:cs typeface="+mn-cs"/>
        </a:defRPr>
      </a:lvl3pPr>
      <a:lvl4pPr marL="11450135" indent="-1635733" algn="l" defTabSz="6542935" rtl="0" eaLnBrk="1" latinLnBrk="0" hangingPunct="1">
        <a:spcBef>
          <a:spcPct val="20000"/>
        </a:spcBef>
        <a:buFont typeface="Arial" pitchFamily="34" charset="0"/>
        <a:buChar char="–"/>
        <a:defRPr sz="14350" kern="1200">
          <a:solidFill>
            <a:schemeClr val="tx1"/>
          </a:solidFill>
          <a:latin typeface="+mn-lt"/>
          <a:ea typeface="+mn-ea"/>
          <a:cs typeface="+mn-cs"/>
        </a:defRPr>
      </a:lvl4pPr>
      <a:lvl5pPr marL="14721601" indent="-1635733" algn="l" defTabSz="6542935" rtl="0" eaLnBrk="1" latinLnBrk="0" hangingPunct="1">
        <a:spcBef>
          <a:spcPct val="20000"/>
        </a:spcBef>
        <a:buFont typeface="Arial" pitchFamily="34" charset="0"/>
        <a:buChar char="»"/>
        <a:defRPr sz="14350" kern="1200">
          <a:solidFill>
            <a:schemeClr val="tx1"/>
          </a:solidFill>
          <a:latin typeface="+mn-lt"/>
          <a:ea typeface="+mn-ea"/>
          <a:cs typeface="+mn-cs"/>
        </a:defRPr>
      </a:lvl5pPr>
      <a:lvl6pPr marL="17993069" indent="-1635733" algn="l" defTabSz="6542935" rtl="0" eaLnBrk="1" latinLnBrk="0" hangingPunct="1">
        <a:spcBef>
          <a:spcPct val="20000"/>
        </a:spcBef>
        <a:buFont typeface="Arial" pitchFamily="34" charset="0"/>
        <a:buChar char="•"/>
        <a:defRPr sz="14350" kern="1200">
          <a:solidFill>
            <a:schemeClr val="tx1"/>
          </a:solidFill>
          <a:latin typeface="+mn-lt"/>
          <a:ea typeface="+mn-ea"/>
          <a:cs typeface="+mn-cs"/>
        </a:defRPr>
      </a:lvl6pPr>
      <a:lvl7pPr marL="21264536" indent="-1635733" algn="l" defTabSz="6542935" rtl="0" eaLnBrk="1" latinLnBrk="0" hangingPunct="1">
        <a:spcBef>
          <a:spcPct val="20000"/>
        </a:spcBef>
        <a:buFont typeface="Arial" pitchFamily="34" charset="0"/>
        <a:buChar char="•"/>
        <a:defRPr sz="14350" kern="1200">
          <a:solidFill>
            <a:schemeClr val="tx1"/>
          </a:solidFill>
          <a:latin typeface="+mn-lt"/>
          <a:ea typeface="+mn-ea"/>
          <a:cs typeface="+mn-cs"/>
        </a:defRPr>
      </a:lvl7pPr>
      <a:lvl8pPr marL="24536001" indent="-1635733" algn="l" defTabSz="6542935" rtl="0" eaLnBrk="1" latinLnBrk="0" hangingPunct="1">
        <a:spcBef>
          <a:spcPct val="20000"/>
        </a:spcBef>
        <a:buFont typeface="Arial" pitchFamily="34" charset="0"/>
        <a:buChar char="•"/>
        <a:defRPr sz="14350" kern="1200">
          <a:solidFill>
            <a:schemeClr val="tx1"/>
          </a:solidFill>
          <a:latin typeface="+mn-lt"/>
          <a:ea typeface="+mn-ea"/>
          <a:cs typeface="+mn-cs"/>
        </a:defRPr>
      </a:lvl8pPr>
      <a:lvl9pPr marL="27807470" indent="-1635733" algn="l" defTabSz="6542935" rtl="0" eaLnBrk="1" latinLnBrk="0" hangingPunct="1">
        <a:spcBef>
          <a:spcPct val="20000"/>
        </a:spcBef>
        <a:buFont typeface="Arial" pitchFamily="34" charset="0"/>
        <a:buChar char="•"/>
        <a:defRPr sz="14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1pPr>
      <a:lvl2pPr marL="3271466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2pPr>
      <a:lvl3pPr marL="6542935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3pPr>
      <a:lvl4pPr marL="9814402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4pPr>
      <a:lvl5pPr marL="13085867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5pPr>
      <a:lvl6pPr marL="16357334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6pPr>
      <a:lvl7pPr marL="19628801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7pPr>
      <a:lvl8pPr marL="22900266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8pPr>
      <a:lvl9pPr marL="26171735" algn="l" defTabSz="6542935" rtl="0" eaLnBrk="1" latinLnBrk="0" hangingPunct="1">
        <a:defRPr sz="12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776278-0460-0664-5BBE-0C4C7481DBFB}"/>
              </a:ext>
            </a:extLst>
          </p:cNvPr>
          <p:cNvGrpSpPr/>
          <p:nvPr/>
        </p:nvGrpSpPr>
        <p:grpSpPr>
          <a:xfrm>
            <a:off x="18259609" y="5534207"/>
            <a:ext cx="32146688" cy="13987758"/>
            <a:chOff x="22346687" y="5445691"/>
            <a:chExt cx="10219298" cy="27015509"/>
          </a:xfrm>
          <a:solidFill>
            <a:srgbClr val="17356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67F0C8-467F-A29E-430F-FD0BA221B559}"/>
                </a:ext>
              </a:extLst>
            </p:cNvPr>
            <p:cNvSpPr/>
            <p:nvPr/>
          </p:nvSpPr>
          <p:spPr>
            <a:xfrm>
              <a:off x="22543444" y="5952232"/>
              <a:ext cx="10022541" cy="265089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3F0B5-D6CC-467B-C714-7FEA42E96886}"/>
                </a:ext>
              </a:extLst>
            </p:cNvPr>
            <p:cNvSpPr/>
            <p:nvPr/>
          </p:nvSpPr>
          <p:spPr>
            <a:xfrm>
              <a:off x="22346687" y="5445691"/>
              <a:ext cx="10063002" cy="2672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F0ACA-30CF-4891-910F-A2FDDB969CFC}"/>
              </a:ext>
            </a:extLst>
          </p:cNvPr>
          <p:cNvGrpSpPr/>
          <p:nvPr/>
        </p:nvGrpSpPr>
        <p:grpSpPr>
          <a:xfrm>
            <a:off x="947636" y="14354000"/>
            <a:ext cx="16620965" cy="8658400"/>
            <a:chOff x="22269428" y="5445691"/>
            <a:chExt cx="10296557" cy="27015509"/>
          </a:xfrm>
          <a:solidFill>
            <a:srgbClr val="29A995"/>
          </a:solidFill>
        </p:grpSpPr>
        <p:sp>
          <p:nvSpPr>
            <p:cNvPr id="68" name="Rectangle 67"/>
            <p:cNvSpPr/>
            <p:nvPr/>
          </p:nvSpPr>
          <p:spPr>
            <a:xfrm>
              <a:off x="22543444" y="5952232"/>
              <a:ext cx="10022541" cy="265089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9821F6-9316-4B17-AB7E-9528035DE257}"/>
                </a:ext>
              </a:extLst>
            </p:cNvPr>
            <p:cNvSpPr/>
            <p:nvPr/>
          </p:nvSpPr>
          <p:spPr>
            <a:xfrm>
              <a:off x="22269428" y="5445691"/>
              <a:ext cx="10136238" cy="267200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6A3F08-0BC0-4BCA-80AC-7F2DC5241070}"/>
              </a:ext>
            </a:extLst>
          </p:cNvPr>
          <p:cNvGrpSpPr/>
          <p:nvPr/>
        </p:nvGrpSpPr>
        <p:grpSpPr>
          <a:xfrm>
            <a:off x="939615" y="23469600"/>
            <a:ext cx="16620965" cy="4733912"/>
            <a:chOff x="33061244" y="5445691"/>
            <a:chExt cx="10296555" cy="27015509"/>
          </a:xfrm>
          <a:solidFill>
            <a:srgbClr val="29A995"/>
          </a:solidFill>
        </p:grpSpPr>
        <p:sp>
          <p:nvSpPr>
            <p:cNvPr id="69" name="Rectangle 68"/>
            <p:cNvSpPr/>
            <p:nvPr/>
          </p:nvSpPr>
          <p:spPr>
            <a:xfrm>
              <a:off x="33335258" y="5952232"/>
              <a:ext cx="10022541" cy="265089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03983E-51FF-4B04-8FC4-0997FEEBAC99}"/>
                </a:ext>
              </a:extLst>
            </p:cNvPr>
            <p:cNvSpPr/>
            <p:nvPr/>
          </p:nvSpPr>
          <p:spPr>
            <a:xfrm>
              <a:off x="33061244" y="5445691"/>
              <a:ext cx="10136236" cy="26720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D9C5F-17C5-4484-BB29-2B5981BDAAB5}"/>
              </a:ext>
            </a:extLst>
          </p:cNvPr>
          <p:cNvGrpSpPr/>
          <p:nvPr/>
        </p:nvGrpSpPr>
        <p:grpSpPr>
          <a:xfrm>
            <a:off x="800099" y="5466022"/>
            <a:ext cx="16772813" cy="8402378"/>
            <a:chOff x="685801" y="5445691"/>
            <a:chExt cx="21098780" cy="9961970"/>
          </a:xfrm>
          <a:solidFill>
            <a:srgbClr val="173561"/>
          </a:solidFill>
        </p:grpSpPr>
        <p:sp>
          <p:nvSpPr>
            <p:cNvPr id="53" name="Rectangle 52"/>
            <p:cNvSpPr/>
            <p:nvPr/>
          </p:nvSpPr>
          <p:spPr>
            <a:xfrm>
              <a:off x="959813" y="5752283"/>
              <a:ext cx="20824769" cy="9655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9F8C9D-F26D-4848-9D04-66955C187D6D}"/>
                </a:ext>
              </a:extLst>
            </p:cNvPr>
            <p:cNvSpPr/>
            <p:nvPr/>
          </p:nvSpPr>
          <p:spPr>
            <a:xfrm>
              <a:off x="685801" y="5445691"/>
              <a:ext cx="20770396" cy="9655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EC205-E470-4505-86EC-21C9FB3B20AD}"/>
              </a:ext>
            </a:extLst>
          </p:cNvPr>
          <p:cNvGrpSpPr/>
          <p:nvPr/>
        </p:nvGrpSpPr>
        <p:grpSpPr>
          <a:xfrm>
            <a:off x="18281447" y="19980542"/>
            <a:ext cx="32124854" cy="8287671"/>
            <a:chOff x="685799" y="16029728"/>
            <a:chExt cx="10296555" cy="16431472"/>
          </a:xfrm>
          <a:solidFill>
            <a:srgbClr val="29A995"/>
          </a:solidFill>
        </p:grpSpPr>
        <p:sp>
          <p:nvSpPr>
            <p:cNvPr id="64" name="Rectangle 63"/>
            <p:cNvSpPr/>
            <p:nvPr/>
          </p:nvSpPr>
          <p:spPr>
            <a:xfrm>
              <a:off x="959813" y="16420742"/>
              <a:ext cx="10022541" cy="160404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A6A35-81A5-48B0-BD00-53BD5FD9AE6F}"/>
                </a:ext>
              </a:extLst>
            </p:cNvPr>
            <p:cNvSpPr/>
            <p:nvPr/>
          </p:nvSpPr>
          <p:spPr>
            <a:xfrm>
              <a:off x="685799" y="16029728"/>
              <a:ext cx="10138970" cy="161359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34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030879" y="7010400"/>
            <a:ext cx="16333958" cy="6586418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Research project “Adaptation of Stormwater Management to Extreme Weather Events (AMAREX)”, funded by Federal Ministry of Education and Research (BMBF), Germany</a:t>
            </a:r>
          </a:p>
          <a:p>
            <a:pPr>
              <a:spcBef>
                <a:spcPts val="28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Duration: Feb 2022 – Jan 2025</a:t>
            </a:r>
          </a:p>
          <a:p>
            <a:pPr>
              <a:spcBef>
                <a:spcPts val="28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Project objectives: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Investigation of different types of stormwater management concepts and blue-green infrastructure (BGI) for their effects with regard to flood, heat and drought prevention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Development of a web platform for municipal stakeholders to serve as an information, communication, and decision-making tool 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Development of a method and tool for socio-economic assessment of local stormwater management concepts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Work with selected pilot areas and stakeholders in Berlin and Cologne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0095" y="5791200"/>
            <a:ext cx="9601200" cy="9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Ins="320040" rtlCol="0" anchor="ctr"/>
          <a:lstStyle/>
          <a:p>
            <a:r>
              <a:rPr lang="en-GB" sz="4200" dirty="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Introduction to AMAREX project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4562854" y="535387"/>
            <a:ext cx="42672000" cy="3427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88129">
              <a:spcBef>
                <a:spcPct val="20000"/>
              </a:spcBef>
              <a:defRPr/>
            </a:pPr>
            <a:r>
              <a:rPr lang="en-US" sz="8000" dirty="0">
                <a:solidFill>
                  <a:srgbClr val="173561"/>
                </a:solidFill>
                <a:latin typeface="Amaranth" panose="02000503050000020004" pitchFamily="2" charset="0"/>
                <a:cs typeface="Times New Roman" pitchFamily="18" charset="0"/>
              </a:rPr>
              <a:t>Climate adaptation and urban water systems: </a:t>
            </a:r>
            <a:br>
              <a:rPr lang="en-US" sz="8000" dirty="0">
                <a:solidFill>
                  <a:srgbClr val="173561"/>
                </a:solidFill>
                <a:latin typeface="Amaranth" panose="02000503050000020004" pitchFamily="2" charset="0"/>
                <a:cs typeface="Times New Roman" pitchFamily="18" charset="0"/>
              </a:rPr>
            </a:br>
            <a:r>
              <a:rPr lang="en-US" sz="8000" dirty="0">
                <a:solidFill>
                  <a:srgbClr val="173561"/>
                </a:solidFill>
                <a:latin typeface="Amaranth" panose="02000503050000020004" pitchFamily="2" charset="0"/>
                <a:cs typeface="Times New Roman" pitchFamily="18" charset="0"/>
              </a:rPr>
              <a:t>Fostering nature-based solutions and resilient governance systems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4267200" y="3412629"/>
            <a:ext cx="42672000" cy="169277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0" dirty="0">
                <a:solidFill>
                  <a:srgbClr val="173561"/>
                </a:solidFill>
                <a:latin typeface="Titillium Web" panose="00000500000000000000" pitchFamily="2" charset="0"/>
                <a:cs typeface="Times New Roman" pitchFamily="18" charset="0"/>
              </a:rPr>
              <a:t>Jenny Tröltzsch, Hannes Schritt, Ulf Stein, Flora </a:t>
            </a:r>
            <a:r>
              <a:rPr lang="en-US" sz="5000" dirty="0" err="1">
                <a:solidFill>
                  <a:srgbClr val="173561"/>
                </a:solidFill>
                <a:latin typeface="Titillium Web" panose="00000500000000000000" pitchFamily="2" charset="0"/>
                <a:cs typeface="Times New Roman" pitchFamily="18" charset="0"/>
              </a:rPr>
              <a:t>Dicke</a:t>
            </a:r>
            <a:endParaRPr lang="en-US" sz="5000" dirty="0">
              <a:solidFill>
                <a:srgbClr val="173561"/>
              </a:solidFill>
              <a:latin typeface="Titillium Web" panose="000005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000" dirty="0">
                <a:solidFill>
                  <a:srgbClr val="173561"/>
                </a:solidFill>
                <a:latin typeface="Titillium Web" panose="00000500000000000000" pitchFamily="2" charset="0"/>
                <a:cs typeface="Times New Roman" pitchFamily="18" charset="0"/>
              </a:rPr>
              <a:t>Ecologic Institute, Germany, Berlin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43F743-50F5-4372-A02B-6828553B9EFC}"/>
              </a:ext>
            </a:extLst>
          </p:cNvPr>
          <p:cNvSpPr txBox="1"/>
          <p:nvPr/>
        </p:nvSpPr>
        <p:spPr>
          <a:xfrm>
            <a:off x="1053851" y="15801800"/>
            <a:ext cx="16157579" cy="3221395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How can an integrated socio-economic assessment methodology for blue-green infrastructure support the selection of measures in municipal planning practice? 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How can  far-reaching additional benefits of BGI be reflected in the valuation?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How can robust monetary valuations of BGI measures on local level be generated?</a:t>
            </a:r>
          </a:p>
          <a:p>
            <a:pPr marL="533423" indent="-533423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Titillium Web" panose="00000500000000000000" pitchFamily="2" charset="0"/>
              <a:cs typeface="Times New Roman" pitchFamily="18" charset="0"/>
            </a:endParaRPr>
          </a:p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Approach: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72142C-06E0-43A8-9C3D-E573CB253379}"/>
              </a:ext>
            </a:extLst>
          </p:cNvPr>
          <p:cNvSpPr txBox="1"/>
          <p:nvPr/>
        </p:nvSpPr>
        <p:spPr>
          <a:xfrm>
            <a:off x="1208682" y="24942225"/>
            <a:ext cx="1105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Jenny Tröltzsch, jenny.troeltzsch@ecologic.eu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0637C-0728-AD76-021B-319C329B472F}"/>
              </a:ext>
            </a:extLst>
          </p:cNvPr>
          <p:cNvSpPr/>
          <p:nvPr/>
        </p:nvSpPr>
        <p:spPr>
          <a:xfrm>
            <a:off x="18211800" y="5870732"/>
            <a:ext cx="20535900" cy="9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Ins="320040" rtlCol="0" anchor="ctr"/>
          <a:lstStyle/>
          <a:p>
            <a:r>
              <a:rPr lang="en-GB" sz="4200" dirty="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Example: Impact map for nature-based solutions related to heavy rainfall and drought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38CD7-8151-441F-8271-E513E2717D2A}"/>
              </a:ext>
            </a:extLst>
          </p:cNvPr>
          <p:cNvSpPr txBox="1"/>
          <p:nvPr/>
        </p:nvSpPr>
        <p:spPr>
          <a:xfrm>
            <a:off x="18461348" y="7086600"/>
            <a:ext cx="31602052" cy="1749197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400067" indent="-400067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Impact map represents impacts and benefits of stormwater management concepts and green-blue infrastructure related to heavy rainfall and droughts</a:t>
            </a:r>
          </a:p>
          <a:p>
            <a:pPr marL="400067" indent="-400067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It is  based on a literature screening, which resulted in more than 40 impacts of green-blue infrastructure. The impacts have been structured.</a:t>
            </a:r>
          </a:p>
          <a:p>
            <a:pPr marL="400067" indent="-400067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This conceptional map will be used to further evaluate impacts as part of a semiquantitative assessment with a multi-criteria-analysis.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8421A4-44EF-01DC-A389-19D15518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34113"/>
              </p:ext>
            </p:extLst>
          </p:nvPr>
        </p:nvGraphicFramePr>
        <p:xfrm>
          <a:off x="44098706" y="23012400"/>
          <a:ext cx="5758416" cy="4729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58416">
                  <a:extLst>
                    <a:ext uri="{9D8B030D-6E8A-4147-A177-3AD203B41FA5}">
                      <a16:colId xmlns:a16="http://schemas.microsoft.com/office/drawing/2014/main" val="563424325"/>
                    </a:ext>
                  </a:extLst>
                </a:gridCol>
              </a:tblGrid>
              <a:tr h="1060363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 oriented criteria </a:t>
                      </a:r>
                    </a:p>
                  </a:txBody>
                  <a:tcPr marL="106680" marR="106680" marT="53340" marB="53340" anchor="ctr"/>
                </a:tc>
                <a:extLst>
                  <a:ext uri="{0D108BD9-81ED-4DB2-BD59-A6C34878D82A}">
                    <a16:rowId xmlns:a16="http://schemas.microsoft.com/office/drawing/2014/main" val="1868750550"/>
                  </a:ext>
                </a:extLst>
              </a:tr>
              <a:tr h="364746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Implementability</a:t>
                      </a:r>
                      <a:endParaRPr lang="en-US" sz="32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Acceptance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Flexibility re climate </a:t>
                      </a: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scenarios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Political support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Innovation potential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Stakeholder participation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Iterative process</a:t>
                      </a:r>
                    </a:p>
                  </a:txBody>
                  <a:tcPr marL="252000" marR="106680" marT="53340" marB="53340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2515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B609C4-6AF6-90CF-FC97-345C37BA7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33856"/>
              </p:ext>
            </p:extLst>
          </p:nvPr>
        </p:nvGraphicFramePr>
        <p:xfrm>
          <a:off x="24419545" y="23012400"/>
          <a:ext cx="4800600" cy="48392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563424325"/>
                    </a:ext>
                  </a:extLst>
                </a:gridCol>
              </a:tblGrid>
              <a:tr h="1263979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ecological impacts</a:t>
                      </a:r>
                    </a:p>
                  </a:txBody>
                  <a:tcPr marL="106680" marR="106680" marT="53340" marB="53340" anchor="ctr"/>
                </a:tc>
                <a:extLst>
                  <a:ext uri="{0D108BD9-81ED-4DB2-BD59-A6C34878D82A}">
                    <a16:rowId xmlns:a16="http://schemas.microsoft.com/office/drawing/2014/main" val="1868750550"/>
                  </a:ext>
                </a:extLst>
              </a:tr>
              <a:tr h="357526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Climate mitigation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quality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Microclimate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Habitat quality &amp; biodiversity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Pollination</a:t>
                      </a:r>
                    </a:p>
                  </a:txBody>
                  <a:tcPr marL="252000" marR="106680" marT="53340" marB="53340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25152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C0674889-8D9C-EEEE-8AF4-9B4D2F5CB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60764"/>
              </p:ext>
            </p:extLst>
          </p:nvPr>
        </p:nvGraphicFramePr>
        <p:xfrm>
          <a:off x="29945724" y="23012400"/>
          <a:ext cx="6153303" cy="48392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53303">
                  <a:extLst>
                    <a:ext uri="{9D8B030D-6E8A-4147-A177-3AD203B41FA5}">
                      <a16:colId xmlns:a16="http://schemas.microsoft.com/office/drawing/2014/main" val="563424325"/>
                    </a:ext>
                  </a:extLst>
                </a:gridCol>
              </a:tblGrid>
              <a:tr h="610951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impacts</a:t>
                      </a:r>
                    </a:p>
                  </a:txBody>
                  <a:tcPr marL="106680" marR="106680" marT="53340" marB="53340" anchor="ctr"/>
                </a:tc>
                <a:extLst>
                  <a:ext uri="{0D108BD9-81ED-4DB2-BD59-A6C34878D82A}">
                    <a16:rowId xmlns:a16="http://schemas.microsoft.com/office/drawing/2014/main" val="1868750550"/>
                  </a:ext>
                </a:extLst>
              </a:tr>
              <a:tr h="422828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Urban green &amp; recreation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Living environment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Scenic quality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Health, quality of life &amp; wellbeing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for environmental education &amp; cultural events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for community activities</a:t>
                      </a:r>
                    </a:p>
                  </a:txBody>
                  <a:tcPr marL="252000" marR="106680" marT="53340" marB="53340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25152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FB904CCB-09C8-689D-A5A4-92740B428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95914"/>
              </p:ext>
            </p:extLst>
          </p:nvPr>
        </p:nvGraphicFramePr>
        <p:xfrm>
          <a:off x="36834641" y="25687559"/>
          <a:ext cx="6528451" cy="2164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28451">
                  <a:extLst>
                    <a:ext uri="{9D8B030D-6E8A-4147-A177-3AD203B41FA5}">
                      <a16:colId xmlns:a16="http://schemas.microsoft.com/office/drawing/2014/main" val="563424325"/>
                    </a:ext>
                  </a:extLst>
                </a:gridCol>
              </a:tblGrid>
              <a:tr h="541660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Synergies / Trade-offs</a:t>
                      </a:r>
                    </a:p>
                  </a:txBody>
                  <a:tcPr marL="106680" marR="106680" marT="53340" marB="53340"/>
                </a:tc>
                <a:extLst>
                  <a:ext uri="{0D108BD9-81ED-4DB2-BD59-A6C34878D82A}">
                    <a16:rowId xmlns:a16="http://schemas.microsoft.com/office/drawing/2014/main" val="1868750550"/>
                  </a:ext>
                </a:extLst>
              </a:tr>
              <a:tr h="143053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Synergies and conflicts with other policies / measures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Cross-sectoral measures</a:t>
                      </a:r>
                    </a:p>
                  </a:txBody>
                  <a:tcPr marL="252000" marR="106680" marT="53340" marB="53340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25152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76CC4173-8CE9-CBA2-2E11-6008987EF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49155"/>
              </p:ext>
            </p:extLst>
          </p:nvPr>
        </p:nvGraphicFramePr>
        <p:xfrm>
          <a:off x="36839008" y="23012400"/>
          <a:ext cx="6528451" cy="26856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28451">
                  <a:extLst>
                    <a:ext uri="{9D8B030D-6E8A-4147-A177-3AD203B41FA5}">
                      <a16:colId xmlns:a16="http://schemas.microsoft.com/office/drawing/2014/main" val="563424325"/>
                    </a:ext>
                  </a:extLst>
                </a:gridCol>
              </a:tblGrid>
              <a:tr h="571422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Economic criteria</a:t>
                      </a:r>
                    </a:p>
                  </a:txBody>
                  <a:tcPr marL="106680" marR="106680" marT="53340" marB="53340"/>
                </a:tc>
                <a:extLst>
                  <a:ext uri="{0D108BD9-81ED-4DB2-BD59-A6C34878D82A}">
                    <a16:rowId xmlns:a16="http://schemas.microsoft.com/office/drawing/2014/main" val="1868750550"/>
                  </a:ext>
                </a:extLst>
              </a:tr>
              <a:tr h="209126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Efficiency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Investment costs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Maintenance costs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Personnel &amp; financial resources</a:t>
                      </a:r>
                    </a:p>
                  </a:txBody>
                  <a:tcPr marL="252000" marR="106680" marT="53340" marB="53340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2515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8A570C30-E97A-7836-A741-1224DA952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37" y="829837"/>
            <a:ext cx="3263990" cy="32639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F860A6-DD78-BC7F-282F-05EC1DD5C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997" y="1422997"/>
            <a:ext cx="7098248" cy="189180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A6951C3-4425-F79B-FC28-00C3E8C774A0}"/>
              </a:ext>
            </a:extLst>
          </p:cNvPr>
          <p:cNvSpPr/>
          <p:nvPr/>
        </p:nvSpPr>
        <p:spPr>
          <a:xfrm>
            <a:off x="898302" y="14658800"/>
            <a:ext cx="16178640" cy="9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Ins="320040" rtlCol="0" anchor="ctr"/>
          <a:lstStyle/>
          <a:p>
            <a:r>
              <a:rPr lang="en-GB" sz="4200" dirty="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Research objectives and approach for socio-economic assessment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749983-A7A4-8EA3-3E72-0F95FD78E0CB}"/>
              </a:ext>
            </a:extLst>
          </p:cNvPr>
          <p:cNvSpPr/>
          <p:nvPr/>
        </p:nvSpPr>
        <p:spPr>
          <a:xfrm>
            <a:off x="898302" y="23839800"/>
            <a:ext cx="6340698" cy="9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Ins="320040" rtlCol="0" anchor="ctr"/>
          <a:lstStyle/>
          <a:p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Contact and funding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18222304" y="20280187"/>
            <a:ext cx="20535900" cy="91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Ins="320040" rtlCol="0" anchor="ctr"/>
          <a:lstStyle/>
          <a:p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Possible criteria to evaluate blue-green infrastructure and nature-based solutions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AAF8F2-8470-487B-BDD8-F25BC60BB8F1}"/>
              </a:ext>
            </a:extLst>
          </p:cNvPr>
          <p:cNvSpPr txBox="1"/>
          <p:nvPr/>
        </p:nvSpPr>
        <p:spPr>
          <a:xfrm>
            <a:off x="18628264" y="21336000"/>
            <a:ext cx="1680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67" indent="-400067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Based on literature screening of more than 40 evaluation studies and tools </a:t>
            </a:r>
          </a:p>
          <a:p>
            <a:pPr marL="400067" indent="-400067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Criteria have been categorized into six categories</a:t>
            </a:r>
          </a:p>
          <a:p>
            <a:pPr marL="400067" indent="-400067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 selection of criteria will be used for multi-criteria analysis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BF6B681E-D417-E4AB-2BD5-9D777D89E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47634"/>
              </p:ext>
            </p:extLst>
          </p:nvPr>
        </p:nvGraphicFramePr>
        <p:xfrm>
          <a:off x="18906570" y="23012400"/>
          <a:ext cx="4802258" cy="48392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02258">
                  <a:extLst>
                    <a:ext uri="{9D8B030D-6E8A-4147-A177-3AD203B41FA5}">
                      <a16:colId xmlns:a16="http://schemas.microsoft.com/office/drawing/2014/main" val="563424325"/>
                    </a:ext>
                  </a:extLst>
                </a:gridCol>
              </a:tblGrid>
              <a:tr h="1263980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Impacts </a:t>
                      </a:r>
                      <a:b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32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management </a:t>
                      </a:r>
                    </a:p>
                  </a:txBody>
                  <a:tcPr marL="106680" marR="106680" marT="53340" marB="53340" anchor="ctr"/>
                </a:tc>
                <a:extLst>
                  <a:ext uri="{0D108BD9-81ED-4DB2-BD59-A6C34878D82A}">
                    <a16:rowId xmlns:a16="http://schemas.microsoft.com/office/drawing/2014/main" val="1868750550"/>
                  </a:ext>
                </a:extLst>
              </a:tr>
              <a:tr h="357525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regulation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Rainwater retention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flood production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Sediment retention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quality</a:t>
                      </a:r>
                      <a:endParaRPr lang="en-US" sz="3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2000" marR="106680" marT="53340" marB="53340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25152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C345FF11-3857-3FEF-CDEE-7EE44170B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132" y="17449800"/>
            <a:ext cx="15148390" cy="6863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C9FA0C-6DC4-51C7-6476-CAB8D0027D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79"/>
          <a:stretch/>
        </p:blipFill>
        <p:spPr>
          <a:xfrm>
            <a:off x="18674780" y="9067800"/>
            <a:ext cx="25476202" cy="98886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9F7132D-F028-7B02-CA48-F523968298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12" y="25908000"/>
            <a:ext cx="2898081" cy="1993389"/>
          </a:xfrm>
          <a:prstGeom prst="rect">
            <a:avLst/>
          </a:prstGeom>
        </p:spPr>
      </p:pic>
      <p:pic>
        <p:nvPicPr>
          <p:cNvPr id="51" name="Picture 2" descr="Aqua-X-Net">
            <a:extLst>
              <a:ext uri="{FF2B5EF4-FFF2-40B4-BE49-F238E27FC236}">
                <a16:creationId xmlns:a16="http://schemas.microsoft.com/office/drawing/2014/main" id="{792E0F2D-448F-712F-F63F-DF706E44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935" y="26249391"/>
            <a:ext cx="3337525" cy="13350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2E903D0-1CCD-CE49-EE6D-7B6B95273B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262" y="25984200"/>
            <a:ext cx="2898082" cy="18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uminativemauve|08-20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F6635C69E9B4CB8D5E1118B7B4AC5" ma:contentTypeVersion="16" ma:contentTypeDescription="Create a new document." ma:contentTypeScope="" ma:versionID="dea8d5e96be229ebccbe3e9bb71653e6">
  <xsd:schema xmlns:xsd="http://www.w3.org/2001/XMLSchema" xmlns:xs="http://www.w3.org/2001/XMLSchema" xmlns:p="http://schemas.microsoft.com/office/2006/metadata/properties" xmlns:ns2="85800091-12f9-4adf-9490-7f6e231a36b5" xmlns:ns3="639943fa-e574-42cd-8a8f-3889fb91f45a" targetNamespace="http://schemas.microsoft.com/office/2006/metadata/properties" ma:root="true" ma:fieldsID="384d3130e53680734a7699fbe41a17a0" ns2:_="" ns3:_="">
    <xsd:import namespace="85800091-12f9-4adf-9490-7f6e231a36b5"/>
    <xsd:import namespace="639943fa-e574-42cd-8a8f-3889fb91f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00091-12f9-4adf-9490-7f6e231a3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943fa-e574-42cd-8a8f-3889fb91f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7f0944-a87b-451d-827c-0b0fed5c8cdb}" ma:internalName="TaxCatchAll" ma:showField="CatchAllData" ma:web="639943fa-e574-42cd-8a8f-3889fb91f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800091-12f9-4adf-9490-7f6e231a36b5">
      <Terms xmlns="http://schemas.microsoft.com/office/infopath/2007/PartnerControls"/>
    </lcf76f155ced4ddcb4097134ff3c332f>
    <TaxCatchAll xmlns="639943fa-e574-42cd-8a8f-3889fb91f45a" xsi:nil="true"/>
  </documentManagement>
</p:properties>
</file>

<file path=customXml/itemProps1.xml><?xml version="1.0" encoding="utf-8"?>
<ds:datastoreItem xmlns:ds="http://schemas.openxmlformats.org/officeDocument/2006/customXml" ds:itemID="{3DE4ED8D-7155-4F50-886D-911CC3E8F6F5}"/>
</file>

<file path=customXml/itemProps2.xml><?xml version="1.0" encoding="utf-8"?>
<ds:datastoreItem xmlns:ds="http://schemas.openxmlformats.org/officeDocument/2006/customXml" ds:itemID="{51B4D1CE-E4F2-4ED4-983C-5D94CB3E7DAA}"/>
</file>

<file path=customXml/itemProps3.xml><?xml version="1.0" encoding="utf-8"?>
<ds:datastoreItem xmlns:ds="http://schemas.openxmlformats.org/officeDocument/2006/customXml" ds:itemID="{1C5CA1EA-B2F3-459E-8B58-EC6B72F034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Arial</vt:lpstr>
      <vt:lpstr>Amaranth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Jenny Tröltzsch</cp:lastModifiedBy>
  <cp:revision>63</cp:revision>
  <dcterms:created xsi:type="dcterms:W3CDTF">2012-07-09T21:51:14Z</dcterms:created>
  <dcterms:modified xsi:type="dcterms:W3CDTF">2023-05-22T16:19:25Z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0x0101004C9F6635C69E9B4CB8D5E1118B7B4AC5</vt:lpwstr>
  </property>
</Properties>
</file>