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5"/>
  </p:sldMasterIdLst>
  <p:sldIdLst>
    <p:sldId id="256" r:id="rId6"/>
  </p:sldIdLst>
  <p:sldSz cx="42803763" cy="30275213"/>
  <p:notesSz cx="6858000" cy="9144000"/>
  <p:defaultTextStyle>
    <a:defPPr>
      <a:defRPr lang="en-US"/>
    </a:defPPr>
    <a:lvl1pPr marL="0" algn="l" defTabSz="3507730" rtl="0" eaLnBrk="1" latinLnBrk="0" hangingPunct="1">
      <a:defRPr sz="6905" kern="1200">
        <a:solidFill>
          <a:schemeClr val="tx1"/>
        </a:solidFill>
        <a:latin typeface="+mn-lt"/>
        <a:ea typeface="+mn-ea"/>
        <a:cs typeface="+mn-cs"/>
      </a:defRPr>
    </a:lvl1pPr>
    <a:lvl2pPr marL="1753865" algn="l" defTabSz="3507730" rtl="0" eaLnBrk="1" latinLnBrk="0" hangingPunct="1">
      <a:defRPr sz="6905" kern="1200">
        <a:solidFill>
          <a:schemeClr val="tx1"/>
        </a:solidFill>
        <a:latin typeface="+mn-lt"/>
        <a:ea typeface="+mn-ea"/>
        <a:cs typeface="+mn-cs"/>
      </a:defRPr>
    </a:lvl2pPr>
    <a:lvl3pPr marL="3507730" algn="l" defTabSz="3507730" rtl="0" eaLnBrk="1" latinLnBrk="0" hangingPunct="1">
      <a:defRPr sz="6905" kern="1200">
        <a:solidFill>
          <a:schemeClr val="tx1"/>
        </a:solidFill>
        <a:latin typeface="+mn-lt"/>
        <a:ea typeface="+mn-ea"/>
        <a:cs typeface="+mn-cs"/>
      </a:defRPr>
    </a:lvl3pPr>
    <a:lvl4pPr marL="5261595" algn="l" defTabSz="3507730" rtl="0" eaLnBrk="1" latinLnBrk="0" hangingPunct="1">
      <a:defRPr sz="6905" kern="1200">
        <a:solidFill>
          <a:schemeClr val="tx1"/>
        </a:solidFill>
        <a:latin typeface="+mn-lt"/>
        <a:ea typeface="+mn-ea"/>
        <a:cs typeface="+mn-cs"/>
      </a:defRPr>
    </a:lvl4pPr>
    <a:lvl5pPr marL="7015460" algn="l" defTabSz="3507730" rtl="0" eaLnBrk="1" latinLnBrk="0" hangingPunct="1">
      <a:defRPr sz="6905" kern="1200">
        <a:solidFill>
          <a:schemeClr val="tx1"/>
        </a:solidFill>
        <a:latin typeface="+mn-lt"/>
        <a:ea typeface="+mn-ea"/>
        <a:cs typeface="+mn-cs"/>
      </a:defRPr>
    </a:lvl5pPr>
    <a:lvl6pPr marL="8769325" algn="l" defTabSz="3507730" rtl="0" eaLnBrk="1" latinLnBrk="0" hangingPunct="1">
      <a:defRPr sz="6905" kern="1200">
        <a:solidFill>
          <a:schemeClr val="tx1"/>
        </a:solidFill>
        <a:latin typeface="+mn-lt"/>
        <a:ea typeface="+mn-ea"/>
        <a:cs typeface="+mn-cs"/>
      </a:defRPr>
    </a:lvl6pPr>
    <a:lvl7pPr marL="10523190" algn="l" defTabSz="3507730" rtl="0" eaLnBrk="1" latinLnBrk="0" hangingPunct="1">
      <a:defRPr sz="6905" kern="1200">
        <a:solidFill>
          <a:schemeClr val="tx1"/>
        </a:solidFill>
        <a:latin typeface="+mn-lt"/>
        <a:ea typeface="+mn-ea"/>
        <a:cs typeface="+mn-cs"/>
      </a:defRPr>
    </a:lvl7pPr>
    <a:lvl8pPr marL="12277054" algn="l" defTabSz="3507730" rtl="0" eaLnBrk="1" latinLnBrk="0" hangingPunct="1">
      <a:defRPr sz="6905" kern="1200">
        <a:solidFill>
          <a:schemeClr val="tx1"/>
        </a:solidFill>
        <a:latin typeface="+mn-lt"/>
        <a:ea typeface="+mn-ea"/>
        <a:cs typeface="+mn-cs"/>
      </a:defRPr>
    </a:lvl8pPr>
    <a:lvl9pPr marL="14030919" algn="l" defTabSz="3507730" rtl="0" eaLnBrk="1" latinLnBrk="0" hangingPunct="1">
      <a:defRPr sz="6905"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ctoria Simms" initials="VS" lastIdx="8" clrIdx="0">
    <p:extLst>
      <p:ext uri="{19B8F6BF-5375-455C-9EA6-DF929625EA0E}">
        <p15:presenceInfo xmlns:p15="http://schemas.microsoft.com/office/powerpoint/2012/main" userId="Victoria Simm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4751"/>
    <a:srgbClr val="23B9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snapToObjects="1">
      <p:cViewPr>
        <p:scale>
          <a:sx n="30" d="100"/>
          <a:sy n="30" d="100"/>
        </p:scale>
        <p:origin x="612"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10282" y="4954765"/>
            <a:ext cx="36383199" cy="10540259"/>
          </a:xfrm>
        </p:spPr>
        <p:txBody>
          <a:bodyPr anchor="b"/>
          <a:lstStyle>
            <a:lvl1pPr algn="ctr">
              <a:defRPr sz="26488"/>
            </a:lvl1pPr>
          </a:lstStyle>
          <a:p>
            <a:r>
              <a:rPr lang="en-US"/>
              <a:t>Click to edit Master title style</a:t>
            </a:r>
            <a:endParaRPr lang="en-US" dirty="0"/>
          </a:p>
        </p:txBody>
      </p:sp>
      <p:sp>
        <p:nvSpPr>
          <p:cNvPr id="3" name="Subtitle 2"/>
          <p:cNvSpPr>
            <a:spLocks noGrp="1"/>
          </p:cNvSpPr>
          <p:nvPr>
            <p:ph type="subTitle" idx="1"/>
          </p:nvPr>
        </p:nvSpPr>
        <p:spPr>
          <a:xfrm>
            <a:off x="5350471" y="15901497"/>
            <a:ext cx="32102822" cy="7309499"/>
          </a:xfrm>
        </p:spPr>
        <p:txBody>
          <a:bodyPr/>
          <a:lstStyle>
            <a:lvl1pPr marL="0" indent="0" algn="ctr">
              <a:buNone/>
              <a:defRPr sz="10595"/>
            </a:lvl1pPr>
            <a:lvl2pPr marL="2018355" indent="0" algn="ctr">
              <a:buNone/>
              <a:defRPr sz="8829"/>
            </a:lvl2pPr>
            <a:lvl3pPr marL="4036710" indent="0" algn="ctr">
              <a:buNone/>
              <a:defRPr sz="7946"/>
            </a:lvl3pPr>
            <a:lvl4pPr marL="6055065" indent="0" algn="ctr">
              <a:buNone/>
              <a:defRPr sz="7063"/>
            </a:lvl4pPr>
            <a:lvl5pPr marL="8073420" indent="0" algn="ctr">
              <a:buNone/>
              <a:defRPr sz="7063"/>
            </a:lvl5pPr>
            <a:lvl6pPr marL="10091776" indent="0" algn="ctr">
              <a:buNone/>
              <a:defRPr sz="7063"/>
            </a:lvl6pPr>
            <a:lvl7pPr marL="12110131" indent="0" algn="ctr">
              <a:buNone/>
              <a:defRPr sz="7063"/>
            </a:lvl7pPr>
            <a:lvl8pPr marL="14128486" indent="0" algn="ctr">
              <a:buNone/>
              <a:defRPr sz="7063"/>
            </a:lvl8pPr>
            <a:lvl9pPr marL="16146841" indent="0" algn="ctr">
              <a:buNone/>
              <a:defRPr sz="706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3EC764-EF56-A243-9B79-76C4D019DAE4}" type="datetimeFigureOut">
              <a:rPr lang="en-GB" smtClean="0"/>
              <a:t>31/05/2023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274429F-6F3E-1F44-B99C-5D1EC2D0D99B}" type="slidenum">
              <a:rPr lang="en-GB" smtClean="0"/>
              <a:t>‹Nº›</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42759" y="1611882"/>
            <a:ext cx="36918246" cy="585180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942759" y="8059374"/>
            <a:ext cx="36918246" cy="1920934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42759" y="28060644"/>
            <a:ext cx="9630847" cy="1611875"/>
          </a:xfrm>
          <a:prstGeom prst="rect">
            <a:avLst/>
          </a:prstGeom>
        </p:spPr>
        <p:txBody>
          <a:bodyPr vert="horz" lIns="91440" tIns="45720" rIns="91440" bIns="45720" rtlCol="0" anchor="ctr"/>
          <a:lstStyle>
            <a:lvl1pPr algn="l">
              <a:defRPr sz="5298">
                <a:solidFill>
                  <a:schemeClr val="tx1">
                    <a:tint val="75000"/>
                  </a:schemeClr>
                </a:solidFill>
              </a:defRPr>
            </a:lvl1pPr>
          </a:lstStyle>
          <a:p>
            <a:fld id="{2B3EC764-EF56-A243-9B79-76C4D019DAE4}" type="datetimeFigureOut">
              <a:rPr lang="en-GB" smtClean="0"/>
              <a:t>31/05/2023</a:t>
            </a:fld>
            <a:endParaRPr lang="en-GB" dirty="0"/>
          </a:p>
        </p:txBody>
      </p:sp>
      <p:sp>
        <p:nvSpPr>
          <p:cNvPr id="5" name="Footer Placeholder 4"/>
          <p:cNvSpPr>
            <a:spLocks noGrp="1"/>
          </p:cNvSpPr>
          <p:nvPr>
            <p:ph type="ftr" sz="quarter" idx="3"/>
          </p:nvPr>
        </p:nvSpPr>
        <p:spPr>
          <a:xfrm>
            <a:off x="14178747" y="28060644"/>
            <a:ext cx="14446270" cy="1611875"/>
          </a:xfrm>
          <a:prstGeom prst="rect">
            <a:avLst/>
          </a:prstGeom>
        </p:spPr>
        <p:txBody>
          <a:bodyPr vert="horz" lIns="91440" tIns="45720" rIns="91440" bIns="45720" rtlCol="0" anchor="ctr"/>
          <a:lstStyle>
            <a:lvl1pPr algn="ctr">
              <a:defRPr sz="5298">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30230157" y="28060644"/>
            <a:ext cx="9630847" cy="1611875"/>
          </a:xfrm>
          <a:prstGeom prst="rect">
            <a:avLst/>
          </a:prstGeom>
        </p:spPr>
        <p:txBody>
          <a:bodyPr vert="horz" lIns="91440" tIns="45720" rIns="91440" bIns="45720" rtlCol="0" anchor="ctr"/>
          <a:lstStyle>
            <a:lvl1pPr algn="r">
              <a:defRPr sz="5298">
                <a:solidFill>
                  <a:schemeClr val="tx1">
                    <a:tint val="75000"/>
                  </a:schemeClr>
                </a:solidFill>
              </a:defRPr>
            </a:lvl1pPr>
          </a:lstStyle>
          <a:p>
            <a:fld id="{F274429F-6F3E-1F44-B99C-5D1EC2D0D99B}" type="slidenum">
              <a:rPr lang="en-GB" smtClean="0"/>
              <a:t>‹Nº›</a:t>
            </a:fld>
            <a:endParaRPr lang="en-GB" dirty="0"/>
          </a:p>
        </p:txBody>
      </p:sp>
    </p:spTree>
    <p:extLst>
      <p:ext uri="{BB962C8B-B14F-4D97-AF65-F5344CB8AC3E}">
        <p14:creationId xmlns:p14="http://schemas.microsoft.com/office/powerpoint/2010/main" val="61340789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4036710" rtl="0" eaLnBrk="1" latinLnBrk="0" hangingPunct="1">
        <a:lnSpc>
          <a:spcPct val="90000"/>
        </a:lnSpc>
        <a:spcBef>
          <a:spcPct val="0"/>
        </a:spcBef>
        <a:buNone/>
        <a:defRPr sz="19424" kern="1200">
          <a:solidFill>
            <a:schemeClr val="tx1"/>
          </a:solidFill>
          <a:latin typeface="+mj-lt"/>
          <a:ea typeface="+mj-ea"/>
          <a:cs typeface="+mj-cs"/>
        </a:defRPr>
      </a:lvl1pPr>
    </p:titleStyle>
    <p:bodyStyle>
      <a:lvl1pPr marL="1009178" indent="-1009178" algn="l" defTabSz="4036710" rtl="0" eaLnBrk="1" latinLnBrk="0" hangingPunct="1">
        <a:lnSpc>
          <a:spcPct val="90000"/>
        </a:lnSpc>
        <a:spcBef>
          <a:spcPts val="4415"/>
        </a:spcBef>
        <a:buFont typeface="Arial" panose="020B0604020202020204" pitchFamily="34" charset="0"/>
        <a:buChar char="•"/>
        <a:defRPr sz="12361" kern="1200">
          <a:solidFill>
            <a:schemeClr val="tx1"/>
          </a:solidFill>
          <a:latin typeface="+mn-lt"/>
          <a:ea typeface="+mn-ea"/>
          <a:cs typeface="+mn-cs"/>
        </a:defRPr>
      </a:lvl1pPr>
      <a:lvl2pPr marL="3027533" indent="-1009178" algn="l" defTabSz="4036710" rtl="0" eaLnBrk="1" latinLnBrk="0" hangingPunct="1">
        <a:lnSpc>
          <a:spcPct val="90000"/>
        </a:lnSpc>
        <a:spcBef>
          <a:spcPts val="2207"/>
        </a:spcBef>
        <a:buFont typeface="Arial" panose="020B0604020202020204" pitchFamily="34" charset="0"/>
        <a:buChar char="•"/>
        <a:defRPr sz="10595" kern="1200">
          <a:solidFill>
            <a:schemeClr val="tx1"/>
          </a:solidFill>
          <a:latin typeface="+mn-lt"/>
          <a:ea typeface="+mn-ea"/>
          <a:cs typeface="+mn-cs"/>
        </a:defRPr>
      </a:lvl2pPr>
      <a:lvl3pPr marL="5045888" indent="-1009178" algn="l" defTabSz="4036710" rtl="0" eaLnBrk="1" latinLnBrk="0" hangingPunct="1">
        <a:lnSpc>
          <a:spcPct val="90000"/>
        </a:lnSpc>
        <a:spcBef>
          <a:spcPts val="2207"/>
        </a:spcBef>
        <a:buFont typeface="Arial" panose="020B0604020202020204" pitchFamily="34" charset="0"/>
        <a:buChar char="•"/>
        <a:defRPr sz="8829" kern="1200">
          <a:solidFill>
            <a:schemeClr val="tx1"/>
          </a:solidFill>
          <a:latin typeface="+mn-lt"/>
          <a:ea typeface="+mn-ea"/>
          <a:cs typeface="+mn-cs"/>
        </a:defRPr>
      </a:lvl3pPr>
      <a:lvl4pPr marL="706424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4pPr>
      <a:lvl5pPr marL="9082598"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5pPr>
      <a:lvl6pPr marL="1110095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6pPr>
      <a:lvl7pPr marL="13119308"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7pPr>
      <a:lvl8pPr marL="1513766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8pPr>
      <a:lvl9pPr marL="17156019"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9pPr>
    </p:bodyStyle>
    <p:otherStyle>
      <a:defPPr>
        <a:defRPr lang="en-US"/>
      </a:defPPr>
      <a:lvl1pPr marL="0" algn="l" defTabSz="4036710" rtl="0" eaLnBrk="1" latinLnBrk="0" hangingPunct="1">
        <a:defRPr sz="7946" kern="1200">
          <a:solidFill>
            <a:schemeClr val="tx1"/>
          </a:solidFill>
          <a:latin typeface="+mn-lt"/>
          <a:ea typeface="+mn-ea"/>
          <a:cs typeface="+mn-cs"/>
        </a:defRPr>
      </a:lvl1pPr>
      <a:lvl2pPr marL="2018355" algn="l" defTabSz="4036710" rtl="0" eaLnBrk="1" latinLnBrk="0" hangingPunct="1">
        <a:defRPr sz="7946" kern="1200">
          <a:solidFill>
            <a:schemeClr val="tx1"/>
          </a:solidFill>
          <a:latin typeface="+mn-lt"/>
          <a:ea typeface="+mn-ea"/>
          <a:cs typeface="+mn-cs"/>
        </a:defRPr>
      </a:lvl2pPr>
      <a:lvl3pPr marL="4036710" algn="l" defTabSz="4036710" rtl="0" eaLnBrk="1" latinLnBrk="0" hangingPunct="1">
        <a:defRPr sz="7946" kern="1200">
          <a:solidFill>
            <a:schemeClr val="tx1"/>
          </a:solidFill>
          <a:latin typeface="+mn-lt"/>
          <a:ea typeface="+mn-ea"/>
          <a:cs typeface="+mn-cs"/>
        </a:defRPr>
      </a:lvl3pPr>
      <a:lvl4pPr marL="6055065" algn="l" defTabSz="4036710" rtl="0" eaLnBrk="1" latinLnBrk="0" hangingPunct="1">
        <a:defRPr sz="7946" kern="1200">
          <a:solidFill>
            <a:schemeClr val="tx1"/>
          </a:solidFill>
          <a:latin typeface="+mn-lt"/>
          <a:ea typeface="+mn-ea"/>
          <a:cs typeface="+mn-cs"/>
        </a:defRPr>
      </a:lvl4pPr>
      <a:lvl5pPr marL="8073420" algn="l" defTabSz="4036710" rtl="0" eaLnBrk="1" latinLnBrk="0" hangingPunct="1">
        <a:defRPr sz="7946" kern="1200">
          <a:solidFill>
            <a:schemeClr val="tx1"/>
          </a:solidFill>
          <a:latin typeface="+mn-lt"/>
          <a:ea typeface="+mn-ea"/>
          <a:cs typeface="+mn-cs"/>
        </a:defRPr>
      </a:lvl5pPr>
      <a:lvl6pPr marL="10091776" algn="l" defTabSz="4036710" rtl="0" eaLnBrk="1" latinLnBrk="0" hangingPunct="1">
        <a:defRPr sz="7946" kern="1200">
          <a:solidFill>
            <a:schemeClr val="tx1"/>
          </a:solidFill>
          <a:latin typeface="+mn-lt"/>
          <a:ea typeface="+mn-ea"/>
          <a:cs typeface="+mn-cs"/>
        </a:defRPr>
      </a:lvl6pPr>
      <a:lvl7pPr marL="12110131" algn="l" defTabSz="4036710" rtl="0" eaLnBrk="1" latinLnBrk="0" hangingPunct="1">
        <a:defRPr sz="7946" kern="1200">
          <a:solidFill>
            <a:schemeClr val="tx1"/>
          </a:solidFill>
          <a:latin typeface="+mn-lt"/>
          <a:ea typeface="+mn-ea"/>
          <a:cs typeface="+mn-cs"/>
        </a:defRPr>
      </a:lvl7pPr>
      <a:lvl8pPr marL="14128486" algn="l" defTabSz="4036710" rtl="0" eaLnBrk="1" latinLnBrk="0" hangingPunct="1">
        <a:defRPr sz="7946" kern="1200">
          <a:solidFill>
            <a:schemeClr val="tx1"/>
          </a:solidFill>
          <a:latin typeface="+mn-lt"/>
          <a:ea typeface="+mn-ea"/>
          <a:cs typeface="+mn-cs"/>
        </a:defRPr>
      </a:lvl8pPr>
      <a:lvl9pPr marL="16146841" algn="l" defTabSz="4036710" rtl="0" eaLnBrk="1" latinLnBrk="0" hangingPunct="1">
        <a:defRPr sz="79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elaine.flores@lshtm.ac.uk" TargetMode="Externa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18481" y="1305708"/>
            <a:ext cx="27333840" cy="2798211"/>
          </a:xfrm>
        </p:spPr>
        <p:txBody>
          <a:bodyPr lIns="0" tIns="0" rIns="0" bIns="0" anchor="ctr">
            <a:noAutofit/>
          </a:bodyPr>
          <a:lstStyle/>
          <a:p>
            <a:pPr>
              <a:lnSpc>
                <a:spcPts val="7000"/>
              </a:lnSpc>
            </a:pPr>
            <a:r>
              <a:rPr lang="en-US" sz="8000" b="1" dirty="0">
                <a:effectLst/>
                <a:latin typeface="Times New Roman" panose="02020603050405020304" pitchFamily="18" charset="0"/>
                <a:ea typeface="Calibri" panose="020F0502020204030204" pitchFamily="34" charset="0"/>
                <a:cs typeface="Times New Roman" panose="02020603050405020304" pitchFamily="18" charset="0"/>
              </a:rPr>
              <a:t>Mental health and wellbeing outcomes of climate change mitigation and adaptation strategies: A systematic review</a:t>
            </a:r>
            <a:endParaRPr lang="en-GB" sz="8000" dirty="0">
              <a:solidFill>
                <a:schemeClr val="tx2"/>
              </a:solidFill>
              <a:latin typeface="Merriweather" charset="0"/>
              <a:ea typeface="Merriweather" charset="0"/>
              <a:cs typeface="Merriweather" charset="0"/>
            </a:endParaRPr>
          </a:p>
        </p:txBody>
      </p:sp>
      <p:sp>
        <p:nvSpPr>
          <p:cNvPr id="3" name="Subtitle 2"/>
          <p:cNvSpPr>
            <a:spLocks noGrp="1"/>
          </p:cNvSpPr>
          <p:nvPr>
            <p:ph type="subTitle" idx="1"/>
          </p:nvPr>
        </p:nvSpPr>
        <p:spPr>
          <a:xfrm>
            <a:off x="2491653" y="5109342"/>
            <a:ext cx="38520000" cy="1392605"/>
          </a:xfrm>
        </p:spPr>
        <p:txBody>
          <a:bodyPr lIns="0" tIns="0" rIns="0" bIns="0">
            <a:noAutofit/>
          </a:bodyPr>
          <a:lstStyle/>
          <a:p>
            <a:pPr>
              <a:lnSpc>
                <a:spcPct val="100000"/>
              </a:lnSpc>
              <a:spcBef>
                <a:spcPts val="0"/>
              </a:spcBef>
            </a:pPr>
            <a:r>
              <a:rPr lang="en-GB" sz="4000" b="1" dirty="0"/>
              <a:t>Elaine C. Flores</a:t>
            </a:r>
            <a:r>
              <a:rPr lang="en-GB" sz="3000" b="1" dirty="0"/>
              <a:t> PhD MD MSc</a:t>
            </a:r>
            <a:r>
              <a:rPr lang="en-GB" sz="3000" b="1" baseline="30000" dirty="0"/>
              <a:t>1-3 </a:t>
            </a:r>
            <a:r>
              <a:rPr lang="en-US" sz="4000" b="1" dirty="0">
                <a:effectLst/>
                <a:ea typeface="Calibri" panose="020F0502020204030204" pitchFamily="34" charset="0"/>
              </a:rPr>
              <a:t>Laura J. Brown</a:t>
            </a:r>
            <a:r>
              <a:rPr lang="en-US" sz="2400" b="1" baseline="30000" dirty="0">
                <a:effectLst/>
                <a:ea typeface="Calibri" panose="020F0502020204030204" pitchFamily="34" charset="0"/>
              </a:rPr>
              <a:t>4</a:t>
            </a:r>
            <a:r>
              <a:rPr lang="en-US" sz="2400" b="1" dirty="0">
                <a:effectLst/>
                <a:ea typeface="Calibri" panose="020F0502020204030204" pitchFamily="34" charset="0"/>
              </a:rPr>
              <a:t>, </a:t>
            </a:r>
            <a:r>
              <a:rPr lang="en-US" sz="4000" b="1" dirty="0">
                <a:effectLst/>
                <a:ea typeface="Calibri" panose="020F0502020204030204" pitchFamily="34" charset="0"/>
              </a:rPr>
              <a:t>Ritsuko Kakuma</a:t>
            </a:r>
            <a:r>
              <a:rPr lang="en-US" sz="2400" b="1" baseline="30000" dirty="0">
                <a:effectLst/>
                <a:ea typeface="Calibri" panose="020F0502020204030204" pitchFamily="34" charset="0"/>
              </a:rPr>
              <a:t>3</a:t>
            </a:r>
            <a:r>
              <a:rPr lang="en-US" sz="2400" b="1" dirty="0">
                <a:effectLst/>
                <a:ea typeface="Calibri" panose="020F0502020204030204" pitchFamily="34" charset="0"/>
              </a:rPr>
              <a:t>, </a:t>
            </a:r>
            <a:r>
              <a:rPr lang="en-US" sz="4000" b="1" dirty="0">
                <a:effectLst/>
                <a:ea typeface="Calibri" panose="020F0502020204030204" pitchFamily="34" charset="0"/>
              </a:rPr>
              <a:t>Julian Eaton</a:t>
            </a:r>
            <a:r>
              <a:rPr lang="en-US" sz="2400" b="1" baseline="30000" dirty="0">
                <a:effectLst/>
                <a:ea typeface="Calibri" panose="020F0502020204030204" pitchFamily="34" charset="0"/>
              </a:rPr>
              <a:t>3</a:t>
            </a:r>
            <a:r>
              <a:rPr lang="en-US" sz="2400" b="1" dirty="0">
                <a:effectLst/>
                <a:ea typeface="Calibri" panose="020F0502020204030204" pitchFamily="34" charset="0"/>
              </a:rPr>
              <a:t>, </a:t>
            </a:r>
            <a:r>
              <a:rPr lang="en-US" sz="4000" b="1" dirty="0">
                <a:effectLst/>
                <a:ea typeface="Calibri" panose="020F0502020204030204" pitchFamily="34" charset="0"/>
              </a:rPr>
              <a:t>Alan D. </a:t>
            </a:r>
            <a:r>
              <a:rPr lang="en-US" sz="4000" b="1" dirty="0" err="1">
                <a:effectLst/>
                <a:ea typeface="Calibri" panose="020F0502020204030204" pitchFamily="34" charset="0"/>
              </a:rPr>
              <a:t>Dangour</a:t>
            </a:r>
            <a:r>
              <a:rPr lang="en-US" sz="4000" b="1" baseline="30000" dirty="0">
                <a:effectLst/>
                <a:ea typeface="Calibri" panose="020F0502020204030204" pitchFamily="34" charset="0"/>
              </a:rPr>
              <a:t> </a:t>
            </a:r>
            <a:r>
              <a:rPr lang="en-US" sz="2400" b="1" baseline="30000" dirty="0">
                <a:effectLst/>
                <a:ea typeface="Calibri" panose="020F0502020204030204" pitchFamily="34" charset="0"/>
              </a:rPr>
              <a:t>1</a:t>
            </a:r>
          </a:p>
          <a:p>
            <a:pPr>
              <a:lnSpc>
                <a:spcPct val="100000"/>
              </a:lnSpc>
              <a:spcBef>
                <a:spcPts val="0"/>
              </a:spcBef>
            </a:pPr>
            <a:endParaRPr lang="en-GB" sz="2400" b="1" baseline="30000" dirty="0"/>
          </a:p>
          <a:p>
            <a:pPr>
              <a:lnSpc>
                <a:spcPct val="100000"/>
              </a:lnSpc>
              <a:spcBef>
                <a:spcPts val="0"/>
              </a:spcBef>
            </a:pPr>
            <a:r>
              <a:rPr lang="en-US" sz="3000" b="1" baseline="30000" dirty="0"/>
              <a:t>1 Centre on Climate Change &amp; Planetary Health, LSHTM;  2 Stanford Center for Innovation in Global Health, Stanford University ; 3 Centre for Global Mental Health, LSHTM; 4 Institute for Global Health, University College London</a:t>
            </a:r>
          </a:p>
          <a:p>
            <a:pPr algn="l"/>
            <a:endParaRPr lang="en-GB" sz="2400" dirty="0">
              <a:solidFill>
                <a:schemeClr val="tx2"/>
              </a:solidFill>
              <a:latin typeface="Open Sans" charset="0"/>
              <a:ea typeface="Open Sans" charset="0"/>
              <a:cs typeface="Open Sans" charset="0"/>
            </a:endParaRPr>
          </a:p>
        </p:txBody>
      </p:sp>
      <p:cxnSp>
        <p:nvCxnSpPr>
          <p:cNvPr id="5" name="Straight Connector 4"/>
          <p:cNvCxnSpPr/>
          <p:nvPr/>
        </p:nvCxnSpPr>
        <p:spPr>
          <a:xfrm>
            <a:off x="2141880" y="4785360"/>
            <a:ext cx="38520001" cy="3048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014159" y="7173135"/>
            <a:ext cx="12240000" cy="7425621"/>
          </a:xfrm>
          <a:prstGeom prst="rect">
            <a:avLst/>
          </a:prstGeom>
          <a:noFill/>
        </p:spPr>
        <p:txBody>
          <a:bodyPr wrap="square" lIns="0" tIns="0" rIns="0" bIns="0" numCol="1" spcCol="720000" rtlCol="0">
            <a:noAutofit/>
          </a:bodyPr>
          <a:lstStyle/>
          <a:p>
            <a:pPr>
              <a:lnSpc>
                <a:spcPts val="3600"/>
              </a:lnSpc>
            </a:pPr>
            <a:r>
              <a:rPr lang="en-GB" sz="4000" b="1" dirty="0">
                <a:solidFill>
                  <a:schemeClr val="tx2"/>
                </a:solidFill>
                <a:latin typeface="Open Sans" charset="0"/>
                <a:ea typeface="Open Sans" charset="0"/>
                <a:cs typeface="Open Sans" charset="0"/>
              </a:rPr>
              <a:t>Background</a:t>
            </a:r>
            <a:endParaRPr lang="en-GB" sz="4000" dirty="0">
              <a:solidFill>
                <a:schemeClr val="tx2"/>
              </a:solidFill>
              <a:latin typeface="Open Sans" charset="0"/>
              <a:ea typeface="Open Sans" charset="0"/>
              <a:cs typeface="Open Sans" charset="0"/>
            </a:endParaRPr>
          </a:p>
          <a:p>
            <a:pPr algn="just">
              <a:lnSpc>
                <a:spcPts val="3600"/>
              </a:lnSpc>
            </a:pPr>
            <a:endParaRPr lang="en-GB" sz="2800" dirty="0">
              <a:solidFill>
                <a:schemeClr val="tx2"/>
              </a:solidFill>
              <a:latin typeface="Open Sans" charset="0"/>
              <a:ea typeface="Open Sans" charset="0"/>
              <a:cs typeface="Open Sans" charset="0"/>
            </a:endParaRPr>
          </a:p>
          <a:p>
            <a:pPr algn="just">
              <a:lnSpc>
                <a:spcPts val="3600"/>
              </a:lnSpc>
            </a:pPr>
            <a:r>
              <a:rPr lang="en-US" sz="3300" dirty="0">
                <a:solidFill>
                  <a:schemeClr val="tx2"/>
                </a:solidFill>
                <a:latin typeface="Open Sans" charset="0"/>
                <a:ea typeface="Open Sans" charset="0"/>
                <a:cs typeface="Open Sans" charset="0"/>
              </a:rPr>
              <a:t>Planetary warming and extreme weather events have already affected the health and wellbeing of ~5 billion people globally. </a:t>
            </a:r>
          </a:p>
          <a:p>
            <a:pPr algn="just">
              <a:lnSpc>
                <a:spcPts val="3600"/>
              </a:lnSpc>
            </a:pPr>
            <a:r>
              <a:rPr lang="en-US" sz="3300" dirty="0">
                <a:solidFill>
                  <a:schemeClr val="tx2"/>
                </a:solidFill>
                <a:latin typeface="Open Sans" charset="0"/>
                <a:ea typeface="Open Sans" charset="0"/>
                <a:cs typeface="Open Sans" charset="0"/>
              </a:rPr>
              <a:t>The climate change crisis is one of human health, and a growing body of evidence highlights that climate change adversely impacts mental health and broader outcomes for population wellbeing. Low-and-middle-income countries (LMICs) are disproportionately vulnerable to climatic impacts and have the least resources to prepare for its consequences. There is clear evidence for the beneficial role climate change mitigation and adaptation responses can have for public health and their potential role on mental health and wellbeing outcomes. However, these strategies are being implemented in LMICs without considering their potential impact on mental health and wellbeing outcomes. </a:t>
            </a:r>
          </a:p>
          <a:p>
            <a:pPr algn="just">
              <a:lnSpc>
                <a:spcPts val="3600"/>
              </a:lnSpc>
            </a:pPr>
            <a:r>
              <a:rPr lang="en-US" sz="3300" dirty="0">
                <a:solidFill>
                  <a:schemeClr val="tx2"/>
                </a:solidFill>
                <a:latin typeface="Open Sans" charset="0"/>
                <a:ea typeface="Open Sans" charset="0"/>
                <a:cs typeface="Open Sans" charset="0"/>
              </a:rPr>
              <a:t>This review addresses this gap by compiling and assessing the evidence base on co-benefits for mental health and wellbeing in LMICs by (1) examining the impact of climate change mitigation and adaptation interventions on mental health and wellbeing outcomes in LMICs, (2) reviewing the evidence base of this association,  and (3) evaluating the effect of those interventions by type, climatic/environmental risk, and by different population groups and context. </a:t>
            </a:r>
            <a:endParaRPr lang="en-GB" sz="3300" dirty="0">
              <a:solidFill>
                <a:schemeClr val="tx2"/>
              </a:solidFill>
              <a:latin typeface="Open Sans" charset="0"/>
              <a:ea typeface="Open Sans" charset="0"/>
              <a:cs typeface="Open Sans" charset="0"/>
            </a:endParaRPr>
          </a:p>
        </p:txBody>
      </p:sp>
      <p:cxnSp>
        <p:nvCxnSpPr>
          <p:cNvPr id="10" name="Straight Connector 9"/>
          <p:cNvCxnSpPr/>
          <p:nvPr/>
        </p:nvCxnSpPr>
        <p:spPr>
          <a:xfrm>
            <a:off x="2141880" y="6569558"/>
            <a:ext cx="12219432" cy="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8490935" y="12940618"/>
            <a:ext cx="12240000" cy="16028884"/>
          </a:xfrm>
          <a:prstGeom prst="rect">
            <a:avLst/>
          </a:prstGeom>
          <a:noFill/>
        </p:spPr>
        <p:txBody>
          <a:bodyPr wrap="square" lIns="0" tIns="0" rIns="0" bIns="0" numCol="1" spcCol="720000" rtlCol="0">
            <a:noAutofit/>
          </a:bodyPr>
          <a:lstStyle/>
          <a:p>
            <a:pPr>
              <a:lnSpc>
                <a:spcPts val="3600"/>
              </a:lnSpc>
            </a:pPr>
            <a:endParaRPr lang="en-GB" sz="2800" b="1" dirty="0">
              <a:solidFill>
                <a:schemeClr val="tx2"/>
              </a:solidFill>
              <a:latin typeface="Open Sans" charset="0"/>
              <a:ea typeface="Open Sans" charset="0"/>
              <a:cs typeface="Open Sans" charset="0"/>
            </a:endParaRPr>
          </a:p>
          <a:p>
            <a:pPr>
              <a:lnSpc>
                <a:spcPts val="3600"/>
              </a:lnSpc>
            </a:pPr>
            <a:endParaRPr lang="en-GB" sz="2800" b="1" dirty="0">
              <a:solidFill>
                <a:schemeClr val="tx2"/>
              </a:solidFill>
              <a:latin typeface="Open Sans" charset="0"/>
              <a:ea typeface="Open Sans" charset="0"/>
              <a:cs typeface="Open Sans" charset="0"/>
            </a:endParaRPr>
          </a:p>
          <a:p>
            <a:pPr>
              <a:lnSpc>
                <a:spcPts val="3600"/>
              </a:lnSpc>
            </a:pPr>
            <a:endParaRPr lang="en-GB" sz="2800" b="1" dirty="0">
              <a:solidFill>
                <a:schemeClr val="tx2"/>
              </a:solidFill>
              <a:latin typeface="Open Sans" charset="0"/>
              <a:ea typeface="Open Sans" charset="0"/>
              <a:cs typeface="Open Sans" charset="0"/>
            </a:endParaRPr>
          </a:p>
          <a:p>
            <a:pPr>
              <a:lnSpc>
                <a:spcPts val="3600"/>
              </a:lnSpc>
            </a:pPr>
            <a:endParaRPr lang="en-GB" sz="2800" b="1" dirty="0">
              <a:solidFill>
                <a:schemeClr val="tx2"/>
              </a:solidFill>
              <a:latin typeface="Open Sans" charset="0"/>
              <a:ea typeface="Open Sans" charset="0"/>
              <a:cs typeface="Open Sans" charset="0"/>
            </a:endParaRPr>
          </a:p>
          <a:p>
            <a:pPr>
              <a:lnSpc>
                <a:spcPts val="3600"/>
              </a:lnSpc>
            </a:pPr>
            <a:endParaRPr lang="en-GB" sz="2800" b="1" dirty="0">
              <a:solidFill>
                <a:schemeClr val="tx2"/>
              </a:solidFill>
              <a:latin typeface="Open Sans" charset="0"/>
              <a:ea typeface="Open Sans" charset="0"/>
              <a:cs typeface="Open Sans" charset="0"/>
            </a:endParaRPr>
          </a:p>
          <a:p>
            <a:pPr>
              <a:lnSpc>
                <a:spcPts val="3600"/>
              </a:lnSpc>
            </a:pPr>
            <a:endParaRPr lang="en-GB" sz="2800" b="1" dirty="0">
              <a:solidFill>
                <a:schemeClr val="tx2"/>
              </a:solidFill>
              <a:latin typeface="Open Sans" charset="0"/>
              <a:ea typeface="Open Sans" charset="0"/>
              <a:cs typeface="Open Sans" charset="0"/>
            </a:endParaRPr>
          </a:p>
          <a:p>
            <a:pPr>
              <a:lnSpc>
                <a:spcPts val="3600"/>
              </a:lnSpc>
            </a:pPr>
            <a:endParaRPr lang="en-GB" sz="2800" b="1" dirty="0">
              <a:solidFill>
                <a:schemeClr val="tx2"/>
              </a:solidFill>
              <a:latin typeface="Open Sans" charset="0"/>
              <a:ea typeface="Open Sans" charset="0"/>
              <a:cs typeface="Open Sans" charset="0"/>
            </a:endParaRPr>
          </a:p>
          <a:p>
            <a:pPr>
              <a:lnSpc>
                <a:spcPts val="3600"/>
              </a:lnSpc>
            </a:pPr>
            <a:endParaRPr lang="en-GB" sz="2800" b="1" dirty="0">
              <a:solidFill>
                <a:schemeClr val="tx2"/>
              </a:solidFill>
              <a:latin typeface="Open Sans" charset="0"/>
              <a:ea typeface="Open Sans" charset="0"/>
              <a:cs typeface="Open Sans" charset="0"/>
            </a:endParaRPr>
          </a:p>
          <a:p>
            <a:pPr>
              <a:lnSpc>
                <a:spcPts val="3600"/>
              </a:lnSpc>
            </a:pPr>
            <a:endParaRPr lang="en-GB" sz="2800" b="1" dirty="0">
              <a:solidFill>
                <a:schemeClr val="tx2"/>
              </a:solidFill>
              <a:latin typeface="Open Sans" charset="0"/>
              <a:ea typeface="Open Sans" charset="0"/>
              <a:cs typeface="Open Sans" charset="0"/>
            </a:endParaRPr>
          </a:p>
          <a:p>
            <a:pPr>
              <a:lnSpc>
                <a:spcPts val="3600"/>
              </a:lnSpc>
            </a:pPr>
            <a:endParaRPr lang="en-GB" sz="2800" b="1" dirty="0">
              <a:solidFill>
                <a:schemeClr val="tx2"/>
              </a:solidFill>
              <a:latin typeface="Open Sans" charset="0"/>
              <a:ea typeface="Open Sans" charset="0"/>
              <a:cs typeface="Open Sans" charset="0"/>
            </a:endParaRPr>
          </a:p>
          <a:p>
            <a:pPr>
              <a:lnSpc>
                <a:spcPts val="3600"/>
              </a:lnSpc>
            </a:pPr>
            <a:endParaRPr lang="en-GB" sz="2800" b="1" dirty="0">
              <a:solidFill>
                <a:schemeClr val="tx2"/>
              </a:solidFill>
              <a:latin typeface="Open Sans" charset="0"/>
              <a:ea typeface="Open Sans" charset="0"/>
              <a:cs typeface="Open Sans" charset="0"/>
            </a:endParaRPr>
          </a:p>
          <a:p>
            <a:pPr>
              <a:lnSpc>
                <a:spcPts val="3600"/>
              </a:lnSpc>
            </a:pPr>
            <a:endParaRPr lang="en-GB" sz="4000" b="1" dirty="0">
              <a:solidFill>
                <a:schemeClr val="tx2"/>
              </a:solidFill>
              <a:latin typeface="Open Sans" charset="0"/>
              <a:ea typeface="Open Sans" charset="0"/>
              <a:cs typeface="Open Sans" charset="0"/>
            </a:endParaRPr>
          </a:p>
          <a:p>
            <a:pPr>
              <a:lnSpc>
                <a:spcPts val="3600"/>
              </a:lnSpc>
            </a:pPr>
            <a:r>
              <a:rPr lang="en-GB" sz="4000" b="1" dirty="0">
                <a:solidFill>
                  <a:schemeClr val="tx2"/>
                </a:solidFill>
                <a:latin typeface="Open Sans" charset="0"/>
                <a:ea typeface="Open Sans" charset="0"/>
                <a:cs typeface="Open Sans" charset="0"/>
              </a:rPr>
              <a:t>Interpretation</a:t>
            </a:r>
          </a:p>
          <a:p>
            <a:pPr>
              <a:lnSpc>
                <a:spcPts val="3600"/>
              </a:lnSpc>
            </a:pPr>
            <a:endParaRPr lang="en-GB" sz="2800" b="1" dirty="0">
              <a:solidFill>
                <a:schemeClr val="tx2"/>
              </a:solidFill>
              <a:latin typeface="Open Sans" charset="0"/>
              <a:ea typeface="Open Sans" charset="0"/>
              <a:cs typeface="Open Sans" charset="0"/>
            </a:endParaRPr>
          </a:p>
          <a:p>
            <a:pPr algn="just">
              <a:lnSpc>
                <a:spcPts val="3600"/>
              </a:lnSpc>
            </a:pPr>
            <a:r>
              <a:rPr lang="en-US" sz="3400" dirty="0">
                <a:solidFill>
                  <a:schemeClr val="tx2"/>
                </a:solidFill>
                <a:latin typeface="Open Sans" charset="0"/>
                <a:ea typeface="Open Sans" charset="0"/>
                <a:cs typeface="Open Sans" charset="0"/>
              </a:rPr>
              <a:t>Our review highlights the scarcity and limited nature of the current evidence, underscoring the need for further research of the relationship between climate change-linked strategies and mental health and wellbeing. </a:t>
            </a:r>
          </a:p>
          <a:p>
            <a:pPr algn="just">
              <a:lnSpc>
                <a:spcPts val="3600"/>
              </a:lnSpc>
            </a:pPr>
            <a:r>
              <a:rPr lang="en-US" sz="3400" dirty="0">
                <a:solidFill>
                  <a:schemeClr val="tx2"/>
                </a:solidFill>
                <a:latin typeface="Open Sans" charset="0"/>
                <a:ea typeface="Open Sans" charset="0"/>
                <a:cs typeface="Open Sans" charset="0"/>
              </a:rPr>
              <a:t>Despite widespread programming in this area, formal evaluations that measure these critical outcomes are lacking. Considering the current global climate and mental health crises, this scarce evidence represents a missed opportunity to ameliorate and prevent significant, long-term problems for the population's mental health and wellbeing. There is an urgent need for studies to explore how these interventions work and how to address mental health responses better while considering local factors with a transdisciplinary lens at all levels so that they can be readily translated into policy and action.</a:t>
            </a:r>
            <a:endParaRPr lang="en-GB" sz="2800" dirty="0">
              <a:solidFill>
                <a:schemeClr val="tx2"/>
              </a:solidFill>
              <a:latin typeface="Open Sans" charset="0"/>
              <a:ea typeface="Open Sans" charset="0"/>
              <a:cs typeface="Open Sans" charset="0"/>
            </a:endParaRPr>
          </a:p>
        </p:txBody>
      </p:sp>
      <p:cxnSp>
        <p:nvCxnSpPr>
          <p:cNvPr id="13" name="Straight Connector 12"/>
          <p:cNvCxnSpPr/>
          <p:nvPr/>
        </p:nvCxnSpPr>
        <p:spPr>
          <a:xfrm>
            <a:off x="28421881" y="6574187"/>
            <a:ext cx="12219432" cy="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882397" y="18498761"/>
            <a:ext cx="12219432" cy="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5165467" y="6569558"/>
            <a:ext cx="12219432" cy="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4837229" y="6732000"/>
            <a:ext cx="0" cy="21420000"/>
          </a:xfrm>
          <a:prstGeom prst="line">
            <a:avLst/>
          </a:prstGeom>
          <a:ln w="41275" cap="rnd">
            <a:solidFill>
              <a:srgbClr val="014751"/>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7863081" y="6732000"/>
            <a:ext cx="0" cy="21420000"/>
          </a:xfrm>
          <a:prstGeom prst="line">
            <a:avLst/>
          </a:prstGeom>
          <a:ln w="41275" cap="rnd">
            <a:solidFill>
              <a:srgbClr val="014751"/>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cxnSpLocks/>
          </p:cNvCxnSpPr>
          <p:nvPr/>
        </p:nvCxnSpPr>
        <p:spPr>
          <a:xfrm>
            <a:off x="28511503" y="17995230"/>
            <a:ext cx="12348615" cy="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28669501" y="26614092"/>
            <a:ext cx="12219432" cy="2148487"/>
          </a:xfrm>
          <a:prstGeom prst="rect">
            <a:avLst/>
          </a:prstGeom>
          <a:noFill/>
        </p:spPr>
        <p:txBody>
          <a:bodyPr wrap="square" lIns="0" tIns="0" rIns="0" bIns="0" rtlCol="0">
            <a:noAutofit/>
          </a:bodyPr>
          <a:lstStyle/>
          <a:p>
            <a:pPr>
              <a:lnSpc>
                <a:spcPts val="2400"/>
              </a:lnSpc>
            </a:pPr>
            <a:endParaRPr lang="en-GB" sz="2800" dirty="0">
              <a:solidFill>
                <a:schemeClr val="tx2"/>
              </a:solidFill>
              <a:latin typeface="Open Sans" charset="0"/>
              <a:ea typeface="Open Sans" charset="0"/>
              <a:cs typeface="Open Sans" charset="0"/>
            </a:endParaRPr>
          </a:p>
          <a:p>
            <a:pPr>
              <a:lnSpc>
                <a:spcPts val="2400"/>
              </a:lnSpc>
            </a:pPr>
            <a:r>
              <a:rPr lang="en-GB" sz="2800" b="1" dirty="0">
                <a:solidFill>
                  <a:schemeClr val="tx2"/>
                </a:solidFill>
                <a:latin typeface="Open Sans" charset="0"/>
                <a:ea typeface="Open Sans" charset="0"/>
                <a:cs typeface="Open Sans" charset="0"/>
              </a:rPr>
              <a:t>         @osahermosa2010        @LSHTM_Planet    @StanfordCIGH</a:t>
            </a:r>
          </a:p>
          <a:p>
            <a:pPr>
              <a:lnSpc>
                <a:spcPts val="2400"/>
              </a:lnSpc>
            </a:pPr>
            <a:endParaRPr lang="en-GB" sz="2800" b="1" dirty="0">
              <a:solidFill>
                <a:schemeClr val="tx2"/>
              </a:solidFill>
              <a:latin typeface="Open Sans" charset="0"/>
              <a:ea typeface="Open Sans" charset="0"/>
              <a:cs typeface="Open Sans" charset="0"/>
            </a:endParaRPr>
          </a:p>
          <a:p>
            <a:pPr>
              <a:lnSpc>
                <a:spcPts val="2400"/>
              </a:lnSpc>
            </a:pPr>
            <a:r>
              <a:rPr lang="en-GB" sz="3000" b="1" dirty="0">
                <a:solidFill>
                  <a:schemeClr val="tx2"/>
                </a:solidFill>
                <a:hlinkClick r:id="rId2"/>
              </a:rPr>
              <a:t>elaine.flores@lshtm.ac.uk</a:t>
            </a:r>
            <a:endParaRPr lang="en-GB" sz="1800" dirty="0">
              <a:solidFill>
                <a:schemeClr val="tx2"/>
              </a:solidFill>
              <a:latin typeface="Open Sans" charset="0"/>
              <a:ea typeface="Open Sans" charset="0"/>
              <a:cs typeface="Open Sans" charset="0"/>
            </a:endParaRPr>
          </a:p>
          <a:p>
            <a:pPr>
              <a:lnSpc>
                <a:spcPts val="2400"/>
              </a:lnSpc>
            </a:pPr>
            <a:endParaRPr lang="en-GB" sz="1800" dirty="0">
              <a:solidFill>
                <a:schemeClr val="tx2"/>
              </a:solidFill>
              <a:latin typeface="Open Sans" charset="0"/>
              <a:ea typeface="Open Sans" charset="0"/>
              <a:cs typeface="Open Sans" charset="0"/>
            </a:endParaRPr>
          </a:p>
          <a:p>
            <a:pPr>
              <a:lnSpc>
                <a:spcPts val="2400"/>
              </a:lnSpc>
            </a:pPr>
            <a:r>
              <a:rPr lang="en-GB" sz="2800" b="1" dirty="0">
                <a:solidFill>
                  <a:schemeClr val="tx2"/>
                </a:solidFill>
                <a:latin typeface="Open Sans" charset="0"/>
                <a:ea typeface="Open Sans" charset="0"/>
                <a:cs typeface="Open Sans" charset="0"/>
              </a:rPr>
              <a:t>Improving Health Worldwide • www.lshtm.ac.uk</a:t>
            </a:r>
          </a:p>
        </p:txBody>
      </p:sp>
      <p:pic>
        <p:nvPicPr>
          <p:cNvPr id="38" name="Picture 37">
            <a:extLst>
              <a:ext uri="{FF2B5EF4-FFF2-40B4-BE49-F238E27FC236}">
                <a16:creationId xmlns:a16="http://schemas.microsoft.com/office/drawing/2014/main" id="{EBA909EC-0442-4B3D-BFFD-919E0D73D38A}"/>
              </a:ext>
            </a:extLst>
          </p:cNvPr>
          <p:cNvPicPr>
            <a:picLocks noChangeAspect="1"/>
          </p:cNvPicPr>
          <p:nvPr/>
        </p:nvPicPr>
        <p:blipFill>
          <a:blip r:embed="rId3"/>
          <a:stretch>
            <a:fillRect/>
          </a:stretch>
        </p:blipFill>
        <p:spPr>
          <a:xfrm>
            <a:off x="28669501" y="26726973"/>
            <a:ext cx="655180" cy="655180"/>
          </a:xfrm>
          <a:prstGeom prst="rect">
            <a:avLst/>
          </a:prstGeom>
        </p:spPr>
      </p:pic>
      <p:sp>
        <p:nvSpPr>
          <p:cNvPr id="40" name="TextBox 39">
            <a:extLst>
              <a:ext uri="{FF2B5EF4-FFF2-40B4-BE49-F238E27FC236}">
                <a16:creationId xmlns:a16="http://schemas.microsoft.com/office/drawing/2014/main" id="{73DCC923-BF5A-415A-B482-A0CDF625AB97}"/>
              </a:ext>
            </a:extLst>
          </p:cNvPr>
          <p:cNvSpPr txBox="1"/>
          <p:nvPr/>
        </p:nvSpPr>
        <p:spPr>
          <a:xfrm>
            <a:off x="1819066" y="19056864"/>
            <a:ext cx="11749862" cy="7709813"/>
          </a:xfrm>
          <a:prstGeom prst="rect">
            <a:avLst/>
          </a:prstGeom>
          <a:noFill/>
        </p:spPr>
        <p:txBody>
          <a:bodyPr wrap="square" lIns="0" tIns="0" rIns="0" bIns="0" rtlCol="0">
            <a:noAutofit/>
          </a:bodyPr>
          <a:lstStyle/>
          <a:p>
            <a:pPr>
              <a:lnSpc>
                <a:spcPts val="3600"/>
              </a:lnSpc>
            </a:pPr>
            <a:r>
              <a:rPr lang="en-GB" sz="4000" b="1" dirty="0">
                <a:solidFill>
                  <a:schemeClr val="tx2"/>
                </a:solidFill>
                <a:latin typeface="Open Sans" charset="0"/>
                <a:ea typeface="Open Sans" charset="0"/>
                <a:cs typeface="Open Sans" charset="0"/>
              </a:rPr>
              <a:t>Methods</a:t>
            </a:r>
          </a:p>
          <a:p>
            <a:pPr>
              <a:lnSpc>
                <a:spcPts val="3600"/>
              </a:lnSpc>
            </a:pPr>
            <a:endParaRPr lang="en-GB" sz="2800" dirty="0"/>
          </a:p>
          <a:p>
            <a:pPr algn="just">
              <a:lnSpc>
                <a:spcPts val="3600"/>
              </a:lnSpc>
            </a:pPr>
            <a:r>
              <a:rPr lang="en-US" sz="3300" dirty="0">
                <a:solidFill>
                  <a:schemeClr val="tx2"/>
                </a:solidFill>
              </a:rPr>
              <a:t>We carried out a systematic review, searching OVID Medline, Embase, PsycINFO, Global Health, Cochrane Library, GreenFile, Web of Science, and a subgroup of studies from the 'Global Adaptation Mapping Initiative' database to identify intervention and case studies published from 2013 to 2022. We included studies that: (1) examined mental health or wellbeing outcomes related to climate change mitigation and adaptation strategies or both in general adult populations &gt;18 years old living in LMICs , (2) used controlled evaluations, quasi-experimental methods, pilot assessments or </a:t>
            </a:r>
            <a:r>
              <a:rPr lang="en-US" sz="3300" dirty="0" err="1">
                <a:solidFill>
                  <a:schemeClr val="tx2"/>
                </a:solidFill>
              </a:rPr>
              <a:t>focussed</a:t>
            </a:r>
            <a:r>
              <a:rPr lang="en-US" sz="3300" dirty="0">
                <a:solidFill>
                  <a:schemeClr val="tx2"/>
                </a:solidFill>
              </a:rPr>
              <a:t> case study designs to collect quantitative or qualitative data; (3) included indicators of successful mitigation and/or adaptation interventions linked to a change in mental health outcomes or outcomes related to psychosocial conditions and wellbeing (e.g., quality of life). We </a:t>
            </a:r>
            <a:r>
              <a:rPr lang="en-US" sz="3300" dirty="0" err="1">
                <a:solidFill>
                  <a:schemeClr val="tx2"/>
                </a:solidFill>
              </a:rPr>
              <a:t>categorised</a:t>
            </a:r>
            <a:r>
              <a:rPr lang="en-US" sz="3300" dirty="0">
                <a:solidFill>
                  <a:schemeClr val="tx2"/>
                </a:solidFill>
              </a:rPr>
              <a:t> studies by design, geographic region, target population, setting, environmental hazard, type and effectiveness of the strategy and primary outcomes. PROSPERO registry: CRD42021262711. </a:t>
            </a:r>
            <a:endParaRPr lang="en-GB" sz="3400" dirty="0">
              <a:solidFill>
                <a:schemeClr val="tx2"/>
              </a:solidFill>
            </a:endParaRPr>
          </a:p>
        </p:txBody>
      </p:sp>
      <p:cxnSp>
        <p:nvCxnSpPr>
          <p:cNvPr id="43" name="Straight Connector 42">
            <a:extLst>
              <a:ext uri="{FF2B5EF4-FFF2-40B4-BE49-F238E27FC236}">
                <a16:creationId xmlns:a16="http://schemas.microsoft.com/office/drawing/2014/main" id="{2659C2D0-DD42-443A-830A-882A5789988B}"/>
              </a:ext>
            </a:extLst>
          </p:cNvPr>
          <p:cNvCxnSpPr/>
          <p:nvPr/>
        </p:nvCxnSpPr>
        <p:spPr>
          <a:xfrm>
            <a:off x="15085401" y="18496319"/>
            <a:ext cx="12219432" cy="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D61EA78F-07F3-47AA-9EAF-CDE96E6F51B1}"/>
              </a:ext>
            </a:extLst>
          </p:cNvPr>
          <p:cNvSpPr txBox="1"/>
          <p:nvPr/>
        </p:nvSpPr>
        <p:spPr>
          <a:xfrm>
            <a:off x="28490935" y="6638097"/>
            <a:ext cx="12442781" cy="5403212"/>
          </a:xfrm>
          <a:prstGeom prst="rect">
            <a:avLst/>
          </a:prstGeom>
          <a:noFill/>
        </p:spPr>
        <p:txBody>
          <a:bodyPr wrap="square" lIns="0" tIns="0" rIns="0" bIns="0" rtlCol="0">
            <a:noAutofit/>
          </a:bodyPr>
          <a:lstStyle/>
          <a:p>
            <a:pPr>
              <a:lnSpc>
                <a:spcPts val="3600"/>
              </a:lnSpc>
            </a:pPr>
            <a:endParaRPr lang="en-GB" sz="2800" b="1" dirty="0">
              <a:solidFill>
                <a:schemeClr val="tx2"/>
              </a:solidFill>
              <a:latin typeface="Open Sans" charset="0"/>
              <a:ea typeface="Open Sans" charset="0"/>
              <a:cs typeface="Open Sans" charset="0"/>
            </a:endParaRPr>
          </a:p>
          <a:p>
            <a:pPr>
              <a:lnSpc>
                <a:spcPts val="3600"/>
              </a:lnSpc>
            </a:pPr>
            <a:r>
              <a:rPr lang="en-GB" sz="4000" b="1" dirty="0">
                <a:solidFill>
                  <a:schemeClr val="tx2"/>
                </a:solidFill>
                <a:latin typeface="Open Sans" charset="0"/>
                <a:ea typeface="Open Sans" charset="0"/>
                <a:cs typeface="Open Sans" charset="0"/>
              </a:rPr>
              <a:t>Findings</a:t>
            </a:r>
          </a:p>
          <a:p>
            <a:pPr>
              <a:lnSpc>
                <a:spcPts val="3600"/>
              </a:lnSpc>
            </a:pPr>
            <a:endParaRPr lang="en-GB" sz="4000" b="1" dirty="0">
              <a:solidFill>
                <a:schemeClr val="tx2"/>
              </a:solidFill>
              <a:latin typeface="Open Sans" charset="0"/>
              <a:ea typeface="Open Sans" charset="0"/>
              <a:cs typeface="Open Sans" charset="0"/>
            </a:endParaRPr>
          </a:p>
          <a:p>
            <a:pPr algn="just">
              <a:lnSpc>
                <a:spcPts val="3600"/>
              </a:lnSpc>
            </a:pPr>
            <a:r>
              <a:rPr lang="en-US" sz="3300" dirty="0">
                <a:solidFill>
                  <a:schemeClr val="tx2"/>
                </a:solidFill>
                <a:cs typeface="Times New Roman" panose="02020603050405020304" pitchFamily="18" charset="0"/>
              </a:rPr>
              <a:t>9,532 studies were initially retrieved, with 15 studies (12,255 participants) meeting the inclusion criteria. Twelve studies described evidence from single-adaptation strategies in nine LMICs, while three reported mitigation programme outcomes. Only two randomised evaluations assessed common mental disorders (e.g., depression, trauma, anxiety) using validated scales. Most studies evaluated broader wellbeing at the community and individual levels. Nine studies (53.3%) reported significant beneficial changes in mental health or wellbeing outcomes among intervention participants, while six (46.7%) obtained mixed results. No adverse intervention effects were reported, , though reporting and publication bias may be a factor. Despite positive effects reported, the practical significance and overall impact of the interventions remained unclear due to the heterogeneous reporting and gaps in effect size assessments (e.g., positive outcomes were observed in perceived benefits, self-efficacy, subjective wellbeing and material quality of life, structural and livelihoods measures, or disaster preparedness, however some studies did not report program effectiveness or provided qualitative insights). </a:t>
            </a:r>
            <a:endParaRPr lang="en-GB" sz="3300" dirty="0">
              <a:solidFill>
                <a:schemeClr val="tx2"/>
              </a:solidFill>
              <a:cs typeface="Times New Roman" panose="02020603050405020304" pitchFamily="18" charset="0"/>
            </a:endParaRPr>
          </a:p>
          <a:p>
            <a:pPr algn="just">
              <a:lnSpc>
                <a:spcPts val="3600"/>
              </a:lnSpc>
            </a:pPr>
            <a:endParaRPr lang="en-GB" sz="3300" dirty="0">
              <a:solidFill>
                <a:schemeClr val="tx2"/>
              </a:solidFill>
              <a:cs typeface="Times New Roman" panose="02020603050405020304" pitchFamily="18" charset="0"/>
            </a:endParaRPr>
          </a:p>
          <a:p>
            <a:pPr algn="just">
              <a:lnSpc>
                <a:spcPts val="3600"/>
              </a:lnSpc>
            </a:pPr>
            <a:endParaRPr lang="en-GB" sz="3300" dirty="0">
              <a:solidFill>
                <a:schemeClr val="tx2"/>
              </a:solidFill>
              <a:cs typeface="Times New Roman" panose="02020603050405020304" pitchFamily="18" charset="0"/>
            </a:endParaRPr>
          </a:p>
          <a:p>
            <a:pPr algn="just">
              <a:lnSpc>
                <a:spcPts val="3600"/>
              </a:lnSpc>
            </a:pPr>
            <a:endParaRPr lang="en-GB" sz="3300" dirty="0">
              <a:solidFill>
                <a:schemeClr val="tx2"/>
              </a:solidFill>
            </a:endParaRPr>
          </a:p>
        </p:txBody>
      </p:sp>
      <p:cxnSp>
        <p:nvCxnSpPr>
          <p:cNvPr id="45" name="Straight Connector 44">
            <a:extLst>
              <a:ext uri="{FF2B5EF4-FFF2-40B4-BE49-F238E27FC236}">
                <a16:creationId xmlns:a16="http://schemas.microsoft.com/office/drawing/2014/main" id="{1797DA84-B319-4F24-96FB-51741885D29E}"/>
              </a:ext>
            </a:extLst>
          </p:cNvPr>
          <p:cNvCxnSpPr>
            <a:cxnSpLocks/>
          </p:cNvCxnSpPr>
          <p:nvPr/>
        </p:nvCxnSpPr>
        <p:spPr>
          <a:xfrm>
            <a:off x="28342731" y="26428339"/>
            <a:ext cx="12388204" cy="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4450583D-B757-48BC-9268-43DB9E794D3E}"/>
              </a:ext>
            </a:extLst>
          </p:cNvPr>
          <p:cNvSpPr txBox="1"/>
          <p:nvPr/>
        </p:nvSpPr>
        <p:spPr>
          <a:xfrm>
            <a:off x="15242261" y="7027362"/>
            <a:ext cx="12418135" cy="959412"/>
          </a:xfrm>
          <a:prstGeom prst="rect">
            <a:avLst/>
          </a:prstGeom>
          <a:noFill/>
        </p:spPr>
        <p:txBody>
          <a:bodyPr wrap="square" lIns="0" tIns="0" rIns="0" bIns="0" rtlCol="0">
            <a:noAutofit/>
          </a:bodyPr>
          <a:lstStyle/>
          <a:p>
            <a:pPr>
              <a:lnSpc>
                <a:spcPts val="3600"/>
              </a:lnSpc>
            </a:pPr>
            <a:r>
              <a:rPr lang="en-GB" sz="3200" dirty="0">
                <a:solidFill>
                  <a:schemeClr val="tx2"/>
                </a:solidFill>
              </a:rPr>
              <a:t>Figure 1 – </a:t>
            </a:r>
            <a:r>
              <a:rPr lang="en-US" sz="3200" dirty="0">
                <a:solidFill>
                  <a:schemeClr val="tx2"/>
                </a:solidFill>
              </a:rPr>
              <a:t>PRISMA flow diagram of study selection</a:t>
            </a:r>
            <a:endParaRPr lang="en-GB" sz="3200" dirty="0">
              <a:solidFill>
                <a:schemeClr val="tx2"/>
              </a:solidFill>
            </a:endParaRPr>
          </a:p>
        </p:txBody>
      </p:sp>
      <p:pic>
        <p:nvPicPr>
          <p:cNvPr id="24" name="Picture 23" descr="Text&#10;&#10;Description automatically generated with medium confidence">
            <a:extLst>
              <a:ext uri="{FF2B5EF4-FFF2-40B4-BE49-F238E27FC236}">
                <a16:creationId xmlns:a16="http://schemas.microsoft.com/office/drawing/2014/main" id="{A947FA81-9A38-A381-5264-BA05740AEFB1}"/>
              </a:ext>
            </a:extLst>
          </p:cNvPr>
          <p:cNvPicPr>
            <a:picLocks noChangeAspect="1"/>
          </p:cNvPicPr>
          <p:nvPr/>
        </p:nvPicPr>
        <p:blipFill>
          <a:blip r:embed="rId4"/>
          <a:stretch>
            <a:fillRect/>
          </a:stretch>
        </p:blipFill>
        <p:spPr>
          <a:xfrm>
            <a:off x="28722790" y="1512634"/>
            <a:ext cx="12798583" cy="2051055"/>
          </a:xfrm>
          <a:prstGeom prst="rect">
            <a:avLst/>
          </a:prstGeom>
        </p:spPr>
      </p:pic>
      <p:grpSp>
        <p:nvGrpSpPr>
          <p:cNvPr id="4" name="Canvas 23">
            <a:extLst>
              <a:ext uri="{FF2B5EF4-FFF2-40B4-BE49-F238E27FC236}">
                <a16:creationId xmlns:a16="http://schemas.microsoft.com/office/drawing/2014/main" id="{988E13CD-F360-62FD-D5A6-5E6EB3E77214}"/>
              </a:ext>
            </a:extLst>
          </p:cNvPr>
          <p:cNvGrpSpPr/>
          <p:nvPr/>
        </p:nvGrpSpPr>
        <p:grpSpPr>
          <a:xfrm>
            <a:off x="15218605" y="7908715"/>
            <a:ext cx="12747917" cy="10727981"/>
            <a:chOff x="0" y="41"/>
            <a:chExt cx="8826147" cy="6485928"/>
          </a:xfrm>
        </p:grpSpPr>
        <p:sp>
          <p:nvSpPr>
            <p:cNvPr id="6" name="Rectángulo 5">
              <a:extLst>
                <a:ext uri="{FF2B5EF4-FFF2-40B4-BE49-F238E27FC236}">
                  <a16:creationId xmlns:a16="http://schemas.microsoft.com/office/drawing/2014/main" id="{3D6ACA25-9AAA-B87E-7E90-92E8934E54C3}"/>
                </a:ext>
              </a:extLst>
            </p:cNvPr>
            <p:cNvSpPr/>
            <p:nvPr/>
          </p:nvSpPr>
          <p:spPr>
            <a:xfrm>
              <a:off x="914400" y="831216"/>
              <a:ext cx="7911747" cy="5654753"/>
            </a:xfrm>
            <a:prstGeom prst="rect">
              <a:avLst/>
            </a:prstGeom>
            <a:noFill/>
          </p:spPr>
        </p:sp>
        <p:sp>
          <p:nvSpPr>
            <p:cNvPr id="8" name="Text Box 3">
              <a:extLst>
                <a:ext uri="{FF2B5EF4-FFF2-40B4-BE49-F238E27FC236}">
                  <a16:creationId xmlns:a16="http://schemas.microsoft.com/office/drawing/2014/main" id="{FE7C4070-55C7-2569-A8B2-56C5E8AFD7EB}"/>
                </a:ext>
              </a:extLst>
            </p:cNvPr>
            <p:cNvSpPr txBox="1">
              <a:spLocks noChangeArrowheads="1"/>
            </p:cNvSpPr>
            <p:nvPr/>
          </p:nvSpPr>
          <p:spPr bwMode="auto">
            <a:xfrm>
              <a:off x="0" y="25722"/>
              <a:ext cx="445770" cy="2610485"/>
            </a:xfrm>
            <a:prstGeom prst="rect">
              <a:avLst/>
            </a:prstGeom>
            <a:solidFill>
              <a:srgbClr val="FFC000"/>
            </a:solidFill>
            <a:ln>
              <a:headEnd/>
              <a:tailEnd/>
            </a:ln>
          </p:spPr>
          <p:style>
            <a:lnRef idx="2">
              <a:schemeClr val="accent2"/>
            </a:lnRef>
            <a:fillRef idx="1">
              <a:schemeClr val="lt1"/>
            </a:fillRef>
            <a:effectRef idx="0">
              <a:schemeClr val="accent2"/>
            </a:effectRef>
            <a:fontRef idx="minor">
              <a:schemeClr val="dk1"/>
            </a:fontRef>
          </p:style>
          <p:txBody>
            <a:bodyPr rot="0" vert="vert270" wrap="square" lIns="91440" tIns="45720" rIns="91440" bIns="45720" anchor="t" anchorCtr="0" upright="1">
              <a:noAutofit/>
            </a:bodyPr>
            <a:lstStyle/>
            <a:p>
              <a:pPr algn="ctr">
                <a:lnSpc>
                  <a:spcPct val="107000"/>
                </a:lnSpc>
                <a:spcAft>
                  <a:spcPts val="800"/>
                </a:spcAft>
              </a:pPr>
              <a:r>
                <a:rPr lang="en-CA" sz="2000" dirty="0">
                  <a:effectLst/>
                  <a:latin typeface="Times New Roman" panose="02020603050405020304" pitchFamily="18" charset="0"/>
                  <a:ea typeface="Calibri" panose="020F0502020204030204" pitchFamily="34" charset="0"/>
                  <a:cs typeface="Times New Roman" panose="02020603050405020304" pitchFamily="18" charset="0"/>
                </a:rPr>
                <a:t>Identification</a:t>
              </a:r>
              <a:endParaRPr lang="es-PE"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Text Box 3">
              <a:extLst>
                <a:ext uri="{FF2B5EF4-FFF2-40B4-BE49-F238E27FC236}">
                  <a16:creationId xmlns:a16="http://schemas.microsoft.com/office/drawing/2014/main" id="{A07C5BBD-B580-BF5C-3BA3-B0C5BCB6B527}"/>
                </a:ext>
              </a:extLst>
            </p:cNvPr>
            <p:cNvSpPr txBox="1">
              <a:spLocks noChangeArrowheads="1"/>
            </p:cNvSpPr>
            <p:nvPr/>
          </p:nvSpPr>
          <p:spPr bwMode="auto">
            <a:xfrm>
              <a:off x="925043" y="2743203"/>
              <a:ext cx="489089" cy="1988347"/>
            </a:xfrm>
            <a:prstGeom prst="rect">
              <a:avLst/>
            </a:prstGeom>
            <a:solidFill>
              <a:srgbClr val="FF6600"/>
            </a:solidFill>
            <a:ln w="6350">
              <a:solidFill>
                <a:srgbClr val="000000"/>
              </a:solidFill>
              <a:miter lim="800000"/>
              <a:headEnd/>
              <a:tailEnd/>
            </a:ln>
          </p:spPr>
          <p:txBody>
            <a:bodyPr rot="0" vert="vert270" wrap="square" lIns="91440" tIns="45720" rIns="91440" bIns="45720" anchor="t" anchorCtr="0" upright="1">
              <a:noAutofit/>
            </a:bodyPr>
            <a:lstStyle/>
            <a:p>
              <a:pPr algn="ctr">
                <a:lnSpc>
                  <a:spcPct val="106000"/>
                </a:lnSpc>
                <a:spcAft>
                  <a:spcPts val="800"/>
                </a:spcAft>
              </a:pPr>
              <a:r>
                <a:rPr lang="en-CA" sz="2000" dirty="0">
                  <a:effectLst/>
                  <a:latin typeface="Times New Roman" panose="02020603050405020304" pitchFamily="18" charset="0"/>
                  <a:ea typeface="Calibri" panose="020F0502020204030204" pitchFamily="34" charset="0"/>
                </a:rPr>
                <a:t>Screening</a:t>
              </a:r>
              <a:endParaRPr lang="es-PE" sz="2000" dirty="0">
                <a:effectLst/>
                <a:latin typeface="Times New Roman" panose="02020603050405020304" pitchFamily="18" charset="0"/>
                <a:ea typeface="Times New Roman" panose="02020603050405020304" pitchFamily="18" charset="0"/>
              </a:endParaRPr>
            </a:p>
          </p:txBody>
        </p:sp>
        <p:sp>
          <p:nvSpPr>
            <p:cNvPr id="16" name="Text Box 3">
              <a:extLst>
                <a:ext uri="{FF2B5EF4-FFF2-40B4-BE49-F238E27FC236}">
                  <a16:creationId xmlns:a16="http://schemas.microsoft.com/office/drawing/2014/main" id="{E65B68A8-DAB1-9C84-BBFF-B7C7CE02111E}"/>
                </a:ext>
              </a:extLst>
            </p:cNvPr>
            <p:cNvSpPr txBox="1">
              <a:spLocks noChangeArrowheads="1"/>
            </p:cNvSpPr>
            <p:nvPr/>
          </p:nvSpPr>
          <p:spPr bwMode="auto">
            <a:xfrm>
              <a:off x="925182" y="4912241"/>
              <a:ext cx="488950" cy="1221319"/>
            </a:xfrm>
            <a:prstGeom prst="rect">
              <a:avLst/>
            </a:prstGeom>
            <a:solidFill>
              <a:srgbClr val="FF0000"/>
            </a:solidFill>
            <a:ln w="6350">
              <a:solidFill>
                <a:srgbClr val="000000"/>
              </a:solidFill>
              <a:miter lim="800000"/>
              <a:headEnd/>
              <a:tailEnd/>
            </a:ln>
          </p:spPr>
          <p:txBody>
            <a:bodyPr rot="0" vert="vert270" wrap="square" lIns="91440" tIns="45720" rIns="91440" bIns="45720" anchor="t" anchorCtr="0" upright="1">
              <a:noAutofit/>
            </a:bodyPr>
            <a:lstStyle/>
            <a:p>
              <a:pPr algn="ctr">
                <a:lnSpc>
                  <a:spcPct val="105000"/>
                </a:lnSpc>
                <a:spcAft>
                  <a:spcPts val="800"/>
                </a:spcAft>
              </a:pPr>
              <a:r>
                <a:rPr lang="en-CA" sz="2000" dirty="0">
                  <a:effectLst/>
                  <a:latin typeface="Times New Roman" panose="02020603050405020304" pitchFamily="18" charset="0"/>
                  <a:ea typeface="Calibri" panose="020F0502020204030204" pitchFamily="34" charset="0"/>
                </a:rPr>
                <a:t>Included</a:t>
              </a:r>
              <a:endParaRPr lang="es-PE" sz="2000" dirty="0">
                <a:effectLst/>
                <a:latin typeface="Times New Roman" panose="02020603050405020304" pitchFamily="18" charset="0"/>
                <a:ea typeface="Times New Roman" panose="02020603050405020304" pitchFamily="18" charset="0"/>
              </a:endParaRPr>
            </a:p>
          </p:txBody>
        </p:sp>
        <p:sp>
          <p:nvSpPr>
            <p:cNvPr id="19" name="Rectangle: Rounded Corners 11">
              <a:extLst>
                <a:ext uri="{FF2B5EF4-FFF2-40B4-BE49-F238E27FC236}">
                  <a16:creationId xmlns:a16="http://schemas.microsoft.com/office/drawing/2014/main" id="{0139DE12-5A93-C416-D3E1-A90901749ACC}"/>
                </a:ext>
              </a:extLst>
            </p:cNvPr>
            <p:cNvSpPr>
              <a:spLocks noChangeArrowheads="1"/>
            </p:cNvSpPr>
            <p:nvPr/>
          </p:nvSpPr>
          <p:spPr bwMode="auto">
            <a:xfrm>
              <a:off x="1414133" y="41"/>
              <a:ext cx="3306448" cy="1433285"/>
            </a:xfrm>
            <a:prstGeom prst="roundRect">
              <a:avLst>
                <a:gd name="adj" fmla="val 16667"/>
              </a:avLst>
            </a:prstGeom>
            <a:ln>
              <a:headEnd/>
              <a:tailEnd/>
            </a:ln>
          </p:spPr>
          <p:style>
            <a:lnRef idx="2">
              <a:schemeClr val="accent4"/>
            </a:lnRef>
            <a:fillRef idx="1">
              <a:schemeClr val="lt1"/>
            </a:fillRef>
            <a:effectRef idx="0">
              <a:schemeClr val="accent4"/>
            </a:effectRef>
            <a:fontRef idx="minor">
              <a:schemeClr val="dk1"/>
            </a:fontRef>
          </p:style>
          <p:txBody>
            <a:bodyPr rot="0" vert="horz" wrap="square" lIns="91440" tIns="45720" rIns="91440" bIns="45720" anchor="ctr" anchorCtr="0" upright="1">
              <a:noAutofit/>
            </a:bodyPr>
            <a:lstStyle/>
            <a:p>
              <a:pPr algn="ctr">
                <a:lnSpc>
                  <a:spcPct val="106000"/>
                </a:lnSpc>
              </a:pPr>
              <a:r>
                <a:rPr lang="en-US" sz="2000" dirty="0">
                  <a:effectLst/>
                  <a:latin typeface="Times New Roman" panose="02020603050405020304" pitchFamily="18" charset="0"/>
                  <a:ea typeface="Calibri" panose="020F0502020204030204" pitchFamily="34" charset="0"/>
                </a:rPr>
                <a:t>Database Records identified (n = 9514)</a:t>
              </a:r>
              <a:endParaRPr lang="es-PE" sz="2000" dirty="0">
                <a:effectLst/>
                <a:latin typeface="Times New Roman" panose="02020603050405020304" pitchFamily="18" charset="0"/>
                <a:ea typeface="Times New Roman" panose="02020603050405020304" pitchFamily="18" charset="0"/>
              </a:endParaRPr>
            </a:p>
            <a:p>
              <a:pPr algn="ctr">
                <a:lnSpc>
                  <a:spcPct val="106000"/>
                </a:lnSpc>
              </a:pPr>
              <a:r>
                <a:rPr lang="en-US" sz="1400" dirty="0">
                  <a:effectLst/>
                  <a:latin typeface="Times New Roman" panose="02020603050405020304" pitchFamily="18" charset="0"/>
                  <a:ea typeface="Calibri" panose="020F0502020204030204" pitchFamily="34" charset="0"/>
                </a:rPr>
                <a:t>Medline = 951</a:t>
              </a:r>
              <a:endParaRPr lang="es-PE" sz="1400" dirty="0">
                <a:effectLst/>
                <a:latin typeface="Times New Roman" panose="02020603050405020304" pitchFamily="18" charset="0"/>
                <a:ea typeface="Times New Roman" panose="02020603050405020304" pitchFamily="18" charset="0"/>
              </a:endParaRPr>
            </a:p>
            <a:p>
              <a:pPr algn="ctr">
                <a:lnSpc>
                  <a:spcPct val="106000"/>
                </a:lnSpc>
              </a:pPr>
              <a:r>
                <a:rPr lang="en-US" sz="1400" dirty="0">
                  <a:effectLst/>
                  <a:latin typeface="Times New Roman" panose="02020603050405020304" pitchFamily="18" charset="0"/>
                  <a:ea typeface="Calibri" panose="020F0502020204030204" pitchFamily="34" charset="0"/>
                </a:rPr>
                <a:t>Embase = 1331</a:t>
              </a:r>
              <a:endParaRPr lang="es-PE" sz="1400" dirty="0">
                <a:effectLst/>
                <a:latin typeface="Times New Roman" panose="02020603050405020304" pitchFamily="18" charset="0"/>
                <a:ea typeface="Times New Roman" panose="02020603050405020304" pitchFamily="18" charset="0"/>
              </a:endParaRPr>
            </a:p>
            <a:p>
              <a:pPr algn="ctr">
                <a:lnSpc>
                  <a:spcPct val="106000"/>
                </a:lnSpc>
              </a:pPr>
              <a:r>
                <a:rPr lang="en-US" sz="1400" dirty="0">
                  <a:effectLst/>
                  <a:latin typeface="Times New Roman" panose="02020603050405020304" pitchFamily="18" charset="0"/>
                  <a:ea typeface="Calibri" panose="020F0502020204030204" pitchFamily="34" charset="0"/>
                </a:rPr>
                <a:t>PsycInfo = 831</a:t>
              </a:r>
              <a:endParaRPr lang="es-PE" sz="1400" dirty="0">
                <a:effectLst/>
                <a:latin typeface="Times New Roman" panose="02020603050405020304" pitchFamily="18" charset="0"/>
                <a:ea typeface="Times New Roman" panose="02020603050405020304" pitchFamily="18" charset="0"/>
              </a:endParaRPr>
            </a:p>
            <a:p>
              <a:pPr algn="ctr">
                <a:lnSpc>
                  <a:spcPct val="106000"/>
                </a:lnSpc>
              </a:pPr>
              <a:r>
                <a:rPr lang="en-US" sz="1400" dirty="0">
                  <a:effectLst/>
                  <a:latin typeface="Times New Roman" panose="02020603050405020304" pitchFamily="18" charset="0"/>
                  <a:ea typeface="Calibri" panose="020F0502020204030204" pitchFamily="34" charset="0"/>
                </a:rPr>
                <a:t>Global Health = 508</a:t>
              </a:r>
              <a:endParaRPr lang="es-PE" sz="1400" dirty="0">
                <a:effectLst/>
                <a:latin typeface="Times New Roman" panose="02020603050405020304" pitchFamily="18" charset="0"/>
                <a:ea typeface="Times New Roman" panose="02020603050405020304" pitchFamily="18" charset="0"/>
              </a:endParaRPr>
            </a:p>
            <a:p>
              <a:pPr algn="ctr">
                <a:lnSpc>
                  <a:spcPct val="106000"/>
                </a:lnSpc>
              </a:pPr>
              <a:r>
                <a:rPr lang="en-US" sz="1400" dirty="0">
                  <a:effectLst/>
                  <a:latin typeface="Times New Roman" panose="02020603050405020304" pitchFamily="18" charset="0"/>
                  <a:ea typeface="Calibri" panose="020F0502020204030204" pitchFamily="34" charset="0"/>
                </a:rPr>
                <a:t>Cochrane = 2180</a:t>
              </a:r>
              <a:endParaRPr lang="es-PE" sz="1400" dirty="0">
                <a:effectLst/>
                <a:latin typeface="Times New Roman" panose="02020603050405020304" pitchFamily="18" charset="0"/>
                <a:ea typeface="Times New Roman" panose="02020603050405020304" pitchFamily="18" charset="0"/>
              </a:endParaRPr>
            </a:p>
            <a:p>
              <a:pPr algn="ctr">
                <a:lnSpc>
                  <a:spcPct val="106000"/>
                </a:lnSpc>
              </a:pPr>
              <a:r>
                <a:rPr lang="en-US" sz="1400" dirty="0">
                  <a:effectLst/>
                  <a:latin typeface="Times New Roman" panose="02020603050405020304" pitchFamily="18" charset="0"/>
                  <a:ea typeface="Calibri" panose="020F0502020204030204" pitchFamily="34" charset="0"/>
                </a:rPr>
                <a:t>GreenFile = 614</a:t>
              </a:r>
              <a:endParaRPr lang="es-PE" sz="1400" dirty="0">
                <a:effectLst/>
                <a:latin typeface="Times New Roman" panose="02020603050405020304" pitchFamily="18" charset="0"/>
                <a:ea typeface="Times New Roman" panose="02020603050405020304" pitchFamily="18" charset="0"/>
              </a:endParaRPr>
            </a:p>
            <a:p>
              <a:pPr algn="ctr">
                <a:lnSpc>
                  <a:spcPct val="106000"/>
                </a:lnSpc>
              </a:pPr>
              <a:r>
                <a:rPr lang="en-GB" sz="1400" dirty="0">
                  <a:effectLst/>
                  <a:latin typeface="Times New Roman" panose="02020603050405020304" pitchFamily="18" charset="0"/>
                  <a:ea typeface="Times New Roman" panose="02020603050405020304" pitchFamily="18" charset="0"/>
                </a:rPr>
                <a:t>Web of Science = 3099</a:t>
              </a:r>
              <a:endParaRPr lang="es-PE" sz="1400" dirty="0">
                <a:effectLst/>
                <a:latin typeface="Times New Roman" panose="02020603050405020304" pitchFamily="18" charset="0"/>
                <a:ea typeface="Times New Roman" panose="02020603050405020304" pitchFamily="18" charset="0"/>
              </a:endParaRPr>
            </a:p>
          </p:txBody>
        </p:sp>
        <p:sp>
          <p:nvSpPr>
            <p:cNvPr id="21" name="Rectangle: Rounded Corners 12">
              <a:extLst>
                <a:ext uri="{FF2B5EF4-FFF2-40B4-BE49-F238E27FC236}">
                  <a16:creationId xmlns:a16="http://schemas.microsoft.com/office/drawing/2014/main" id="{8563DDB2-AA79-8628-D9B9-165407396E8F}"/>
                </a:ext>
              </a:extLst>
            </p:cNvPr>
            <p:cNvSpPr>
              <a:spLocks noChangeArrowheads="1"/>
            </p:cNvSpPr>
            <p:nvPr/>
          </p:nvSpPr>
          <p:spPr bwMode="auto">
            <a:xfrm>
              <a:off x="5189212" y="13073"/>
              <a:ext cx="3190714" cy="1420289"/>
            </a:xfrm>
            <a:prstGeom prst="roundRect">
              <a:avLst>
                <a:gd name="adj" fmla="val 16667"/>
              </a:avLst>
            </a:prstGeom>
            <a:ln>
              <a:headEnd/>
              <a:tailEnd/>
            </a:ln>
          </p:spPr>
          <p:style>
            <a:lnRef idx="2">
              <a:schemeClr val="accent4"/>
            </a:lnRef>
            <a:fillRef idx="1">
              <a:schemeClr val="lt1"/>
            </a:fillRef>
            <a:effectRef idx="0">
              <a:schemeClr val="accent4"/>
            </a:effectRef>
            <a:fontRef idx="minor">
              <a:schemeClr val="dk1"/>
            </a:fontRef>
          </p:style>
          <p:txBody>
            <a:bodyPr rot="0" vert="horz" wrap="square" lIns="91440" tIns="45720" rIns="91440" bIns="45720" anchor="ctr" anchorCtr="0" upright="1">
              <a:noAutofit/>
            </a:bodyPr>
            <a:lstStyle/>
            <a:p>
              <a:pPr algn="ctr">
                <a:lnSpc>
                  <a:spcPct val="106000"/>
                </a:lnSpc>
              </a:pPr>
              <a:r>
                <a:rPr lang="en-US" sz="2000" dirty="0">
                  <a:effectLst/>
                  <a:latin typeface="Times New Roman" panose="02020603050405020304" pitchFamily="18" charset="0"/>
                  <a:ea typeface="Calibri" panose="020F0502020204030204" pitchFamily="34" charset="0"/>
                </a:rPr>
                <a:t>Additional records  (n = 18)</a:t>
              </a:r>
              <a:endParaRPr lang="es-PE" sz="2000" dirty="0">
                <a:effectLst/>
                <a:latin typeface="Times New Roman" panose="02020603050405020304" pitchFamily="18" charset="0"/>
                <a:ea typeface="Times New Roman" panose="02020603050405020304" pitchFamily="18" charset="0"/>
              </a:endParaRPr>
            </a:p>
            <a:p>
              <a:pPr algn="ctr">
                <a:lnSpc>
                  <a:spcPct val="106000"/>
                </a:lnSpc>
              </a:pPr>
              <a:r>
                <a:rPr lang="en-US" sz="2000" dirty="0">
                  <a:effectLst/>
                  <a:latin typeface="Times New Roman" panose="02020603050405020304" pitchFamily="18" charset="0"/>
                  <a:ea typeface="Calibri" panose="020F0502020204030204" pitchFamily="34" charset="0"/>
                </a:rPr>
                <a:t>-Manual searches = 13</a:t>
              </a:r>
              <a:endParaRPr lang="es-PE" sz="2000" dirty="0">
                <a:effectLst/>
                <a:latin typeface="Times New Roman" panose="02020603050405020304" pitchFamily="18" charset="0"/>
                <a:ea typeface="Times New Roman" panose="02020603050405020304" pitchFamily="18" charset="0"/>
              </a:endParaRPr>
            </a:p>
            <a:p>
              <a:pPr algn="ctr">
                <a:lnSpc>
                  <a:spcPct val="106000"/>
                </a:lnSpc>
              </a:pPr>
              <a:r>
                <a:rPr lang="en-GB" sz="2000" dirty="0">
                  <a:effectLst/>
                  <a:latin typeface="Times New Roman" panose="02020603050405020304" pitchFamily="18" charset="0"/>
                  <a:ea typeface="Times New Roman" panose="02020603050405020304" pitchFamily="18" charset="0"/>
                </a:rPr>
                <a:t>-Scheelbeek et al. report using the ‘Global Adaptation Mapping Initiative’ database*</a:t>
              </a:r>
              <a:r>
                <a:rPr lang="en-GB" sz="2000" dirty="0">
                  <a:effectLst/>
                  <a:latin typeface="Times New Roman" panose="02020603050405020304" pitchFamily="18" charset="0"/>
                  <a:ea typeface="Calibri" panose="020F0502020204030204" pitchFamily="34" charset="0"/>
                </a:rPr>
                <a:t> </a:t>
              </a:r>
              <a:r>
                <a:rPr lang="en-US" sz="2000" b="1" dirty="0">
                  <a:effectLst/>
                  <a:latin typeface="Times New Roman" panose="02020603050405020304" pitchFamily="18" charset="0"/>
                  <a:ea typeface="Calibri" panose="020F0502020204030204" pitchFamily="34" charset="0"/>
                </a:rPr>
                <a:t>=</a:t>
              </a:r>
              <a:r>
                <a:rPr lang="en-US" sz="2000" dirty="0">
                  <a:effectLst/>
                  <a:latin typeface="Times New Roman" panose="02020603050405020304" pitchFamily="18" charset="0"/>
                  <a:ea typeface="Calibri" panose="020F0502020204030204" pitchFamily="34" charset="0"/>
                </a:rPr>
                <a:t> 05</a:t>
              </a:r>
              <a:endParaRPr lang="es-PE" sz="2000" dirty="0">
                <a:effectLst/>
                <a:latin typeface="Times New Roman" panose="02020603050405020304" pitchFamily="18" charset="0"/>
                <a:ea typeface="Times New Roman" panose="02020603050405020304" pitchFamily="18" charset="0"/>
              </a:endParaRPr>
            </a:p>
            <a:p>
              <a:pPr algn="ctr">
                <a:lnSpc>
                  <a:spcPct val="106000"/>
                </a:lnSpc>
              </a:pPr>
              <a:r>
                <a:rPr lang="en-US" sz="1400" dirty="0">
                  <a:effectLst/>
                  <a:latin typeface="Times New Roman" panose="02020603050405020304" pitchFamily="18" charset="0"/>
                  <a:ea typeface="Calibri" panose="020F0502020204030204" pitchFamily="34" charset="0"/>
                </a:rPr>
                <a:t>*</a:t>
              </a:r>
              <a:r>
                <a:rPr lang="en-GB" sz="1200" dirty="0">
                  <a:effectLst/>
                  <a:latin typeface="Times New Roman" panose="02020603050405020304" pitchFamily="18" charset="0"/>
                  <a:ea typeface="Times New Roman" panose="02020603050405020304" pitchFamily="18" charset="0"/>
                </a:rPr>
                <a:t>Systematic searches from Scopus, Web of Science and Google Scholar from 2013 to 2020</a:t>
              </a:r>
              <a:endParaRPr lang="es-PE" sz="1200" dirty="0">
                <a:effectLst/>
                <a:latin typeface="Times New Roman" panose="02020603050405020304" pitchFamily="18" charset="0"/>
                <a:ea typeface="Times New Roman" panose="02020603050405020304" pitchFamily="18" charset="0"/>
              </a:endParaRPr>
            </a:p>
            <a:p>
              <a:pPr algn="ctr">
                <a:lnSpc>
                  <a:spcPct val="106000"/>
                </a:lnSpc>
              </a:pPr>
              <a:r>
                <a:rPr lang="en-GB" sz="950" dirty="0">
                  <a:effectLst/>
                  <a:latin typeface="Times New Roman" panose="02020603050405020304" pitchFamily="18" charset="0"/>
                  <a:ea typeface="Times New Roman" panose="02020603050405020304" pitchFamily="18" charset="0"/>
                </a:rPr>
                <a:t> </a:t>
              </a:r>
              <a:endParaRPr lang="es-PE" sz="1200" dirty="0">
                <a:effectLst/>
                <a:latin typeface="Times New Roman" panose="02020603050405020304" pitchFamily="18" charset="0"/>
                <a:ea typeface="Times New Roman" panose="02020603050405020304" pitchFamily="18" charset="0"/>
              </a:endParaRPr>
            </a:p>
            <a:p>
              <a:pPr algn="just">
                <a:lnSpc>
                  <a:spcPct val="106000"/>
                </a:lnSpc>
              </a:pPr>
              <a:r>
                <a:rPr lang="en-US" sz="1100" dirty="0">
                  <a:effectLst/>
                  <a:latin typeface="Times New Roman" panose="02020603050405020304" pitchFamily="18" charset="0"/>
                  <a:ea typeface="Calibri" panose="020F0502020204030204" pitchFamily="34" charset="0"/>
                </a:rPr>
                <a:t> </a:t>
              </a:r>
              <a:endParaRPr lang="es-PE" sz="1200" dirty="0">
                <a:effectLst/>
                <a:latin typeface="Times New Roman" panose="02020603050405020304" pitchFamily="18" charset="0"/>
                <a:ea typeface="Times New Roman" panose="02020603050405020304" pitchFamily="18" charset="0"/>
              </a:endParaRPr>
            </a:p>
          </p:txBody>
        </p:sp>
        <p:sp>
          <p:nvSpPr>
            <p:cNvPr id="22" name="Right Brace 13">
              <a:extLst>
                <a:ext uri="{FF2B5EF4-FFF2-40B4-BE49-F238E27FC236}">
                  <a16:creationId xmlns:a16="http://schemas.microsoft.com/office/drawing/2014/main" id="{6AB8BD00-0C2E-75D8-90AA-BB2153F91176}"/>
                </a:ext>
              </a:extLst>
            </p:cNvPr>
            <p:cNvSpPr>
              <a:spLocks/>
            </p:cNvSpPr>
            <p:nvPr/>
          </p:nvSpPr>
          <p:spPr bwMode="auto">
            <a:xfrm rot="5400000">
              <a:off x="4303905" y="-148601"/>
              <a:ext cx="459253" cy="3623179"/>
            </a:xfrm>
            <a:prstGeom prst="rightBrace">
              <a:avLst>
                <a:gd name="adj1" fmla="val 8330"/>
                <a:gd name="adj2" fmla="val 51801"/>
              </a:avLst>
            </a:prstGeom>
            <a:ln>
              <a:headEnd/>
              <a:tailEnd/>
            </a:ln>
          </p:spPr>
          <p:style>
            <a:lnRef idx="1">
              <a:schemeClr val="accent3"/>
            </a:lnRef>
            <a:fillRef idx="0">
              <a:schemeClr val="accent3"/>
            </a:fillRef>
            <a:effectRef idx="0">
              <a:schemeClr val="accent3"/>
            </a:effectRef>
            <a:fontRef idx="minor">
              <a:schemeClr val="tx1"/>
            </a:fontRef>
          </p:style>
          <p:txBody>
            <a:bodyPr rot="0" vert="horz" wrap="square" lIns="91440" tIns="45720" rIns="91440" bIns="45720" anchor="ctr" anchorCtr="0" upright="1">
              <a:noAutofit/>
            </a:bodyPr>
            <a:lstStyle/>
            <a:p>
              <a:endParaRPr lang="es-PE"/>
            </a:p>
          </p:txBody>
        </p:sp>
        <p:sp>
          <p:nvSpPr>
            <p:cNvPr id="25" name="Rectangle: Rounded Corners 14">
              <a:extLst>
                <a:ext uri="{FF2B5EF4-FFF2-40B4-BE49-F238E27FC236}">
                  <a16:creationId xmlns:a16="http://schemas.microsoft.com/office/drawing/2014/main" id="{701E9693-FED4-2E9F-C228-E4DE91B5FD80}"/>
                </a:ext>
              </a:extLst>
            </p:cNvPr>
            <p:cNvSpPr>
              <a:spLocks noChangeArrowheads="1"/>
            </p:cNvSpPr>
            <p:nvPr/>
          </p:nvSpPr>
          <p:spPr bwMode="auto">
            <a:xfrm>
              <a:off x="3418321" y="1892590"/>
              <a:ext cx="2209800" cy="542265"/>
            </a:xfrm>
            <a:prstGeom prst="roundRect">
              <a:avLst>
                <a:gd name="adj" fmla="val 16667"/>
              </a:avLst>
            </a:prstGeom>
            <a:ln>
              <a:headEnd/>
              <a:tailEnd/>
            </a:ln>
          </p:spPr>
          <p:style>
            <a:lnRef idx="2">
              <a:schemeClr val="accent4"/>
            </a:lnRef>
            <a:fillRef idx="1">
              <a:schemeClr val="lt1"/>
            </a:fillRef>
            <a:effectRef idx="0">
              <a:schemeClr val="accent4"/>
            </a:effectRef>
            <a:fontRef idx="minor">
              <a:schemeClr val="dk1"/>
            </a:fontRef>
          </p:style>
          <p:txBody>
            <a:bodyPr rot="0" vert="horz" wrap="square" lIns="91440" tIns="45720" rIns="91440" bIns="45720" anchor="ctr" anchorCtr="0" upright="1">
              <a:noAutofit/>
            </a:bodyPr>
            <a:lstStyle/>
            <a:p>
              <a:pPr algn="ctr">
                <a:lnSpc>
                  <a:spcPct val="106000"/>
                </a:lnSpc>
              </a:pPr>
              <a:r>
                <a:rPr lang="en-US" sz="2000" dirty="0">
                  <a:effectLst/>
                  <a:latin typeface="Times New Roman" panose="02020603050405020304" pitchFamily="18" charset="0"/>
                  <a:ea typeface="Calibri" panose="020F0502020204030204" pitchFamily="34" charset="0"/>
                </a:rPr>
                <a:t>Total potential records </a:t>
              </a:r>
              <a:endParaRPr lang="es-PE" sz="2000" dirty="0">
                <a:effectLst/>
                <a:latin typeface="Times New Roman" panose="02020603050405020304" pitchFamily="18" charset="0"/>
                <a:ea typeface="Times New Roman" panose="02020603050405020304" pitchFamily="18" charset="0"/>
              </a:endParaRPr>
            </a:p>
            <a:p>
              <a:pPr algn="ctr">
                <a:lnSpc>
                  <a:spcPct val="106000"/>
                </a:lnSpc>
              </a:pPr>
              <a:r>
                <a:rPr lang="en-US" sz="2000" b="1" dirty="0">
                  <a:effectLst/>
                  <a:latin typeface="Times New Roman" panose="02020603050405020304" pitchFamily="18" charset="0"/>
                  <a:ea typeface="Calibri" panose="020F0502020204030204" pitchFamily="34" charset="0"/>
                </a:rPr>
                <a:t>(n = 9532)</a:t>
              </a:r>
              <a:endParaRPr lang="es-PE" sz="2000" dirty="0">
                <a:effectLst/>
                <a:latin typeface="Times New Roman" panose="02020603050405020304" pitchFamily="18" charset="0"/>
                <a:ea typeface="Times New Roman" panose="02020603050405020304" pitchFamily="18" charset="0"/>
              </a:endParaRPr>
            </a:p>
            <a:p>
              <a:pPr algn="ctr">
                <a:lnSpc>
                  <a:spcPct val="106000"/>
                </a:lnSpc>
              </a:pPr>
              <a:r>
                <a:rPr lang="en-US" sz="1400" dirty="0">
                  <a:effectLst/>
                  <a:latin typeface="Times New Roman" panose="02020603050405020304" pitchFamily="18" charset="0"/>
                  <a:ea typeface="Calibri" panose="020F0502020204030204" pitchFamily="34" charset="0"/>
                </a:rPr>
                <a:t> </a:t>
              </a:r>
              <a:endParaRPr lang="es-PE" sz="1400" dirty="0">
                <a:effectLst/>
                <a:latin typeface="Times New Roman" panose="02020603050405020304" pitchFamily="18" charset="0"/>
                <a:ea typeface="Times New Roman" panose="02020603050405020304" pitchFamily="18" charset="0"/>
              </a:endParaRPr>
            </a:p>
          </p:txBody>
        </p:sp>
        <p:sp>
          <p:nvSpPr>
            <p:cNvPr id="26" name="Rectangle: Rounded Corners 15">
              <a:extLst>
                <a:ext uri="{FF2B5EF4-FFF2-40B4-BE49-F238E27FC236}">
                  <a16:creationId xmlns:a16="http://schemas.microsoft.com/office/drawing/2014/main" id="{9379A5C3-F5D4-FF09-1B07-8CE1CF2CBF9C}"/>
                </a:ext>
              </a:extLst>
            </p:cNvPr>
            <p:cNvSpPr>
              <a:spLocks noChangeArrowheads="1"/>
            </p:cNvSpPr>
            <p:nvPr/>
          </p:nvSpPr>
          <p:spPr bwMode="auto">
            <a:xfrm>
              <a:off x="6081821" y="1854977"/>
              <a:ext cx="2393963" cy="888185"/>
            </a:xfrm>
            <a:prstGeom prst="roundRect">
              <a:avLst>
                <a:gd name="adj" fmla="val 16667"/>
              </a:avLst>
            </a:prstGeom>
            <a:ln>
              <a:headEnd/>
              <a:tailEnd/>
            </a:ln>
          </p:spPr>
          <p:style>
            <a:lnRef idx="2">
              <a:schemeClr val="accent5"/>
            </a:lnRef>
            <a:fillRef idx="1">
              <a:schemeClr val="lt1"/>
            </a:fillRef>
            <a:effectRef idx="0">
              <a:schemeClr val="accent5"/>
            </a:effectRef>
            <a:fontRef idx="minor">
              <a:schemeClr val="dk1"/>
            </a:fontRef>
          </p:style>
          <p:txBody>
            <a:bodyPr rot="0" vert="horz" wrap="square" lIns="91440" tIns="45720" rIns="91440" bIns="45720" anchor="ctr" anchorCtr="0" upright="1">
              <a:noAutofit/>
            </a:bodyPr>
            <a:lstStyle/>
            <a:p>
              <a:pPr>
                <a:lnSpc>
                  <a:spcPct val="106000"/>
                </a:lnSpc>
              </a:pPr>
              <a:r>
                <a:rPr lang="fr-FR" sz="2000" dirty="0">
                  <a:effectLst/>
                  <a:latin typeface="Times New Roman" panose="02020603050405020304" pitchFamily="18" charset="0"/>
                  <a:ea typeface="Calibri" panose="020F0502020204030204" pitchFamily="34" charset="0"/>
                </a:rPr>
                <a:t>Duplicates </a:t>
              </a:r>
              <a:r>
                <a:rPr lang="fr-FR" sz="2000" dirty="0" err="1">
                  <a:effectLst/>
                  <a:latin typeface="Times New Roman" panose="02020603050405020304" pitchFamily="18" charset="0"/>
                  <a:ea typeface="Calibri" panose="020F0502020204030204" pitchFamily="34" charset="0"/>
                </a:rPr>
                <a:t>excluded</a:t>
              </a:r>
              <a:r>
                <a:rPr lang="fr-FR" sz="2000" b="1" dirty="0">
                  <a:effectLst/>
                  <a:latin typeface="Times New Roman" panose="02020603050405020304" pitchFamily="18" charset="0"/>
                  <a:ea typeface="Calibri" panose="020F0502020204030204" pitchFamily="34" charset="0"/>
                </a:rPr>
                <a:t>  (n=824)</a:t>
              </a:r>
              <a:endParaRPr lang="es-PE" sz="2000" dirty="0">
                <a:effectLst/>
                <a:latin typeface="Times New Roman" panose="02020603050405020304" pitchFamily="18" charset="0"/>
                <a:ea typeface="Times New Roman" panose="02020603050405020304" pitchFamily="18" charset="0"/>
              </a:endParaRPr>
            </a:p>
            <a:p>
              <a:pPr>
                <a:lnSpc>
                  <a:spcPct val="106000"/>
                </a:lnSpc>
              </a:pPr>
              <a:r>
                <a:rPr lang="fr-FR" sz="1100" dirty="0">
                  <a:effectLst/>
                  <a:latin typeface="Times New Roman" panose="02020603050405020304" pitchFamily="18" charset="0"/>
                  <a:ea typeface="Calibri" panose="020F0502020204030204" pitchFamily="34" charset="0"/>
                </a:rPr>
                <a:t>-</a:t>
              </a:r>
              <a:r>
                <a:rPr lang="fr-FR" sz="1100" dirty="0" err="1">
                  <a:effectLst/>
                  <a:latin typeface="Times New Roman" panose="02020603050405020304" pitchFamily="18" charset="0"/>
                  <a:ea typeface="Calibri" panose="020F0502020204030204" pitchFamily="34" charset="0"/>
                </a:rPr>
                <a:t>EndNote</a:t>
              </a:r>
              <a:r>
                <a:rPr lang="fr-FR" sz="1100" dirty="0">
                  <a:effectLst/>
                  <a:latin typeface="Times New Roman" panose="02020603050405020304" pitchFamily="18" charset="0"/>
                  <a:ea typeface="Calibri" panose="020F0502020204030204" pitchFamily="34" charset="0"/>
                </a:rPr>
                <a:t> </a:t>
              </a:r>
              <a:r>
                <a:rPr lang="fr-FR" sz="1100" dirty="0" err="1">
                  <a:effectLst/>
                  <a:latin typeface="Times New Roman" panose="02020603050405020304" pitchFamily="18" charset="0"/>
                  <a:ea typeface="Calibri" panose="020F0502020204030204" pitchFamily="34" charset="0"/>
                </a:rPr>
                <a:t>de-duplication</a:t>
              </a:r>
              <a:r>
                <a:rPr lang="fr-FR" sz="1100" dirty="0">
                  <a:effectLst/>
                  <a:latin typeface="Times New Roman" panose="02020603050405020304" pitchFamily="18" charset="0"/>
                  <a:ea typeface="Calibri" panose="020F0502020204030204" pitchFamily="34" charset="0"/>
                </a:rPr>
                <a:t> (n=684)</a:t>
              </a:r>
            </a:p>
            <a:p>
              <a:pPr>
                <a:lnSpc>
                  <a:spcPct val="106000"/>
                </a:lnSpc>
              </a:pPr>
              <a:r>
                <a:rPr lang="fr-FR" sz="1100" dirty="0">
                  <a:effectLst/>
                  <a:latin typeface="Times New Roman" panose="02020603050405020304" pitchFamily="18" charset="0"/>
                  <a:ea typeface="Calibri" panose="020F0502020204030204" pitchFamily="34" charset="0"/>
                </a:rPr>
                <a:t>-Manual </a:t>
              </a:r>
              <a:r>
                <a:rPr lang="fr-FR" sz="1100" dirty="0" err="1">
                  <a:effectLst/>
                  <a:latin typeface="Times New Roman" panose="02020603050405020304" pitchFamily="18" charset="0"/>
                  <a:ea typeface="Calibri" panose="020F0502020204030204" pitchFamily="34" charset="0"/>
                </a:rPr>
                <a:t>de-duplication</a:t>
              </a:r>
              <a:r>
                <a:rPr lang="fr-FR" sz="1100" dirty="0">
                  <a:effectLst/>
                  <a:latin typeface="Times New Roman" panose="02020603050405020304" pitchFamily="18" charset="0"/>
                  <a:ea typeface="Calibri" panose="020F0502020204030204" pitchFamily="34" charset="0"/>
                </a:rPr>
                <a:t> (n= 140</a:t>
              </a:r>
              <a:r>
                <a:rPr lang="fr-FR" sz="950" dirty="0">
                  <a:effectLst/>
                  <a:latin typeface="Times New Roman" panose="02020603050405020304" pitchFamily="18" charset="0"/>
                  <a:ea typeface="Calibri" panose="020F0502020204030204" pitchFamily="34" charset="0"/>
                </a:rPr>
                <a:t>)</a:t>
              </a:r>
              <a:endParaRPr lang="es-PE" sz="1200" dirty="0">
                <a:effectLst/>
                <a:latin typeface="Times New Roman" panose="02020603050405020304" pitchFamily="18" charset="0"/>
                <a:ea typeface="Times New Roman" panose="02020603050405020304" pitchFamily="18" charset="0"/>
              </a:endParaRPr>
            </a:p>
          </p:txBody>
        </p:sp>
        <p:cxnSp>
          <p:nvCxnSpPr>
            <p:cNvPr id="28" name="Straight Arrow Connector 16">
              <a:extLst>
                <a:ext uri="{FF2B5EF4-FFF2-40B4-BE49-F238E27FC236}">
                  <a16:creationId xmlns:a16="http://schemas.microsoft.com/office/drawing/2014/main" id="{A35AEB2B-8CAB-5EC2-974F-95554322B6A8}"/>
                </a:ext>
              </a:extLst>
            </p:cNvPr>
            <p:cNvCxnSpPr>
              <a:cxnSpLocks noChangeShapeType="1"/>
            </p:cNvCxnSpPr>
            <p:nvPr/>
          </p:nvCxnSpPr>
          <p:spPr bwMode="auto">
            <a:xfrm>
              <a:off x="5675736" y="2182375"/>
              <a:ext cx="381000" cy="0"/>
            </a:xfrm>
            <a:prstGeom prst="straightConnector1">
              <a:avLst/>
            </a:prstGeom>
            <a:noFill/>
            <a:ln w="6350">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30" name="Straight Arrow Connector 17">
              <a:extLst>
                <a:ext uri="{FF2B5EF4-FFF2-40B4-BE49-F238E27FC236}">
                  <a16:creationId xmlns:a16="http://schemas.microsoft.com/office/drawing/2014/main" id="{234150D4-62DA-8C9F-360B-D2D93C5FEB4D}"/>
                </a:ext>
              </a:extLst>
            </p:cNvPr>
            <p:cNvCxnSpPr>
              <a:cxnSpLocks noChangeShapeType="1"/>
            </p:cNvCxnSpPr>
            <p:nvPr/>
          </p:nvCxnSpPr>
          <p:spPr bwMode="auto">
            <a:xfrm flipH="1">
              <a:off x="4446793" y="2434808"/>
              <a:ext cx="10400" cy="382762"/>
            </a:xfrm>
            <a:prstGeom prst="straightConnector1">
              <a:avLst/>
            </a:prstGeom>
            <a:noFill/>
            <a:ln w="6350">
              <a:solidFill>
                <a:srgbClr val="000000"/>
              </a:solidFill>
              <a:miter lim="800000"/>
              <a:headEnd/>
              <a:tailEnd type="triangle" w="med" len="med"/>
            </a:ln>
            <a:extLst>
              <a:ext uri="{909E8E84-426E-40DD-AFC4-6F175D3DCCD1}">
                <a14:hiddenFill xmlns:a14="http://schemas.microsoft.com/office/drawing/2010/main">
                  <a:noFill/>
                </a14:hiddenFill>
              </a:ext>
            </a:extLst>
          </p:spPr>
        </p:cxnSp>
        <p:sp>
          <p:nvSpPr>
            <p:cNvPr id="31" name="Rectangle: Rounded Corners 18">
              <a:extLst>
                <a:ext uri="{FF2B5EF4-FFF2-40B4-BE49-F238E27FC236}">
                  <a16:creationId xmlns:a16="http://schemas.microsoft.com/office/drawing/2014/main" id="{53CC75A8-2FF2-63AD-8757-A0A521AC5C33}"/>
                </a:ext>
              </a:extLst>
            </p:cNvPr>
            <p:cNvSpPr>
              <a:spLocks noChangeArrowheads="1"/>
            </p:cNvSpPr>
            <p:nvPr/>
          </p:nvSpPr>
          <p:spPr bwMode="auto">
            <a:xfrm>
              <a:off x="3429821" y="2817570"/>
              <a:ext cx="2198300" cy="988885"/>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rot="0" vert="horz" wrap="square" lIns="91440" tIns="45720" rIns="91440" bIns="45720" anchor="ctr" anchorCtr="0" upright="1">
              <a:noAutofit/>
            </a:bodyPr>
            <a:lstStyle/>
            <a:p>
              <a:pPr algn="ctr"/>
              <a:r>
                <a:rPr lang="en-US" sz="2000" dirty="0">
                  <a:effectLst/>
                  <a:latin typeface="Times New Roman" panose="02020603050405020304" pitchFamily="18" charset="0"/>
                  <a:ea typeface="Calibri" panose="020F0502020204030204" pitchFamily="34" charset="0"/>
                </a:rPr>
                <a:t>Titles and Abstracts screened </a:t>
              </a:r>
              <a:endParaRPr lang="es-PE" sz="2000" dirty="0">
                <a:effectLst/>
                <a:latin typeface="Times New Roman" panose="02020603050405020304" pitchFamily="18" charset="0"/>
                <a:ea typeface="Times New Roman" panose="02020603050405020304" pitchFamily="18" charset="0"/>
              </a:endParaRPr>
            </a:p>
            <a:p>
              <a:pPr algn="ctr"/>
              <a:r>
                <a:rPr lang="en-US" sz="2000" b="1" dirty="0">
                  <a:effectLst/>
                  <a:latin typeface="Times New Roman" panose="02020603050405020304" pitchFamily="18" charset="0"/>
                  <a:ea typeface="Calibri" panose="020F0502020204030204" pitchFamily="34" charset="0"/>
                </a:rPr>
                <a:t>(n= 8708)</a:t>
              </a:r>
              <a:endParaRPr lang="es-PE" sz="2000" dirty="0">
                <a:effectLst/>
                <a:latin typeface="Times New Roman" panose="02020603050405020304" pitchFamily="18" charset="0"/>
                <a:ea typeface="Times New Roman" panose="02020603050405020304" pitchFamily="18" charset="0"/>
              </a:endParaRPr>
            </a:p>
          </p:txBody>
        </p:sp>
        <p:sp>
          <p:nvSpPr>
            <p:cNvPr id="32" name="Rectangle: Rounded Corners 19">
              <a:extLst>
                <a:ext uri="{FF2B5EF4-FFF2-40B4-BE49-F238E27FC236}">
                  <a16:creationId xmlns:a16="http://schemas.microsoft.com/office/drawing/2014/main" id="{B98190B1-A76B-E195-278D-9375BEAE0FA8}"/>
                </a:ext>
              </a:extLst>
            </p:cNvPr>
            <p:cNvSpPr>
              <a:spLocks noChangeArrowheads="1"/>
            </p:cNvSpPr>
            <p:nvPr/>
          </p:nvSpPr>
          <p:spPr bwMode="auto">
            <a:xfrm>
              <a:off x="6136759" y="3086721"/>
              <a:ext cx="2317924" cy="600000"/>
            </a:xfrm>
            <a:prstGeom prst="roundRect">
              <a:avLst>
                <a:gd name="adj" fmla="val 16667"/>
              </a:avLst>
            </a:prstGeom>
            <a:ln>
              <a:headEnd/>
              <a:tailEnd/>
            </a:ln>
          </p:spPr>
          <p:style>
            <a:lnRef idx="2">
              <a:schemeClr val="accent5"/>
            </a:lnRef>
            <a:fillRef idx="1">
              <a:schemeClr val="lt1"/>
            </a:fillRef>
            <a:effectRef idx="0">
              <a:schemeClr val="accent5"/>
            </a:effectRef>
            <a:fontRef idx="minor">
              <a:schemeClr val="dk1"/>
            </a:fontRef>
          </p:style>
          <p:txBody>
            <a:bodyPr rot="0" vert="horz" wrap="square" lIns="91440" tIns="45720" rIns="91440" bIns="45720" anchor="ctr" anchorCtr="0" upright="1">
              <a:noAutofit/>
            </a:bodyPr>
            <a:lstStyle/>
            <a:p>
              <a:pPr algn="ctr">
                <a:lnSpc>
                  <a:spcPct val="106000"/>
                </a:lnSpc>
              </a:pPr>
              <a:r>
                <a:rPr lang="en-US" sz="2000" dirty="0">
                  <a:effectLst/>
                  <a:latin typeface="Times New Roman" panose="02020603050405020304" pitchFamily="18" charset="0"/>
                  <a:ea typeface="Calibri" panose="020F0502020204030204" pitchFamily="34" charset="0"/>
                </a:rPr>
                <a:t>Records excluded</a:t>
              </a:r>
              <a:endParaRPr lang="es-PE" sz="2000" dirty="0">
                <a:effectLst/>
                <a:latin typeface="Times New Roman" panose="02020603050405020304" pitchFamily="18" charset="0"/>
                <a:ea typeface="Times New Roman" panose="02020603050405020304" pitchFamily="18" charset="0"/>
              </a:endParaRPr>
            </a:p>
            <a:p>
              <a:pPr algn="ctr">
                <a:lnSpc>
                  <a:spcPct val="106000"/>
                </a:lnSpc>
              </a:pPr>
              <a:r>
                <a:rPr lang="en-US" sz="2000" b="1" dirty="0">
                  <a:effectLst/>
                  <a:latin typeface="Times New Roman" panose="02020603050405020304" pitchFamily="18" charset="0"/>
                  <a:ea typeface="Calibri" panose="020F0502020204030204" pitchFamily="34" charset="0"/>
                </a:rPr>
                <a:t>(n= 8593)</a:t>
              </a:r>
              <a:endParaRPr lang="es-PE" sz="2000" dirty="0">
                <a:effectLst/>
                <a:latin typeface="Times New Roman" panose="02020603050405020304" pitchFamily="18" charset="0"/>
                <a:ea typeface="Times New Roman" panose="02020603050405020304" pitchFamily="18" charset="0"/>
              </a:endParaRPr>
            </a:p>
          </p:txBody>
        </p:sp>
        <p:cxnSp>
          <p:nvCxnSpPr>
            <p:cNvPr id="33" name="Straight Arrow Connector 20">
              <a:extLst>
                <a:ext uri="{FF2B5EF4-FFF2-40B4-BE49-F238E27FC236}">
                  <a16:creationId xmlns:a16="http://schemas.microsoft.com/office/drawing/2014/main" id="{6B7A26FE-A436-C600-1158-6017CD13C601}"/>
                </a:ext>
              </a:extLst>
            </p:cNvPr>
            <p:cNvCxnSpPr>
              <a:cxnSpLocks noChangeShapeType="1"/>
            </p:cNvCxnSpPr>
            <p:nvPr/>
          </p:nvCxnSpPr>
          <p:spPr bwMode="auto">
            <a:xfrm>
              <a:off x="5675736" y="3389990"/>
              <a:ext cx="439709" cy="0"/>
            </a:xfrm>
            <a:prstGeom prst="straightConnector1">
              <a:avLst/>
            </a:prstGeom>
            <a:noFill/>
            <a:ln w="6350">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34" name="Straight Arrow Connector 21">
              <a:extLst>
                <a:ext uri="{FF2B5EF4-FFF2-40B4-BE49-F238E27FC236}">
                  <a16:creationId xmlns:a16="http://schemas.microsoft.com/office/drawing/2014/main" id="{7906B315-331E-D8DC-D9B5-546D4F5D147C}"/>
                </a:ext>
              </a:extLst>
            </p:cNvPr>
            <p:cNvCxnSpPr>
              <a:cxnSpLocks noChangeShapeType="1"/>
            </p:cNvCxnSpPr>
            <p:nvPr/>
          </p:nvCxnSpPr>
          <p:spPr bwMode="auto">
            <a:xfrm>
              <a:off x="4446793" y="3839788"/>
              <a:ext cx="0" cy="221660"/>
            </a:xfrm>
            <a:prstGeom prst="straightConnector1">
              <a:avLst/>
            </a:prstGeom>
            <a:noFill/>
            <a:ln w="6350">
              <a:solidFill>
                <a:srgbClr val="000000"/>
              </a:solidFill>
              <a:miter lim="800000"/>
              <a:headEnd/>
              <a:tailEnd type="triangle" w="med" len="med"/>
            </a:ln>
            <a:extLst>
              <a:ext uri="{909E8E84-426E-40DD-AFC4-6F175D3DCCD1}">
                <a14:hiddenFill xmlns:a14="http://schemas.microsoft.com/office/drawing/2010/main">
                  <a:noFill/>
                </a14:hiddenFill>
              </a:ext>
            </a:extLst>
          </p:spPr>
        </p:cxnSp>
        <p:sp>
          <p:nvSpPr>
            <p:cNvPr id="35" name="Rectangle: Rounded Corners 23">
              <a:extLst>
                <a:ext uri="{FF2B5EF4-FFF2-40B4-BE49-F238E27FC236}">
                  <a16:creationId xmlns:a16="http://schemas.microsoft.com/office/drawing/2014/main" id="{BB2ABD56-97C9-73B5-8F91-9BFFA650CCCB}"/>
                </a:ext>
              </a:extLst>
            </p:cNvPr>
            <p:cNvSpPr>
              <a:spLocks noChangeArrowheads="1"/>
            </p:cNvSpPr>
            <p:nvPr/>
          </p:nvSpPr>
          <p:spPr bwMode="auto">
            <a:xfrm>
              <a:off x="3418321" y="4082453"/>
              <a:ext cx="2209800" cy="54226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rot="0" vert="horz" wrap="square" lIns="91440" tIns="45720" rIns="91440" bIns="45720" anchor="ctr" anchorCtr="0" upright="1">
              <a:noAutofit/>
            </a:bodyPr>
            <a:lstStyle/>
            <a:p>
              <a:pPr indent="457200"/>
              <a:r>
                <a:rPr lang="en-US" sz="2000" dirty="0">
                  <a:effectLst/>
                  <a:latin typeface="Times New Roman" panose="02020603050405020304" pitchFamily="18" charset="0"/>
                  <a:ea typeface="Calibri" panose="020F0502020204030204" pitchFamily="34" charset="0"/>
                </a:rPr>
                <a:t>Full Texts Screened   </a:t>
              </a:r>
            </a:p>
            <a:p>
              <a:pPr indent="457200"/>
              <a:r>
                <a:rPr lang="en-US" sz="2000" b="1" dirty="0">
                  <a:latin typeface="Times New Roman" panose="02020603050405020304" pitchFamily="18" charset="0"/>
                  <a:ea typeface="Calibri" panose="020F0502020204030204" pitchFamily="34" charset="0"/>
                </a:rPr>
                <a:t>           </a:t>
              </a:r>
              <a:r>
                <a:rPr lang="en-US" sz="2000" b="1" dirty="0">
                  <a:effectLst/>
                  <a:latin typeface="Times New Roman" panose="02020603050405020304" pitchFamily="18" charset="0"/>
                  <a:ea typeface="Calibri" panose="020F0502020204030204" pitchFamily="34" charset="0"/>
                </a:rPr>
                <a:t>(n=115) </a:t>
              </a:r>
              <a:endParaRPr lang="es-PE" sz="2000" dirty="0">
                <a:effectLst/>
                <a:latin typeface="Times New Roman" panose="02020603050405020304" pitchFamily="18" charset="0"/>
                <a:ea typeface="Times New Roman" panose="02020603050405020304" pitchFamily="18" charset="0"/>
              </a:endParaRPr>
            </a:p>
          </p:txBody>
        </p:sp>
        <p:cxnSp>
          <p:nvCxnSpPr>
            <p:cNvPr id="36" name="Straight Arrow Connector 24">
              <a:extLst>
                <a:ext uri="{FF2B5EF4-FFF2-40B4-BE49-F238E27FC236}">
                  <a16:creationId xmlns:a16="http://schemas.microsoft.com/office/drawing/2014/main" id="{78B850CA-DD7E-1989-A499-F5C839B8C2B1}"/>
                </a:ext>
              </a:extLst>
            </p:cNvPr>
            <p:cNvCxnSpPr>
              <a:cxnSpLocks noChangeShapeType="1"/>
            </p:cNvCxnSpPr>
            <p:nvPr/>
          </p:nvCxnSpPr>
          <p:spPr bwMode="auto">
            <a:xfrm>
              <a:off x="5616715" y="5527573"/>
              <a:ext cx="509411" cy="0"/>
            </a:xfrm>
            <a:prstGeom prst="straightConnector1">
              <a:avLst/>
            </a:prstGeom>
            <a:noFill/>
            <a:ln w="6350">
              <a:solidFill>
                <a:srgbClr val="000000"/>
              </a:solidFill>
              <a:miter lim="800000"/>
              <a:headEnd/>
              <a:tailEnd type="triangle" w="med" len="med"/>
            </a:ln>
            <a:extLst>
              <a:ext uri="{909E8E84-426E-40DD-AFC4-6F175D3DCCD1}">
                <a14:hiddenFill xmlns:a14="http://schemas.microsoft.com/office/drawing/2010/main">
                  <a:noFill/>
                </a14:hiddenFill>
              </a:ext>
            </a:extLst>
          </p:spPr>
        </p:cxnSp>
        <p:sp>
          <p:nvSpPr>
            <p:cNvPr id="37" name="Rectangle: Rounded Corners 25">
              <a:extLst>
                <a:ext uri="{FF2B5EF4-FFF2-40B4-BE49-F238E27FC236}">
                  <a16:creationId xmlns:a16="http://schemas.microsoft.com/office/drawing/2014/main" id="{A3CE13D7-C878-4DD7-8101-1050F1C96F35}"/>
                </a:ext>
              </a:extLst>
            </p:cNvPr>
            <p:cNvSpPr>
              <a:spLocks noChangeArrowheads="1"/>
            </p:cNvSpPr>
            <p:nvPr/>
          </p:nvSpPr>
          <p:spPr bwMode="auto">
            <a:xfrm>
              <a:off x="6179163" y="4040968"/>
              <a:ext cx="2317723" cy="2043220"/>
            </a:xfrm>
            <a:prstGeom prst="roundRect">
              <a:avLst>
                <a:gd name="adj" fmla="val 16667"/>
              </a:avLst>
            </a:prstGeom>
            <a:noFill/>
            <a:ln w="12700">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ctr" anchorCtr="0" upright="1">
              <a:noAutofit/>
            </a:bodyPr>
            <a:lstStyle/>
            <a:p>
              <a:pPr algn="just"/>
              <a:r>
                <a:rPr lang="en-US" sz="2000" dirty="0">
                  <a:effectLst/>
                  <a:latin typeface="Times New Roman" panose="02020603050405020304" pitchFamily="18" charset="0"/>
                  <a:ea typeface="Calibri" panose="020F0502020204030204" pitchFamily="34" charset="0"/>
                </a:rPr>
                <a:t>Reports Excluded</a:t>
              </a:r>
              <a:r>
                <a:rPr lang="en-US" sz="2000" b="1" dirty="0">
                  <a:effectLst/>
                  <a:latin typeface="Times New Roman" panose="02020603050405020304" pitchFamily="18" charset="0"/>
                  <a:ea typeface="Calibri" panose="020F0502020204030204" pitchFamily="34" charset="0"/>
                </a:rPr>
                <a:t> (n=100): </a:t>
              </a:r>
              <a:endParaRPr lang="es-PE" sz="2000" dirty="0">
                <a:effectLst/>
                <a:latin typeface="Times New Roman" panose="02020603050405020304" pitchFamily="18" charset="0"/>
                <a:ea typeface="Times New Roman" panose="02020603050405020304" pitchFamily="18" charset="0"/>
              </a:endParaRPr>
            </a:p>
            <a:p>
              <a:r>
                <a:rPr lang="en-GB" sz="1200" dirty="0">
                  <a:effectLst/>
                  <a:latin typeface="Times New Roman" panose="02020603050405020304" pitchFamily="18" charset="0"/>
                  <a:ea typeface="Calibri" panose="020F0502020204030204" pitchFamily="34" charset="0"/>
                </a:rPr>
                <a:t>-Outcomes do not comply with eligibility criteria </a:t>
              </a:r>
              <a:r>
                <a:rPr lang="en-US" sz="1200" dirty="0">
                  <a:effectLst/>
                  <a:latin typeface="Times New Roman" panose="02020603050405020304" pitchFamily="18" charset="0"/>
                  <a:ea typeface="Calibri" panose="020F0502020204030204" pitchFamily="34" charset="0"/>
                </a:rPr>
                <a:t>(n=33)</a:t>
              </a:r>
              <a:endParaRPr lang="es-PE" sz="1200" dirty="0">
                <a:effectLst/>
                <a:latin typeface="Times New Roman" panose="02020603050405020304" pitchFamily="18" charset="0"/>
                <a:ea typeface="Times New Roman" panose="02020603050405020304" pitchFamily="18" charset="0"/>
              </a:endParaRPr>
            </a:p>
            <a:p>
              <a:r>
                <a:rPr lang="en-US" sz="1200" dirty="0">
                  <a:effectLst/>
                  <a:latin typeface="Times New Roman" panose="02020603050405020304" pitchFamily="18" charset="0"/>
                  <a:ea typeface="Calibri" panose="020F0502020204030204" pitchFamily="34" charset="0"/>
                </a:rPr>
                <a:t>-Study design do not comply with </a:t>
              </a:r>
              <a:r>
                <a:rPr lang="en-GB" sz="1200" dirty="0">
                  <a:effectLst/>
                  <a:latin typeface="Times New Roman" panose="02020603050405020304" pitchFamily="18" charset="0"/>
                  <a:ea typeface="Calibri" panose="020F0502020204030204" pitchFamily="34" charset="0"/>
                </a:rPr>
                <a:t>eligibility criteria </a:t>
              </a:r>
              <a:r>
                <a:rPr lang="en-US" sz="1200" dirty="0">
                  <a:effectLst/>
                  <a:latin typeface="Times New Roman" panose="02020603050405020304" pitchFamily="18" charset="0"/>
                  <a:ea typeface="Calibri" panose="020F0502020204030204" pitchFamily="34" charset="0"/>
                </a:rPr>
                <a:t>(n=65)</a:t>
              </a:r>
              <a:endParaRPr lang="es-PE" sz="1200" dirty="0">
                <a:effectLst/>
                <a:latin typeface="Times New Roman" panose="02020603050405020304" pitchFamily="18" charset="0"/>
                <a:ea typeface="Times New Roman" panose="02020603050405020304" pitchFamily="18" charset="0"/>
              </a:endParaRPr>
            </a:p>
            <a:p>
              <a:r>
                <a:rPr lang="en-US" sz="1200" dirty="0">
                  <a:effectLst/>
                  <a:latin typeface="Times New Roman" panose="02020603050405020304" pitchFamily="18" charset="0"/>
                  <a:ea typeface="Calibri" panose="020F0502020204030204" pitchFamily="34" charset="0"/>
                </a:rPr>
                <a:t>-Study is not related to climate change adaptation / mitigation strategies (n=2)</a:t>
              </a:r>
              <a:endParaRPr lang="es-PE" sz="1200" dirty="0">
                <a:effectLst/>
                <a:latin typeface="Times New Roman" panose="02020603050405020304" pitchFamily="18" charset="0"/>
                <a:ea typeface="Times New Roman" panose="02020603050405020304" pitchFamily="18" charset="0"/>
              </a:endParaRPr>
            </a:p>
            <a:p>
              <a:pPr algn="ctr">
                <a:lnSpc>
                  <a:spcPct val="106000"/>
                </a:lnSpc>
                <a:spcAft>
                  <a:spcPts val="800"/>
                </a:spcAft>
              </a:pPr>
              <a:r>
                <a:rPr lang="en-US" sz="1100" dirty="0">
                  <a:effectLst/>
                  <a:latin typeface="Times New Roman" panose="02020603050405020304" pitchFamily="18" charset="0"/>
                  <a:ea typeface="Calibri" panose="020F0502020204030204" pitchFamily="34" charset="0"/>
                </a:rPr>
                <a:t> </a:t>
              </a:r>
              <a:endParaRPr lang="es-PE" sz="1200" dirty="0">
                <a:effectLst/>
                <a:latin typeface="Times New Roman" panose="02020603050405020304" pitchFamily="18" charset="0"/>
                <a:ea typeface="Times New Roman" panose="02020603050405020304" pitchFamily="18" charset="0"/>
              </a:endParaRPr>
            </a:p>
          </p:txBody>
        </p:sp>
        <p:cxnSp>
          <p:nvCxnSpPr>
            <p:cNvPr id="39" name="Straight Arrow Connector 26">
              <a:extLst>
                <a:ext uri="{FF2B5EF4-FFF2-40B4-BE49-F238E27FC236}">
                  <a16:creationId xmlns:a16="http://schemas.microsoft.com/office/drawing/2014/main" id="{D0413708-1312-28D8-89E9-5B424BDEC5B7}"/>
                </a:ext>
              </a:extLst>
            </p:cNvPr>
            <p:cNvCxnSpPr>
              <a:cxnSpLocks noChangeShapeType="1"/>
            </p:cNvCxnSpPr>
            <p:nvPr/>
          </p:nvCxnSpPr>
          <p:spPr bwMode="auto">
            <a:xfrm flipH="1">
              <a:off x="4447075" y="4624715"/>
              <a:ext cx="2379" cy="638498"/>
            </a:xfrm>
            <a:prstGeom prst="straightConnector1">
              <a:avLst/>
            </a:prstGeom>
            <a:noFill/>
            <a:ln w="6350">
              <a:solidFill>
                <a:srgbClr val="000000"/>
              </a:solidFill>
              <a:miter lim="800000"/>
              <a:headEnd/>
              <a:tailEnd type="triangle" w="med" len="med"/>
            </a:ln>
            <a:extLst>
              <a:ext uri="{909E8E84-426E-40DD-AFC4-6F175D3DCCD1}">
                <a14:hiddenFill xmlns:a14="http://schemas.microsoft.com/office/drawing/2010/main">
                  <a:noFill/>
                </a14:hiddenFill>
              </a:ext>
            </a:extLst>
          </p:spPr>
        </p:cxnSp>
        <p:sp>
          <p:nvSpPr>
            <p:cNvPr id="41" name="Rectangle: Rounded Corners 48">
              <a:extLst>
                <a:ext uri="{FF2B5EF4-FFF2-40B4-BE49-F238E27FC236}">
                  <a16:creationId xmlns:a16="http://schemas.microsoft.com/office/drawing/2014/main" id="{FB86CE12-252A-6A3B-813A-9A060EF6AE90}"/>
                </a:ext>
              </a:extLst>
            </p:cNvPr>
            <p:cNvSpPr>
              <a:spLocks noChangeArrowheads="1"/>
            </p:cNvSpPr>
            <p:nvPr/>
          </p:nvSpPr>
          <p:spPr bwMode="auto">
            <a:xfrm>
              <a:off x="3386470" y="5292797"/>
              <a:ext cx="2198300" cy="654566"/>
            </a:xfrm>
            <a:prstGeom prst="roundRect">
              <a:avLst>
                <a:gd name="adj" fmla="val 16667"/>
              </a:avLst>
            </a:prstGeom>
            <a:solidFill>
              <a:schemeClr val="bg1">
                <a:lumMod val="100000"/>
                <a:lumOff val="0"/>
              </a:schemeClr>
            </a:solidFill>
            <a:ln w="12700">
              <a:solidFill>
                <a:srgbClr val="FF0000"/>
              </a:solidFill>
              <a:miter lim="800000"/>
              <a:headEnd/>
              <a:tailEnd/>
            </a:ln>
          </p:spPr>
          <p:txBody>
            <a:bodyPr rot="0" vert="horz" wrap="square" lIns="91440" tIns="45720" rIns="91440" bIns="45720" anchor="ctr" anchorCtr="0" upright="1">
              <a:noAutofit/>
            </a:bodyPr>
            <a:lstStyle/>
            <a:p>
              <a:pPr algn="ctr">
                <a:lnSpc>
                  <a:spcPct val="106000"/>
                </a:lnSpc>
                <a:spcAft>
                  <a:spcPts val="800"/>
                </a:spcAft>
              </a:pPr>
              <a:r>
                <a:rPr lang="en-US" sz="2000" dirty="0">
                  <a:effectLst/>
                  <a:latin typeface="Times New Roman" panose="02020603050405020304" pitchFamily="18" charset="0"/>
                  <a:ea typeface="Calibri" panose="020F0502020204030204" pitchFamily="34" charset="0"/>
                </a:rPr>
                <a:t>Studies Included in the SR</a:t>
              </a:r>
              <a:r>
                <a:rPr lang="en-US" sz="2000" b="1" dirty="0">
                  <a:effectLst/>
                  <a:latin typeface="Times New Roman" panose="02020603050405020304" pitchFamily="18" charset="0"/>
                  <a:ea typeface="Calibri" panose="020F0502020204030204" pitchFamily="34" charset="0"/>
                </a:rPr>
                <a:t>                                  (n=15)</a:t>
              </a:r>
              <a:endParaRPr lang="es-PE" sz="2000" dirty="0">
                <a:effectLst/>
                <a:latin typeface="Times New Roman" panose="02020603050405020304" pitchFamily="18" charset="0"/>
                <a:ea typeface="Times New Roman" panose="02020603050405020304" pitchFamily="18" charset="0"/>
              </a:endParaRPr>
            </a:p>
            <a:p>
              <a:pPr algn="ctr">
                <a:lnSpc>
                  <a:spcPct val="106000"/>
                </a:lnSpc>
                <a:spcAft>
                  <a:spcPts val="800"/>
                </a:spcAft>
              </a:pPr>
              <a:r>
                <a:rPr lang="en-US" sz="1100" dirty="0">
                  <a:effectLst/>
                  <a:latin typeface="Times New Roman" panose="02020603050405020304" pitchFamily="18" charset="0"/>
                  <a:ea typeface="Calibri" panose="020F0502020204030204" pitchFamily="34" charset="0"/>
                </a:rPr>
                <a:t> </a:t>
              </a:r>
              <a:endParaRPr lang="es-PE" sz="1200" dirty="0">
                <a:effectLst/>
                <a:latin typeface="Times New Roman" panose="02020603050405020304" pitchFamily="18" charset="0"/>
                <a:ea typeface="Times New Roman" panose="02020603050405020304" pitchFamily="18" charset="0"/>
              </a:endParaRPr>
            </a:p>
          </p:txBody>
        </p:sp>
      </p:grpSp>
      <p:pic>
        <p:nvPicPr>
          <p:cNvPr id="42" name="Picture 24" descr="Map&#10;&#10;Description automatically generated">
            <a:extLst>
              <a:ext uri="{FF2B5EF4-FFF2-40B4-BE49-F238E27FC236}">
                <a16:creationId xmlns:a16="http://schemas.microsoft.com/office/drawing/2014/main" id="{954A2802-D4F7-69BC-0F52-C51FA363B24F}"/>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529" t="9166" r="5928" b="1763"/>
          <a:stretch/>
        </p:blipFill>
        <p:spPr bwMode="auto">
          <a:xfrm>
            <a:off x="14871933" y="20429978"/>
            <a:ext cx="12989075" cy="6857971"/>
          </a:xfrm>
          <a:prstGeom prst="rect">
            <a:avLst/>
          </a:prstGeom>
          <a:ln>
            <a:noFill/>
          </a:ln>
          <a:extLst>
            <a:ext uri="{53640926-AAD7-44D8-BBD7-CCE9431645EC}">
              <a14:shadowObscured xmlns:a14="http://schemas.microsoft.com/office/drawing/2010/main"/>
            </a:ext>
          </a:extLst>
        </p:spPr>
      </p:pic>
      <p:sp>
        <p:nvSpPr>
          <p:cNvPr id="48" name="TextBox 53">
            <a:extLst>
              <a:ext uri="{FF2B5EF4-FFF2-40B4-BE49-F238E27FC236}">
                <a16:creationId xmlns:a16="http://schemas.microsoft.com/office/drawing/2014/main" id="{6BA98EDD-3BFD-E839-6EF0-F70B313EA419}"/>
              </a:ext>
            </a:extLst>
          </p:cNvPr>
          <p:cNvSpPr txBox="1"/>
          <p:nvPr/>
        </p:nvSpPr>
        <p:spPr>
          <a:xfrm>
            <a:off x="15138047" y="18986492"/>
            <a:ext cx="12418135" cy="959412"/>
          </a:xfrm>
          <a:prstGeom prst="rect">
            <a:avLst/>
          </a:prstGeom>
          <a:noFill/>
        </p:spPr>
        <p:txBody>
          <a:bodyPr wrap="square" lIns="0" tIns="0" rIns="0" bIns="0" rtlCol="0">
            <a:noAutofit/>
          </a:bodyPr>
          <a:lstStyle/>
          <a:p>
            <a:pPr>
              <a:lnSpc>
                <a:spcPts val="3600"/>
              </a:lnSpc>
            </a:pPr>
            <a:r>
              <a:rPr lang="en-GB" sz="3200" dirty="0">
                <a:solidFill>
                  <a:schemeClr val="tx2"/>
                </a:solidFill>
              </a:rPr>
              <a:t>Figure 2 – </a:t>
            </a:r>
            <a:r>
              <a:rPr lang="en-US" sz="3200" dirty="0">
                <a:solidFill>
                  <a:schemeClr val="tx2"/>
                </a:solidFill>
              </a:rPr>
              <a:t>Map with included studies distribution</a:t>
            </a:r>
            <a:endParaRPr lang="en-GB" sz="3200" dirty="0">
              <a:solidFill>
                <a:schemeClr val="tx2"/>
              </a:solidFill>
            </a:endParaRPr>
          </a:p>
        </p:txBody>
      </p:sp>
      <p:cxnSp>
        <p:nvCxnSpPr>
          <p:cNvPr id="52" name="Straight Connector 44">
            <a:extLst>
              <a:ext uri="{FF2B5EF4-FFF2-40B4-BE49-F238E27FC236}">
                <a16:creationId xmlns:a16="http://schemas.microsoft.com/office/drawing/2014/main" id="{9D71E3E0-DC0B-8895-3186-4DD4798AC2B0}"/>
              </a:ext>
            </a:extLst>
          </p:cNvPr>
          <p:cNvCxnSpPr>
            <a:cxnSpLocks/>
          </p:cNvCxnSpPr>
          <p:nvPr/>
        </p:nvCxnSpPr>
        <p:spPr>
          <a:xfrm>
            <a:off x="15072277" y="28182482"/>
            <a:ext cx="12388204" cy="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2786566"/>
      </p:ext>
    </p:extLst>
  </p:cSld>
  <p:clrMapOvr>
    <a:masterClrMapping/>
  </p:clrMapOvr>
</p:sld>
</file>

<file path=ppt/theme/theme1.xml><?xml version="1.0" encoding="utf-8"?>
<a:theme xmlns:a="http://schemas.openxmlformats.org/drawingml/2006/main" name="Office Theme">
  <a:themeElements>
    <a:clrScheme name="LSHTM">
      <a:dk1>
        <a:srgbClr val="000000"/>
      </a:dk1>
      <a:lt1>
        <a:srgbClr val="FFFFFF"/>
      </a:lt1>
      <a:dk2>
        <a:srgbClr val="00464F"/>
      </a:dk2>
      <a:lt2>
        <a:srgbClr val="BCE8D6"/>
      </a:lt2>
      <a:accent1>
        <a:srgbClr val="27B67A"/>
      </a:accent1>
      <a:accent2>
        <a:srgbClr val="129073"/>
      </a:accent2>
      <a:accent3>
        <a:srgbClr val="79999D"/>
      </a:accent3>
      <a:accent4>
        <a:srgbClr val="27B67A"/>
      </a:accent4>
      <a:accent5>
        <a:srgbClr val="129073"/>
      </a:accent5>
      <a:accent6>
        <a:srgbClr val="79999D"/>
      </a:accent6>
      <a:hlink>
        <a:srgbClr val="0563C1"/>
      </a:hlink>
      <a:folHlink>
        <a:srgbClr val="954F72"/>
      </a:folHlink>
    </a:clrScheme>
    <a:fontScheme name="LSHTM">
      <a:majorFont>
        <a:latin typeface="Merriweather"/>
        <a:ea typeface=""/>
        <a:cs typeface=""/>
      </a:majorFont>
      <a:minorFont>
        <a:latin typeface="Open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nSpc>
            <a:spcPts val="3600"/>
          </a:lnSpc>
          <a:defRPr sz="2800"/>
        </a:defPPr>
      </a:lstStyle>
    </a:txDef>
  </a:objectDefaults>
  <a:extraClrSchemeLst/>
  <a:extLst>
    <a:ext uri="{05A4C25C-085E-4340-85A3-A5531E510DB2}">
      <thm15:themeFamily xmlns:thm15="http://schemas.microsoft.com/office/thememl/2012/main" name="LSHTM-Poster-LSA0" id="{904962CB-6C66-A74D-A8DA-1B14282F31D6}" vid="{0EEF92A7-7C3D-E645-BDC8-A5C94B7BF3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9F6635C69E9B4CB8D5E1118B7B4AC5" ma:contentTypeVersion="16" ma:contentTypeDescription="Create a new document." ma:contentTypeScope="" ma:versionID="dea8d5e96be229ebccbe3e9bb71653e6">
  <xsd:schema xmlns:xsd="http://www.w3.org/2001/XMLSchema" xmlns:xs="http://www.w3.org/2001/XMLSchema" xmlns:p="http://schemas.microsoft.com/office/2006/metadata/properties" xmlns:ns2="85800091-12f9-4adf-9490-7f6e231a36b5" xmlns:ns3="639943fa-e574-42cd-8a8f-3889fb91f45a" targetNamespace="http://schemas.microsoft.com/office/2006/metadata/properties" ma:root="true" ma:fieldsID="384d3130e53680734a7699fbe41a17a0" ns2:_="" ns3:_="">
    <xsd:import namespace="85800091-12f9-4adf-9490-7f6e231a36b5"/>
    <xsd:import namespace="639943fa-e574-42cd-8a8f-3889fb91f45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5800091-12f9-4adf-9490-7f6e231a36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859a5f0-c05d-42c8-96da-fe1ec9be4efb"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39943fa-e574-42cd-8a8f-3889fb91f45a"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647f0944-a87b-451d-827c-0b0fed5c8cdb}" ma:internalName="TaxCatchAll" ma:showField="CatchAllData" ma:web="639943fa-e574-42cd-8a8f-3889fb91f4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639943fa-e574-42cd-8a8f-3889fb91f45a" xsi:nil="true"/>
    <lcf76f155ced4ddcb4097134ff3c332f xmlns="85800091-12f9-4adf-9490-7f6e231a36b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8207403b-203c-4ed3-95cd-88a852189123" ContentTypeId="0x01" PreviousValue="false"/>
</file>

<file path=customXml/itemProps1.xml><?xml version="1.0" encoding="utf-8"?>
<ds:datastoreItem xmlns:ds="http://schemas.openxmlformats.org/officeDocument/2006/customXml" ds:itemID="{E27053FC-0F7C-4602-A4D0-E0E6AB7E0078}"/>
</file>

<file path=customXml/itemProps2.xml><?xml version="1.0" encoding="utf-8"?>
<ds:datastoreItem xmlns:ds="http://schemas.openxmlformats.org/officeDocument/2006/customXml" ds:itemID="{2D562A70-E7AA-419D-A290-885F7DE38870}">
  <ds:schemaRefs>
    <ds:schemaRef ds:uri="http://www.w3.org/XML/1998/namespace"/>
    <ds:schemaRef ds:uri="http://purl.org/dc/dcmitype/"/>
    <ds:schemaRef ds:uri="http://purl.org/dc/elements/1.1/"/>
    <ds:schemaRef ds:uri="http://schemas.microsoft.com/office/2006/documentManagement/types"/>
    <ds:schemaRef ds:uri="http://schemas.microsoft.com/sharepoint/v3"/>
    <ds:schemaRef ds:uri="http://schemas.openxmlformats.org/package/2006/metadata/core-properties"/>
    <ds:schemaRef ds:uri="http://purl.org/dc/terms/"/>
    <ds:schemaRef ds:uri="http://schemas.microsoft.com/office/2006/metadata/properties"/>
    <ds:schemaRef ds:uri="http://schemas.microsoft.com/office/infopath/2007/PartnerControls"/>
    <ds:schemaRef ds:uri="9bdb08a2-f062-45d7-99c0-a08565638663"/>
    <ds:schemaRef ds:uri="6a164dda-3779-4169-b957-e287451f6523"/>
  </ds:schemaRefs>
</ds:datastoreItem>
</file>

<file path=customXml/itemProps3.xml><?xml version="1.0" encoding="utf-8"?>
<ds:datastoreItem xmlns:ds="http://schemas.openxmlformats.org/officeDocument/2006/customXml" ds:itemID="{E89D5B34-9E48-4773-9D0E-098B816833EA}">
  <ds:schemaRefs>
    <ds:schemaRef ds:uri="http://schemas.microsoft.com/sharepoint/v3/contenttype/forms"/>
  </ds:schemaRefs>
</ds:datastoreItem>
</file>

<file path=customXml/itemProps4.xml><?xml version="1.0" encoding="utf-8"?>
<ds:datastoreItem xmlns:ds="http://schemas.openxmlformats.org/officeDocument/2006/customXml" ds:itemID="{63FD98A5-C1F9-4B1C-8A1F-D2BE6DD3A1E0}">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LSHTM-Research-Poster-landscape-A0</Template>
  <TotalTime>0</TotalTime>
  <Words>1035</Words>
  <Application>Microsoft Office PowerPoint</Application>
  <PresentationFormat>Personalizado</PresentationFormat>
  <Paragraphs>77</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Merriweather</vt:lpstr>
      <vt:lpstr>Open Sans</vt:lpstr>
      <vt:lpstr>Times New Roman</vt:lpstr>
      <vt:lpstr>Office Theme</vt:lpstr>
      <vt:lpstr>Mental health and wellbeing outcomes of climate change mitigation and adaptation strategies: A systematic review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Bold – Merriweather Bold 64pt / 84pt Title Regular – Merriweather Regular 64pt / 84pt</dc:title>
  <dc:creator>Elaine Flores</dc:creator>
  <cp:lastModifiedBy>Elaine  Flores</cp:lastModifiedBy>
  <cp:revision>24</cp:revision>
  <dcterms:created xsi:type="dcterms:W3CDTF">2019-08-27T14:51:33Z</dcterms:created>
  <dcterms:modified xsi:type="dcterms:W3CDTF">2023-05-31T22:55:57Z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0x0101004C9F6635C69E9B4CB8D5E1118B7B4AC5</vt:lpwstr>
  </property>
</Properties>
</file>