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6"/>
  </p:notesMasterIdLst>
  <p:sldIdLst>
    <p:sldId id="297" r:id="rId5"/>
  </p:sldIdLst>
  <p:sldSz cx="30275213" cy="21383625"/>
  <p:notesSz cx="6797675" cy="9928225"/>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Lato" panose="020F0502020204030203" pitchFamily="34" charset="0"/>
      <p:regular r:id="rId13"/>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9550" userDrawn="1">
          <p15:clr>
            <a:srgbClr val="A4A3A4"/>
          </p15:clr>
        </p15:guide>
        <p15:guide id="3" pos="3694" userDrawn="1">
          <p15:clr>
            <a:srgbClr val="A4A3A4"/>
          </p15:clr>
        </p15:guide>
        <p15:guide id="4" pos="162" userDrawn="1">
          <p15:clr>
            <a:srgbClr val="A4A3A4"/>
          </p15:clr>
        </p15:guide>
        <p15:guide id="5" pos="456" userDrawn="1">
          <p15:clr>
            <a:srgbClr val="A4A3A4"/>
          </p15:clr>
        </p15:guide>
        <p15:guide id="6" orient="horz" pos="67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mond Byrne" initials="EB" lastIdx="2" clrIdx="0">
    <p:extLst>
      <p:ext uri="{19B8F6BF-5375-455C-9EA6-DF929625EA0E}">
        <p15:presenceInfo xmlns:p15="http://schemas.microsoft.com/office/powerpoint/2012/main" userId="Edmond Byrne" providerId="None"/>
      </p:ext>
    </p:extLst>
  </p:cmAuthor>
  <p:cmAuthor id="2" name="Markus Glatz" initials="MG" lastIdx="3" clrIdx="1">
    <p:extLst>
      <p:ext uri="{19B8F6BF-5375-455C-9EA6-DF929625EA0E}">
        <p15:presenceInfo xmlns:p15="http://schemas.microsoft.com/office/powerpoint/2012/main" userId="ab5b55dc2525aa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238"/>
    <a:srgbClr val="EEEBE9"/>
    <a:srgbClr val="EA4C89"/>
    <a:srgbClr val="FFF59D"/>
    <a:srgbClr val="FFFFFF"/>
    <a:srgbClr val="EFF8F3"/>
    <a:srgbClr val="874A4C"/>
    <a:srgbClr val="FFA726"/>
    <a:srgbClr val="80DEEA"/>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9" autoAdjust="0"/>
    <p:restoredTop sz="87755" autoAdjust="0"/>
  </p:normalViewPr>
  <p:slideViewPr>
    <p:cSldViewPr snapToGrid="0" showGuides="1">
      <p:cViewPr>
        <p:scale>
          <a:sx n="45" d="100"/>
          <a:sy n="45" d="100"/>
        </p:scale>
        <p:origin x="-1564" y="20"/>
      </p:cViewPr>
      <p:guideLst>
        <p:guide pos="9550"/>
        <p:guide pos="3694"/>
        <p:guide pos="162"/>
        <p:guide pos="456"/>
        <p:guide orient="horz" pos="67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D1CB04D-1C75-43E0-9B64-B7DDAA42BB2C}" type="datetimeFigureOut">
              <a:rPr lang="en-US" smtClean="0"/>
              <a:t>5/18/2023</a:t>
            </a:fld>
            <a:endParaRPr lang="en-US"/>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573969" rtl="0" eaLnBrk="1" latinLnBrk="0" hangingPunct="1">
      <a:defRPr sz="753" kern="1200">
        <a:solidFill>
          <a:schemeClr val="tx1"/>
        </a:solidFill>
        <a:latin typeface="+mn-lt"/>
        <a:ea typeface="+mn-ea"/>
        <a:cs typeface="+mn-cs"/>
      </a:defRPr>
    </a:lvl1pPr>
    <a:lvl2pPr marL="286984" algn="l" defTabSz="573969" rtl="0" eaLnBrk="1" latinLnBrk="0" hangingPunct="1">
      <a:defRPr sz="753" kern="1200">
        <a:solidFill>
          <a:schemeClr val="tx1"/>
        </a:solidFill>
        <a:latin typeface="+mn-lt"/>
        <a:ea typeface="+mn-ea"/>
        <a:cs typeface="+mn-cs"/>
      </a:defRPr>
    </a:lvl2pPr>
    <a:lvl3pPr marL="573969" algn="l" defTabSz="573969" rtl="0" eaLnBrk="1" latinLnBrk="0" hangingPunct="1">
      <a:defRPr sz="753" kern="1200">
        <a:solidFill>
          <a:schemeClr val="tx1"/>
        </a:solidFill>
        <a:latin typeface="+mn-lt"/>
        <a:ea typeface="+mn-ea"/>
        <a:cs typeface="+mn-cs"/>
      </a:defRPr>
    </a:lvl3pPr>
    <a:lvl4pPr marL="860953" algn="l" defTabSz="573969" rtl="0" eaLnBrk="1" latinLnBrk="0" hangingPunct="1">
      <a:defRPr sz="753" kern="1200">
        <a:solidFill>
          <a:schemeClr val="tx1"/>
        </a:solidFill>
        <a:latin typeface="+mn-lt"/>
        <a:ea typeface="+mn-ea"/>
        <a:cs typeface="+mn-cs"/>
      </a:defRPr>
    </a:lvl4pPr>
    <a:lvl5pPr marL="1147938" algn="l" defTabSz="573969" rtl="0" eaLnBrk="1" latinLnBrk="0" hangingPunct="1">
      <a:defRPr sz="753" kern="1200">
        <a:solidFill>
          <a:schemeClr val="tx1"/>
        </a:solidFill>
        <a:latin typeface="+mn-lt"/>
        <a:ea typeface="+mn-ea"/>
        <a:cs typeface="+mn-cs"/>
      </a:defRPr>
    </a:lvl5pPr>
    <a:lvl6pPr marL="1434922" algn="l" defTabSz="573969" rtl="0" eaLnBrk="1" latinLnBrk="0" hangingPunct="1">
      <a:defRPr sz="753" kern="1200">
        <a:solidFill>
          <a:schemeClr val="tx1"/>
        </a:solidFill>
        <a:latin typeface="+mn-lt"/>
        <a:ea typeface="+mn-ea"/>
        <a:cs typeface="+mn-cs"/>
      </a:defRPr>
    </a:lvl6pPr>
    <a:lvl7pPr marL="1721907" algn="l" defTabSz="573969" rtl="0" eaLnBrk="1" latinLnBrk="0" hangingPunct="1">
      <a:defRPr sz="753" kern="1200">
        <a:solidFill>
          <a:schemeClr val="tx1"/>
        </a:solidFill>
        <a:latin typeface="+mn-lt"/>
        <a:ea typeface="+mn-ea"/>
        <a:cs typeface="+mn-cs"/>
      </a:defRPr>
    </a:lvl7pPr>
    <a:lvl8pPr marL="2008891" algn="l" defTabSz="573969" rtl="0" eaLnBrk="1" latinLnBrk="0" hangingPunct="1">
      <a:defRPr sz="753" kern="1200">
        <a:solidFill>
          <a:schemeClr val="tx1"/>
        </a:solidFill>
        <a:latin typeface="+mn-lt"/>
        <a:ea typeface="+mn-ea"/>
        <a:cs typeface="+mn-cs"/>
      </a:defRPr>
    </a:lvl8pPr>
    <a:lvl9pPr marL="2295876" algn="l" defTabSz="573969" rtl="0" eaLnBrk="1" latinLnBrk="0" hangingPunct="1">
      <a:defRPr sz="7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1241425"/>
            <a:ext cx="4740275" cy="3349625"/>
          </a:xfrm>
        </p:spPr>
      </p:sp>
      <p:sp>
        <p:nvSpPr>
          <p:cNvPr id="3" name="Notes Placeholder 2"/>
          <p:cNvSpPr>
            <a:spLocks noGrp="1"/>
          </p:cNvSpPr>
          <p:nvPr>
            <p:ph type="body" idx="1"/>
          </p:nvPr>
        </p:nvSpPr>
        <p:spPr/>
        <p:txBody>
          <a:bodyPr/>
          <a:lstStyle/>
          <a:p>
            <a:r>
              <a:rPr lang="en-US" dirty="0"/>
              <a:t>Please delete all notes!</a:t>
            </a:r>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137460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GB"/>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60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8325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89426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84932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GB"/>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10394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083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GB"/>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GB"/>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880242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97398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47851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GB"/>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GB"/>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79709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GB"/>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GB"/>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03703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3F135061-2F74-46D4-9F8F-C77EF304855D}" type="datetimeFigureOut">
              <a:rPr lang="en-US" smtClean="0"/>
              <a:t>5/18/2023</a:t>
            </a:fld>
            <a:endParaRPr 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1374499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bird&#10;&#10;Description automatically generated">
            <a:extLst>
              <a:ext uri="{FF2B5EF4-FFF2-40B4-BE49-F238E27FC236}">
                <a16:creationId xmlns:a16="http://schemas.microsoft.com/office/drawing/2014/main" id="{8405B4ED-A8CD-8646-A520-0EC9EB87E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122" y="0"/>
            <a:ext cx="13953316" cy="21383625"/>
          </a:xfrm>
          <a:prstGeom prst="rect">
            <a:avLst/>
          </a:prstGeom>
          <a:effectLst>
            <a:outerShdw blurRad="50800" dist="50800" dir="5400000" algn="ctr" rotWithShape="0">
              <a:schemeClr val="accent1">
                <a:lumMod val="75000"/>
              </a:schemeClr>
            </a:outerShdw>
          </a:effectLst>
        </p:spPr>
      </p:pic>
      <p:sp>
        <p:nvSpPr>
          <p:cNvPr id="5" name="Rectangle 4">
            <a:extLst>
              <a:ext uri="{FF2B5EF4-FFF2-40B4-BE49-F238E27FC236}">
                <a16:creationId xmlns:a16="http://schemas.microsoft.com/office/drawing/2014/main" id="{CE4F1959-375D-4B41-88BD-9082091E95E7}"/>
              </a:ext>
            </a:extLst>
          </p:cNvPr>
          <p:cNvSpPr/>
          <p:nvPr/>
        </p:nvSpPr>
        <p:spPr>
          <a:xfrm>
            <a:off x="83219" y="0"/>
            <a:ext cx="7734474" cy="20435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93" b="1" i="1" dirty="0">
                <a:latin typeface="Lato" panose="020F0502020204030203" pitchFamily="34" charset="0"/>
                <a:cs typeface="Lato" panose="020F0502020204030203" pitchFamily="34" charset="0"/>
              </a:rPr>
              <a:t>Non-Cognitive Predictors of Student Success:</a:t>
            </a:r>
            <a:br>
              <a:rPr lang="en-US" sz="693" i="1" dirty="0">
                <a:latin typeface="Lato" panose="020F0502020204030203" pitchFamily="34" charset="0"/>
                <a:cs typeface="Lato" panose="020F0502020204030203" pitchFamily="34" charset="0"/>
              </a:rPr>
            </a:br>
            <a:r>
              <a:rPr lang="en-US" sz="693" i="1" dirty="0">
                <a:latin typeface="Lato" panose="020F0502020204030203" pitchFamily="34" charset="0"/>
                <a:cs typeface="Lato" panose="020F0502020204030203" pitchFamily="34" charset="0"/>
              </a:rPr>
              <a:t>A Predictive Validity Comparison Between Domestic and International Students</a:t>
            </a:r>
          </a:p>
        </p:txBody>
      </p:sp>
      <p:sp>
        <p:nvSpPr>
          <p:cNvPr id="6" name="Rectangle 5">
            <a:extLst>
              <a:ext uri="{FF2B5EF4-FFF2-40B4-BE49-F238E27FC236}">
                <a16:creationId xmlns:a16="http://schemas.microsoft.com/office/drawing/2014/main" id="{5C56E7B4-C93C-024B-9252-BDFF244B2CF7}"/>
              </a:ext>
            </a:extLst>
          </p:cNvPr>
          <p:cNvSpPr/>
          <p:nvPr/>
        </p:nvSpPr>
        <p:spPr>
          <a:xfrm>
            <a:off x="22227852" y="31966"/>
            <a:ext cx="6584902" cy="21384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93" b="1" i="1" dirty="0">
                <a:latin typeface="Lato" panose="020F0502020204030203" pitchFamily="34" charset="0"/>
                <a:cs typeface="Lato" panose="020F0502020204030203" pitchFamily="34" charset="0"/>
              </a:rPr>
              <a:t>Non-Cognitive Predictors of Student Success:</a:t>
            </a:r>
            <a:br>
              <a:rPr lang="en-US" sz="693" i="1" dirty="0">
                <a:latin typeface="Lato" panose="020F0502020204030203" pitchFamily="34" charset="0"/>
                <a:cs typeface="Lato" panose="020F0502020204030203" pitchFamily="34" charset="0"/>
              </a:rPr>
            </a:br>
            <a:r>
              <a:rPr lang="en-US" sz="693" i="1" dirty="0">
                <a:latin typeface="Lato" panose="020F0502020204030203" pitchFamily="34" charset="0"/>
                <a:cs typeface="Lato" panose="020F0502020204030203" pitchFamily="34" charset="0"/>
              </a:rPr>
              <a:t>A Predictive Validity Comparison Between Domestic and International Students</a:t>
            </a:r>
          </a:p>
        </p:txBody>
      </p:sp>
      <p:sp>
        <p:nvSpPr>
          <p:cNvPr id="7" name="TextBox 6">
            <a:extLst>
              <a:ext uri="{FF2B5EF4-FFF2-40B4-BE49-F238E27FC236}">
                <a16:creationId xmlns:a16="http://schemas.microsoft.com/office/drawing/2014/main" id="{7164DE9D-4D8D-3848-B48F-D269955ECB30}"/>
              </a:ext>
            </a:extLst>
          </p:cNvPr>
          <p:cNvSpPr txBox="1"/>
          <p:nvPr/>
        </p:nvSpPr>
        <p:spPr>
          <a:xfrm>
            <a:off x="240147" y="2879676"/>
            <a:ext cx="7118373" cy="6061852"/>
          </a:xfrm>
          <a:prstGeom prst="rect">
            <a:avLst/>
          </a:prstGeom>
          <a:noFill/>
        </p:spPr>
        <p:txBody>
          <a:bodyPr wrap="square" rtlCol="0">
            <a:spAutoFit/>
          </a:bodyPr>
          <a:lstStyle/>
          <a:p>
            <a:pPr>
              <a:lnSpc>
                <a:spcPct val="120000"/>
              </a:lnSpc>
            </a:pPr>
            <a:r>
              <a:rPr lang="en-US" sz="2800" b="1" dirty="0">
                <a:solidFill>
                  <a:srgbClr val="002060"/>
                </a:solidFill>
                <a:cs typeface="Arial" panose="020B0604020202020204" pitchFamily="34" charset="0"/>
              </a:rPr>
              <a:t>AIMS</a:t>
            </a:r>
          </a:p>
          <a:p>
            <a:pPr marL="342900" indent="-342900">
              <a:lnSpc>
                <a:spcPct val="107000"/>
              </a:lnSpc>
              <a:spcAft>
                <a:spcPts val="800"/>
              </a:spcAft>
              <a:buFont typeface="Arial" panose="020B0604020202020204" pitchFamily="34" charset="0"/>
              <a:buChar char="•"/>
            </a:pPr>
            <a:r>
              <a:rPr lang="en-IE" sz="2300" dirty="0">
                <a:effectLst/>
                <a:latin typeface="Calibri" panose="020F0502020204030204" pitchFamily="34" charset="0"/>
                <a:ea typeface="Calibri" panose="020F0502020204030204" pitchFamily="34" charset="0"/>
                <a:cs typeface="Times New Roman" panose="02020603050405020304" pitchFamily="18" charset="0"/>
              </a:rPr>
              <a:t>To reimagine the social institutions of politics, economics, technology, religion, gender and care, and higher education so they can better respond to this moment of deep transformation. </a:t>
            </a:r>
          </a:p>
          <a:p>
            <a:pPr marL="342900" indent="-342900">
              <a:lnSpc>
                <a:spcPct val="107000"/>
              </a:lnSpc>
              <a:spcAft>
                <a:spcPts val="800"/>
              </a:spcAft>
              <a:buFont typeface="Arial" panose="020B0604020202020204" pitchFamily="34" charset="0"/>
              <a:buChar char="•"/>
            </a:pPr>
            <a:r>
              <a:rPr lang="en-IE" sz="2300" dirty="0">
                <a:latin typeface="Calibri" panose="020F0502020204030204" pitchFamily="34" charset="0"/>
                <a:ea typeface="Calibri" panose="020F0502020204030204" pitchFamily="34" charset="0"/>
                <a:cs typeface="Times New Roman" panose="02020603050405020304" pitchFamily="18" charset="0"/>
              </a:rPr>
              <a:t>To challenge underlying assumptions by moving:</a:t>
            </a:r>
          </a:p>
          <a:p>
            <a:pPr marL="800100" lvl="1" indent="-342900">
              <a:lnSpc>
                <a:spcPct val="107000"/>
              </a:lnSpc>
              <a:spcAft>
                <a:spcPts val="800"/>
              </a:spcAft>
              <a:buFont typeface="Courier New" panose="02070309020205020404" pitchFamily="49" charset="0"/>
              <a:buChar char="o"/>
            </a:pPr>
            <a:r>
              <a:rPr lang="en-IE" sz="2300" b="1" dirty="0">
                <a:latin typeface="Calibri" panose="020F0502020204030204" pitchFamily="34" charset="0"/>
                <a:ea typeface="Calibri" panose="020F0502020204030204" pitchFamily="34" charset="0"/>
                <a:cs typeface="Times New Roman" panose="02020603050405020304" pitchFamily="18" charset="0"/>
              </a:rPr>
              <a:t>Beyond climate centrism </a:t>
            </a:r>
            <a:r>
              <a:rPr lang="en-IE" sz="23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IE" sz="2300" b="1" dirty="0">
                <a:latin typeface="Calibri" panose="020F0502020204030204" pitchFamily="34" charset="0"/>
                <a:ea typeface="Calibri" panose="020F0502020204030204" pitchFamily="34" charset="0"/>
                <a:cs typeface="Times New Roman" panose="02020603050405020304" pitchFamily="18" charset="0"/>
              </a:rPr>
              <a:t> </a:t>
            </a:r>
            <a:r>
              <a:rPr lang="en-IE" sz="2300" dirty="0">
                <a:latin typeface="Calibri" panose="020F0502020204030204" pitchFamily="34" charset="0"/>
                <a:ea typeface="Calibri" panose="020F0502020204030204" pitchFamily="34" charset="0"/>
                <a:cs typeface="Times New Roman" panose="02020603050405020304" pitchFamily="18" charset="0"/>
              </a:rPr>
              <a:t>by including the daunting array of challenges we currently face</a:t>
            </a:r>
          </a:p>
          <a:p>
            <a:pPr marL="800100" lvl="1" indent="-342900">
              <a:lnSpc>
                <a:spcPct val="107000"/>
              </a:lnSpc>
              <a:spcAft>
                <a:spcPts val="800"/>
              </a:spcAft>
              <a:buFont typeface="Courier New" panose="02070309020205020404" pitchFamily="49" charset="0"/>
              <a:buChar char="o"/>
            </a:pPr>
            <a:r>
              <a:rPr lang="en-IE" sz="2300" b="1" dirty="0">
                <a:latin typeface="Calibri" panose="020F0502020204030204" pitchFamily="34" charset="0"/>
                <a:ea typeface="Calibri" panose="020F0502020204030204" pitchFamily="34" charset="0"/>
                <a:cs typeface="Times New Roman" panose="02020603050405020304" pitchFamily="18" charset="0"/>
              </a:rPr>
              <a:t>Beyond socio-technical transition </a:t>
            </a:r>
            <a:r>
              <a:rPr lang="en-IE" sz="23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IE" sz="2300" b="1" dirty="0">
                <a:latin typeface="Calibri" panose="020F0502020204030204" pitchFamily="34" charset="0"/>
                <a:ea typeface="Calibri" panose="020F0502020204030204" pitchFamily="34" charset="0"/>
                <a:cs typeface="Times New Roman" panose="02020603050405020304" pitchFamily="18" charset="0"/>
              </a:rPr>
              <a:t> </a:t>
            </a:r>
            <a:r>
              <a:rPr lang="en-IE" sz="2300" dirty="0">
                <a:latin typeface="Calibri" panose="020F0502020204030204" pitchFamily="34" charset="0"/>
                <a:ea typeface="Calibri" panose="020F0502020204030204" pitchFamily="34" charset="0"/>
                <a:cs typeface="Times New Roman" panose="02020603050405020304" pitchFamily="18" charset="0"/>
              </a:rPr>
              <a:t>to deep societal transformation </a:t>
            </a:r>
          </a:p>
          <a:p>
            <a:pPr marL="800100" lvl="1" indent="-342900">
              <a:lnSpc>
                <a:spcPct val="107000"/>
              </a:lnSpc>
              <a:spcAft>
                <a:spcPts val="800"/>
              </a:spcAft>
              <a:buFont typeface="Courier New" panose="02070309020205020404" pitchFamily="49" charset="0"/>
              <a:buChar char="o"/>
            </a:pPr>
            <a:r>
              <a:rPr lang="en-IE" sz="2300" b="1" dirty="0">
                <a:latin typeface="Calibri" panose="020F0502020204030204" pitchFamily="34" charset="0"/>
                <a:ea typeface="Calibri" panose="020F0502020204030204" pitchFamily="34" charset="0"/>
                <a:cs typeface="Times New Roman" panose="02020603050405020304" pitchFamily="18" charset="0"/>
              </a:rPr>
              <a:t>Towards greater </a:t>
            </a:r>
            <a:r>
              <a:rPr lang="en-IE" sz="2300" b="1" dirty="0" err="1">
                <a:latin typeface="Calibri" panose="020F0502020204030204" pitchFamily="34" charset="0"/>
                <a:ea typeface="Calibri" panose="020F0502020204030204" pitchFamily="34" charset="0"/>
                <a:cs typeface="Times New Roman" panose="02020603050405020304" pitchFamily="18" charset="0"/>
              </a:rPr>
              <a:t>transdisciplinarity</a:t>
            </a:r>
            <a:r>
              <a:rPr lang="en-IE" sz="2300" b="1" dirty="0">
                <a:latin typeface="Calibri" panose="020F0502020204030204" pitchFamily="34" charset="0"/>
                <a:ea typeface="Calibri" panose="020F0502020204030204" pitchFamily="34" charset="0"/>
                <a:cs typeface="Times New Roman" panose="02020603050405020304" pitchFamily="18" charset="0"/>
              </a:rPr>
              <a:t> </a:t>
            </a:r>
            <a:r>
              <a:rPr lang="en-IE" sz="2300" dirty="0">
                <a:latin typeface="Calibri" panose="020F0502020204030204" pitchFamily="34" charset="0"/>
                <a:ea typeface="Calibri" panose="020F0502020204030204" pitchFamily="34" charset="0"/>
                <a:cs typeface="Times New Roman" panose="02020603050405020304" pitchFamily="18" charset="0"/>
              </a:rPr>
              <a:t>– by an integrative approach including explicit inclusion of gender, religion and education.</a:t>
            </a:r>
          </a:p>
          <a:p>
            <a:pPr>
              <a:lnSpc>
                <a:spcPct val="107000"/>
              </a:lnSpc>
              <a:spcAft>
                <a:spcPts val="800"/>
              </a:spcAft>
            </a:pP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C63BFB-4854-AD42-AE7C-393D8E32D1CE}"/>
              </a:ext>
            </a:extLst>
          </p:cNvPr>
          <p:cNvSpPr/>
          <p:nvPr/>
        </p:nvSpPr>
        <p:spPr>
          <a:xfrm>
            <a:off x="240147" y="1431328"/>
            <a:ext cx="7344655" cy="1337867"/>
          </a:xfrm>
          <a:prstGeom prst="rect">
            <a:avLst/>
          </a:prstGeom>
        </p:spPr>
        <p:txBody>
          <a:bodyPr wrap="square">
            <a:spAutoFit/>
          </a:bodyPr>
          <a:lstStyle/>
          <a:p>
            <a:r>
              <a:rPr lang="en-US" sz="2698" dirty="0">
                <a:solidFill>
                  <a:srgbClr val="002060"/>
                </a:solidFill>
                <a:cs typeface="Arial" panose="020B0604020202020204" pitchFamily="34" charset="0"/>
              </a:rPr>
              <a:t>Authors:</a:t>
            </a:r>
            <a:r>
              <a:rPr lang="en-US" sz="2698" b="1" dirty="0">
                <a:solidFill>
                  <a:srgbClr val="002060"/>
                </a:solidFill>
                <a:cs typeface="Arial" panose="020B0604020202020204" pitchFamily="34" charset="0"/>
              </a:rPr>
              <a:t> </a:t>
            </a:r>
            <a:r>
              <a:rPr lang="en-IE" sz="2698" b="1" dirty="0">
                <a:solidFill>
                  <a:srgbClr val="002060"/>
                </a:solidFill>
                <a:cs typeface="Arial" panose="020B0604020202020204" pitchFamily="34" charset="0"/>
              </a:rPr>
              <a:t>I. Hughes</a:t>
            </a:r>
            <a:r>
              <a:rPr lang="en-IE" sz="2698" b="1" baseline="30000" dirty="0">
                <a:solidFill>
                  <a:srgbClr val="002060"/>
                </a:solidFill>
                <a:cs typeface="Arial" panose="020B0604020202020204" pitchFamily="34" charset="0"/>
              </a:rPr>
              <a:t>1,2</a:t>
            </a:r>
            <a:r>
              <a:rPr lang="en-IE" sz="2698" b="1" dirty="0">
                <a:solidFill>
                  <a:srgbClr val="002060"/>
                </a:solidFill>
                <a:cs typeface="Arial" panose="020B0604020202020204" pitchFamily="34" charset="0"/>
              </a:rPr>
              <a:t>, A. Hernandez</a:t>
            </a:r>
            <a:r>
              <a:rPr lang="en-IE" sz="2698" b="1" baseline="30000" dirty="0">
                <a:solidFill>
                  <a:srgbClr val="002060"/>
                </a:solidFill>
                <a:cs typeface="Arial" panose="020B0604020202020204" pitchFamily="34" charset="0"/>
              </a:rPr>
              <a:t>3</a:t>
            </a:r>
            <a:r>
              <a:rPr lang="en-IE" sz="2698" b="1" dirty="0">
                <a:solidFill>
                  <a:srgbClr val="002060"/>
                </a:solidFill>
                <a:cs typeface="Arial" panose="020B0604020202020204" pitchFamily="34" charset="0"/>
              </a:rPr>
              <a:t>,E. Byrne</a:t>
            </a:r>
            <a:r>
              <a:rPr lang="en-IE" sz="2698" b="1" baseline="30000" dirty="0">
                <a:solidFill>
                  <a:srgbClr val="002060"/>
                </a:solidFill>
                <a:cs typeface="Arial" panose="020B0604020202020204" pitchFamily="34" charset="0"/>
              </a:rPr>
              <a:t>1,2,4</a:t>
            </a:r>
            <a:r>
              <a:rPr lang="en-IE" sz="2698" b="1" dirty="0">
                <a:solidFill>
                  <a:srgbClr val="002060"/>
                </a:solidFill>
                <a:cs typeface="Arial" panose="020B0604020202020204" pitchFamily="34" charset="0"/>
              </a:rPr>
              <a:t>, M. Glatz-Schmallegger</a:t>
            </a:r>
            <a:r>
              <a:rPr lang="en-IE" sz="2698" b="1" baseline="30000" dirty="0">
                <a:solidFill>
                  <a:srgbClr val="002060"/>
                </a:solidFill>
                <a:cs typeface="Arial" panose="020B0604020202020204" pitchFamily="34" charset="0"/>
              </a:rPr>
              <a:t>1,5</a:t>
            </a:r>
            <a:r>
              <a:rPr lang="en-IE" sz="2698" b="1" dirty="0">
                <a:solidFill>
                  <a:srgbClr val="002060"/>
                </a:solidFill>
                <a:cs typeface="Arial" panose="020B0604020202020204" pitchFamily="34" charset="0"/>
              </a:rPr>
              <a:t>, J. Glynn</a:t>
            </a:r>
            <a:r>
              <a:rPr lang="en-IE" sz="2698" b="1" baseline="30000" dirty="0">
                <a:solidFill>
                  <a:srgbClr val="002060"/>
                </a:solidFill>
                <a:cs typeface="Arial" panose="020B0604020202020204" pitchFamily="34" charset="0"/>
              </a:rPr>
              <a:t>6</a:t>
            </a:r>
            <a:r>
              <a:rPr lang="en-IE" sz="2698" b="1" dirty="0">
                <a:solidFill>
                  <a:srgbClr val="002060"/>
                </a:solidFill>
                <a:cs typeface="Arial" panose="020B0604020202020204" pitchFamily="34" charset="0"/>
              </a:rPr>
              <a:t>, W. Hynes</a:t>
            </a:r>
            <a:r>
              <a:rPr lang="en-IE" sz="2698" b="1" baseline="30000" dirty="0">
                <a:solidFill>
                  <a:srgbClr val="002060"/>
                </a:solidFill>
                <a:cs typeface="Arial" panose="020B0604020202020204" pitchFamily="34" charset="0"/>
              </a:rPr>
              <a:t>7</a:t>
            </a:r>
            <a:r>
              <a:rPr lang="en-IE" sz="2698" b="1" dirty="0">
                <a:solidFill>
                  <a:srgbClr val="002060"/>
                </a:solidFill>
                <a:cs typeface="Arial" panose="020B0604020202020204" pitchFamily="34" charset="0"/>
              </a:rPr>
              <a:t>, K. Keohane</a:t>
            </a:r>
            <a:r>
              <a:rPr lang="en-IE" sz="2698" b="1" baseline="30000" dirty="0">
                <a:solidFill>
                  <a:srgbClr val="002060"/>
                </a:solidFill>
                <a:cs typeface="Arial" panose="020B0604020202020204" pitchFamily="34" charset="0"/>
              </a:rPr>
              <a:t>8 </a:t>
            </a:r>
            <a:r>
              <a:rPr lang="en-IE" sz="2698" b="1" dirty="0">
                <a:solidFill>
                  <a:srgbClr val="002060"/>
                </a:solidFill>
                <a:cs typeface="Arial" panose="020B0604020202020204" pitchFamily="34" charset="0"/>
              </a:rPr>
              <a:t>and B. Ó Gallachóir</a:t>
            </a:r>
            <a:r>
              <a:rPr lang="en-IE" sz="2698" b="1" baseline="30000" dirty="0">
                <a:solidFill>
                  <a:srgbClr val="002060"/>
                </a:solidFill>
                <a:cs typeface="Arial" panose="020B0604020202020204" pitchFamily="34" charset="0"/>
              </a:rPr>
              <a:t>1,2</a:t>
            </a:r>
            <a:r>
              <a:rPr lang="en-IE" sz="2698" b="1" dirty="0">
                <a:solidFill>
                  <a:srgbClr val="002060"/>
                </a:solidFill>
                <a:cs typeface="Arial" panose="020B0604020202020204" pitchFamily="34" charset="0"/>
              </a:rPr>
              <a:t> </a:t>
            </a:r>
            <a:endParaRPr lang="en-US" sz="2698" b="1" dirty="0">
              <a:solidFill>
                <a:srgbClr val="002060"/>
              </a:solidFill>
              <a:cs typeface="Arial" panose="020B0604020202020204" pitchFamily="34" charset="0"/>
            </a:endParaRPr>
          </a:p>
        </p:txBody>
      </p:sp>
      <p:sp>
        <p:nvSpPr>
          <p:cNvPr id="10" name="TextBox 9">
            <a:extLst>
              <a:ext uri="{FF2B5EF4-FFF2-40B4-BE49-F238E27FC236}">
                <a16:creationId xmlns:a16="http://schemas.microsoft.com/office/drawing/2014/main" id="{5BCBD43F-EFDE-604C-8932-89E363DF13E1}"/>
              </a:ext>
            </a:extLst>
          </p:cNvPr>
          <p:cNvSpPr txBox="1"/>
          <p:nvPr/>
        </p:nvSpPr>
        <p:spPr>
          <a:xfrm>
            <a:off x="254517" y="96475"/>
            <a:ext cx="7362427" cy="1111330"/>
          </a:xfrm>
          <a:prstGeom prst="rect">
            <a:avLst/>
          </a:prstGeom>
          <a:noFill/>
        </p:spPr>
        <p:txBody>
          <a:bodyPr wrap="square" rtlCol="0">
            <a:spAutoFit/>
          </a:bodyPr>
          <a:lstStyle/>
          <a:p>
            <a:r>
              <a:rPr lang="en-IE" sz="3311" b="1" dirty="0">
                <a:solidFill>
                  <a:srgbClr val="002060"/>
                </a:solidFill>
              </a:rPr>
              <a:t>DIIS - Deep Institutional Innovation for Sustainability and Human Development</a:t>
            </a:r>
          </a:p>
        </p:txBody>
      </p:sp>
      <p:pic>
        <p:nvPicPr>
          <p:cNvPr id="15" name="Picture 14">
            <a:extLst>
              <a:ext uri="{FF2B5EF4-FFF2-40B4-BE49-F238E27FC236}">
                <a16:creationId xmlns:a16="http://schemas.microsoft.com/office/drawing/2014/main" id="{F1549936-79DD-6D42-95FC-091FA7B6081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31004" y="192360"/>
            <a:ext cx="3102925" cy="1429057"/>
          </a:xfrm>
          <a:prstGeom prst="rect">
            <a:avLst/>
          </a:prstGeom>
        </p:spPr>
      </p:pic>
      <p:sp>
        <p:nvSpPr>
          <p:cNvPr id="17" name="Title 4">
            <a:extLst>
              <a:ext uri="{FF2B5EF4-FFF2-40B4-BE49-F238E27FC236}">
                <a16:creationId xmlns:a16="http://schemas.microsoft.com/office/drawing/2014/main" id="{BD81581C-A1C8-2149-BE5D-EC9F8469599E}"/>
              </a:ext>
            </a:extLst>
          </p:cNvPr>
          <p:cNvSpPr txBox="1">
            <a:spLocks/>
          </p:cNvSpPr>
          <p:nvPr/>
        </p:nvSpPr>
        <p:spPr>
          <a:xfrm>
            <a:off x="7639492" y="1163583"/>
            <a:ext cx="13953316" cy="3945748"/>
          </a:xfrm>
          <a:prstGeom prst="rect">
            <a:avLst/>
          </a:prstGeom>
        </p:spPr>
        <p:txBody>
          <a:bodyPr vert="horz" lIns="56065" tIns="28033" rIns="56065" bIns="28033" rtlCol="0" anchor="t">
            <a:noAutofit/>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a:lnSpc>
                <a:spcPct val="100000"/>
              </a:lnSpc>
            </a:pPr>
            <a:r>
              <a:rPr lang="en-IE" sz="6000" b="1" dirty="0">
                <a:solidFill>
                  <a:schemeClr val="bg1"/>
                </a:solidFill>
                <a:latin typeface="+mn-lt"/>
                <a:cs typeface="Arial" panose="020B0604020202020204" pitchFamily="34" charset="0"/>
              </a:rPr>
              <a:t>DIIS Scenarios </a:t>
            </a:r>
            <a:r>
              <a:rPr lang="en-IE" sz="5000" dirty="0">
                <a:solidFill>
                  <a:schemeClr val="bg1"/>
                </a:solidFill>
                <a:latin typeface="+mn-lt"/>
                <a:cs typeface="Arial" panose="020B0604020202020204" pitchFamily="34" charset="0"/>
              </a:rPr>
              <a:t>– </a:t>
            </a:r>
          </a:p>
          <a:p>
            <a:pPr algn="ctr">
              <a:lnSpc>
                <a:spcPct val="100000"/>
              </a:lnSpc>
            </a:pPr>
            <a:r>
              <a:rPr lang="en-IE" sz="5000" dirty="0">
                <a:solidFill>
                  <a:schemeClr val="bg1"/>
                </a:solidFill>
                <a:latin typeface="+mn-lt"/>
                <a:cs typeface="Arial" panose="020B0604020202020204" pitchFamily="34" charset="0"/>
              </a:rPr>
              <a:t>A New Model for Reframing Whole of Society Transformation</a:t>
            </a:r>
            <a:endParaRPr lang="en-US" sz="5000" dirty="0">
              <a:solidFill>
                <a:schemeClr val="bg1"/>
              </a:solidFill>
              <a:latin typeface="+mn-lt"/>
              <a:cs typeface="Arial" panose="020B0604020202020204" pitchFamily="34" charset="0"/>
            </a:endParaRPr>
          </a:p>
        </p:txBody>
      </p:sp>
      <p:pic>
        <p:nvPicPr>
          <p:cNvPr id="13" name="Picture 12" descr="A close up of a logo&#10;&#10;Description automatically generated">
            <a:extLst>
              <a:ext uri="{FF2B5EF4-FFF2-40B4-BE49-F238E27FC236}">
                <a16:creationId xmlns:a16="http://schemas.microsoft.com/office/drawing/2014/main" id="{B349E49D-C6CE-0C41-B939-C7329255F9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462086" y="172690"/>
            <a:ext cx="4103357" cy="1472048"/>
          </a:xfrm>
          <a:prstGeom prst="rect">
            <a:avLst/>
          </a:prstGeom>
        </p:spPr>
      </p:pic>
      <p:pic>
        <p:nvPicPr>
          <p:cNvPr id="23" name="Picture 22">
            <a:extLst>
              <a:ext uri="{FF2B5EF4-FFF2-40B4-BE49-F238E27FC236}">
                <a16:creationId xmlns:a16="http://schemas.microsoft.com/office/drawing/2014/main" id="{71E5572E-33A5-1F40-AE69-FE9F1A4D25C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53105" y="19495611"/>
            <a:ext cx="11823399" cy="1669515"/>
          </a:xfrm>
          <a:prstGeom prst="rect">
            <a:avLst/>
          </a:prstGeom>
        </p:spPr>
      </p:pic>
      <p:sp>
        <p:nvSpPr>
          <p:cNvPr id="28" name="TextBox 27">
            <a:extLst>
              <a:ext uri="{FF2B5EF4-FFF2-40B4-BE49-F238E27FC236}">
                <a16:creationId xmlns:a16="http://schemas.microsoft.com/office/drawing/2014/main" id="{C771759D-12B7-4171-B526-0769567CDD21}"/>
              </a:ext>
            </a:extLst>
          </p:cNvPr>
          <p:cNvSpPr txBox="1"/>
          <p:nvPr/>
        </p:nvSpPr>
        <p:spPr>
          <a:xfrm>
            <a:off x="22251644" y="351574"/>
            <a:ext cx="7647052" cy="7914474"/>
          </a:xfrm>
          <a:prstGeom prst="rect">
            <a:avLst/>
          </a:prstGeom>
          <a:noFill/>
        </p:spPr>
        <p:txBody>
          <a:bodyPr wrap="square" rtlCol="0">
            <a:spAutoFit/>
          </a:bodyPr>
          <a:lstStyle/>
          <a:p>
            <a:pPr>
              <a:lnSpc>
                <a:spcPct val="107000"/>
              </a:lnSpc>
              <a:spcAft>
                <a:spcPts val="800"/>
              </a:spcAft>
            </a:pPr>
            <a:r>
              <a:rPr lang="en-IE"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Indicative </a:t>
            </a:r>
            <a:r>
              <a:rPr lang="en-IE"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Blueprint for Transformational Change</a:t>
            </a:r>
          </a:p>
          <a:p>
            <a:pPr>
              <a:lnSpc>
                <a:spcPct val="107000"/>
              </a:lnSpc>
              <a:spcAft>
                <a:spcPts val="800"/>
              </a:spcAft>
            </a:pPr>
            <a:r>
              <a:rPr lang="en-IE" sz="2300" dirty="0">
                <a:latin typeface="Calibri" panose="020F0502020204030204" pitchFamily="34" charset="0"/>
                <a:ea typeface="Calibri" panose="020F0502020204030204" pitchFamily="34" charset="0"/>
                <a:cs typeface="Times New Roman" panose="02020603050405020304" pitchFamily="18" charset="0"/>
              </a:rPr>
              <a:t>Future work aims to develop a methodology for moving from the DIIS generative model to generating Scenarios of global transformation based on the following four steps:</a:t>
            </a:r>
          </a:p>
          <a:p>
            <a:pPr>
              <a:lnSpc>
                <a:spcPct val="107000"/>
              </a:lnSpc>
              <a:spcAft>
                <a:spcPts val="800"/>
              </a:spcAft>
            </a:pPr>
            <a:r>
              <a:rPr lang="en-IE" sz="2300" b="1" dirty="0">
                <a:latin typeface="Calibri" panose="020F0502020204030204" pitchFamily="34" charset="0"/>
                <a:ea typeface="Calibri" panose="020F0502020204030204" pitchFamily="34" charset="0"/>
                <a:cs typeface="Times New Roman" panose="02020603050405020304" pitchFamily="18" charset="0"/>
              </a:rPr>
              <a:t>Step 1: Identifying Ideational Drivers for Reimagining Individual Social Institutions</a:t>
            </a:r>
          </a:p>
          <a:p>
            <a:pPr>
              <a:lnSpc>
                <a:spcPct val="107000"/>
              </a:lnSpc>
              <a:spcAft>
                <a:spcPts val="800"/>
              </a:spcAft>
            </a:pPr>
            <a:r>
              <a:rPr lang="en-IE" sz="2300" b="1" dirty="0">
                <a:latin typeface="Calibri" panose="020F0502020204030204" pitchFamily="34" charset="0"/>
                <a:ea typeface="Calibri" panose="020F0502020204030204" pitchFamily="34" charset="0"/>
                <a:cs typeface="Times New Roman" panose="02020603050405020304" pitchFamily="18" charset="0"/>
              </a:rPr>
              <a:t>Step 2: Articulating Individual Social Institution Transition Pathways</a:t>
            </a:r>
          </a:p>
          <a:p>
            <a:pPr>
              <a:lnSpc>
                <a:spcPct val="107000"/>
              </a:lnSpc>
              <a:spcAft>
                <a:spcPts val="800"/>
              </a:spcAft>
            </a:pPr>
            <a:r>
              <a:rPr lang="en-IE" sz="2300" b="1" dirty="0">
                <a:latin typeface="Calibri" panose="020F0502020204030204" pitchFamily="34" charset="0"/>
                <a:ea typeface="Calibri" panose="020F0502020204030204" pitchFamily="34" charset="0"/>
                <a:cs typeface="Times New Roman" panose="02020603050405020304" pitchFamily="18" charset="0"/>
              </a:rPr>
              <a:t>Step 3: Exploring Systemic Linkages between Social Institutions and Articulating Whole of Society Change </a:t>
            </a:r>
          </a:p>
          <a:p>
            <a:pPr>
              <a:lnSpc>
                <a:spcPct val="107000"/>
              </a:lnSpc>
              <a:spcAft>
                <a:spcPts val="800"/>
              </a:spcAft>
            </a:pPr>
            <a:r>
              <a:rPr lang="en-IE" sz="2300" b="1" dirty="0">
                <a:latin typeface="Calibri" panose="020F0502020204030204" pitchFamily="34" charset="0"/>
                <a:ea typeface="Calibri" panose="020F0502020204030204" pitchFamily="34" charset="0"/>
                <a:cs typeface="Times New Roman" panose="02020603050405020304" pitchFamily="18" charset="0"/>
              </a:rPr>
              <a:t>Step 4: Generating Scenarios for Global Ethical Transformation</a:t>
            </a:r>
          </a:p>
          <a:p>
            <a:pPr>
              <a:lnSpc>
                <a:spcPct val="107000"/>
              </a:lnSpc>
              <a:spcAft>
                <a:spcPts val="800"/>
              </a:spcAft>
            </a:pPr>
            <a:endParaRPr lang="en-IE" sz="2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300" dirty="0">
                <a:latin typeface="Calibri" panose="020F0502020204030204" pitchFamily="34" charset="0"/>
                <a:ea typeface="Calibri" panose="020F0502020204030204" pitchFamily="34" charset="0"/>
                <a:cs typeface="Times New Roman" panose="02020603050405020304" pitchFamily="18" charset="0"/>
              </a:rPr>
              <a:t>The first of these steps has been developed through DIIS  publications and events and has identified the following starting points for re-imagining social institutions:</a:t>
            </a:r>
          </a:p>
          <a:p>
            <a:pPr>
              <a:lnSpc>
                <a:spcPct val="107000"/>
              </a:lnSpc>
              <a:spcAft>
                <a:spcPts val="800"/>
              </a:spcAft>
            </a:pP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2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1164F2A-4C32-49FA-9A39-73E8B32FD132}"/>
              </a:ext>
            </a:extLst>
          </p:cNvPr>
          <p:cNvSpPr txBox="1"/>
          <p:nvPr/>
        </p:nvSpPr>
        <p:spPr>
          <a:xfrm>
            <a:off x="211543" y="8547370"/>
            <a:ext cx="7063694" cy="9346918"/>
          </a:xfrm>
          <a:prstGeom prst="rect">
            <a:avLst/>
          </a:prstGeom>
          <a:noFill/>
        </p:spPr>
        <p:txBody>
          <a:bodyPr wrap="square" rtlCol="0">
            <a:spAutoFit/>
          </a:bodyPr>
          <a:lstStyle/>
          <a:p>
            <a:pPr>
              <a:lnSpc>
                <a:spcPct val="107000"/>
              </a:lnSpc>
              <a:spcAft>
                <a:spcPts val="800"/>
              </a:spcAft>
            </a:pPr>
            <a:r>
              <a:rPr lang="en-IE"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DIIS Generative Model of Transformation</a:t>
            </a:r>
          </a:p>
          <a:p>
            <a:pPr>
              <a:lnSpc>
                <a:spcPct val="107000"/>
              </a:lnSpc>
              <a:spcAft>
                <a:spcPts val="800"/>
              </a:spcAft>
            </a:pPr>
            <a:r>
              <a:rPr lang="en-IE" sz="2300" dirty="0">
                <a:effectLst/>
                <a:latin typeface="Calibri" panose="020F0502020204030204" pitchFamily="34" charset="0"/>
                <a:ea typeface="Calibri" panose="020F0502020204030204" pitchFamily="34" charset="0"/>
                <a:cs typeface="Times New Roman" panose="02020603050405020304" pitchFamily="18" charset="0"/>
              </a:rPr>
              <a:t>The Reimagining of Social Institutions constitutes the core of societal transformation. This deep re-imagining is informed by four further elements of the model: </a:t>
            </a:r>
          </a:p>
          <a:p>
            <a:pPr>
              <a:lnSpc>
                <a:spcPct val="107000"/>
              </a:lnSpc>
              <a:spcAft>
                <a:spcPts val="800"/>
              </a:spcAft>
            </a:pPr>
            <a:r>
              <a:rPr lang="en-IE" sz="2300" b="1" i="1" dirty="0">
                <a:effectLst/>
                <a:latin typeface="Calibri" panose="020F0502020204030204" pitchFamily="34" charset="0"/>
                <a:ea typeface="Calibri" panose="020F0502020204030204" pitchFamily="34" charset="0"/>
                <a:cs typeface="Times New Roman" panose="02020603050405020304" pitchFamily="18" charset="0"/>
              </a:rPr>
              <a:t>Narratives of Global Transformation</a:t>
            </a:r>
          </a:p>
          <a:p>
            <a:pPr>
              <a:lnSpc>
                <a:spcPct val="107000"/>
              </a:lnSpc>
              <a:spcAft>
                <a:spcPts val="800"/>
              </a:spcAft>
            </a:pPr>
            <a:r>
              <a:rPr lang="en-IE" sz="2300" dirty="0">
                <a:effectLst/>
                <a:latin typeface="Calibri" panose="020F0502020204030204" pitchFamily="34" charset="0"/>
                <a:ea typeface="Calibri" panose="020F0502020204030204" pitchFamily="34" charset="0"/>
                <a:cs typeface="Times New Roman" panose="02020603050405020304" pitchFamily="18" charset="0"/>
              </a:rPr>
              <a:t>DIIS goes beyond both socio-technical transitions and deep transitions framings to a whole-of-society transformation framing </a:t>
            </a:r>
            <a:r>
              <a:rPr lang="en-IE" sz="23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IE" sz="2300" dirty="0">
                <a:latin typeface="Calibri" panose="020F0502020204030204" pitchFamily="34" charset="0"/>
                <a:ea typeface="Calibri" panose="020F0502020204030204" pitchFamily="34" charset="0"/>
                <a:cs typeface="Times New Roman" panose="02020603050405020304" pitchFamily="18" charset="0"/>
              </a:rPr>
              <a:t> </a:t>
            </a:r>
            <a:r>
              <a:rPr lang="en-IE" sz="2300" dirty="0">
                <a:effectLst/>
                <a:latin typeface="Calibri" panose="020F0502020204030204" pitchFamily="34" charset="0"/>
                <a:ea typeface="Calibri" panose="020F0502020204030204" pitchFamily="34" charset="0"/>
                <a:cs typeface="Times New Roman" panose="02020603050405020304" pitchFamily="18" charset="0"/>
              </a:rPr>
              <a:t>a move beyond modernity.</a:t>
            </a:r>
          </a:p>
          <a:p>
            <a:pPr>
              <a:lnSpc>
                <a:spcPct val="107000"/>
              </a:lnSpc>
              <a:spcAft>
                <a:spcPts val="800"/>
              </a:spcAft>
            </a:pPr>
            <a:r>
              <a:rPr lang="en-IE" sz="2300" b="1" i="1" dirty="0">
                <a:effectLst/>
                <a:latin typeface="Calibri" panose="020F0502020204030204" pitchFamily="34" charset="0"/>
                <a:ea typeface="Calibri" panose="020F0502020204030204" pitchFamily="34" charset="0"/>
                <a:cs typeface="Times New Roman" panose="02020603050405020304" pitchFamily="18" charset="0"/>
              </a:rPr>
              <a:t>Ethical Direction</a:t>
            </a:r>
          </a:p>
          <a:p>
            <a:pPr>
              <a:lnSpc>
                <a:spcPct val="107000"/>
              </a:lnSpc>
              <a:spcAft>
                <a:spcPts val="800"/>
              </a:spcAft>
            </a:pPr>
            <a:r>
              <a:rPr lang="en-IE" sz="2300" dirty="0">
                <a:effectLst/>
                <a:latin typeface="Calibri" panose="020F0502020204030204" pitchFamily="34" charset="0"/>
                <a:ea typeface="Calibri" panose="020F0502020204030204" pitchFamily="34" charset="0"/>
                <a:cs typeface="Times New Roman" panose="02020603050405020304" pitchFamily="18" charset="0"/>
              </a:rPr>
              <a:t>DIIS is an explicitly normative model of transformation - ethical directionality is </a:t>
            </a:r>
            <a:r>
              <a:rPr lang="en-IE" sz="2300" dirty="0">
                <a:latin typeface="Calibri" panose="020F0502020204030204" pitchFamily="34" charset="0"/>
                <a:ea typeface="Calibri" panose="020F0502020204030204" pitchFamily="34" charset="0"/>
                <a:cs typeface="Times New Roman" panose="02020603050405020304" pitchFamily="18" charset="0"/>
              </a:rPr>
              <a:t>essential</a:t>
            </a:r>
            <a:r>
              <a:rPr lang="en-IE" sz="2300" dirty="0">
                <a:effectLst/>
                <a:latin typeface="Calibri" panose="020F0502020204030204" pitchFamily="34" charset="0"/>
                <a:ea typeface="Calibri" panose="020F0502020204030204" pitchFamily="34" charset="0"/>
                <a:cs typeface="Times New Roman" panose="02020603050405020304" pitchFamily="18" charset="0"/>
              </a:rPr>
              <a:t> to ensure transformation towards sustainability as flourishing/well-being.</a:t>
            </a:r>
          </a:p>
          <a:p>
            <a:pPr>
              <a:lnSpc>
                <a:spcPct val="107000"/>
              </a:lnSpc>
              <a:spcAft>
                <a:spcPts val="800"/>
              </a:spcAft>
            </a:pPr>
            <a:r>
              <a:rPr lang="en-IE" sz="2300" b="1" i="1" dirty="0">
                <a:effectLst/>
                <a:latin typeface="Calibri" panose="020F0502020204030204" pitchFamily="34" charset="0"/>
                <a:ea typeface="Calibri" panose="020F0502020204030204" pitchFamily="34" charset="0"/>
                <a:cs typeface="Times New Roman" panose="02020603050405020304" pitchFamily="18" charset="0"/>
              </a:rPr>
              <a:t>Conceptualising Transformation</a:t>
            </a:r>
          </a:p>
          <a:p>
            <a:pPr>
              <a:lnSpc>
                <a:spcPct val="107000"/>
              </a:lnSpc>
              <a:spcAft>
                <a:spcPts val="800"/>
              </a:spcAft>
            </a:pPr>
            <a:r>
              <a:rPr lang="en-IE" sz="2300" dirty="0">
                <a:effectLst/>
                <a:latin typeface="Calibri" panose="020F0502020204030204" pitchFamily="34" charset="0"/>
                <a:ea typeface="Calibri" panose="020F0502020204030204" pitchFamily="34" charset="0"/>
                <a:cs typeface="Times New Roman" panose="02020603050405020304" pitchFamily="18" charset="0"/>
              </a:rPr>
              <a:t>DIIS aims to model fundamental transformation of global society, within rapid timeframes, </a:t>
            </a:r>
            <a:r>
              <a:rPr lang="en-IE" sz="2300" dirty="0">
                <a:latin typeface="Calibri" panose="020F0502020204030204" pitchFamily="34" charset="0"/>
                <a:ea typeface="Calibri" panose="020F0502020204030204" pitchFamily="34" charset="0"/>
                <a:cs typeface="Times New Roman" panose="02020603050405020304" pitchFamily="18" charset="0"/>
              </a:rPr>
              <a:t>activated by reflexive, </a:t>
            </a:r>
            <a:r>
              <a:rPr lang="en-IE" sz="2300" dirty="0">
                <a:effectLst/>
                <a:latin typeface="Calibri" panose="020F0502020204030204" pitchFamily="34" charset="0"/>
                <a:ea typeface="Calibri" panose="020F0502020204030204" pitchFamily="34" charset="0"/>
                <a:cs typeface="Times New Roman" panose="02020603050405020304" pitchFamily="18" charset="0"/>
              </a:rPr>
              <a:t>contagious and fast-spreading processes of social and technological change.</a:t>
            </a:r>
          </a:p>
          <a:p>
            <a:pPr>
              <a:lnSpc>
                <a:spcPct val="107000"/>
              </a:lnSpc>
              <a:spcAft>
                <a:spcPts val="800"/>
              </a:spcAft>
            </a:pPr>
            <a:r>
              <a:rPr lang="en-IE" sz="2300" b="1" i="1" dirty="0">
                <a:effectLst/>
                <a:latin typeface="Calibri" panose="020F0502020204030204" pitchFamily="34" charset="0"/>
                <a:ea typeface="Calibri" panose="020F0502020204030204" pitchFamily="34" charset="0"/>
                <a:cs typeface="Times New Roman" panose="02020603050405020304" pitchFamily="18" charset="0"/>
              </a:rPr>
              <a:t>Ways of Seeing</a:t>
            </a:r>
          </a:p>
          <a:p>
            <a:pPr>
              <a:lnSpc>
                <a:spcPct val="107000"/>
              </a:lnSpc>
              <a:spcAft>
                <a:spcPts val="800"/>
              </a:spcAft>
            </a:pPr>
            <a:r>
              <a:rPr lang="en-IE" sz="2300" dirty="0">
                <a:effectLst/>
                <a:latin typeface="Calibri" panose="020F0502020204030204" pitchFamily="34" charset="0"/>
                <a:ea typeface="Calibri" panose="020F0502020204030204" pitchFamily="34" charset="0"/>
                <a:cs typeface="Times New Roman" panose="02020603050405020304" pitchFamily="18" charset="0"/>
              </a:rPr>
              <a:t>Experimenting with </a:t>
            </a:r>
            <a:r>
              <a:rPr lang="en-IE" sz="2300" dirty="0" err="1">
                <a:effectLst/>
                <a:latin typeface="Calibri" panose="020F0502020204030204" pitchFamily="34" charset="0"/>
                <a:ea typeface="Calibri" panose="020F0502020204030204" pitchFamily="34" charset="0"/>
                <a:cs typeface="Times New Roman" panose="02020603050405020304" pitchFamily="18" charset="0"/>
              </a:rPr>
              <a:t>transdisciplinarity</a:t>
            </a:r>
            <a:r>
              <a:rPr lang="en-IE" sz="2300" dirty="0">
                <a:effectLst/>
                <a:latin typeface="Calibri" panose="020F0502020204030204" pitchFamily="34" charset="0"/>
                <a:ea typeface="Calibri" panose="020F0502020204030204" pitchFamily="34" charset="0"/>
                <a:cs typeface="Times New Roman" panose="02020603050405020304" pitchFamily="18" charset="0"/>
              </a:rPr>
              <a:t>, stakeholder engagement, and inclusion of perspectives from the arts, music and literature are integral to further developing the DIIS framing. </a:t>
            </a:r>
          </a:p>
        </p:txBody>
      </p:sp>
      <p:sp>
        <p:nvSpPr>
          <p:cNvPr id="31" name="TextBox 30">
            <a:extLst>
              <a:ext uri="{FF2B5EF4-FFF2-40B4-BE49-F238E27FC236}">
                <a16:creationId xmlns:a16="http://schemas.microsoft.com/office/drawing/2014/main" id="{D588C034-9F18-4D87-A09C-012731CE4FA5}"/>
              </a:ext>
            </a:extLst>
          </p:cNvPr>
          <p:cNvSpPr txBox="1"/>
          <p:nvPr/>
        </p:nvSpPr>
        <p:spPr>
          <a:xfrm>
            <a:off x="22240842" y="13037467"/>
            <a:ext cx="7657079" cy="7834324"/>
          </a:xfrm>
          <a:prstGeom prst="rect">
            <a:avLst/>
          </a:prstGeom>
          <a:noFill/>
        </p:spPr>
        <p:txBody>
          <a:bodyPr wrap="square" rtlCol="0">
            <a:spAutoFit/>
          </a:bodyPr>
          <a:lstStyle/>
          <a:p>
            <a:pPr>
              <a:lnSpc>
                <a:spcPct val="107000"/>
              </a:lnSpc>
              <a:spcAft>
                <a:spcPts val="800"/>
              </a:spcAft>
            </a:pPr>
            <a:r>
              <a:rPr lang="en-IE"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a:t>
            </a:r>
            <a:r>
              <a:rPr lang="en-IE"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ndicative Scenario</a:t>
            </a:r>
          </a:p>
          <a:p>
            <a:pPr>
              <a:lnSpc>
                <a:spcPct val="107000"/>
              </a:lnSpc>
              <a:spcAft>
                <a:spcPts val="800"/>
              </a:spcAft>
            </a:pPr>
            <a:r>
              <a:rPr lang="en-IE" sz="2300" dirty="0">
                <a:effectLst/>
                <a:latin typeface="Calibri" panose="020F0502020204030204" pitchFamily="34" charset="0"/>
                <a:ea typeface="Calibri" panose="020F0502020204030204" pitchFamily="34" charset="0"/>
                <a:cs typeface="Times New Roman" panose="02020603050405020304" pitchFamily="18" charset="0"/>
              </a:rPr>
              <a:t>Progress towards sustainability required the recognition of the deeply interconnected nature of the major social institutions in society and the need for fundamental transformation across politics, economics, technology, religion, gender and education. Beyond reforms at the ideational, organisational, and social practices levels in each of these areas, it became widely accepted that the move to sustainability required deep change at the twin levels of core ethical principles and landscape metarules and values that shape social institutions. Deep transformation for sustainability and human development, guided by reinvigorated ethical principles and moral leadership, is healing the deep wounds at the heart of human civilisation, including by: strengthening protections against dominance hierarchies including violent hierarchies, reducing inequalities and reversing social and environmental harm through reimagined models of economics and technology, reimagining the Sacred and reducing patriarchy</a:t>
            </a:r>
            <a:r>
              <a:rPr lang="en-IE" sz="2300" dirty="0">
                <a:latin typeface="Calibri" panose="020F0502020204030204" pitchFamily="34" charset="0"/>
                <a:ea typeface="Calibri" panose="020F0502020204030204" pitchFamily="34" charset="0"/>
                <a:cs typeface="Times New Roman" panose="02020603050405020304" pitchFamily="18" charset="0"/>
              </a:rPr>
              <a:t> </a:t>
            </a:r>
            <a:r>
              <a:rPr lang="en-IE" sz="2300" dirty="0">
                <a:effectLst/>
                <a:latin typeface="Calibri" panose="020F0502020204030204" pitchFamily="34" charset="0"/>
                <a:ea typeface="Calibri" panose="020F0502020204030204" pitchFamily="34" charset="0"/>
                <a:cs typeface="Times New Roman" panose="02020603050405020304" pitchFamily="18" charset="0"/>
              </a:rPr>
              <a:t>and sectarianism in religion, and reducing gender polarities through greater value on care.</a:t>
            </a:r>
          </a:p>
        </p:txBody>
      </p:sp>
      <p:sp>
        <p:nvSpPr>
          <p:cNvPr id="2" name="TextBox 1">
            <a:extLst>
              <a:ext uri="{FF2B5EF4-FFF2-40B4-BE49-F238E27FC236}">
                <a16:creationId xmlns:a16="http://schemas.microsoft.com/office/drawing/2014/main" id="{3862B557-BC9B-49EC-9994-D5C5EE4A3A54}"/>
              </a:ext>
            </a:extLst>
          </p:cNvPr>
          <p:cNvSpPr txBox="1"/>
          <p:nvPr/>
        </p:nvSpPr>
        <p:spPr>
          <a:xfrm>
            <a:off x="190167" y="18236642"/>
            <a:ext cx="7517008" cy="3170099"/>
          </a:xfrm>
          <a:prstGeom prst="rect">
            <a:avLst/>
          </a:prstGeom>
          <a:noFill/>
        </p:spPr>
        <p:txBody>
          <a:bodyPr wrap="square" rtlCol="0">
            <a:spAutoFit/>
          </a:bodyPr>
          <a:lstStyle/>
          <a:p>
            <a:r>
              <a:rPr lang="en-IE" sz="2000" dirty="0"/>
              <a:t>1 </a:t>
            </a:r>
            <a:r>
              <a:rPr lang="en-IE" sz="2000" dirty="0" err="1"/>
              <a:t>MaREI</a:t>
            </a:r>
            <a:r>
              <a:rPr lang="en-IE" sz="2000" dirty="0"/>
              <a:t> Centre, Environmental Research Institute University College Cork, Ireland 2 Environmental Research Institute, University College Cork, Ireland 3 German Institute of Development and Sustainability, and University of Duisburg-Essen, Bonn, Germany 4 Process and Chemical Engineering, University College Cork 5 </a:t>
            </a:r>
            <a:r>
              <a:rPr lang="en-IE" sz="2000" dirty="0" err="1"/>
              <a:t>valUse</a:t>
            </a:r>
            <a:r>
              <a:rPr lang="en-IE" sz="2000" dirty="0"/>
              <a:t>: Personnel - Management - Education, Eisenstadt, Austria 6 </a:t>
            </a:r>
            <a:r>
              <a:rPr lang="en-IE" sz="2000" dirty="0" err="1"/>
              <a:t>Center</a:t>
            </a:r>
            <a:r>
              <a:rPr lang="en-IE" sz="2000" dirty="0"/>
              <a:t> on Global Energy Policy, Columbia University SIPA 7 New Approaches to Economic Challenges Unit (NAEC), OECD, Paris, France 8 School of Sociology and Criminology, University College Cork, Cork, Ireland.</a:t>
            </a:r>
          </a:p>
          <a:p>
            <a:r>
              <a:rPr lang="en-IE" sz="2000" dirty="0"/>
              <a:t>*Corresponding author email: ian.hughes@ucc.ie </a:t>
            </a:r>
          </a:p>
        </p:txBody>
      </p:sp>
      <p:pic>
        <p:nvPicPr>
          <p:cNvPr id="4" name="Picture 3">
            <a:extLst>
              <a:ext uri="{FF2B5EF4-FFF2-40B4-BE49-F238E27FC236}">
                <a16:creationId xmlns:a16="http://schemas.microsoft.com/office/drawing/2014/main" id="{F05598DE-538D-FAB9-4A6A-C96A3B455E98}"/>
              </a:ext>
            </a:extLst>
          </p:cNvPr>
          <p:cNvPicPr>
            <a:picLocks noChangeAspect="1"/>
          </p:cNvPicPr>
          <p:nvPr/>
        </p:nvPicPr>
        <p:blipFill>
          <a:blip r:embed="rId7"/>
          <a:stretch>
            <a:fillRect/>
          </a:stretch>
        </p:blipFill>
        <p:spPr>
          <a:xfrm>
            <a:off x="11143680" y="6992654"/>
            <a:ext cx="7046999" cy="6746848"/>
          </a:xfrm>
          <a:prstGeom prst="rect">
            <a:avLst/>
          </a:prstGeom>
        </p:spPr>
      </p:pic>
      <p:pic>
        <p:nvPicPr>
          <p:cNvPr id="11" name="Picture 10">
            <a:extLst>
              <a:ext uri="{FF2B5EF4-FFF2-40B4-BE49-F238E27FC236}">
                <a16:creationId xmlns:a16="http://schemas.microsoft.com/office/drawing/2014/main" id="{73F93FC3-5FFF-5A24-6D8F-5AAE3F202397}"/>
              </a:ext>
            </a:extLst>
          </p:cNvPr>
          <p:cNvPicPr>
            <a:picLocks noChangeAspect="1"/>
          </p:cNvPicPr>
          <p:nvPr/>
        </p:nvPicPr>
        <p:blipFill>
          <a:blip r:embed="rId8"/>
          <a:stretch>
            <a:fillRect/>
          </a:stretch>
        </p:blipFill>
        <p:spPr>
          <a:xfrm>
            <a:off x="9717471" y="13957166"/>
            <a:ext cx="9960431" cy="5460657"/>
          </a:xfrm>
          <a:prstGeom prst="rect">
            <a:avLst/>
          </a:prstGeom>
        </p:spPr>
      </p:pic>
      <p:graphicFrame>
        <p:nvGraphicFramePr>
          <p:cNvPr id="208" name="Table 207">
            <a:extLst>
              <a:ext uri="{FF2B5EF4-FFF2-40B4-BE49-F238E27FC236}">
                <a16:creationId xmlns:a16="http://schemas.microsoft.com/office/drawing/2014/main" id="{A99CB98F-7550-36E8-D7A2-4CB31828A035}"/>
              </a:ext>
            </a:extLst>
          </p:cNvPr>
          <p:cNvGraphicFramePr>
            <a:graphicFrameLocks noGrp="1"/>
          </p:cNvGraphicFramePr>
          <p:nvPr>
            <p:extLst>
              <p:ext uri="{D42A27DB-BD31-4B8C-83A1-F6EECF244321}">
                <p14:modId xmlns:p14="http://schemas.microsoft.com/office/powerpoint/2010/main" val="1682956030"/>
              </p:ext>
            </p:extLst>
          </p:nvPr>
        </p:nvGraphicFramePr>
        <p:xfrm>
          <a:off x="22227852" y="7634613"/>
          <a:ext cx="7758371" cy="5210019"/>
        </p:xfrm>
        <a:graphic>
          <a:graphicData uri="http://schemas.openxmlformats.org/drawingml/2006/table">
            <a:tbl>
              <a:tblPr firstRow="1" firstCol="1" bandRow="1">
                <a:tableStyleId>{5C22544A-7EE6-4342-B048-85BDC9FD1C3A}</a:tableStyleId>
              </a:tblPr>
              <a:tblGrid>
                <a:gridCol w="2167912">
                  <a:extLst>
                    <a:ext uri="{9D8B030D-6E8A-4147-A177-3AD203B41FA5}">
                      <a16:colId xmlns:a16="http://schemas.microsoft.com/office/drawing/2014/main" val="2817581013"/>
                    </a:ext>
                  </a:extLst>
                </a:gridCol>
                <a:gridCol w="2604534">
                  <a:extLst>
                    <a:ext uri="{9D8B030D-6E8A-4147-A177-3AD203B41FA5}">
                      <a16:colId xmlns:a16="http://schemas.microsoft.com/office/drawing/2014/main" val="3927578024"/>
                    </a:ext>
                  </a:extLst>
                </a:gridCol>
                <a:gridCol w="1574834">
                  <a:extLst>
                    <a:ext uri="{9D8B030D-6E8A-4147-A177-3AD203B41FA5}">
                      <a16:colId xmlns:a16="http://schemas.microsoft.com/office/drawing/2014/main" val="3927803469"/>
                    </a:ext>
                  </a:extLst>
                </a:gridCol>
                <a:gridCol w="1411091">
                  <a:extLst>
                    <a:ext uri="{9D8B030D-6E8A-4147-A177-3AD203B41FA5}">
                      <a16:colId xmlns:a16="http://schemas.microsoft.com/office/drawing/2014/main" val="3609668368"/>
                    </a:ext>
                  </a:extLst>
                </a:gridCol>
              </a:tblGrid>
              <a:tr h="288794">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Ideational</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Organisations</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Practices</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0938169"/>
                  </a:ext>
                </a:extLst>
              </a:tr>
              <a:tr h="772614">
                <a:tc>
                  <a:txBody>
                    <a:bodyPr/>
                    <a:lstStyle/>
                    <a:p>
                      <a:pPr>
                        <a:lnSpc>
                          <a:spcPct val="107000"/>
                        </a:lnSpc>
                        <a:spcAft>
                          <a:spcPts val="800"/>
                        </a:spcAft>
                      </a:pPr>
                      <a:r>
                        <a:rPr lang="en-IE" sz="1800">
                          <a:effectLst/>
                        </a:rPr>
                        <a:t>Politics</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IE" sz="1800" dirty="0">
                          <a:effectLst/>
                        </a:rPr>
                        <a:t>Reconstituting democratic civil society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9041127"/>
                  </a:ext>
                </a:extLst>
              </a:tr>
              <a:tr h="288794">
                <a:tc>
                  <a:txBody>
                    <a:bodyPr/>
                    <a:lstStyle/>
                    <a:p>
                      <a:pPr>
                        <a:lnSpc>
                          <a:spcPct val="107000"/>
                        </a:lnSpc>
                        <a:spcAft>
                          <a:spcPts val="800"/>
                        </a:spcAft>
                      </a:pPr>
                      <a:r>
                        <a:rPr lang="en-IE" sz="1800">
                          <a:effectLst/>
                        </a:rPr>
                        <a:t>Economics</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IE" sz="1800" dirty="0">
                          <a:effectLst/>
                        </a:rPr>
                        <a:t>Beyond growth</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8366582"/>
                  </a:ext>
                </a:extLst>
              </a:tr>
              <a:tr h="993118">
                <a:tc>
                  <a:txBody>
                    <a:bodyPr/>
                    <a:lstStyle/>
                    <a:p>
                      <a:pPr>
                        <a:lnSpc>
                          <a:spcPct val="107000"/>
                        </a:lnSpc>
                        <a:spcAft>
                          <a:spcPts val="800"/>
                        </a:spcAft>
                      </a:pPr>
                      <a:r>
                        <a:rPr lang="en-IE" sz="1800">
                          <a:effectLst/>
                        </a:rPr>
                        <a:t>Technology</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IE" sz="1800" dirty="0">
                          <a:effectLst/>
                        </a:rPr>
                        <a:t>Beyond Creative Destruction  – Embedding RRI in society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dirty="0">
                          <a:effectLst/>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254658"/>
                  </a:ext>
                </a:extLst>
              </a:tr>
              <a:tr h="677560">
                <a:tc>
                  <a:txBody>
                    <a:bodyPr/>
                    <a:lstStyle/>
                    <a:p>
                      <a:pPr>
                        <a:lnSpc>
                          <a:spcPct val="107000"/>
                        </a:lnSpc>
                        <a:spcAft>
                          <a:spcPts val="800"/>
                        </a:spcAft>
                      </a:pPr>
                      <a:r>
                        <a:rPr lang="en-IE" sz="1800" dirty="0">
                          <a:effectLst/>
                        </a:rPr>
                        <a:t>Religion/Spirituality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IE" sz="1800" dirty="0">
                          <a:effectLst/>
                        </a:rPr>
                        <a:t>Restoring the Sacred ; Engaging religious actors</a:t>
                      </a:r>
                    </a:p>
                    <a:p>
                      <a:pPr algn="l">
                        <a:lnSpc>
                          <a:spcPct val="107000"/>
                        </a:lnSpc>
                        <a:spcAft>
                          <a:spcPts val="800"/>
                        </a:spcAft>
                      </a:pPr>
                      <a:r>
                        <a:rPr lang="en-IE" sz="1800" dirty="0">
                          <a:effectLst/>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786594"/>
                  </a:ext>
                </a:extLst>
              </a:tr>
              <a:tr h="1030151">
                <a:tc>
                  <a:txBody>
                    <a:bodyPr/>
                    <a:lstStyle/>
                    <a:p>
                      <a:pPr>
                        <a:lnSpc>
                          <a:spcPct val="107000"/>
                        </a:lnSpc>
                        <a:spcAft>
                          <a:spcPts val="800"/>
                        </a:spcAft>
                      </a:pPr>
                      <a:r>
                        <a:rPr lang="en-IE" sz="1800">
                          <a:effectLst/>
                        </a:rPr>
                        <a:t>Gender</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IE" sz="1800" dirty="0">
                          <a:effectLst/>
                        </a:rPr>
                        <a:t>Gender and racial equality &amp; Containing violent </a:t>
                      </a:r>
                      <a:r>
                        <a:rPr lang="en-IE" sz="1800" dirty="0" err="1">
                          <a:effectLst/>
                        </a:rPr>
                        <a:t>hypermasculinity</a:t>
                      </a:r>
                      <a:r>
                        <a:rPr lang="en-IE" sz="1800" dirty="0">
                          <a:effectLst/>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984857"/>
                  </a:ext>
                </a:extLst>
              </a:tr>
              <a:tr h="866382">
                <a:tc>
                  <a:txBody>
                    <a:bodyPr/>
                    <a:lstStyle/>
                    <a:p>
                      <a:pPr>
                        <a:lnSpc>
                          <a:spcPct val="107000"/>
                        </a:lnSpc>
                        <a:spcAft>
                          <a:spcPts val="800"/>
                        </a:spcAft>
                      </a:pPr>
                      <a:r>
                        <a:rPr lang="en-IE" sz="1800">
                          <a:effectLst/>
                        </a:rPr>
                        <a:t>Education</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IE" sz="1800" dirty="0">
                          <a:effectLst/>
                        </a:rPr>
                        <a:t>Using DIIS model as transformative educational tool</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E" sz="1800">
                          <a:effectLst/>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E" sz="1800" dirty="0">
                          <a:effectLst/>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5399778"/>
                  </a:ext>
                </a:extLst>
              </a:tr>
            </a:tbl>
          </a:graphicData>
        </a:graphic>
      </p:graphicFrame>
      <p:sp>
        <p:nvSpPr>
          <p:cNvPr id="8" name="Rechteck 7"/>
          <p:cNvSpPr/>
          <p:nvPr/>
        </p:nvSpPr>
        <p:spPr>
          <a:xfrm>
            <a:off x="7974621" y="3688199"/>
            <a:ext cx="13450495" cy="3433119"/>
          </a:xfrm>
          <a:prstGeom prst="rect">
            <a:avLst/>
          </a:prstGeom>
        </p:spPr>
        <p:txBody>
          <a:bodyPr wrap="square">
            <a:spAutoFit/>
          </a:bodyPr>
          <a:lstStyle/>
          <a:p>
            <a:pPr>
              <a:lnSpc>
                <a:spcPct val="107000"/>
              </a:lnSpc>
              <a:spcAft>
                <a:spcPts val="800"/>
              </a:spcAft>
            </a:pPr>
            <a:r>
              <a:rPr lang="en-IE" sz="2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We are at a historical moment of potential deep transformation where multiple interconnected crises including climate change, species extinction, political crises, a cost of living crisis, the Covid-19 pandemic, are occurring simultaneously.</a:t>
            </a:r>
          </a:p>
          <a:p>
            <a:pPr>
              <a:lnSpc>
                <a:spcPct val="107000"/>
              </a:lnSpc>
              <a:spcAft>
                <a:spcPts val="800"/>
              </a:spcAft>
            </a:pPr>
            <a:r>
              <a:rPr lang="en-IE" sz="2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this moment, many of the foundational social institutions upon which societies have relied for decades for stability and direction are failing and need to be reimagined. Moreover the optimisation of individual systems will be inadequate. A holistic approach is necessary</a:t>
            </a:r>
            <a:r>
              <a:rPr lang="en-IE" sz="30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829046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6202E9-C6D4-4A7E-9E4D-68E2F3C4F0C8}">
  <ds:schemaRefs>
    <ds:schemaRef ds:uri="http://schemas.microsoft.com/office/infopath/2007/PartnerControls"/>
    <ds:schemaRef ds:uri="ee11d739-6353-44e1-92e2-fbedab809d43"/>
    <ds:schemaRef ds:uri="http://purl.org/dc/elements/1.1/"/>
    <ds:schemaRef ds:uri="http://schemas.microsoft.com/office/2006/metadata/properties"/>
    <ds:schemaRef ds:uri="f8b786de-7fc1-45a7-9c5e-8505481a591a"/>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31899A92-1AFE-4321-8E09-F502BFAC318B}">
  <ds:schemaRefs>
    <ds:schemaRef ds:uri="http://schemas.microsoft.com/sharepoint/v3/contenttype/forms"/>
  </ds:schemaRefs>
</ds:datastoreItem>
</file>

<file path=customXml/itemProps3.xml><?xml version="1.0" encoding="utf-8"?>
<ds:datastoreItem xmlns:ds="http://schemas.openxmlformats.org/officeDocument/2006/customXml" ds:itemID="{707F3B22-B868-4C5A-B0F7-8EA0733F5A58}"/>
</file>

<file path=docProps/app.xml><?xml version="1.0" encoding="utf-8"?>
<Properties xmlns="http://schemas.openxmlformats.org/officeDocument/2006/extended-properties" xmlns:vt="http://schemas.openxmlformats.org/officeDocument/2006/docPropsVTypes">
  <Template>Office Theme</Template>
  <TotalTime>31</TotalTime>
  <Words>836</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 Light</vt:lpstr>
      <vt:lpstr>Arial</vt:lpstr>
      <vt:lpstr>Lato</vt:lpstr>
      <vt:lpstr>Courier New</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Ian Hughes</cp:lastModifiedBy>
  <cp:revision>92</cp:revision>
  <cp:lastPrinted>2023-05-12T10:58:17Z</cp:lastPrinted>
  <dcterms:created xsi:type="dcterms:W3CDTF">2019-07-02T13:39:34Z</dcterms:created>
  <dcterms:modified xsi:type="dcterms:W3CDTF">2023-05-18T08:56:52Z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ies>
</file>