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7" r:id="rId5"/>
  </p:sldIdLst>
  <p:sldSz cx="42840275" cy="30240288"/>
  <p:notesSz cx="6858000" cy="9144000"/>
  <p:defaultTextStyle>
    <a:defPPr>
      <a:defRPr lang="en-US"/>
    </a:defPPr>
    <a:lvl1pPr algn="l" rtl="0" eaLnBrk="0" fontAlgn="base" hangingPunct="0">
      <a:spcBef>
        <a:spcPct val="0"/>
      </a:spcBef>
      <a:spcAft>
        <a:spcPct val="0"/>
      </a:spcAft>
      <a:defRPr sz="2189" kern="1200">
        <a:solidFill>
          <a:schemeClr val="tx1"/>
        </a:solidFill>
        <a:latin typeface="Arial" charset="0"/>
        <a:ea typeface="+mn-ea"/>
        <a:cs typeface="+mn-cs"/>
      </a:defRPr>
    </a:lvl1pPr>
    <a:lvl2pPr marL="416663" algn="l" rtl="0" eaLnBrk="0" fontAlgn="base" hangingPunct="0">
      <a:spcBef>
        <a:spcPct val="0"/>
      </a:spcBef>
      <a:spcAft>
        <a:spcPct val="0"/>
      </a:spcAft>
      <a:defRPr sz="2189" kern="1200">
        <a:solidFill>
          <a:schemeClr val="tx1"/>
        </a:solidFill>
        <a:latin typeface="Arial" charset="0"/>
        <a:ea typeface="+mn-ea"/>
        <a:cs typeface="+mn-cs"/>
      </a:defRPr>
    </a:lvl2pPr>
    <a:lvl3pPr marL="833315" algn="l" rtl="0" eaLnBrk="0" fontAlgn="base" hangingPunct="0">
      <a:spcBef>
        <a:spcPct val="0"/>
      </a:spcBef>
      <a:spcAft>
        <a:spcPct val="0"/>
      </a:spcAft>
      <a:defRPr sz="2189" kern="1200">
        <a:solidFill>
          <a:schemeClr val="tx1"/>
        </a:solidFill>
        <a:latin typeface="Arial" charset="0"/>
        <a:ea typeface="+mn-ea"/>
        <a:cs typeface="+mn-cs"/>
      </a:defRPr>
    </a:lvl3pPr>
    <a:lvl4pPr marL="1249983" algn="l" rtl="0" eaLnBrk="0" fontAlgn="base" hangingPunct="0">
      <a:spcBef>
        <a:spcPct val="0"/>
      </a:spcBef>
      <a:spcAft>
        <a:spcPct val="0"/>
      </a:spcAft>
      <a:defRPr sz="2189" kern="1200">
        <a:solidFill>
          <a:schemeClr val="tx1"/>
        </a:solidFill>
        <a:latin typeface="Arial" charset="0"/>
        <a:ea typeface="+mn-ea"/>
        <a:cs typeface="+mn-cs"/>
      </a:defRPr>
    </a:lvl4pPr>
    <a:lvl5pPr marL="1666641" algn="l" rtl="0" eaLnBrk="0" fontAlgn="base" hangingPunct="0">
      <a:spcBef>
        <a:spcPct val="0"/>
      </a:spcBef>
      <a:spcAft>
        <a:spcPct val="0"/>
      </a:spcAft>
      <a:defRPr sz="2189" kern="1200">
        <a:solidFill>
          <a:schemeClr val="tx1"/>
        </a:solidFill>
        <a:latin typeface="Arial" charset="0"/>
        <a:ea typeface="+mn-ea"/>
        <a:cs typeface="+mn-cs"/>
      </a:defRPr>
    </a:lvl5pPr>
    <a:lvl6pPr marL="2083304" algn="l" defTabSz="833315" rtl="0" eaLnBrk="1" latinLnBrk="0" hangingPunct="1">
      <a:defRPr sz="2189" kern="1200">
        <a:solidFill>
          <a:schemeClr val="tx1"/>
        </a:solidFill>
        <a:latin typeface="Arial" charset="0"/>
        <a:ea typeface="+mn-ea"/>
        <a:cs typeface="+mn-cs"/>
      </a:defRPr>
    </a:lvl6pPr>
    <a:lvl7pPr marL="2499961" algn="l" defTabSz="833315" rtl="0" eaLnBrk="1" latinLnBrk="0" hangingPunct="1">
      <a:defRPr sz="2189" kern="1200">
        <a:solidFill>
          <a:schemeClr val="tx1"/>
        </a:solidFill>
        <a:latin typeface="Arial" charset="0"/>
        <a:ea typeface="+mn-ea"/>
        <a:cs typeface="+mn-cs"/>
      </a:defRPr>
    </a:lvl7pPr>
    <a:lvl8pPr marL="2916624" algn="l" defTabSz="833315" rtl="0" eaLnBrk="1" latinLnBrk="0" hangingPunct="1">
      <a:defRPr sz="2189" kern="1200">
        <a:solidFill>
          <a:schemeClr val="tx1"/>
        </a:solidFill>
        <a:latin typeface="Arial" charset="0"/>
        <a:ea typeface="+mn-ea"/>
        <a:cs typeface="+mn-cs"/>
      </a:defRPr>
    </a:lvl8pPr>
    <a:lvl9pPr marL="3333282" algn="l" defTabSz="833315" rtl="0" eaLnBrk="1" latinLnBrk="0" hangingPunct="1">
      <a:defRPr sz="218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orient="horz" pos="2158" userDrawn="1">
          <p15:clr>
            <a:srgbClr val="A4A3A4"/>
          </p15:clr>
        </p15:guide>
        <p15:guide id="3" orient="horz" pos="18361" userDrawn="1">
          <p15:clr>
            <a:srgbClr val="A4A3A4"/>
          </p15:clr>
        </p15:guide>
        <p15:guide id="4" orient="horz" pos="4315" userDrawn="1">
          <p15:clr>
            <a:srgbClr val="A4A3A4"/>
          </p15:clr>
        </p15:guide>
        <p15:guide id="5" orient="horz" pos="3357" userDrawn="1">
          <p15:clr>
            <a:srgbClr val="A4A3A4"/>
          </p15:clr>
        </p15:guide>
        <p15:guide id="6" orient="horz" pos="917" userDrawn="1">
          <p15:clr>
            <a:srgbClr val="A4A3A4"/>
          </p15:clr>
        </p15:guide>
        <p15:guide id="7" pos="13493" userDrawn="1">
          <p15:clr>
            <a:srgbClr val="A4A3A4"/>
          </p15:clr>
        </p15:guide>
        <p15:guide id="8" pos="956" userDrawn="1">
          <p15:clr>
            <a:srgbClr val="A4A3A4"/>
          </p15:clr>
        </p15:guide>
        <p15:guide id="9" pos="258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3234D0-45C7-9CE1-862A-F598042E95A9}" name="Katie Hodge" initials="KH" userId="S::katie.hodge@metoffice.gov.uk::35a83682-2d90-42b5-aa34-bf04fc4e45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msey, Victoria" initials="RV" lastIdx="2" clrIdx="0">
    <p:extLst>
      <p:ext uri="{19B8F6BF-5375-455C-9EA6-DF929625EA0E}">
        <p15:presenceInfo xmlns:p15="http://schemas.microsoft.com/office/powerpoint/2012/main" userId="S::victoria.ramsey@metoffice.gov.uk::4aa3757a-7b85-4ad9-9b6d-00f14d0f38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0000"/>
    <a:srgbClr val="D3E4FB"/>
    <a:srgbClr val="B9DC0C"/>
    <a:srgbClr val="D1F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F485A-781C-987D-9204-353A759DA8FB}" v="376" vWet="378" dt="2023-05-24T10:46:37.532"/>
    <p1510:client id="{8C32C83E-9984-40F1-9243-EE48D1828448}" v="40" dt="2023-05-24T14:43:39.683"/>
    <p1510:client id="{BC30B79B-48DF-4237-B344-9C8BE6E3BBBC}" v="283" dt="2023-05-24T09:20:12.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6357" autoAdjust="0"/>
  </p:normalViewPr>
  <p:slideViewPr>
    <p:cSldViewPr snapToGrid="0">
      <p:cViewPr varScale="1">
        <p:scale>
          <a:sx n="25" d="100"/>
          <a:sy n="25" d="100"/>
        </p:scale>
        <p:origin x="1812" y="84"/>
      </p:cViewPr>
      <p:guideLst>
        <p:guide orient="horz" pos="9525"/>
        <p:guide orient="horz" pos="2158"/>
        <p:guide orient="horz" pos="18361"/>
        <p:guide orient="horz" pos="4315"/>
        <p:guide orient="horz" pos="3357"/>
        <p:guide orient="horz" pos="917"/>
        <p:guide pos="13493"/>
        <p:guide pos="956"/>
        <p:guide pos="25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6DBBD-56E5-4FE2-B60E-D60F8CCA325A}" type="datetimeFigureOut">
              <a:rPr lang="en-GB" smtClean="0"/>
              <a:t>24/05/2023</a:t>
            </a:fld>
            <a:endParaRPr lang="en-GB"/>
          </a:p>
        </p:txBody>
      </p:sp>
      <p:sp>
        <p:nvSpPr>
          <p:cNvPr id="4" name="Slide Image Placeholder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1D9FE-4162-47C7-AA35-A8F00825E5B8}" type="slidenum">
              <a:rPr lang="en-GB" smtClean="0"/>
              <a:t>‹#›</a:t>
            </a:fld>
            <a:endParaRPr lang="en-GB"/>
          </a:p>
        </p:txBody>
      </p:sp>
    </p:spTree>
    <p:extLst>
      <p:ext uri="{BB962C8B-B14F-4D97-AF65-F5344CB8AC3E}">
        <p14:creationId xmlns:p14="http://schemas.microsoft.com/office/powerpoint/2010/main" val="2573778646"/>
      </p:ext>
    </p:extLst>
  </p:cSld>
  <p:clrMap bg1="lt1" tx1="dk1" bg2="lt2" tx2="dk2" accent1="accent1" accent2="accent2" accent3="accent3" accent4="accent4" accent5="accent5" accent6="accent6" hlink="hlink" folHlink="folHlink"/>
  <p:notesStyle>
    <a:lvl1pPr marL="0" algn="l" defTabSz="833315" rtl="0" eaLnBrk="1" latinLnBrk="0" hangingPunct="1">
      <a:defRPr sz="1089" kern="1200">
        <a:solidFill>
          <a:schemeClr val="tx1"/>
        </a:solidFill>
        <a:latin typeface="+mn-lt"/>
        <a:ea typeface="+mn-ea"/>
        <a:cs typeface="+mn-cs"/>
      </a:defRPr>
    </a:lvl1pPr>
    <a:lvl2pPr marL="416663" algn="l" defTabSz="833315" rtl="0" eaLnBrk="1" latinLnBrk="0" hangingPunct="1">
      <a:defRPr sz="1089" kern="1200">
        <a:solidFill>
          <a:schemeClr val="tx1"/>
        </a:solidFill>
        <a:latin typeface="+mn-lt"/>
        <a:ea typeface="+mn-ea"/>
        <a:cs typeface="+mn-cs"/>
      </a:defRPr>
    </a:lvl2pPr>
    <a:lvl3pPr marL="833315" algn="l" defTabSz="833315" rtl="0" eaLnBrk="1" latinLnBrk="0" hangingPunct="1">
      <a:defRPr sz="1089" kern="1200">
        <a:solidFill>
          <a:schemeClr val="tx1"/>
        </a:solidFill>
        <a:latin typeface="+mn-lt"/>
        <a:ea typeface="+mn-ea"/>
        <a:cs typeface="+mn-cs"/>
      </a:defRPr>
    </a:lvl3pPr>
    <a:lvl4pPr marL="1249983" algn="l" defTabSz="833315" rtl="0" eaLnBrk="1" latinLnBrk="0" hangingPunct="1">
      <a:defRPr sz="1089" kern="1200">
        <a:solidFill>
          <a:schemeClr val="tx1"/>
        </a:solidFill>
        <a:latin typeface="+mn-lt"/>
        <a:ea typeface="+mn-ea"/>
        <a:cs typeface="+mn-cs"/>
      </a:defRPr>
    </a:lvl4pPr>
    <a:lvl5pPr marL="1666641" algn="l" defTabSz="833315" rtl="0" eaLnBrk="1" latinLnBrk="0" hangingPunct="1">
      <a:defRPr sz="1089" kern="1200">
        <a:solidFill>
          <a:schemeClr val="tx1"/>
        </a:solidFill>
        <a:latin typeface="+mn-lt"/>
        <a:ea typeface="+mn-ea"/>
        <a:cs typeface="+mn-cs"/>
      </a:defRPr>
    </a:lvl5pPr>
    <a:lvl6pPr marL="2083304" algn="l" defTabSz="833315" rtl="0" eaLnBrk="1" latinLnBrk="0" hangingPunct="1">
      <a:defRPr sz="1089" kern="1200">
        <a:solidFill>
          <a:schemeClr val="tx1"/>
        </a:solidFill>
        <a:latin typeface="+mn-lt"/>
        <a:ea typeface="+mn-ea"/>
        <a:cs typeface="+mn-cs"/>
      </a:defRPr>
    </a:lvl6pPr>
    <a:lvl7pPr marL="2499961" algn="l" defTabSz="833315" rtl="0" eaLnBrk="1" latinLnBrk="0" hangingPunct="1">
      <a:defRPr sz="1089" kern="1200">
        <a:solidFill>
          <a:schemeClr val="tx1"/>
        </a:solidFill>
        <a:latin typeface="+mn-lt"/>
        <a:ea typeface="+mn-ea"/>
        <a:cs typeface="+mn-cs"/>
      </a:defRPr>
    </a:lvl7pPr>
    <a:lvl8pPr marL="2916624" algn="l" defTabSz="833315" rtl="0" eaLnBrk="1" latinLnBrk="0" hangingPunct="1">
      <a:defRPr sz="1089" kern="1200">
        <a:solidFill>
          <a:schemeClr val="tx1"/>
        </a:solidFill>
        <a:latin typeface="+mn-lt"/>
        <a:ea typeface="+mn-ea"/>
        <a:cs typeface="+mn-cs"/>
      </a:defRPr>
    </a:lvl8pPr>
    <a:lvl9pPr marL="3333282" algn="l" defTabSz="833315" rtl="0" eaLnBrk="1" latinLnBrk="0" hangingPunct="1">
      <a:defRPr sz="1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1143000"/>
            <a:ext cx="4371975" cy="3086100"/>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0211D9FE-4162-47C7-AA35-A8F00825E5B8}" type="slidenum">
              <a:rPr lang="en-GB" smtClean="0"/>
              <a:t>1</a:t>
            </a:fld>
            <a:endParaRPr lang="en-GB"/>
          </a:p>
        </p:txBody>
      </p:sp>
    </p:spTree>
    <p:extLst>
      <p:ext uri="{BB962C8B-B14F-4D97-AF65-F5344CB8AC3E}">
        <p14:creationId xmlns:p14="http://schemas.microsoft.com/office/powerpoint/2010/main" val="124126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6326" y="3639526"/>
            <a:ext cx="37421636" cy="299349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6426041" y="17136348"/>
            <a:ext cx="29988193" cy="7728550"/>
          </a:xfrm>
          <a:prstGeom prst="rect">
            <a:avLst/>
          </a:prstGeom>
        </p:spPr>
        <p:txBody>
          <a:bodyPr/>
          <a:lstStyle>
            <a:lvl1pPr marL="0" indent="0" algn="ctr">
              <a:buNone/>
              <a:defRPr/>
            </a:lvl1pPr>
            <a:lvl2pPr marL="364149" indent="0" algn="ctr">
              <a:buNone/>
              <a:defRPr/>
            </a:lvl2pPr>
            <a:lvl3pPr marL="728294" indent="0" algn="ctr">
              <a:buNone/>
              <a:defRPr/>
            </a:lvl3pPr>
            <a:lvl4pPr marL="1092448" indent="0" algn="ctr">
              <a:buNone/>
              <a:defRPr/>
            </a:lvl4pPr>
            <a:lvl5pPr marL="1456593" indent="0" algn="ctr">
              <a:buNone/>
              <a:defRPr/>
            </a:lvl5pPr>
            <a:lvl6pPr marL="1820738" indent="0" algn="ctr">
              <a:buNone/>
              <a:defRPr/>
            </a:lvl6pPr>
            <a:lvl7pPr marL="2184887" indent="0" algn="ctr">
              <a:buNone/>
              <a:defRPr/>
            </a:lvl7pPr>
            <a:lvl8pPr marL="2549036" indent="0" algn="ctr">
              <a:buNone/>
              <a:defRPr/>
            </a:lvl8pPr>
            <a:lvl9pPr marL="2913186"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925664" y="964085"/>
            <a:ext cx="33089957" cy="4052969"/>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2142014" y="7056226"/>
            <a:ext cx="38556248" cy="199572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97227" y="3612161"/>
            <a:ext cx="9718394" cy="2340129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2039" y="3612161"/>
            <a:ext cx="28996518" cy="2340129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25664" y="964085"/>
            <a:ext cx="33089957" cy="4052969"/>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142014" y="7056226"/>
            <a:ext cx="38556248" cy="199572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4911" y="19432367"/>
            <a:ext cx="36414234" cy="6006514"/>
          </a:xfrm>
          <a:prstGeom prst="rect">
            <a:avLst/>
          </a:prstGeom>
        </p:spPr>
        <p:txBody>
          <a:bodyPr anchor="t"/>
          <a:lstStyle>
            <a:lvl1pPr algn="l">
              <a:defRPr sz="3186" b="1" cap="all"/>
            </a:lvl1pPr>
          </a:lstStyle>
          <a:p>
            <a:r>
              <a:rPr lang="en-US"/>
              <a:t>Click to edit Master title style</a:t>
            </a:r>
            <a:endParaRPr lang="en-GB"/>
          </a:p>
        </p:txBody>
      </p:sp>
      <p:sp>
        <p:nvSpPr>
          <p:cNvPr id="3" name="Text Placeholder 2"/>
          <p:cNvSpPr>
            <a:spLocks noGrp="1"/>
          </p:cNvSpPr>
          <p:nvPr>
            <p:ph type="body" idx="1"/>
          </p:nvPr>
        </p:nvSpPr>
        <p:spPr>
          <a:xfrm>
            <a:off x="3384911" y="12816961"/>
            <a:ext cx="36414234" cy="6615412"/>
          </a:xfrm>
          <a:prstGeom prst="rect">
            <a:avLst/>
          </a:prstGeom>
        </p:spPr>
        <p:txBody>
          <a:bodyPr anchor="b"/>
          <a:lstStyle>
            <a:lvl1pPr marL="0" indent="0">
              <a:buNone/>
              <a:defRPr sz="1593"/>
            </a:lvl1pPr>
            <a:lvl2pPr marL="364149" indent="0">
              <a:buNone/>
              <a:defRPr sz="1438"/>
            </a:lvl2pPr>
            <a:lvl3pPr marL="728294" indent="0">
              <a:buNone/>
              <a:defRPr sz="1279"/>
            </a:lvl3pPr>
            <a:lvl4pPr marL="1092448" indent="0">
              <a:buNone/>
              <a:defRPr sz="1110"/>
            </a:lvl4pPr>
            <a:lvl5pPr marL="1456593" indent="0">
              <a:buNone/>
              <a:defRPr sz="1110"/>
            </a:lvl5pPr>
            <a:lvl6pPr marL="1820738" indent="0">
              <a:buNone/>
              <a:defRPr sz="1110"/>
            </a:lvl6pPr>
            <a:lvl7pPr marL="2184887" indent="0">
              <a:buNone/>
              <a:defRPr sz="1110"/>
            </a:lvl7pPr>
            <a:lvl8pPr marL="2549036" indent="0">
              <a:buNone/>
              <a:defRPr sz="1110"/>
            </a:lvl8pPr>
            <a:lvl9pPr marL="2913186" indent="0">
              <a:buNone/>
              <a:defRPr sz="111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25664" y="964085"/>
            <a:ext cx="33089957" cy="405296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2142030" y="7056226"/>
            <a:ext cx="19198791" cy="19957226"/>
          </a:xfrm>
          <a:prstGeom prst="rect">
            <a:avLst/>
          </a:prstGeom>
        </p:spPr>
        <p:txBody>
          <a:bodyPr/>
          <a:lstStyle>
            <a:lvl1pPr>
              <a:defRPr sz="2230"/>
            </a:lvl1pPr>
            <a:lvl2pPr>
              <a:defRPr sz="1912"/>
            </a:lvl2pPr>
            <a:lvl3pPr>
              <a:defRPr sz="1593"/>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499496" y="7056226"/>
            <a:ext cx="19198791" cy="19957226"/>
          </a:xfrm>
          <a:prstGeom prst="rect">
            <a:avLst/>
          </a:prstGeom>
        </p:spPr>
        <p:txBody>
          <a:bodyPr/>
          <a:lstStyle>
            <a:lvl1pPr>
              <a:defRPr sz="2230"/>
            </a:lvl1pPr>
            <a:lvl2pPr>
              <a:defRPr sz="1912"/>
            </a:lvl2pPr>
            <a:lvl3pPr>
              <a:defRPr sz="1593"/>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2014" y="3612164"/>
            <a:ext cx="38556248" cy="263855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42018" y="6769248"/>
            <a:ext cx="18929386" cy="2820904"/>
          </a:xfrm>
          <a:prstGeom prst="rect">
            <a:avLst/>
          </a:prstGeom>
        </p:spPr>
        <p:txBody>
          <a:bodyPr anchor="b"/>
          <a:lstStyle>
            <a:lvl1pPr marL="0" indent="0">
              <a:buNone/>
              <a:defRPr sz="1912" b="1"/>
            </a:lvl1pPr>
            <a:lvl2pPr marL="364149" indent="0">
              <a:buNone/>
              <a:defRPr sz="1593" b="1"/>
            </a:lvl2pPr>
            <a:lvl3pPr marL="728294" indent="0">
              <a:buNone/>
              <a:defRPr sz="1438" b="1"/>
            </a:lvl3pPr>
            <a:lvl4pPr marL="1092448" indent="0">
              <a:buNone/>
              <a:defRPr sz="1279" b="1"/>
            </a:lvl4pPr>
            <a:lvl5pPr marL="1456593" indent="0">
              <a:buNone/>
              <a:defRPr sz="1279" b="1"/>
            </a:lvl5pPr>
            <a:lvl6pPr marL="1820738" indent="0">
              <a:buNone/>
              <a:defRPr sz="1279" b="1"/>
            </a:lvl6pPr>
            <a:lvl7pPr marL="2184887" indent="0">
              <a:buNone/>
              <a:defRPr sz="1279" b="1"/>
            </a:lvl7pPr>
            <a:lvl8pPr marL="2549036" indent="0">
              <a:buNone/>
              <a:defRPr sz="1279" b="1"/>
            </a:lvl8pPr>
            <a:lvl9pPr marL="2913186" indent="0">
              <a:buNone/>
              <a:defRPr sz="1279" b="1"/>
            </a:lvl9pPr>
          </a:lstStyle>
          <a:p>
            <a:pPr lvl="0"/>
            <a:r>
              <a:rPr lang="en-US"/>
              <a:t>Click to edit Master text styles</a:t>
            </a:r>
          </a:p>
        </p:txBody>
      </p:sp>
      <p:sp>
        <p:nvSpPr>
          <p:cNvPr id="4" name="Content Placeholder 3"/>
          <p:cNvSpPr>
            <a:spLocks noGrp="1"/>
          </p:cNvSpPr>
          <p:nvPr>
            <p:ph sz="half" idx="2"/>
          </p:nvPr>
        </p:nvSpPr>
        <p:spPr>
          <a:xfrm>
            <a:off x="2142018" y="9590157"/>
            <a:ext cx="18929386" cy="17423327"/>
          </a:xfrm>
          <a:prstGeom prst="rect">
            <a:avLst/>
          </a:prstGeom>
        </p:spPr>
        <p:txBody>
          <a:bodyPr/>
          <a:lstStyle>
            <a:lvl1pPr>
              <a:defRPr sz="1912"/>
            </a:lvl1pPr>
            <a:lvl2pPr>
              <a:defRPr sz="1593"/>
            </a:lvl2pPr>
            <a:lvl3pPr>
              <a:defRPr sz="1438"/>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62281" y="6769248"/>
            <a:ext cx="18935997" cy="2820904"/>
          </a:xfrm>
          <a:prstGeom prst="rect">
            <a:avLst/>
          </a:prstGeom>
        </p:spPr>
        <p:txBody>
          <a:bodyPr anchor="b"/>
          <a:lstStyle>
            <a:lvl1pPr marL="0" indent="0">
              <a:buNone/>
              <a:defRPr sz="1912" b="1"/>
            </a:lvl1pPr>
            <a:lvl2pPr marL="364149" indent="0">
              <a:buNone/>
              <a:defRPr sz="1593" b="1"/>
            </a:lvl2pPr>
            <a:lvl3pPr marL="728294" indent="0">
              <a:buNone/>
              <a:defRPr sz="1438" b="1"/>
            </a:lvl3pPr>
            <a:lvl4pPr marL="1092448" indent="0">
              <a:buNone/>
              <a:defRPr sz="1279" b="1"/>
            </a:lvl4pPr>
            <a:lvl5pPr marL="1456593" indent="0">
              <a:buNone/>
              <a:defRPr sz="1279" b="1"/>
            </a:lvl5pPr>
            <a:lvl6pPr marL="1820738" indent="0">
              <a:buNone/>
              <a:defRPr sz="1279" b="1"/>
            </a:lvl6pPr>
            <a:lvl7pPr marL="2184887" indent="0">
              <a:buNone/>
              <a:defRPr sz="1279" b="1"/>
            </a:lvl7pPr>
            <a:lvl8pPr marL="2549036" indent="0">
              <a:buNone/>
              <a:defRPr sz="1279" b="1"/>
            </a:lvl8pPr>
            <a:lvl9pPr marL="2913186" indent="0">
              <a:buNone/>
              <a:defRPr sz="1279" b="1"/>
            </a:lvl9pPr>
          </a:lstStyle>
          <a:p>
            <a:pPr lvl="0"/>
            <a:r>
              <a:rPr lang="en-US"/>
              <a:t>Click to edit Master text styles</a:t>
            </a:r>
          </a:p>
        </p:txBody>
      </p:sp>
      <p:sp>
        <p:nvSpPr>
          <p:cNvPr id="6" name="Content Placeholder 5"/>
          <p:cNvSpPr>
            <a:spLocks noGrp="1"/>
          </p:cNvSpPr>
          <p:nvPr>
            <p:ph sz="quarter" idx="4"/>
          </p:nvPr>
        </p:nvSpPr>
        <p:spPr>
          <a:xfrm>
            <a:off x="21762281" y="9590157"/>
            <a:ext cx="18935997" cy="17423327"/>
          </a:xfrm>
          <a:prstGeom prst="rect">
            <a:avLst/>
          </a:prstGeom>
        </p:spPr>
        <p:txBody>
          <a:bodyPr/>
          <a:lstStyle>
            <a:lvl1pPr>
              <a:defRPr sz="1912"/>
            </a:lvl1pPr>
            <a:lvl2pPr>
              <a:defRPr sz="1593"/>
            </a:lvl2pPr>
            <a:lvl3pPr>
              <a:defRPr sz="1438"/>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00613" y="964085"/>
            <a:ext cx="33014991" cy="4052969"/>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035" y="3612176"/>
            <a:ext cx="14094980" cy="2716252"/>
          </a:xfrm>
          <a:prstGeom prst="rect">
            <a:avLst/>
          </a:prstGeom>
        </p:spPr>
        <p:txBody>
          <a:bodyPr anchor="b"/>
          <a:lstStyle>
            <a:lvl1pPr algn="l">
              <a:defRPr sz="1593" b="1"/>
            </a:lvl1pPr>
          </a:lstStyle>
          <a:p>
            <a:r>
              <a:rPr lang="en-US"/>
              <a:t>Click to edit Master title style</a:t>
            </a:r>
            <a:endParaRPr lang="en-GB"/>
          </a:p>
        </p:txBody>
      </p:sp>
      <p:sp>
        <p:nvSpPr>
          <p:cNvPr id="3" name="Content Placeholder 2"/>
          <p:cNvSpPr>
            <a:spLocks noGrp="1"/>
          </p:cNvSpPr>
          <p:nvPr>
            <p:ph idx="1"/>
          </p:nvPr>
        </p:nvSpPr>
        <p:spPr>
          <a:xfrm>
            <a:off x="16749357" y="3612161"/>
            <a:ext cx="23948904" cy="23401297"/>
          </a:xfrm>
          <a:prstGeom prst="rect">
            <a:avLst/>
          </a:prstGeom>
        </p:spPr>
        <p:txBody>
          <a:bodyPr/>
          <a:lstStyle>
            <a:lvl1pPr>
              <a:defRPr sz="2549"/>
            </a:lvl1pPr>
            <a:lvl2pPr>
              <a:defRPr sz="2230"/>
            </a:lvl2pPr>
            <a:lvl3pPr>
              <a:defRPr sz="1912"/>
            </a:lvl3pPr>
            <a:lvl4pPr>
              <a:defRPr sz="1593"/>
            </a:lvl4pPr>
            <a:lvl5pPr>
              <a:defRPr sz="1593"/>
            </a:lvl5pPr>
            <a:lvl6pPr>
              <a:defRPr sz="1593"/>
            </a:lvl6pPr>
            <a:lvl7pPr>
              <a:defRPr sz="1593"/>
            </a:lvl7pPr>
            <a:lvl8pPr>
              <a:defRPr sz="1593"/>
            </a:lvl8pPr>
            <a:lvl9pPr>
              <a:defRPr sz="15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42035" y="6328434"/>
            <a:ext cx="14094980" cy="20685045"/>
          </a:xfrm>
          <a:prstGeom prst="rect">
            <a:avLst/>
          </a:prstGeom>
        </p:spPr>
        <p:txBody>
          <a:bodyPr/>
          <a:lstStyle>
            <a:lvl1pPr marL="0" indent="0">
              <a:buNone/>
              <a:defRPr sz="1110"/>
            </a:lvl1pPr>
            <a:lvl2pPr marL="364149" indent="0">
              <a:buNone/>
              <a:defRPr sz="956"/>
            </a:lvl2pPr>
            <a:lvl3pPr marL="728294" indent="0">
              <a:buNone/>
              <a:defRPr sz="796"/>
            </a:lvl3pPr>
            <a:lvl4pPr marL="1092448" indent="0">
              <a:buNone/>
              <a:defRPr sz="717"/>
            </a:lvl4pPr>
            <a:lvl5pPr marL="1456593" indent="0">
              <a:buNone/>
              <a:defRPr sz="717"/>
            </a:lvl5pPr>
            <a:lvl6pPr marL="1820738" indent="0">
              <a:buNone/>
              <a:defRPr sz="717"/>
            </a:lvl6pPr>
            <a:lvl7pPr marL="2184887" indent="0">
              <a:buNone/>
              <a:defRPr sz="717"/>
            </a:lvl7pPr>
            <a:lvl8pPr marL="2549036" indent="0">
              <a:buNone/>
              <a:defRPr sz="717"/>
            </a:lvl8pPr>
            <a:lvl9pPr marL="2913186" indent="0">
              <a:buNone/>
              <a:defRPr sz="717"/>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18" y="21168681"/>
            <a:ext cx="25704165" cy="2499011"/>
          </a:xfrm>
          <a:prstGeom prst="rect">
            <a:avLst/>
          </a:prstGeom>
        </p:spPr>
        <p:txBody>
          <a:bodyPr anchor="b"/>
          <a:lstStyle>
            <a:lvl1pPr algn="l">
              <a:defRPr sz="1593" b="1"/>
            </a:lvl1pPr>
          </a:lstStyle>
          <a:p>
            <a:r>
              <a:rPr lang="en-US"/>
              <a:t>Click to edit Master title style</a:t>
            </a:r>
            <a:endParaRPr lang="en-GB"/>
          </a:p>
        </p:txBody>
      </p:sp>
      <p:sp>
        <p:nvSpPr>
          <p:cNvPr id="3" name="Picture Placeholder 2"/>
          <p:cNvSpPr>
            <a:spLocks noGrp="1"/>
          </p:cNvSpPr>
          <p:nvPr>
            <p:ph type="pic" idx="1"/>
          </p:nvPr>
        </p:nvSpPr>
        <p:spPr>
          <a:xfrm>
            <a:off x="8397818" y="3612173"/>
            <a:ext cx="25704165" cy="17234630"/>
          </a:xfrm>
          <a:prstGeom prst="rect">
            <a:avLst/>
          </a:prstGeom>
        </p:spPr>
        <p:txBody>
          <a:bodyPr/>
          <a:lstStyle>
            <a:lvl1pPr marL="0" indent="0">
              <a:buNone/>
              <a:defRPr sz="2549"/>
            </a:lvl1pPr>
            <a:lvl2pPr marL="364149" indent="0">
              <a:buNone/>
              <a:defRPr sz="2230"/>
            </a:lvl2pPr>
            <a:lvl3pPr marL="728294" indent="0">
              <a:buNone/>
              <a:defRPr sz="1912"/>
            </a:lvl3pPr>
            <a:lvl4pPr marL="1092448" indent="0">
              <a:buNone/>
              <a:defRPr sz="1593"/>
            </a:lvl4pPr>
            <a:lvl5pPr marL="1456593" indent="0">
              <a:buNone/>
              <a:defRPr sz="1593"/>
            </a:lvl5pPr>
            <a:lvl6pPr marL="1820738" indent="0">
              <a:buNone/>
              <a:defRPr sz="1593"/>
            </a:lvl6pPr>
            <a:lvl7pPr marL="2184887" indent="0">
              <a:buNone/>
              <a:defRPr sz="1593"/>
            </a:lvl7pPr>
            <a:lvl8pPr marL="2549036" indent="0">
              <a:buNone/>
              <a:defRPr sz="1593"/>
            </a:lvl8pPr>
            <a:lvl9pPr marL="2913186" indent="0">
              <a:buNone/>
              <a:defRPr sz="1593"/>
            </a:lvl9pPr>
          </a:lstStyle>
          <a:p>
            <a:r>
              <a:rPr lang="en-US"/>
              <a:t>Click icon to add picture</a:t>
            </a:r>
            <a:endParaRPr lang="en-GB"/>
          </a:p>
        </p:txBody>
      </p:sp>
      <p:sp>
        <p:nvSpPr>
          <p:cNvPr id="4" name="Text Placeholder 3"/>
          <p:cNvSpPr>
            <a:spLocks noGrp="1"/>
          </p:cNvSpPr>
          <p:nvPr>
            <p:ph type="body" sz="half" idx="2"/>
          </p:nvPr>
        </p:nvSpPr>
        <p:spPr>
          <a:xfrm>
            <a:off x="8397818" y="23667715"/>
            <a:ext cx="25704165" cy="3548729"/>
          </a:xfrm>
          <a:prstGeom prst="rect">
            <a:avLst/>
          </a:prstGeom>
        </p:spPr>
        <p:txBody>
          <a:bodyPr/>
          <a:lstStyle>
            <a:lvl1pPr marL="0" indent="0">
              <a:buNone/>
              <a:defRPr sz="1110"/>
            </a:lvl1pPr>
            <a:lvl2pPr marL="364149" indent="0">
              <a:buNone/>
              <a:defRPr sz="956"/>
            </a:lvl2pPr>
            <a:lvl3pPr marL="728294" indent="0">
              <a:buNone/>
              <a:defRPr sz="796"/>
            </a:lvl3pPr>
            <a:lvl4pPr marL="1092448" indent="0">
              <a:buNone/>
              <a:defRPr sz="717"/>
            </a:lvl4pPr>
            <a:lvl5pPr marL="1456593" indent="0">
              <a:buNone/>
              <a:defRPr sz="717"/>
            </a:lvl5pPr>
            <a:lvl6pPr marL="1820738" indent="0">
              <a:buNone/>
              <a:defRPr sz="717"/>
            </a:lvl6pPr>
            <a:lvl7pPr marL="2184887" indent="0">
              <a:buNone/>
              <a:defRPr sz="717"/>
            </a:lvl7pPr>
            <a:lvl8pPr marL="2549036" indent="0">
              <a:buNone/>
              <a:defRPr sz="717"/>
            </a:lvl8pPr>
            <a:lvl9pPr marL="2913186" indent="0">
              <a:buNone/>
              <a:defRPr sz="717"/>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27363909"/>
            <a:ext cx="42840275" cy="2876405"/>
          </a:xfrm>
          <a:prstGeom prst="rect">
            <a:avLst/>
          </a:prstGeom>
          <a:solidFill>
            <a:srgbClr val="D1FF2B"/>
          </a:solidFill>
          <a:ln w="9525">
            <a:noFill/>
            <a:miter lim="800000"/>
            <a:headEnd/>
            <a:tailEnd/>
          </a:ln>
          <a:effectLst/>
        </p:spPr>
        <p:txBody>
          <a:bodyPr wrap="none" anchor="ctr"/>
          <a:lstStyle/>
          <a:p>
            <a:endParaRPr lang="en-GB" sz="1912"/>
          </a:p>
        </p:txBody>
      </p:sp>
      <p:sp>
        <p:nvSpPr>
          <p:cNvPr id="6" name="Rectangle 14"/>
          <p:cNvSpPr>
            <a:spLocks noChangeArrowheads="1"/>
          </p:cNvSpPr>
          <p:nvPr userDrawn="1"/>
        </p:nvSpPr>
        <p:spPr bwMode="auto">
          <a:xfrm>
            <a:off x="0" y="1599"/>
            <a:ext cx="42840275" cy="3236261"/>
          </a:xfrm>
          <a:prstGeom prst="rect">
            <a:avLst/>
          </a:prstGeom>
          <a:solidFill>
            <a:srgbClr val="000000"/>
          </a:solidFill>
          <a:ln w="9525">
            <a:noFill/>
            <a:miter lim="800000"/>
            <a:headEnd/>
            <a:tailEnd/>
          </a:ln>
          <a:effectLst/>
        </p:spPr>
        <p:txBody>
          <a:bodyPr wrap="none" anchor="ctr"/>
          <a:lstStyle/>
          <a:p>
            <a:endParaRPr lang="en-GB" sz="1912"/>
          </a:p>
        </p:txBody>
      </p:sp>
      <p:sp>
        <p:nvSpPr>
          <p:cNvPr id="7" name="Rectangle 2"/>
          <p:cNvSpPr>
            <a:spLocks noGrp="1" noChangeArrowheads="1"/>
          </p:cNvSpPr>
          <p:nvPr>
            <p:ph type="title"/>
          </p:nvPr>
        </p:nvSpPr>
        <p:spPr bwMode="auto">
          <a:xfrm>
            <a:off x="1652562" y="3684318"/>
            <a:ext cx="22991280" cy="215751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p>
            <a:pPr lvl="0"/>
            <a:r>
              <a:rPr lang="en-US"/>
              <a:t>Click to edit Master title style</a:t>
            </a:r>
          </a:p>
        </p:txBody>
      </p:sp>
      <p:pic>
        <p:nvPicPr>
          <p:cNvPr id="8" name="Picture 15"/>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03567" y="777831"/>
            <a:ext cx="6921876" cy="208049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50780" rtl="0" eaLnBrk="1" fontAlgn="base" hangingPunct="1">
        <a:spcBef>
          <a:spcPct val="0"/>
        </a:spcBef>
        <a:spcAft>
          <a:spcPct val="0"/>
        </a:spcAft>
        <a:defRPr sz="7646">
          <a:solidFill>
            <a:schemeClr val="tx1"/>
          </a:solidFill>
          <a:latin typeface="+mj-lt"/>
          <a:ea typeface="+mj-ea"/>
          <a:cs typeface="+mj-cs"/>
        </a:defRPr>
      </a:lvl1pPr>
      <a:lvl2pPr algn="l" defTabSz="3250780" rtl="0" eaLnBrk="1" fontAlgn="base" hangingPunct="1">
        <a:spcBef>
          <a:spcPct val="0"/>
        </a:spcBef>
        <a:spcAft>
          <a:spcPct val="0"/>
        </a:spcAft>
        <a:defRPr sz="7646">
          <a:solidFill>
            <a:schemeClr val="bg1"/>
          </a:solidFill>
          <a:latin typeface="Arial" charset="0"/>
        </a:defRPr>
      </a:lvl2pPr>
      <a:lvl3pPr algn="l" defTabSz="3250780" rtl="0" eaLnBrk="1" fontAlgn="base" hangingPunct="1">
        <a:spcBef>
          <a:spcPct val="0"/>
        </a:spcBef>
        <a:spcAft>
          <a:spcPct val="0"/>
        </a:spcAft>
        <a:defRPr sz="7646">
          <a:solidFill>
            <a:schemeClr val="bg1"/>
          </a:solidFill>
          <a:latin typeface="Arial" charset="0"/>
        </a:defRPr>
      </a:lvl3pPr>
      <a:lvl4pPr algn="l" defTabSz="3250780" rtl="0" eaLnBrk="1" fontAlgn="base" hangingPunct="1">
        <a:spcBef>
          <a:spcPct val="0"/>
        </a:spcBef>
        <a:spcAft>
          <a:spcPct val="0"/>
        </a:spcAft>
        <a:defRPr sz="7646">
          <a:solidFill>
            <a:schemeClr val="bg1"/>
          </a:solidFill>
          <a:latin typeface="Arial" charset="0"/>
        </a:defRPr>
      </a:lvl4pPr>
      <a:lvl5pPr algn="l" defTabSz="3250780" rtl="0" eaLnBrk="1" fontAlgn="base" hangingPunct="1">
        <a:spcBef>
          <a:spcPct val="0"/>
        </a:spcBef>
        <a:spcAft>
          <a:spcPct val="0"/>
        </a:spcAft>
        <a:defRPr sz="7646">
          <a:solidFill>
            <a:schemeClr val="bg1"/>
          </a:solidFill>
          <a:latin typeface="Arial" charset="0"/>
        </a:defRPr>
      </a:lvl5pPr>
      <a:lvl6pPr marL="364149" algn="l" defTabSz="3250780" rtl="0" eaLnBrk="1" fontAlgn="base" hangingPunct="1">
        <a:spcBef>
          <a:spcPct val="0"/>
        </a:spcBef>
        <a:spcAft>
          <a:spcPct val="0"/>
        </a:spcAft>
        <a:defRPr sz="7646">
          <a:solidFill>
            <a:schemeClr val="bg1"/>
          </a:solidFill>
          <a:latin typeface="Arial" charset="0"/>
        </a:defRPr>
      </a:lvl6pPr>
      <a:lvl7pPr marL="728294" algn="l" defTabSz="3250780" rtl="0" eaLnBrk="1" fontAlgn="base" hangingPunct="1">
        <a:spcBef>
          <a:spcPct val="0"/>
        </a:spcBef>
        <a:spcAft>
          <a:spcPct val="0"/>
        </a:spcAft>
        <a:defRPr sz="7646">
          <a:solidFill>
            <a:schemeClr val="bg1"/>
          </a:solidFill>
          <a:latin typeface="Arial" charset="0"/>
        </a:defRPr>
      </a:lvl7pPr>
      <a:lvl8pPr marL="1092448" algn="l" defTabSz="3250780" rtl="0" eaLnBrk="1" fontAlgn="base" hangingPunct="1">
        <a:spcBef>
          <a:spcPct val="0"/>
        </a:spcBef>
        <a:spcAft>
          <a:spcPct val="0"/>
        </a:spcAft>
        <a:defRPr sz="7646">
          <a:solidFill>
            <a:schemeClr val="bg1"/>
          </a:solidFill>
          <a:latin typeface="Arial" charset="0"/>
        </a:defRPr>
      </a:lvl8pPr>
      <a:lvl9pPr marL="1456593" algn="l" defTabSz="3250780" rtl="0" eaLnBrk="1" fontAlgn="base" hangingPunct="1">
        <a:spcBef>
          <a:spcPct val="0"/>
        </a:spcBef>
        <a:spcAft>
          <a:spcPct val="0"/>
        </a:spcAft>
        <a:defRPr sz="7646">
          <a:solidFill>
            <a:schemeClr val="bg1"/>
          </a:solidFill>
          <a:latin typeface="Arial" charset="0"/>
        </a:defRPr>
      </a:lvl9pPr>
    </p:titleStyle>
    <p:bodyStyle>
      <a:lvl1pPr marL="1218880" indent="-1218880" algn="l" defTabSz="3250780" rtl="0" eaLnBrk="1" fontAlgn="base" hangingPunct="1">
        <a:spcBef>
          <a:spcPct val="20000"/>
        </a:spcBef>
        <a:spcAft>
          <a:spcPct val="0"/>
        </a:spcAft>
        <a:buChar char="•"/>
        <a:defRPr sz="11389">
          <a:solidFill>
            <a:schemeClr val="tx1"/>
          </a:solidFill>
          <a:latin typeface="+mn-lt"/>
          <a:ea typeface="+mn-ea"/>
          <a:cs typeface="+mn-cs"/>
        </a:defRPr>
      </a:lvl1pPr>
      <a:lvl2pPr marL="2641342" indent="-1016578" algn="l" defTabSz="3250780" rtl="0" eaLnBrk="1" fontAlgn="base" hangingPunct="1">
        <a:spcBef>
          <a:spcPct val="20000"/>
        </a:spcBef>
        <a:spcAft>
          <a:spcPct val="0"/>
        </a:spcAft>
        <a:buChar char="–"/>
        <a:defRPr sz="9951">
          <a:solidFill>
            <a:schemeClr val="tx1"/>
          </a:solidFill>
          <a:latin typeface="+mn-lt"/>
        </a:defRPr>
      </a:lvl2pPr>
      <a:lvl3pPr marL="4063795" indent="-813015" algn="l" defTabSz="3250780" rtl="0" eaLnBrk="1" fontAlgn="base" hangingPunct="1">
        <a:spcBef>
          <a:spcPct val="20000"/>
        </a:spcBef>
        <a:spcAft>
          <a:spcPct val="0"/>
        </a:spcAft>
        <a:buChar char="•"/>
        <a:defRPr sz="8522">
          <a:solidFill>
            <a:schemeClr val="tx1"/>
          </a:solidFill>
          <a:latin typeface="+mn-lt"/>
        </a:defRPr>
      </a:lvl3pPr>
      <a:lvl4pPr marL="5688555" indent="-813015" algn="l" defTabSz="3250780" rtl="0" eaLnBrk="1" fontAlgn="base" hangingPunct="1">
        <a:spcBef>
          <a:spcPct val="20000"/>
        </a:spcBef>
        <a:spcAft>
          <a:spcPct val="0"/>
        </a:spcAft>
        <a:buChar char="–"/>
        <a:defRPr sz="7089">
          <a:solidFill>
            <a:schemeClr val="tx1"/>
          </a:solidFill>
          <a:latin typeface="+mn-lt"/>
        </a:defRPr>
      </a:lvl4pPr>
      <a:lvl5pPr marL="7313305" indent="-811750" algn="l" defTabSz="3250780" rtl="0" eaLnBrk="1" fontAlgn="base" hangingPunct="1">
        <a:spcBef>
          <a:spcPct val="20000"/>
        </a:spcBef>
        <a:spcAft>
          <a:spcPct val="0"/>
        </a:spcAft>
        <a:buChar char="»"/>
        <a:defRPr sz="7089">
          <a:solidFill>
            <a:schemeClr val="tx1"/>
          </a:solidFill>
          <a:latin typeface="+mn-lt"/>
        </a:defRPr>
      </a:lvl5pPr>
      <a:lvl6pPr marL="7677459" indent="-811750" algn="l" defTabSz="3250780" rtl="0" eaLnBrk="1" fontAlgn="base" hangingPunct="1">
        <a:spcBef>
          <a:spcPct val="20000"/>
        </a:spcBef>
        <a:spcAft>
          <a:spcPct val="0"/>
        </a:spcAft>
        <a:buChar char="»"/>
        <a:defRPr sz="7089">
          <a:solidFill>
            <a:schemeClr val="tx1"/>
          </a:solidFill>
          <a:latin typeface="+mn-lt"/>
        </a:defRPr>
      </a:lvl6pPr>
      <a:lvl7pPr marL="8041609" indent="-811750" algn="l" defTabSz="3250780" rtl="0" eaLnBrk="1" fontAlgn="base" hangingPunct="1">
        <a:spcBef>
          <a:spcPct val="20000"/>
        </a:spcBef>
        <a:spcAft>
          <a:spcPct val="0"/>
        </a:spcAft>
        <a:buChar char="»"/>
        <a:defRPr sz="7089">
          <a:solidFill>
            <a:schemeClr val="tx1"/>
          </a:solidFill>
          <a:latin typeface="+mn-lt"/>
        </a:defRPr>
      </a:lvl7pPr>
      <a:lvl8pPr marL="8405758" indent="-811750" algn="l" defTabSz="3250780" rtl="0" eaLnBrk="1" fontAlgn="base" hangingPunct="1">
        <a:spcBef>
          <a:spcPct val="20000"/>
        </a:spcBef>
        <a:spcAft>
          <a:spcPct val="0"/>
        </a:spcAft>
        <a:buChar char="»"/>
        <a:defRPr sz="7089">
          <a:solidFill>
            <a:schemeClr val="tx1"/>
          </a:solidFill>
          <a:latin typeface="+mn-lt"/>
        </a:defRPr>
      </a:lvl8pPr>
      <a:lvl9pPr marL="8769903" indent="-811750" algn="l" defTabSz="3250780" rtl="0" eaLnBrk="1" fontAlgn="base" hangingPunct="1">
        <a:spcBef>
          <a:spcPct val="20000"/>
        </a:spcBef>
        <a:spcAft>
          <a:spcPct val="0"/>
        </a:spcAft>
        <a:buChar char="»"/>
        <a:defRPr sz="7089">
          <a:solidFill>
            <a:schemeClr val="tx1"/>
          </a:solidFill>
          <a:latin typeface="+mn-lt"/>
        </a:defRPr>
      </a:lvl9pPr>
    </p:bodyStyle>
    <p:otherStyle>
      <a:defPPr>
        <a:defRPr lang="en-US"/>
      </a:defPPr>
      <a:lvl1pPr marL="0" algn="l" defTabSz="728294" rtl="0" eaLnBrk="1" latinLnBrk="0" hangingPunct="1">
        <a:defRPr sz="1438" kern="1200">
          <a:solidFill>
            <a:schemeClr val="tx1"/>
          </a:solidFill>
          <a:latin typeface="+mn-lt"/>
          <a:ea typeface="+mn-ea"/>
          <a:cs typeface="+mn-cs"/>
        </a:defRPr>
      </a:lvl1pPr>
      <a:lvl2pPr marL="364149" algn="l" defTabSz="728294" rtl="0" eaLnBrk="1" latinLnBrk="0" hangingPunct="1">
        <a:defRPr sz="1438" kern="1200">
          <a:solidFill>
            <a:schemeClr val="tx1"/>
          </a:solidFill>
          <a:latin typeface="+mn-lt"/>
          <a:ea typeface="+mn-ea"/>
          <a:cs typeface="+mn-cs"/>
        </a:defRPr>
      </a:lvl2pPr>
      <a:lvl3pPr marL="728294" algn="l" defTabSz="728294" rtl="0" eaLnBrk="1" latinLnBrk="0" hangingPunct="1">
        <a:defRPr sz="1438" kern="1200">
          <a:solidFill>
            <a:schemeClr val="tx1"/>
          </a:solidFill>
          <a:latin typeface="+mn-lt"/>
          <a:ea typeface="+mn-ea"/>
          <a:cs typeface="+mn-cs"/>
        </a:defRPr>
      </a:lvl3pPr>
      <a:lvl4pPr marL="1092448" algn="l" defTabSz="728294" rtl="0" eaLnBrk="1" latinLnBrk="0" hangingPunct="1">
        <a:defRPr sz="1438" kern="1200">
          <a:solidFill>
            <a:schemeClr val="tx1"/>
          </a:solidFill>
          <a:latin typeface="+mn-lt"/>
          <a:ea typeface="+mn-ea"/>
          <a:cs typeface="+mn-cs"/>
        </a:defRPr>
      </a:lvl4pPr>
      <a:lvl5pPr marL="1456593" algn="l" defTabSz="728294" rtl="0" eaLnBrk="1" latinLnBrk="0" hangingPunct="1">
        <a:defRPr sz="1438" kern="1200">
          <a:solidFill>
            <a:schemeClr val="tx1"/>
          </a:solidFill>
          <a:latin typeface="+mn-lt"/>
          <a:ea typeface="+mn-ea"/>
          <a:cs typeface="+mn-cs"/>
        </a:defRPr>
      </a:lvl5pPr>
      <a:lvl6pPr marL="1820738" algn="l" defTabSz="728294" rtl="0" eaLnBrk="1" latinLnBrk="0" hangingPunct="1">
        <a:defRPr sz="1438" kern="1200">
          <a:solidFill>
            <a:schemeClr val="tx1"/>
          </a:solidFill>
          <a:latin typeface="+mn-lt"/>
          <a:ea typeface="+mn-ea"/>
          <a:cs typeface="+mn-cs"/>
        </a:defRPr>
      </a:lvl6pPr>
      <a:lvl7pPr marL="2184887" algn="l" defTabSz="728294" rtl="0" eaLnBrk="1" latinLnBrk="0" hangingPunct="1">
        <a:defRPr sz="1438" kern="1200">
          <a:solidFill>
            <a:schemeClr val="tx1"/>
          </a:solidFill>
          <a:latin typeface="+mn-lt"/>
          <a:ea typeface="+mn-ea"/>
          <a:cs typeface="+mn-cs"/>
        </a:defRPr>
      </a:lvl7pPr>
      <a:lvl8pPr marL="2549036" algn="l" defTabSz="728294" rtl="0" eaLnBrk="1" latinLnBrk="0" hangingPunct="1">
        <a:defRPr sz="1438" kern="1200">
          <a:solidFill>
            <a:schemeClr val="tx1"/>
          </a:solidFill>
          <a:latin typeface="+mn-lt"/>
          <a:ea typeface="+mn-ea"/>
          <a:cs typeface="+mn-cs"/>
        </a:defRPr>
      </a:lvl8pPr>
      <a:lvl9pPr marL="2913186" algn="l" defTabSz="728294" rtl="0" eaLnBrk="1" latinLnBrk="0" hangingPunct="1">
        <a:defRPr sz="14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s://www.metoffice.gov.uk/research/approach/collaboration/spf/ukcrp-outputs"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FBAD5D-1AB3-0B08-E769-7989536D3471}"/>
              </a:ext>
            </a:extLst>
          </p:cNvPr>
          <p:cNvSpPr/>
          <p:nvPr/>
        </p:nvSpPr>
        <p:spPr bwMode="auto">
          <a:xfrm>
            <a:off x="23462228" y="8784224"/>
            <a:ext cx="9006419" cy="10395890"/>
          </a:xfrm>
          <a:prstGeom prst="rect">
            <a:avLst/>
          </a:prstGeom>
          <a:solidFill>
            <a:schemeClr val="accent1">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95159453-C17C-826D-AC00-C77E56BA0D37}"/>
              </a:ext>
            </a:extLst>
          </p:cNvPr>
          <p:cNvSpPr/>
          <p:nvPr/>
        </p:nvSpPr>
        <p:spPr bwMode="auto">
          <a:xfrm>
            <a:off x="13992765" y="3513436"/>
            <a:ext cx="28466709" cy="5075314"/>
          </a:xfrm>
          <a:prstGeom prst="rect">
            <a:avLst/>
          </a:prstGeom>
          <a:solidFill>
            <a:schemeClr val="bg2">
              <a:lumMod val="20000"/>
              <a:lumOff val="8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3F73C0B7-F42A-FADE-DB05-14C5C19161B8}"/>
              </a:ext>
            </a:extLst>
          </p:cNvPr>
          <p:cNvSpPr/>
          <p:nvPr/>
        </p:nvSpPr>
        <p:spPr bwMode="auto">
          <a:xfrm>
            <a:off x="32880030" y="8784223"/>
            <a:ext cx="9541591" cy="10398179"/>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CD861ABB-3795-6B65-A892-2D770818D369}"/>
              </a:ext>
            </a:extLst>
          </p:cNvPr>
          <p:cNvSpPr/>
          <p:nvPr/>
        </p:nvSpPr>
        <p:spPr bwMode="auto">
          <a:xfrm>
            <a:off x="13956444" y="8784224"/>
            <a:ext cx="9094402" cy="10372434"/>
          </a:xfrm>
          <a:prstGeom prst="rect">
            <a:avLst/>
          </a:prstGeom>
          <a:solidFill>
            <a:schemeClr val="tx2">
              <a:lumMod val="20000"/>
              <a:lumOff val="80000"/>
            </a:schemeClr>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F01DA0F0-4DBD-7758-07EC-D5795CCBCA0B}"/>
              </a:ext>
            </a:extLst>
          </p:cNvPr>
          <p:cNvSpPr/>
          <p:nvPr/>
        </p:nvSpPr>
        <p:spPr bwMode="auto">
          <a:xfrm>
            <a:off x="13956444" y="19312631"/>
            <a:ext cx="28539349" cy="7719548"/>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72787" tIns="36394" rIns="72787" bIns="36394" numCol="1" rtlCol="0" anchor="t" anchorCtr="0" compatLnSpc="1">
            <a:prstTxWarp prst="textNoShape">
              <a:avLst/>
            </a:prstTxWarp>
          </a:bodyPr>
          <a:lstStyle/>
          <a:p>
            <a:endParaRPr lang="en-GB" sz="1912" dirty="0"/>
          </a:p>
        </p:txBody>
      </p:sp>
      <p:sp>
        <p:nvSpPr>
          <p:cNvPr id="22" name="Rectangle 21">
            <a:extLst>
              <a:ext uri="{FF2B5EF4-FFF2-40B4-BE49-F238E27FC236}">
                <a16:creationId xmlns:a16="http://schemas.microsoft.com/office/drawing/2014/main" id="{EC5151F5-CD35-4E5A-B0A7-DC75D66C8FFB}"/>
              </a:ext>
            </a:extLst>
          </p:cNvPr>
          <p:cNvSpPr/>
          <p:nvPr/>
        </p:nvSpPr>
        <p:spPr bwMode="auto">
          <a:xfrm>
            <a:off x="337313" y="3494975"/>
            <a:ext cx="13306337" cy="23537203"/>
          </a:xfrm>
          <a:prstGeom prst="rect">
            <a:avLst/>
          </a:prstGeom>
          <a:solidFill>
            <a:schemeClr val="accent1">
              <a:lumMod val="20000"/>
              <a:lumOff val="80000"/>
            </a:schemeClr>
          </a:solidFill>
          <a:ln w="76200">
            <a:solidFill>
              <a:schemeClr val="accent1">
                <a:lumMod val="20000"/>
                <a:lumOff val="8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787" tIns="36394" rIns="72787" bIns="36394" numCol="1" rtlCol="0" anchor="t" anchorCtr="0" compatLnSpc="1">
            <a:prstTxWarp prst="textNoShape">
              <a:avLst/>
            </a:prstTxWarp>
          </a:bodyPr>
          <a:lstStyle/>
          <a:p>
            <a:endParaRPr lang="en-GB" sz="3186" b="1" dirty="0"/>
          </a:p>
        </p:txBody>
      </p:sp>
      <p:sp>
        <p:nvSpPr>
          <p:cNvPr id="72" name="Rectangle: Rounded Corners 71">
            <a:extLst>
              <a:ext uri="{FF2B5EF4-FFF2-40B4-BE49-F238E27FC236}">
                <a16:creationId xmlns:a16="http://schemas.microsoft.com/office/drawing/2014/main" id="{FFC89B07-C587-44F8-723D-76D5471D3645}"/>
              </a:ext>
            </a:extLst>
          </p:cNvPr>
          <p:cNvSpPr/>
          <p:nvPr/>
        </p:nvSpPr>
        <p:spPr bwMode="auto">
          <a:xfrm>
            <a:off x="974130" y="7612001"/>
            <a:ext cx="5842426" cy="2029948"/>
          </a:xfrm>
          <a:prstGeom prst="roundRect">
            <a:avLst/>
          </a:prstGeom>
          <a:ln w="7620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3" name="Rectangle: Rounded Corners 72">
            <a:extLst>
              <a:ext uri="{FF2B5EF4-FFF2-40B4-BE49-F238E27FC236}">
                <a16:creationId xmlns:a16="http://schemas.microsoft.com/office/drawing/2014/main" id="{1AF5C160-7019-FD38-83E5-0CEB17571F4A}"/>
              </a:ext>
            </a:extLst>
          </p:cNvPr>
          <p:cNvSpPr/>
          <p:nvPr/>
        </p:nvSpPr>
        <p:spPr bwMode="auto">
          <a:xfrm>
            <a:off x="7191848" y="9824539"/>
            <a:ext cx="5842426" cy="2029948"/>
          </a:xfrm>
          <a:prstGeom prst="roundRect">
            <a:avLst/>
          </a:prstGeom>
          <a:ln w="7620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5" name="Rectangle: Rounded Corners 74">
            <a:extLst>
              <a:ext uri="{FF2B5EF4-FFF2-40B4-BE49-F238E27FC236}">
                <a16:creationId xmlns:a16="http://schemas.microsoft.com/office/drawing/2014/main" id="{09DBFB45-0540-8D0C-69AB-CD72E64BBC5B}"/>
              </a:ext>
            </a:extLst>
          </p:cNvPr>
          <p:cNvSpPr/>
          <p:nvPr/>
        </p:nvSpPr>
        <p:spPr bwMode="auto">
          <a:xfrm>
            <a:off x="974130" y="9871405"/>
            <a:ext cx="5842426" cy="2029948"/>
          </a:xfrm>
          <a:prstGeom prst="roundRect">
            <a:avLst/>
          </a:prstGeom>
          <a:ln w="7620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4" name="Rectangle: Rounded Corners 63">
            <a:extLst>
              <a:ext uri="{FF2B5EF4-FFF2-40B4-BE49-F238E27FC236}">
                <a16:creationId xmlns:a16="http://schemas.microsoft.com/office/drawing/2014/main" id="{8D990DEF-DAA5-662F-761F-F0C780E71D54}"/>
              </a:ext>
            </a:extLst>
          </p:cNvPr>
          <p:cNvSpPr/>
          <p:nvPr/>
        </p:nvSpPr>
        <p:spPr bwMode="auto">
          <a:xfrm>
            <a:off x="7133759" y="7522089"/>
            <a:ext cx="5842426" cy="2029948"/>
          </a:xfrm>
          <a:prstGeom prst="roundRect">
            <a:avLst/>
          </a:prstGeom>
          <a:ln w="7620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Rectangle 2">
            <a:extLst>
              <a:ext uri="{FF2B5EF4-FFF2-40B4-BE49-F238E27FC236}">
                <a16:creationId xmlns:a16="http://schemas.microsoft.com/office/drawing/2014/main" id="{FC030B82-2ACA-4D8A-ACBE-1AB96CC16C00}"/>
              </a:ext>
            </a:extLst>
          </p:cNvPr>
          <p:cNvSpPr txBox="1">
            <a:spLocks noChangeArrowheads="1"/>
          </p:cNvSpPr>
          <p:nvPr/>
        </p:nvSpPr>
        <p:spPr bwMode="auto">
          <a:xfrm>
            <a:off x="1943831" y="1190374"/>
            <a:ext cx="37148885" cy="162488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defTabSz="4081463" rtl="0" eaLnBrk="1" fontAlgn="base" hangingPunct="1">
              <a:spcBef>
                <a:spcPct val="0"/>
              </a:spcBef>
              <a:spcAft>
                <a:spcPct val="0"/>
              </a:spcAft>
              <a:defRPr sz="9600">
                <a:solidFill>
                  <a:schemeClr val="tx1"/>
                </a:solidFill>
                <a:latin typeface="+mj-lt"/>
                <a:ea typeface="+mj-ea"/>
                <a:cs typeface="+mj-cs"/>
              </a:defRPr>
            </a:lvl1pPr>
            <a:lvl2pPr algn="l" defTabSz="4081463" rtl="0" eaLnBrk="1" fontAlgn="base" hangingPunct="1">
              <a:spcBef>
                <a:spcPct val="0"/>
              </a:spcBef>
              <a:spcAft>
                <a:spcPct val="0"/>
              </a:spcAft>
              <a:defRPr sz="9600">
                <a:solidFill>
                  <a:schemeClr val="bg1"/>
                </a:solidFill>
                <a:latin typeface="Arial" charset="0"/>
              </a:defRPr>
            </a:lvl2pPr>
            <a:lvl3pPr algn="l" defTabSz="4081463" rtl="0" eaLnBrk="1" fontAlgn="base" hangingPunct="1">
              <a:spcBef>
                <a:spcPct val="0"/>
              </a:spcBef>
              <a:spcAft>
                <a:spcPct val="0"/>
              </a:spcAft>
              <a:defRPr sz="9600">
                <a:solidFill>
                  <a:schemeClr val="bg1"/>
                </a:solidFill>
                <a:latin typeface="Arial" charset="0"/>
              </a:defRPr>
            </a:lvl3pPr>
            <a:lvl4pPr algn="l" defTabSz="4081463" rtl="0" eaLnBrk="1" fontAlgn="base" hangingPunct="1">
              <a:spcBef>
                <a:spcPct val="0"/>
              </a:spcBef>
              <a:spcAft>
                <a:spcPct val="0"/>
              </a:spcAft>
              <a:defRPr sz="9600">
                <a:solidFill>
                  <a:schemeClr val="bg1"/>
                </a:solidFill>
                <a:latin typeface="Arial" charset="0"/>
              </a:defRPr>
            </a:lvl4pPr>
            <a:lvl5pPr algn="l" defTabSz="4081463" rtl="0" eaLnBrk="1" fontAlgn="base" hangingPunct="1">
              <a:spcBef>
                <a:spcPct val="0"/>
              </a:spcBef>
              <a:spcAft>
                <a:spcPct val="0"/>
              </a:spcAft>
              <a:defRPr sz="9600">
                <a:solidFill>
                  <a:schemeClr val="bg1"/>
                </a:solidFill>
                <a:latin typeface="Arial" charset="0"/>
              </a:defRPr>
            </a:lvl5pPr>
            <a:lvl6pPr marL="457200" algn="l" defTabSz="4081463" rtl="0" eaLnBrk="1" fontAlgn="base" hangingPunct="1">
              <a:spcBef>
                <a:spcPct val="0"/>
              </a:spcBef>
              <a:spcAft>
                <a:spcPct val="0"/>
              </a:spcAft>
              <a:defRPr sz="9600">
                <a:solidFill>
                  <a:schemeClr val="bg1"/>
                </a:solidFill>
                <a:latin typeface="Arial" charset="0"/>
              </a:defRPr>
            </a:lvl6pPr>
            <a:lvl7pPr marL="914400" algn="l" defTabSz="4081463" rtl="0" eaLnBrk="1" fontAlgn="base" hangingPunct="1">
              <a:spcBef>
                <a:spcPct val="0"/>
              </a:spcBef>
              <a:spcAft>
                <a:spcPct val="0"/>
              </a:spcAft>
              <a:defRPr sz="9600">
                <a:solidFill>
                  <a:schemeClr val="bg1"/>
                </a:solidFill>
                <a:latin typeface="Arial" charset="0"/>
              </a:defRPr>
            </a:lvl7pPr>
            <a:lvl8pPr marL="1371600" algn="l" defTabSz="4081463" rtl="0" eaLnBrk="1" fontAlgn="base" hangingPunct="1">
              <a:spcBef>
                <a:spcPct val="0"/>
              </a:spcBef>
              <a:spcAft>
                <a:spcPct val="0"/>
              </a:spcAft>
              <a:defRPr sz="9600">
                <a:solidFill>
                  <a:schemeClr val="bg1"/>
                </a:solidFill>
                <a:latin typeface="Arial" charset="0"/>
              </a:defRPr>
            </a:lvl8pPr>
            <a:lvl9pPr marL="1828800" algn="l" defTabSz="4081463" rtl="0" eaLnBrk="1" fontAlgn="base" hangingPunct="1">
              <a:spcBef>
                <a:spcPct val="0"/>
              </a:spcBef>
              <a:spcAft>
                <a:spcPct val="0"/>
              </a:spcAft>
              <a:defRPr sz="9600">
                <a:solidFill>
                  <a:schemeClr val="bg1"/>
                </a:solidFill>
                <a:latin typeface="Arial" charset="0"/>
              </a:defRPr>
            </a:lvl9pPr>
          </a:lstStyle>
          <a:p>
            <a:pPr algn="ctr"/>
            <a:r>
              <a:rPr lang="en-GB" sz="6600" kern="0" dirty="0">
                <a:solidFill>
                  <a:schemeClr val="bg1"/>
                </a:solidFill>
                <a:ea typeface="+mj-lt"/>
                <a:cs typeface="+mj-lt"/>
              </a:rPr>
              <a:t>Upscaling an urban climate service from prototype</a:t>
            </a:r>
          </a:p>
          <a:p>
            <a:pPr algn="ctr"/>
            <a:r>
              <a:rPr lang="en-GB" sz="6600" kern="0" dirty="0">
                <a:solidFill>
                  <a:schemeClr val="bg1"/>
                </a:solidFill>
                <a:ea typeface="+mj-lt"/>
                <a:cs typeface="+mj-lt"/>
              </a:rPr>
              <a:t> to operational service for Local Authorities</a:t>
            </a:r>
            <a:br>
              <a:rPr lang="en-GB" sz="8800" kern="0" dirty="0">
                <a:solidFill>
                  <a:schemeClr val="bg1"/>
                </a:solidFill>
                <a:ea typeface="+mj-lt"/>
                <a:cs typeface="+mj-lt"/>
              </a:rPr>
            </a:br>
            <a:br>
              <a:rPr lang="en-GB" sz="3200" kern="0" baseline="30000" dirty="0">
                <a:solidFill>
                  <a:schemeClr val="bg1"/>
                </a:solidFill>
              </a:rPr>
            </a:br>
            <a:endParaRPr lang="en-US" sz="3200" kern="0" dirty="0">
              <a:solidFill>
                <a:schemeClr val="bg1"/>
              </a:solidFill>
              <a:cs typeface="Arial"/>
            </a:endParaRPr>
          </a:p>
        </p:txBody>
      </p:sp>
      <p:sp>
        <p:nvSpPr>
          <p:cNvPr id="3076" name="Text Box 4"/>
          <p:cNvSpPr txBox="1">
            <a:spLocks noChangeArrowheads="1"/>
          </p:cNvSpPr>
          <p:nvPr/>
        </p:nvSpPr>
        <p:spPr bwMode="auto">
          <a:xfrm>
            <a:off x="30414991" y="28628523"/>
            <a:ext cx="12096645" cy="461665"/>
          </a:xfrm>
          <a:prstGeom prst="rect">
            <a:avLst/>
          </a:prstGeom>
          <a:noFill/>
          <a:ln w="9525">
            <a:noFill/>
            <a:miter lim="800000"/>
            <a:headEnd/>
            <a:tailEnd/>
          </a:ln>
          <a:effectLst/>
        </p:spPr>
        <p:txBody>
          <a:bodyPr wrap="none">
            <a:spAutoFit/>
          </a:bodyPr>
          <a:lstStyle/>
          <a:p>
            <a:pPr algn="r" eaLnBrk="1" hangingPunct="1"/>
            <a:r>
              <a:rPr lang="en-US" sz="2400" dirty="0">
                <a:cs typeface="Times New Roman" pitchFamily="48" charset="0"/>
              </a:rPr>
              <a:t>© Crown copyright, 2023 | Met Office and the Met Office logo are registered trademarks</a:t>
            </a:r>
          </a:p>
        </p:txBody>
      </p:sp>
      <p:sp>
        <p:nvSpPr>
          <p:cNvPr id="3077" name="Text Box 5"/>
          <p:cNvSpPr txBox="1">
            <a:spLocks noChangeArrowheads="1"/>
          </p:cNvSpPr>
          <p:nvPr/>
        </p:nvSpPr>
        <p:spPr bwMode="auto">
          <a:xfrm>
            <a:off x="1305955" y="28105414"/>
            <a:ext cx="8772210" cy="1121846"/>
          </a:xfrm>
          <a:prstGeom prst="rect">
            <a:avLst/>
          </a:prstGeom>
          <a:noFill/>
          <a:ln w="9525">
            <a:noFill/>
            <a:miter lim="800000"/>
            <a:headEnd/>
            <a:tailEnd/>
          </a:ln>
          <a:effectLst/>
        </p:spPr>
        <p:txBody>
          <a:bodyPr wrap="none">
            <a:spAutoFit/>
          </a:bodyPr>
          <a:lstStyle/>
          <a:p>
            <a:pPr eaLnBrk="1" hangingPunct="1"/>
            <a:r>
              <a:rPr lang="en-US" sz="2230" b="1" dirty="0">
                <a:cs typeface="Times New Roman" pitchFamily="48" charset="0"/>
              </a:rPr>
              <a:t>Met Office</a:t>
            </a:r>
            <a:r>
              <a:rPr lang="en-US" sz="2230" dirty="0">
                <a:cs typeface="Times New Roman" pitchFamily="48" charset="0"/>
              </a:rPr>
              <a:t> FitzRoy Road, Exeter, Devon, EX1 3PB United Kingdom</a:t>
            </a:r>
            <a:br>
              <a:rPr lang="en-US" sz="2230" dirty="0">
                <a:cs typeface="Times New Roman" pitchFamily="48" charset="0"/>
              </a:rPr>
            </a:br>
            <a:r>
              <a:rPr lang="en-US" sz="2230" dirty="0">
                <a:cs typeface="Times New Roman" pitchFamily="48" charset="0"/>
              </a:rPr>
              <a:t>Tel: +44 1392 885680 Fax: +44 1392 885681</a:t>
            </a:r>
          </a:p>
          <a:p>
            <a:pPr eaLnBrk="1" hangingPunct="1"/>
            <a:r>
              <a:rPr lang="en-US" sz="2230" dirty="0">
                <a:cs typeface="Times New Roman" pitchFamily="48" charset="0"/>
              </a:rPr>
              <a:t>Email: urbanclimateservices@metoffice.gov.uk   </a:t>
            </a:r>
            <a:endParaRPr lang="en-US" sz="2230" dirty="0">
              <a:solidFill>
                <a:schemeClr val="accent2"/>
              </a:solidFill>
              <a:cs typeface="Times New Roman" pitchFamily="48" charset="0"/>
            </a:endParaRPr>
          </a:p>
        </p:txBody>
      </p:sp>
      <p:sp>
        <p:nvSpPr>
          <p:cNvPr id="2" name="Rectangle 1">
            <a:extLst>
              <a:ext uri="{FF2B5EF4-FFF2-40B4-BE49-F238E27FC236}">
                <a16:creationId xmlns:a16="http://schemas.microsoft.com/office/drawing/2014/main" id="{FF779C7A-6AC9-4799-97FE-9BA710812004}"/>
              </a:ext>
            </a:extLst>
          </p:cNvPr>
          <p:cNvSpPr/>
          <p:nvPr/>
        </p:nvSpPr>
        <p:spPr>
          <a:xfrm>
            <a:off x="31840305" y="838497"/>
            <a:ext cx="10376452" cy="1797048"/>
          </a:xfrm>
          <a:prstGeom prst="rect">
            <a:avLst/>
          </a:prstGeom>
        </p:spPr>
        <p:txBody>
          <a:bodyPr wrap="square" lIns="72778" tIns="36394" rIns="72778" bIns="36394" anchor="t">
            <a:spAutoFit/>
          </a:bodyPr>
          <a:lstStyle/>
          <a:p>
            <a:r>
              <a:rPr lang="en-GB" sz="2800" kern="0" dirty="0">
                <a:solidFill>
                  <a:srgbClr val="B9DC0C"/>
                </a:solidFill>
                <a:latin typeface="Arial"/>
                <a:ea typeface="+mj-lt"/>
                <a:cs typeface="+mj-lt"/>
              </a:rPr>
              <a:t>Victoria Ramsey, Alex Woods, Katie Hodge, Michael Sanderson, Anthony Veal, Josh Macholl, Emily Wallace, Natalie Garrett, Hayley Jones, Mathew Richardson, Jason Lowe, Elizabeth Fuller, Laurie Stevens (ESRI UK)</a:t>
            </a:r>
          </a:p>
        </p:txBody>
      </p:sp>
      <p:sp>
        <p:nvSpPr>
          <p:cNvPr id="41" name="TextBox 40">
            <a:extLst>
              <a:ext uri="{FF2B5EF4-FFF2-40B4-BE49-F238E27FC236}">
                <a16:creationId xmlns:a16="http://schemas.microsoft.com/office/drawing/2014/main" id="{4C1A7A07-B553-4AF0-8938-D9540DF9E288}"/>
              </a:ext>
            </a:extLst>
          </p:cNvPr>
          <p:cNvSpPr txBox="1"/>
          <p:nvPr/>
        </p:nvSpPr>
        <p:spPr>
          <a:xfrm>
            <a:off x="13447254" y="8978477"/>
            <a:ext cx="7367394" cy="484620"/>
          </a:xfrm>
          <a:prstGeom prst="rect">
            <a:avLst/>
          </a:prstGeom>
          <a:noFill/>
        </p:spPr>
        <p:txBody>
          <a:bodyPr wrap="square" rtlCol="0">
            <a:spAutoFit/>
          </a:bodyPr>
          <a:lstStyle/>
          <a:p>
            <a:pPr algn="ctr"/>
            <a:endParaRPr lang="en-GB" sz="2549"/>
          </a:p>
        </p:txBody>
      </p:sp>
      <p:sp>
        <p:nvSpPr>
          <p:cNvPr id="53" name="Rectangle 52">
            <a:extLst>
              <a:ext uri="{FF2B5EF4-FFF2-40B4-BE49-F238E27FC236}">
                <a16:creationId xmlns:a16="http://schemas.microsoft.com/office/drawing/2014/main" id="{CE1F8F1E-F2FA-4CF6-89C1-39F58C228A82}"/>
              </a:ext>
            </a:extLst>
          </p:cNvPr>
          <p:cNvSpPr/>
          <p:nvPr/>
        </p:nvSpPr>
        <p:spPr>
          <a:xfrm>
            <a:off x="483038" y="3791992"/>
            <a:ext cx="3102131" cy="597087"/>
          </a:xfrm>
          <a:prstGeom prst="rect">
            <a:avLst/>
          </a:prstGeom>
        </p:spPr>
        <p:txBody>
          <a:bodyPr wrap="none">
            <a:spAutoFit/>
          </a:bodyPr>
          <a:lstStyle/>
          <a:p>
            <a:r>
              <a:rPr lang="en-GB" sz="3280" b="1" dirty="0"/>
              <a:t>1. Introduction</a:t>
            </a:r>
          </a:p>
        </p:txBody>
      </p:sp>
      <p:sp>
        <p:nvSpPr>
          <p:cNvPr id="10" name="TextBox 9">
            <a:extLst>
              <a:ext uri="{FF2B5EF4-FFF2-40B4-BE49-F238E27FC236}">
                <a16:creationId xmlns:a16="http://schemas.microsoft.com/office/drawing/2014/main" id="{960735EF-4E80-5941-02CD-B9E7BBB4BB04}"/>
              </a:ext>
            </a:extLst>
          </p:cNvPr>
          <p:cNvSpPr txBox="1"/>
          <p:nvPr/>
        </p:nvSpPr>
        <p:spPr>
          <a:xfrm>
            <a:off x="483038" y="4654092"/>
            <a:ext cx="13021650" cy="2554545"/>
          </a:xfrm>
          <a:prstGeom prst="rect">
            <a:avLst/>
          </a:prstGeom>
          <a:noFill/>
        </p:spPr>
        <p:txBody>
          <a:bodyPr wrap="square" rtlCol="0">
            <a:spAutoFit/>
          </a:bodyPr>
          <a:lstStyle/>
          <a:p>
            <a:pPr algn="just">
              <a:spcBef>
                <a:spcPts val="600"/>
              </a:spcBef>
              <a:spcAft>
                <a:spcPts val="600"/>
              </a:spcAft>
            </a:pPr>
            <a:r>
              <a:rPr lang="en-GB" sz="3200" dirty="0">
                <a:latin typeface="Arial"/>
                <a:cs typeface="Arial"/>
              </a:rPr>
              <a:t>In the UK, Local Authorities (LAs) are coming under increasing pressure to plan for and manage climate risks to their service areas. Many have declared climate emergencies requiring the development of climate change action and adaption plans. LAs have highlighted a need for clear and authoritative information for:</a:t>
            </a:r>
          </a:p>
        </p:txBody>
      </p:sp>
      <p:sp>
        <p:nvSpPr>
          <p:cNvPr id="23" name="Rectangle 22">
            <a:extLst>
              <a:ext uri="{FF2B5EF4-FFF2-40B4-BE49-F238E27FC236}">
                <a16:creationId xmlns:a16="http://schemas.microsoft.com/office/drawing/2014/main" id="{FCFE54EA-BB11-2327-C174-8762BD239747}"/>
              </a:ext>
            </a:extLst>
          </p:cNvPr>
          <p:cNvSpPr/>
          <p:nvPr/>
        </p:nvSpPr>
        <p:spPr>
          <a:xfrm>
            <a:off x="14209571" y="19641104"/>
            <a:ext cx="12015980" cy="597087"/>
          </a:xfrm>
          <a:prstGeom prst="rect">
            <a:avLst/>
          </a:prstGeom>
        </p:spPr>
        <p:txBody>
          <a:bodyPr wrap="square">
            <a:spAutoFit/>
          </a:bodyPr>
          <a:lstStyle/>
          <a:p>
            <a:r>
              <a:rPr lang="en-GB" sz="3280" b="1" dirty="0"/>
              <a:t>3. Working in Partnership</a:t>
            </a:r>
          </a:p>
        </p:txBody>
      </p:sp>
      <p:sp>
        <p:nvSpPr>
          <p:cNvPr id="17" name="TextBox 16">
            <a:extLst>
              <a:ext uri="{FF2B5EF4-FFF2-40B4-BE49-F238E27FC236}">
                <a16:creationId xmlns:a16="http://schemas.microsoft.com/office/drawing/2014/main" id="{D20B5E56-5739-150A-7DCF-C95880962909}"/>
              </a:ext>
            </a:extLst>
          </p:cNvPr>
          <p:cNvSpPr txBox="1"/>
          <p:nvPr/>
        </p:nvSpPr>
        <p:spPr>
          <a:xfrm>
            <a:off x="14303251" y="11341527"/>
            <a:ext cx="8421885" cy="4108817"/>
          </a:xfrm>
          <a:prstGeom prst="rect">
            <a:avLst/>
          </a:prstGeom>
          <a:noFill/>
        </p:spPr>
        <p:txBody>
          <a:bodyPr wrap="square" rtlCol="0">
            <a:spAutoFit/>
          </a:bodyPr>
          <a:lstStyle/>
          <a:p>
            <a:pPr algn="just"/>
            <a:r>
              <a:rPr lang="en-US" sz="3200" dirty="0"/>
              <a:t>An interactive geo-spatial platform with UKCP data pre-processed to LA boundaries. It allows users to interact with climate data for a local area and overlay their own datasets. A range of variables are available including temperature, rainfall and sea level change, as well as decision-relevant impact indicators.</a:t>
            </a:r>
            <a:endParaRPr lang="en-GB" sz="3200" dirty="0"/>
          </a:p>
          <a:p>
            <a:pPr algn="just">
              <a:spcBef>
                <a:spcPts val="600"/>
              </a:spcBef>
              <a:spcAft>
                <a:spcPts val="600"/>
              </a:spcAft>
            </a:pPr>
            <a:r>
              <a:rPr lang="en-GB" sz="3200" dirty="0"/>
              <a:t> </a:t>
            </a:r>
          </a:p>
        </p:txBody>
      </p:sp>
      <p:sp>
        <p:nvSpPr>
          <p:cNvPr id="24" name="TextBox 23">
            <a:extLst>
              <a:ext uri="{FF2B5EF4-FFF2-40B4-BE49-F238E27FC236}">
                <a16:creationId xmlns:a16="http://schemas.microsoft.com/office/drawing/2014/main" id="{CBA5CF84-5EA0-CE3F-D875-3B48921F54E1}"/>
              </a:ext>
            </a:extLst>
          </p:cNvPr>
          <p:cNvSpPr txBox="1"/>
          <p:nvPr/>
        </p:nvSpPr>
        <p:spPr>
          <a:xfrm>
            <a:off x="23731831" y="11317214"/>
            <a:ext cx="8482571" cy="2554545"/>
          </a:xfrm>
          <a:prstGeom prst="rect">
            <a:avLst/>
          </a:prstGeom>
          <a:noFill/>
        </p:spPr>
        <p:txBody>
          <a:bodyPr wrap="square" rtlCol="0">
            <a:spAutoFit/>
          </a:bodyPr>
          <a:lstStyle/>
          <a:p>
            <a:pPr algn="just"/>
            <a:r>
              <a:rPr lang="en-GB" sz="3200" dirty="0"/>
              <a:t>An enhanced version of the City Pack service summarising results for key climate change and impact variables for a local authority area that can be used as a communication and public engagement tool.  </a:t>
            </a:r>
          </a:p>
        </p:txBody>
      </p:sp>
      <p:sp>
        <p:nvSpPr>
          <p:cNvPr id="39" name="TextBox 38">
            <a:extLst>
              <a:ext uri="{FF2B5EF4-FFF2-40B4-BE49-F238E27FC236}">
                <a16:creationId xmlns:a16="http://schemas.microsoft.com/office/drawing/2014/main" id="{7D0115C8-6D96-EA37-3530-FB0FB7ED63AC}"/>
              </a:ext>
            </a:extLst>
          </p:cNvPr>
          <p:cNvSpPr txBox="1"/>
          <p:nvPr/>
        </p:nvSpPr>
        <p:spPr>
          <a:xfrm>
            <a:off x="33231846" y="11350520"/>
            <a:ext cx="8948616" cy="4601260"/>
          </a:xfrm>
          <a:prstGeom prst="rect">
            <a:avLst/>
          </a:prstGeom>
          <a:noFill/>
        </p:spPr>
        <p:txBody>
          <a:bodyPr wrap="square" rtlCol="0">
            <a:spAutoFit/>
          </a:bodyPr>
          <a:lstStyle/>
          <a:p>
            <a:pPr algn="just"/>
            <a:r>
              <a:rPr lang="en-GB" sz="3200" dirty="0">
                <a:latin typeface="Arial"/>
                <a:cs typeface="Arial"/>
              </a:rPr>
              <a:t>A hub providing supporting information on how to use the tools within the LACS. It also contains information on climate change and adaptation planning, along with useful infographics. Based on user feedback we added case studies on how LAs are using this information to build awareness and take action on climate issues. </a:t>
            </a:r>
            <a:endParaRPr lang="en-GB" sz="3200" dirty="0"/>
          </a:p>
          <a:p>
            <a:pPr algn="just"/>
            <a:r>
              <a:rPr lang="en-GB" sz="3200" dirty="0"/>
              <a:t>. </a:t>
            </a:r>
          </a:p>
          <a:p>
            <a:pPr algn="just">
              <a:spcBef>
                <a:spcPts val="600"/>
              </a:spcBef>
              <a:spcAft>
                <a:spcPts val="600"/>
              </a:spcAft>
            </a:pPr>
            <a:r>
              <a:rPr lang="en-GB" sz="3200" dirty="0"/>
              <a:t> </a:t>
            </a:r>
          </a:p>
        </p:txBody>
      </p:sp>
      <p:sp>
        <p:nvSpPr>
          <p:cNvPr id="49" name="TextBox 48">
            <a:extLst>
              <a:ext uri="{FF2B5EF4-FFF2-40B4-BE49-F238E27FC236}">
                <a16:creationId xmlns:a16="http://schemas.microsoft.com/office/drawing/2014/main" id="{04440B76-5E7D-0CED-C999-4DF412275030}"/>
              </a:ext>
            </a:extLst>
          </p:cNvPr>
          <p:cNvSpPr txBox="1"/>
          <p:nvPr/>
        </p:nvSpPr>
        <p:spPr>
          <a:xfrm>
            <a:off x="14209570" y="20545182"/>
            <a:ext cx="7585734" cy="4031873"/>
          </a:xfrm>
          <a:prstGeom prst="rect">
            <a:avLst/>
          </a:prstGeom>
          <a:noFill/>
        </p:spPr>
        <p:txBody>
          <a:bodyPr wrap="square">
            <a:spAutoFit/>
          </a:bodyPr>
          <a:lstStyle/>
          <a:p>
            <a:pPr algn="just"/>
            <a:r>
              <a:rPr lang="en-US" sz="3200" dirty="0">
                <a:latin typeface="Arial"/>
                <a:cs typeface="Arial"/>
              </a:rPr>
              <a:t>We have been working closely with </a:t>
            </a:r>
            <a:r>
              <a:rPr lang="en-US" sz="3200" dirty="0" err="1">
                <a:latin typeface="Arial"/>
                <a:cs typeface="Arial"/>
              </a:rPr>
              <a:t>organisations</a:t>
            </a:r>
            <a:r>
              <a:rPr lang="en-US" sz="3200" dirty="0">
                <a:latin typeface="Arial"/>
                <a:cs typeface="Arial"/>
              </a:rPr>
              <a:t> who support LAs in their adaptation planning to ensure the LACS aligns with the requirements of their adaptation toolkits and the LACS can be signposted to in their adaptation toolkits and advice.</a:t>
            </a:r>
            <a:endParaRPr lang="en-US" sz="3200" dirty="0"/>
          </a:p>
          <a:p>
            <a:pPr algn="just"/>
            <a:endParaRPr lang="en-US" sz="3200" dirty="0"/>
          </a:p>
        </p:txBody>
      </p:sp>
      <p:sp>
        <p:nvSpPr>
          <p:cNvPr id="50" name="Speech Bubble: Rectangle with Corners Rounded 49">
            <a:extLst>
              <a:ext uri="{FF2B5EF4-FFF2-40B4-BE49-F238E27FC236}">
                <a16:creationId xmlns:a16="http://schemas.microsoft.com/office/drawing/2014/main" id="{E842BD34-E3C0-F249-E241-C95B37C91FA1}"/>
              </a:ext>
            </a:extLst>
          </p:cNvPr>
          <p:cNvSpPr/>
          <p:nvPr/>
        </p:nvSpPr>
        <p:spPr>
          <a:xfrm>
            <a:off x="35662223" y="22456990"/>
            <a:ext cx="6327576" cy="2711533"/>
          </a:xfrm>
          <a:prstGeom prst="wedgeRoundRectCallout">
            <a:avLst>
              <a:gd name="adj1" fmla="val 39250"/>
              <a:gd name="adj2" fmla="val 78106"/>
              <a:gd name="adj3" fmla="val 16667"/>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a:solidFill>
                  <a:sysClr val="windowText" lastClr="000000"/>
                </a:solidFill>
              </a:rPr>
              <a:t>This type of information is “worth its weight in gold” reducing time spent on data processing</a:t>
            </a:r>
            <a:endParaRPr lang="en-GB" sz="3200" dirty="0">
              <a:solidFill>
                <a:sysClr val="windowText" lastClr="000000"/>
              </a:solidFill>
            </a:endParaRPr>
          </a:p>
        </p:txBody>
      </p:sp>
      <p:sp>
        <p:nvSpPr>
          <p:cNvPr id="51" name="Speech Bubble: Rectangle with Corners Rounded 50">
            <a:extLst>
              <a:ext uri="{FF2B5EF4-FFF2-40B4-BE49-F238E27FC236}">
                <a16:creationId xmlns:a16="http://schemas.microsoft.com/office/drawing/2014/main" id="{CB78B533-FF46-AEC3-88BD-D4A58B61E660}"/>
              </a:ext>
            </a:extLst>
          </p:cNvPr>
          <p:cNvSpPr/>
          <p:nvPr/>
        </p:nvSpPr>
        <p:spPr>
          <a:xfrm>
            <a:off x="28469168" y="23216428"/>
            <a:ext cx="6695036" cy="2551449"/>
          </a:xfrm>
          <a:prstGeom prst="wedgeRoundRectCallout">
            <a:avLst>
              <a:gd name="adj1" fmla="val 39250"/>
              <a:gd name="adj2" fmla="val 78106"/>
              <a:gd name="adj3" fmla="val 16667"/>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a:solidFill>
                  <a:sysClr val="windowText" lastClr="000000"/>
                </a:solidFill>
              </a:rPr>
              <a:t>A powerful incentive to induce behavior change by making the impacts feel more real and local</a:t>
            </a:r>
            <a:endParaRPr lang="en-GB" sz="3200" dirty="0">
              <a:solidFill>
                <a:sysClr val="windowText" lastClr="000000"/>
              </a:solidFill>
            </a:endParaRPr>
          </a:p>
        </p:txBody>
      </p:sp>
      <p:sp>
        <p:nvSpPr>
          <p:cNvPr id="54" name="TextBox 53">
            <a:extLst>
              <a:ext uri="{FF2B5EF4-FFF2-40B4-BE49-F238E27FC236}">
                <a16:creationId xmlns:a16="http://schemas.microsoft.com/office/drawing/2014/main" id="{47DAD552-522B-26E6-C615-7054188DC1F5}"/>
              </a:ext>
            </a:extLst>
          </p:cNvPr>
          <p:cNvSpPr txBox="1"/>
          <p:nvPr/>
        </p:nvSpPr>
        <p:spPr>
          <a:xfrm>
            <a:off x="571320" y="12354442"/>
            <a:ext cx="12875934" cy="6647974"/>
          </a:xfrm>
          <a:prstGeom prst="rect">
            <a:avLst/>
          </a:prstGeom>
          <a:noFill/>
        </p:spPr>
        <p:txBody>
          <a:bodyPr wrap="square">
            <a:spAutoFit/>
          </a:bodyPr>
          <a:lstStyle/>
          <a:p>
            <a:pPr algn="just">
              <a:spcBef>
                <a:spcPts val="600"/>
              </a:spcBef>
              <a:spcAft>
                <a:spcPts val="600"/>
              </a:spcAft>
            </a:pPr>
            <a:r>
              <a:rPr lang="en-GB" sz="3200" dirty="0">
                <a:latin typeface="Arial"/>
                <a:cs typeface="Arial"/>
              </a:rPr>
              <a:t>The Met Office has co-produced a range of prototype urban climate services with LAs to assist them in their adaptation planning. 	Due to the success of the “</a:t>
            </a:r>
            <a:r>
              <a:rPr lang="en-GB" sz="3200" dirty="0">
                <a:solidFill>
                  <a:srgbClr val="0070C0"/>
                </a:solidFill>
                <a:latin typeface="Arial"/>
                <a:cs typeface="Arial"/>
                <a:hlinkClick r:id="rId3">
                  <a:extLst>
                    <a:ext uri="{A12FA001-AC4F-418D-AE19-62706E023703}">
                      <ahyp:hlinkClr xmlns:ahyp="http://schemas.microsoft.com/office/drawing/2018/hyperlinkcolor" val="tx"/>
                    </a:ext>
                  </a:extLst>
                </a:hlinkClick>
              </a:rPr>
              <a:t>City Pack</a:t>
            </a:r>
            <a:r>
              <a:rPr lang="en-GB" sz="3200" dirty="0">
                <a:latin typeface="Arial"/>
                <a:cs typeface="Arial"/>
              </a:rPr>
              <a:t>” and “</a:t>
            </a:r>
            <a:r>
              <a:rPr lang="en-GB" sz="3200" dirty="0">
                <a:solidFill>
                  <a:srgbClr val="0070C0"/>
                </a:solidFill>
                <a:latin typeface="Arial"/>
                <a:cs typeface="Arial"/>
                <a:hlinkClick r:id="rId3">
                  <a:extLst>
                    <a:ext uri="{A12FA001-AC4F-418D-AE19-62706E023703}">
                      <ahyp:hlinkClr xmlns:ahyp="http://schemas.microsoft.com/office/drawing/2018/hyperlinkcolor" val="tx"/>
                    </a:ext>
                  </a:extLst>
                </a:hlinkClick>
              </a:rPr>
              <a:t>Urban Heat Service</a:t>
            </a:r>
            <a:r>
              <a:rPr lang="en-GB" sz="3200" dirty="0">
                <a:latin typeface="Arial"/>
                <a:cs typeface="Arial"/>
              </a:rPr>
              <a:t>” we have received requests from other LA’s for this type of information. While the co-development process ensures users have a good understanding of the products and the information contained therein, there remains a challenge around scalability, namely how to cover all the LAs in the UK. </a:t>
            </a:r>
            <a:endParaRPr lang="en-GB" sz="3200" dirty="0">
              <a:cs typeface="Arial"/>
            </a:endParaRPr>
          </a:p>
          <a:p>
            <a:pPr algn="just">
              <a:spcBef>
                <a:spcPts val="600"/>
              </a:spcBef>
              <a:spcAft>
                <a:spcPts val="600"/>
              </a:spcAft>
            </a:pPr>
            <a:r>
              <a:rPr lang="en-GB" sz="3200" dirty="0">
                <a:latin typeface="Arial"/>
                <a:cs typeface="Arial"/>
              </a:rPr>
              <a:t>Using LA’s as a test case, this work has explored what tools and mechanisms are required to enable data provision at scale in a ready to use format that is relevant to decision making. Working closely with LA’s, a Local Authority Climate Service (LACS) has been developed as a proof of concept. </a:t>
            </a:r>
            <a:endParaRPr lang="en-GB" sz="3200" dirty="0">
              <a:cs typeface="Arial"/>
            </a:endParaRPr>
          </a:p>
        </p:txBody>
      </p:sp>
      <p:sp>
        <p:nvSpPr>
          <p:cNvPr id="57" name="TextBox 56">
            <a:extLst>
              <a:ext uri="{FF2B5EF4-FFF2-40B4-BE49-F238E27FC236}">
                <a16:creationId xmlns:a16="http://schemas.microsoft.com/office/drawing/2014/main" id="{343F76E1-6FBB-12DD-A8D6-512839C9157B}"/>
              </a:ext>
            </a:extLst>
          </p:cNvPr>
          <p:cNvSpPr txBox="1"/>
          <p:nvPr/>
        </p:nvSpPr>
        <p:spPr>
          <a:xfrm>
            <a:off x="974130" y="8001175"/>
            <a:ext cx="5495215" cy="10772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200" dirty="0"/>
              <a:t>Raising awareness of the need to adapt</a:t>
            </a:r>
          </a:p>
        </p:txBody>
      </p:sp>
      <p:sp>
        <p:nvSpPr>
          <p:cNvPr id="59" name="TextBox 58">
            <a:extLst>
              <a:ext uri="{FF2B5EF4-FFF2-40B4-BE49-F238E27FC236}">
                <a16:creationId xmlns:a16="http://schemas.microsoft.com/office/drawing/2014/main" id="{3633DF65-EB5C-F570-8DDA-34BDB64851A6}"/>
              </a:ext>
            </a:extLst>
          </p:cNvPr>
          <p:cNvSpPr txBox="1"/>
          <p:nvPr/>
        </p:nvSpPr>
        <p:spPr>
          <a:xfrm>
            <a:off x="7477195" y="7752233"/>
            <a:ext cx="5155553" cy="1569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spcAft>
                <a:spcPts val="600"/>
              </a:spcAft>
            </a:pPr>
            <a:r>
              <a:rPr lang="en-GB" sz="3200" dirty="0"/>
              <a:t>Identifying and prioritising climate risks and opportunities</a:t>
            </a:r>
          </a:p>
        </p:txBody>
      </p:sp>
      <p:sp>
        <p:nvSpPr>
          <p:cNvPr id="61" name="TextBox 60">
            <a:extLst>
              <a:ext uri="{FF2B5EF4-FFF2-40B4-BE49-F238E27FC236}">
                <a16:creationId xmlns:a16="http://schemas.microsoft.com/office/drawing/2014/main" id="{8A4E65A9-FD8A-DD94-20DE-338982B1C1EE}"/>
              </a:ext>
            </a:extLst>
          </p:cNvPr>
          <p:cNvSpPr txBox="1"/>
          <p:nvPr/>
        </p:nvSpPr>
        <p:spPr>
          <a:xfrm>
            <a:off x="7220125" y="10413920"/>
            <a:ext cx="5785872"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spcAft>
                <a:spcPts val="600"/>
              </a:spcAft>
            </a:pPr>
            <a:r>
              <a:rPr lang="en-GB" sz="3200" dirty="0"/>
              <a:t>Supporting Local Plans</a:t>
            </a:r>
          </a:p>
        </p:txBody>
      </p:sp>
      <p:sp>
        <p:nvSpPr>
          <p:cNvPr id="63" name="TextBox 62">
            <a:extLst>
              <a:ext uri="{FF2B5EF4-FFF2-40B4-BE49-F238E27FC236}">
                <a16:creationId xmlns:a16="http://schemas.microsoft.com/office/drawing/2014/main" id="{E936159F-0246-C6BE-6A18-DEE6F707A345}"/>
              </a:ext>
            </a:extLst>
          </p:cNvPr>
          <p:cNvSpPr txBox="1"/>
          <p:nvPr/>
        </p:nvSpPr>
        <p:spPr>
          <a:xfrm>
            <a:off x="1259200" y="10273302"/>
            <a:ext cx="5287342" cy="10772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spcAft>
                <a:spcPts val="600"/>
              </a:spcAft>
            </a:pPr>
            <a:r>
              <a:rPr lang="en-GB" sz="3200" dirty="0"/>
              <a:t>Turning evidence into climate action</a:t>
            </a:r>
          </a:p>
        </p:txBody>
      </p:sp>
      <p:pic>
        <p:nvPicPr>
          <p:cNvPr id="76" name="Picture 75">
            <a:extLst>
              <a:ext uri="{FF2B5EF4-FFF2-40B4-BE49-F238E27FC236}">
                <a16:creationId xmlns:a16="http://schemas.microsoft.com/office/drawing/2014/main" id="{ED7C8EDB-A18D-647E-7D38-20E8D6328BB6}"/>
              </a:ext>
            </a:extLst>
          </p:cNvPr>
          <p:cNvPicPr>
            <a:picLocks noChangeAspect="1"/>
          </p:cNvPicPr>
          <p:nvPr/>
        </p:nvPicPr>
        <p:blipFill>
          <a:blip r:embed="rId4"/>
          <a:stretch>
            <a:fillRect/>
          </a:stretch>
        </p:blipFill>
        <p:spPr>
          <a:xfrm>
            <a:off x="35164204" y="15308044"/>
            <a:ext cx="5255147" cy="3703430"/>
          </a:xfrm>
          <a:prstGeom prst="rect">
            <a:avLst/>
          </a:prstGeom>
        </p:spPr>
      </p:pic>
      <p:pic>
        <p:nvPicPr>
          <p:cNvPr id="78" name="Picture 77">
            <a:extLst>
              <a:ext uri="{FF2B5EF4-FFF2-40B4-BE49-F238E27FC236}">
                <a16:creationId xmlns:a16="http://schemas.microsoft.com/office/drawing/2014/main" id="{14ACB2E9-E2E3-E05C-EA0C-7FCE514B230E}"/>
              </a:ext>
            </a:extLst>
          </p:cNvPr>
          <p:cNvPicPr>
            <a:picLocks noChangeAspect="1"/>
          </p:cNvPicPr>
          <p:nvPr/>
        </p:nvPicPr>
        <p:blipFill>
          <a:blip r:embed="rId5"/>
          <a:stretch>
            <a:fillRect/>
          </a:stretch>
        </p:blipFill>
        <p:spPr>
          <a:xfrm>
            <a:off x="14749458" y="15377966"/>
            <a:ext cx="7177975" cy="3478872"/>
          </a:xfrm>
          <a:prstGeom prst="rect">
            <a:avLst/>
          </a:prstGeom>
        </p:spPr>
      </p:pic>
      <p:grpSp>
        <p:nvGrpSpPr>
          <p:cNvPr id="9" name="Group 8">
            <a:extLst>
              <a:ext uri="{FF2B5EF4-FFF2-40B4-BE49-F238E27FC236}">
                <a16:creationId xmlns:a16="http://schemas.microsoft.com/office/drawing/2014/main" id="{47AF24F3-9613-366D-EE3C-B19081761158}"/>
              </a:ext>
            </a:extLst>
          </p:cNvPr>
          <p:cNvGrpSpPr/>
          <p:nvPr/>
        </p:nvGrpSpPr>
        <p:grpSpPr>
          <a:xfrm>
            <a:off x="14901359" y="6284192"/>
            <a:ext cx="26233507" cy="4865105"/>
            <a:chOff x="15023728" y="4484294"/>
            <a:chExt cx="26233507" cy="4865105"/>
          </a:xfrm>
        </p:grpSpPr>
        <p:sp>
          <p:nvSpPr>
            <p:cNvPr id="85" name="Oval 84">
              <a:extLst>
                <a:ext uri="{FF2B5EF4-FFF2-40B4-BE49-F238E27FC236}">
                  <a16:creationId xmlns:a16="http://schemas.microsoft.com/office/drawing/2014/main" id="{ECF48957-8242-0919-AE34-EEB744F5CDF8}"/>
                </a:ext>
              </a:extLst>
            </p:cNvPr>
            <p:cNvSpPr/>
            <p:nvPr/>
          </p:nvSpPr>
          <p:spPr bwMode="auto">
            <a:xfrm>
              <a:off x="25763354" y="4484294"/>
              <a:ext cx="4823239" cy="2062103"/>
            </a:xfrm>
            <a:prstGeom prst="ellipse">
              <a:avLst/>
            </a:prstGeom>
            <a:solidFill>
              <a:schemeClr val="bg2"/>
            </a:solidFill>
            <a:ln>
              <a:solidFill>
                <a:schemeClr val="bg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86" name="Rectangle 85">
              <a:extLst>
                <a:ext uri="{FF2B5EF4-FFF2-40B4-BE49-F238E27FC236}">
                  <a16:creationId xmlns:a16="http://schemas.microsoft.com/office/drawing/2014/main" id="{0B70CF96-8E5D-5B32-8F47-73DA65455A02}"/>
                </a:ext>
              </a:extLst>
            </p:cNvPr>
            <p:cNvSpPr/>
            <p:nvPr/>
          </p:nvSpPr>
          <p:spPr>
            <a:xfrm>
              <a:off x="25146312" y="5020776"/>
              <a:ext cx="6057325" cy="1101840"/>
            </a:xfrm>
            <a:prstGeom prst="rect">
              <a:avLst/>
            </a:prstGeom>
            <a:ln w="76200">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3280" b="1" dirty="0"/>
                <a:t>Local Authority Climate Service</a:t>
              </a:r>
            </a:p>
          </p:txBody>
        </p:sp>
        <p:sp>
          <p:nvSpPr>
            <p:cNvPr id="88" name="Oval 87">
              <a:extLst>
                <a:ext uri="{FF2B5EF4-FFF2-40B4-BE49-F238E27FC236}">
                  <a16:creationId xmlns:a16="http://schemas.microsoft.com/office/drawing/2014/main" id="{FEDE9F33-329C-4472-F74A-84EF608EC5AB}"/>
                </a:ext>
              </a:extLst>
            </p:cNvPr>
            <p:cNvSpPr/>
            <p:nvPr/>
          </p:nvSpPr>
          <p:spPr bwMode="auto">
            <a:xfrm>
              <a:off x="16006278" y="7287296"/>
              <a:ext cx="4823239" cy="2062103"/>
            </a:xfrm>
            <a:prstGeom prst="ellipse">
              <a:avLst/>
            </a:prstGeom>
            <a:solidFill>
              <a:schemeClr val="tx2"/>
            </a:solidFill>
            <a:ln>
              <a:solidFill>
                <a:schemeClr val="tx2">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E4D08B3E-BCEE-41AE-81CD-D68727A23E17}"/>
                </a:ext>
              </a:extLst>
            </p:cNvPr>
            <p:cNvSpPr/>
            <p:nvPr/>
          </p:nvSpPr>
          <p:spPr>
            <a:xfrm>
              <a:off x="15023728" y="7917082"/>
              <a:ext cx="6788338" cy="1101840"/>
            </a:xfrm>
            <a:prstGeom prst="rect">
              <a:avLst/>
            </a:prstGeom>
            <a:solidFill>
              <a:schemeClr val="bg1"/>
            </a:solidFill>
            <a:ln w="76200">
              <a:solidFill>
                <a:schemeClr val="tx2"/>
              </a:solidFill>
            </a:ln>
          </p:spPr>
          <p:txBody>
            <a:bodyPr wrap="square">
              <a:spAutoFit/>
            </a:bodyPr>
            <a:lstStyle/>
            <a:p>
              <a:pPr algn="ctr"/>
              <a:r>
                <a:rPr lang="en-GB" sz="3280" b="1" dirty="0"/>
                <a:t>Local Authority Climate Projections Explorer</a:t>
              </a:r>
            </a:p>
          </p:txBody>
        </p:sp>
        <p:sp>
          <p:nvSpPr>
            <p:cNvPr id="89" name="Oval 88">
              <a:extLst>
                <a:ext uri="{FF2B5EF4-FFF2-40B4-BE49-F238E27FC236}">
                  <a16:creationId xmlns:a16="http://schemas.microsoft.com/office/drawing/2014/main" id="{9EC269D4-DADE-B53C-ED9B-0A4EAD5CE3E8}"/>
                </a:ext>
              </a:extLst>
            </p:cNvPr>
            <p:cNvSpPr/>
            <p:nvPr/>
          </p:nvSpPr>
          <p:spPr bwMode="auto">
            <a:xfrm>
              <a:off x="25688938" y="7237807"/>
              <a:ext cx="4823239" cy="2062103"/>
            </a:xfrm>
            <a:prstGeom prst="ellipse">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34307C23-AE58-DAA3-0749-7A7C30806C01}"/>
                </a:ext>
              </a:extLst>
            </p:cNvPr>
            <p:cNvSpPr/>
            <p:nvPr/>
          </p:nvSpPr>
          <p:spPr>
            <a:xfrm>
              <a:off x="25249558" y="8038157"/>
              <a:ext cx="6057326" cy="597087"/>
            </a:xfrm>
            <a:prstGeom prst="rect">
              <a:avLst/>
            </a:prstGeom>
            <a:ln w="76200">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3280" b="1" dirty="0"/>
                <a:t>Local Authority Climate Pack</a:t>
              </a:r>
            </a:p>
          </p:txBody>
        </p:sp>
        <p:sp>
          <p:nvSpPr>
            <p:cNvPr id="90" name="Oval 89">
              <a:extLst>
                <a:ext uri="{FF2B5EF4-FFF2-40B4-BE49-F238E27FC236}">
                  <a16:creationId xmlns:a16="http://schemas.microsoft.com/office/drawing/2014/main" id="{1298E038-CA14-CAA3-8FC1-B7FB3FF491D1}"/>
                </a:ext>
              </a:extLst>
            </p:cNvPr>
            <p:cNvSpPr/>
            <p:nvPr/>
          </p:nvSpPr>
          <p:spPr bwMode="auto">
            <a:xfrm>
              <a:off x="35419473" y="7190822"/>
              <a:ext cx="4823239" cy="2062103"/>
            </a:xfrm>
            <a:prstGeom prst="ellipse">
              <a:avLst/>
            </a:prstGeom>
            <a:solidFill>
              <a:schemeClr val="accent2"/>
            </a:solidFill>
            <a:ln>
              <a:solidFill>
                <a:schemeClr val="accent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D07E7918-206F-2F11-FF48-8ED25B3B1977}"/>
                </a:ext>
              </a:extLst>
            </p:cNvPr>
            <p:cNvSpPr/>
            <p:nvPr/>
          </p:nvSpPr>
          <p:spPr>
            <a:xfrm>
              <a:off x="34404948" y="7990924"/>
              <a:ext cx="6852287" cy="597087"/>
            </a:xfrm>
            <a:prstGeom prst="rect">
              <a:avLst/>
            </a:prstGeom>
            <a:ln w="76200">
              <a:solidFill>
                <a:schemeClr val="accent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3280" b="1" dirty="0"/>
                <a:t>Local Authority Community Site</a:t>
              </a:r>
            </a:p>
          </p:txBody>
        </p:sp>
        <p:cxnSp>
          <p:nvCxnSpPr>
            <p:cNvPr id="92" name="Connector: Elbow 91">
              <a:extLst>
                <a:ext uri="{FF2B5EF4-FFF2-40B4-BE49-F238E27FC236}">
                  <a16:creationId xmlns:a16="http://schemas.microsoft.com/office/drawing/2014/main" id="{AD90E053-8236-21AE-F417-6B8F05345D7E}"/>
                </a:ext>
              </a:extLst>
            </p:cNvPr>
            <p:cNvCxnSpPr>
              <a:cxnSpLocks/>
              <a:stCxn id="86" idx="1"/>
              <a:endCxn id="87" idx="0"/>
            </p:cNvCxnSpPr>
            <p:nvPr/>
          </p:nvCxnSpPr>
          <p:spPr bwMode="auto">
            <a:xfrm rot="10800000" flipV="1">
              <a:off x="18417898" y="5571696"/>
              <a:ext cx="6728415" cy="2345386"/>
            </a:xfrm>
            <a:prstGeom prst="bentConnector2">
              <a:avLst/>
            </a:prstGeom>
            <a:ln w="38100">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94" name="Connector: Elbow 93">
              <a:extLst>
                <a:ext uri="{FF2B5EF4-FFF2-40B4-BE49-F238E27FC236}">
                  <a16:creationId xmlns:a16="http://schemas.microsoft.com/office/drawing/2014/main" id="{0D704008-05A9-FAFC-97D5-B1D5AE5A28BA}"/>
                </a:ext>
              </a:extLst>
            </p:cNvPr>
            <p:cNvCxnSpPr>
              <a:cxnSpLocks/>
              <a:stCxn id="86" idx="3"/>
              <a:endCxn id="36" idx="0"/>
            </p:cNvCxnSpPr>
            <p:nvPr/>
          </p:nvCxnSpPr>
          <p:spPr bwMode="auto">
            <a:xfrm>
              <a:off x="31203637" y="5571696"/>
              <a:ext cx="6627455" cy="2419228"/>
            </a:xfrm>
            <a:prstGeom prst="bentConnector2">
              <a:avLst/>
            </a:prstGeom>
            <a:ln w="38100">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FDC0E503-64C9-6F05-1972-31F34E6AE990}"/>
                </a:ext>
              </a:extLst>
            </p:cNvPr>
            <p:cNvCxnSpPr>
              <a:cxnSpLocks/>
              <a:stCxn id="86" idx="2"/>
            </p:cNvCxnSpPr>
            <p:nvPr/>
          </p:nvCxnSpPr>
          <p:spPr bwMode="auto">
            <a:xfrm>
              <a:off x="28174975" y="6122616"/>
              <a:ext cx="0" cy="1902025"/>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grpSp>
      <p:sp>
        <p:nvSpPr>
          <p:cNvPr id="8" name="TextBox 7">
            <a:extLst>
              <a:ext uri="{FF2B5EF4-FFF2-40B4-BE49-F238E27FC236}">
                <a16:creationId xmlns:a16="http://schemas.microsoft.com/office/drawing/2014/main" id="{1B278658-1DF3-EF30-C119-186E95A32A52}"/>
              </a:ext>
            </a:extLst>
          </p:cNvPr>
          <p:cNvSpPr txBox="1"/>
          <p:nvPr/>
        </p:nvSpPr>
        <p:spPr>
          <a:xfrm>
            <a:off x="14243104" y="4702314"/>
            <a:ext cx="6967420" cy="2062103"/>
          </a:xfrm>
          <a:prstGeom prst="rect">
            <a:avLst/>
          </a:prstGeom>
          <a:noFill/>
        </p:spPr>
        <p:txBody>
          <a:bodyPr wrap="square" lIns="91440" tIns="45720" rIns="91440" bIns="45720" anchor="t">
            <a:spAutoFit/>
          </a:bodyPr>
          <a:lstStyle/>
          <a:p>
            <a:pPr algn="just"/>
            <a:r>
              <a:rPr lang="en-GB" sz="3200" dirty="0">
                <a:latin typeface="Arial"/>
                <a:cs typeface="Arial"/>
              </a:rPr>
              <a:t>The Met Office launched a Climate Data Portal (CDP) to provide the UK Climate Projections  (UKCP) data in a geo-spatial format. See QR code:</a:t>
            </a:r>
          </a:p>
        </p:txBody>
      </p:sp>
      <p:sp>
        <p:nvSpPr>
          <p:cNvPr id="30" name="Rectangle 29">
            <a:extLst>
              <a:ext uri="{FF2B5EF4-FFF2-40B4-BE49-F238E27FC236}">
                <a16:creationId xmlns:a16="http://schemas.microsoft.com/office/drawing/2014/main" id="{21392E3E-FC59-C4E9-E753-CADE2EC9F442}"/>
              </a:ext>
            </a:extLst>
          </p:cNvPr>
          <p:cNvSpPr/>
          <p:nvPr/>
        </p:nvSpPr>
        <p:spPr>
          <a:xfrm>
            <a:off x="14209570" y="3791992"/>
            <a:ext cx="6967420" cy="597087"/>
          </a:xfrm>
          <a:prstGeom prst="rect">
            <a:avLst/>
          </a:prstGeom>
        </p:spPr>
        <p:txBody>
          <a:bodyPr wrap="none">
            <a:spAutoFit/>
          </a:bodyPr>
          <a:lstStyle/>
          <a:p>
            <a:r>
              <a:rPr lang="en-GB" sz="3280" b="1" dirty="0"/>
              <a:t>2. Local Authority Climate Service</a:t>
            </a:r>
          </a:p>
        </p:txBody>
      </p:sp>
      <p:sp>
        <p:nvSpPr>
          <p:cNvPr id="32" name="TextBox 31">
            <a:extLst>
              <a:ext uri="{FF2B5EF4-FFF2-40B4-BE49-F238E27FC236}">
                <a16:creationId xmlns:a16="http://schemas.microsoft.com/office/drawing/2014/main" id="{CD8D45F1-E15C-18AB-66C9-127B105EF244}"/>
              </a:ext>
            </a:extLst>
          </p:cNvPr>
          <p:cNvSpPr txBox="1"/>
          <p:nvPr/>
        </p:nvSpPr>
        <p:spPr>
          <a:xfrm>
            <a:off x="28566399" y="19964718"/>
            <a:ext cx="13614063" cy="2062103"/>
          </a:xfrm>
          <a:prstGeom prst="rect">
            <a:avLst/>
          </a:prstGeom>
          <a:noFill/>
        </p:spPr>
        <p:txBody>
          <a:bodyPr wrap="square" lIns="91440" tIns="45720" rIns="91440" bIns="45720" anchor="t">
            <a:spAutoFit/>
          </a:bodyPr>
          <a:lstStyle/>
          <a:p>
            <a:pPr algn="just"/>
            <a:r>
              <a:rPr lang="en-US" sz="3200" dirty="0">
                <a:latin typeface="Arial"/>
                <a:cs typeface="Arial"/>
              </a:rPr>
              <a:t>We have been testing the service with LAs to ensure the tools are relevant and easy to use. Initial feedback has been positive with many seeing the LACS providing significant benefits for their adaptation planning. The Met Office are hoping to launch the tool in 2023, subject to funding.</a:t>
            </a:r>
            <a:endParaRPr lang="en-GB" sz="3200" dirty="0">
              <a:latin typeface="Arial"/>
              <a:cs typeface="Arial"/>
            </a:endParaRPr>
          </a:p>
        </p:txBody>
      </p:sp>
      <p:pic>
        <p:nvPicPr>
          <p:cNvPr id="33" name="Picture 32" descr="Diagram, schematic&#10;&#10;Description automatically generated">
            <a:extLst>
              <a:ext uri="{FF2B5EF4-FFF2-40B4-BE49-F238E27FC236}">
                <a16:creationId xmlns:a16="http://schemas.microsoft.com/office/drawing/2014/main" id="{0A518D3F-2C81-4BEE-9810-BD3FFA60E46A}"/>
              </a:ext>
            </a:extLst>
          </p:cNvPr>
          <p:cNvPicPr>
            <a:picLocks noChangeAspect="1"/>
          </p:cNvPicPr>
          <p:nvPr/>
        </p:nvPicPr>
        <p:blipFill rotWithShape="1">
          <a:blip r:embed="rId6"/>
          <a:srcRect l="11832"/>
          <a:stretch/>
        </p:blipFill>
        <p:spPr>
          <a:xfrm>
            <a:off x="22369217" y="19828708"/>
            <a:ext cx="4920303" cy="6208883"/>
          </a:xfrm>
          <a:prstGeom prst="rect">
            <a:avLst/>
          </a:prstGeom>
        </p:spPr>
      </p:pic>
      <p:sp>
        <p:nvSpPr>
          <p:cNvPr id="34" name="TextBox 3">
            <a:extLst>
              <a:ext uri="{FF2B5EF4-FFF2-40B4-BE49-F238E27FC236}">
                <a16:creationId xmlns:a16="http://schemas.microsoft.com/office/drawing/2014/main" id="{FAF080D4-A59B-41A4-B585-0ACC2F949739}"/>
              </a:ext>
            </a:extLst>
          </p:cNvPr>
          <p:cNvSpPr txBox="1"/>
          <p:nvPr/>
        </p:nvSpPr>
        <p:spPr>
          <a:xfrm>
            <a:off x="24339976" y="26170108"/>
            <a:ext cx="353331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Source: Local Partnerships</a:t>
            </a:r>
          </a:p>
        </p:txBody>
      </p:sp>
      <p:sp>
        <p:nvSpPr>
          <p:cNvPr id="26" name="TextBox 25">
            <a:extLst>
              <a:ext uri="{FF2B5EF4-FFF2-40B4-BE49-F238E27FC236}">
                <a16:creationId xmlns:a16="http://schemas.microsoft.com/office/drawing/2014/main" id="{6B0972DE-1C71-D7F1-B00F-7532D7DE028E}"/>
              </a:ext>
            </a:extLst>
          </p:cNvPr>
          <p:cNvSpPr txBox="1"/>
          <p:nvPr/>
        </p:nvSpPr>
        <p:spPr>
          <a:xfrm>
            <a:off x="31513482" y="4517938"/>
            <a:ext cx="10613310" cy="2062103"/>
          </a:xfrm>
          <a:prstGeom prst="rect">
            <a:avLst/>
          </a:prstGeom>
          <a:noFill/>
        </p:spPr>
        <p:txBody>
          <a:bodyPr wrap="square">
            <a:spAutoFit/>
          </a:bodyPr>
          <a:lstStyle/>
          <a:p>
            <a:pPr algn="just"/>
            <a:r>
              <a:rPr lang="en-GB" sz="3200" dirty="0">
                <a:latin typeface="Arial"/>
                <a:cs typeface="Arial"/>
              </a:rPr>
              <a:t>This provided an opportunity to use a range of ESRI applications to develop a more bespoke service aimed at LA’s, enabling the scaling up of our city pack service and climate information to all UK LA’s in ready to use formats.</a:t>
            </a:r>
            <a:endParaRPr lang="en-GB" sz="3200" dirty="0"/>
          </a:p>
        </p:txBody>
      </p:sp>
      <p:sp>
        <p:nvSpPr>
          <p:cNvPr id="27" name="Oval 26">
            <a:extLst>
              <a:ext uri="{FF2B5EF4-FFF2-40B4-BE49-F238E27FC236}">
                <a16:creationId xmlns:a16="http://schemas.microsoft.com/office/drawing/2014/main" id="{B646C51E-A54E-9253-6C97-DC751CAC32F6}"/>
              </a:ext>
            </a:extLst>
          </p:cNvPr>
          <p:cNvSpPr/>
          <p:nvPr/>
        </p:nvSpPr>
        <p:spPr bwMode="auto">
          <a:xfrm>
            <a:off x="25514476" y="3695072"/>
            <a:ext cx="4823239" cy="2062103"/>
          </a:xfrm>
          <a:prstGeom prst="ellipse">
            <a:avLst/>
          </a:prstGeom>
          <a:solidFill>
            <a:schemeClr val="tx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54DAF860-C853-329D-E5B4-8C7B0BCAAE55}"/>
              </a:ext>
            </a:extLst>
          </p:cNvPr>
          <p:cNvSpPr/>
          <p:nvPr/>
        </p:nvSpPr>
        <p:spPr>
          <a:xfrm>
            <a:off x="24897434" y="4231554"/>
            <a:ext cx="6057325" cy="1101840"/>
          </a:xfrm>
          <a:prstGeom prst="rect">
            <a:avLst/>
          </a:prstGeom>
          <a:solidFill>
            <a:schemeClr val="tx2"/>
          </a:solidFill>
          <a:ln w="76200">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3280" b="1" dirty="0"/>
              <a:t>Met Office Climate Data Portal</a:t>
            </a:r>
          </a:p>
        </p:txBody>
      </p:sp>
      <p:cxnSp>
        <p:nvCxnSpPr>
          <p:cNvPr id="42" name="Straight Arrow Connector 41">
            <a:extLst>
              <a:ext uri="{FF2B5EF4-FFF2-40B4-BE49-F238E27FC236}">
                <a16:creationId xmlns:a16="http://schemas.microsoft.com/office/drawing/2014/main" id="{1AD802C2-00C5-5DC5-324A-C7F8163BE3D4}"/>
              </a:ext>
            </a:extLst>
          </p:cNvPr>
          <p:cNvCxnSpPr>
            <a:cxnSpLocks/>
            <a:endCxn id="86" idx="0"/>
          </p:cNvCxnSpPr>
          <p:nvPr/>
        </p:nvCxnSpPr>
        <p:spPr bwMode="auto">
          <a:xfrm>
            <a:off x="28052606" y="5333394"/>
            <a:ext cx="0" cy="148728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pic>
        <p:nvPicPr>
          <p:cNvPr id="46" name="Picture 45" descr="Map&#10;&#10;Description automatically generated">
            <a:extLst>
              <a:ext uri="{FF2B5EF4-FFF2-40B4-BE49-F238E27FC236}">
                <a16:creationId xmlns:a16="http://schemas.microsoft.com/office/drawing/2014/main" id="{5BACCFD6-1590-00F9-0209-37EA51E8E292}"/>
              </a:ext>
            </a:extLst>
          </p:cNvPr>
          <p:cNvPicPr>
            <a:picLocks noChangeAspect="1"/>
          </p:cNvPicPr>
          <p:nvPr/>
        </p:nvPicPr>
        <p:blipFill>
          <a:blip r:embed="rId7"/>
          <a:stretch>
            <a:fillRect/>
          </a:stretch>
        </p:blipFill>
        <p:spPr>
          <a:xfrm>
            <a:off x="776580" y="20897499"/>
            <a:ext cx="5202090" cy="5872747"/>
          </a:xfrm>
          <a:prstGeom prst="rect">
            <a:avLst/>
          </a:prstGeom>
        </p:spPr>
      </p:pic>
      <p:pic>
        <p:nvPicPr>
          <p:cNvPr id="47" name="Picture 46" descr="Map&#10;&#10;Description automatically generated">
            <a:extLst>
              <a:ext uri="{FF2B5EF4-FFF2-40B4-BE49-F238E27FC236}">
                <a16:creationId xmlns:a16="http://schemas.microsoft.com/office/drawing/2014/main" id="{38766E04-B245-DBEB-1DEC-3F05E9D8961B}"/>
              </a:ext>
            </a:extLst>
          </p:cNvPr>
          <p:cNvPicPr>
            <a:picLocks noChangeAspect="1"/>
          </p:cNvPicPr>
          <p:nvPr/>
        </p:nvPicPr>
        <p:blipFill>
          <a:blip r:embed="rId8"/>
          <a:stretch>
            <a:fillRect/>
          </a:stretch>
        </p:blipFill>
        <p:spPr>
          <a:xfrm>
            <a:off x="8127335" y="20921745"/>
            <a:ext cx="5219286" cy="5892164"/>
          </a:xfrm>
          <a:prstGeom prst="rect">
            <a:avLst/>
          </a:prstGeom>
        </p:spPr>
      </p:pic>
      <p:pic>
        <p:nvPicPr>
          <p:cNvPr id="48" name="Picture 47">
            <a:extLst>
              <a:ext uri="{FF2B5EF4-FFF2-40B4-BE49-F238E27FC236}">
                <a16:creationId xmlns:a16="http://schemas.microsoft.com/office/drawing/2014/main" id="{F6150A27-2312-531E-D1BC-D39ED01646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587291" flipH="1">
            <a:off x="4068634" y="22045305"/>
            <a:ext cx="6303907" cy="59625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7">
            <a:extLst>
              <a:ext uri="{FF2B5EF4-FFF2-40B4-BE49-F238E27FC236}">
                <a16:creationId xmlns:a16="http://schemas.microsoft.com/office/drawing/2014/main" id="{06F9A05B-011B-A08A-5A1F-AB88988DB0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988459">
            <a:off x="7312416" y="18927390"/>
            <a:ext cx="1748288" cy="2468171"/>
          </a:xfrm>
          <a:prstGeom prst="rect">
            <a:avLst/>
          </a:prstGeom>
          <a:noFill/>
          <a:ln>
            <a:solidFill>
              <a:schemeClr val="dk1">
                <a:shade val="95000"/>
                <a:satMod val="105000"/>
              </a:schemeClr>
            </a:solidFill>
          </a:ln>
          <a:extLst>
            <a:ext uri="{909E8E84-426E-40DD-AFC4-6F175D3DCCD1}">
              <a14:hiddenFill xmlns:a14="http://schemas.microsoft.com/office/drawing/2010/main">
                <a:solidFill>
                  <a:srgbClr val="FFFFFF"/>
                </a:solidFill>
              </a14:hiddenFill>
            </a:ext>
          </a:extLst>
        </p:spPr>
      </p:pic>
      <p:pic>
        <p:nvPicPr>
          <p:cNvPr id="55" name="Picture 14">
            <a:extLst>
              <a:ext uri="{FF2B5EF4-FFF2-40B4-BE49-F238E27FC236}">
                <a16:creationId xmlns:a16="http://schemas.microsoft.com/office/drawing/2014/main" id="{A0369121-B6FB-9D2D-0238-4D125EC59B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1272" y="18833984"/>
            <a:ext cx="1757636" cy="2468171"/>
          </a:xfrm>
          <a:prstGeom prst="rect">
            <a:avLst/>
          </a:prstGeom>
          <a:noFill/>
          <a:ln>
            <a:solidFill>
              <a:schemeClr val="dk1">
                <a:shade val="95000"/>
                <a:satMod val="105000"/>
              </a:schemeClr>
            </a:solidFill>
          </a:ln>
          <a:extLst>
            <a:ext uri="{909E8E84-426E-40DD-AFC4-6F175D3DCCD1}">
              <a14:hiddenFill xmlns:a14="http://schemas.microsoft.com/office/drawing/2010/main">
                <a:solidFill>
                  <a:srgbClr val="FFFFFF"/>
                </a:solidFill>
              </a14:hiddenFill>
            </a:ext>
          </a:extLst>
        </p:spPr>
      </p:pic>
      <p:pic>
        <p:nvPicPr>
          <p:cNvPr id="56" name="Picture 13">
            <a:extLst>
              <a:ext uri="{FF2B5EF4-FFF2-40B4-BE49-F238E27FC236}">
                <a16:creationId xmlns:a16="http://schemas.microsoft.com/office/drawing/2014/main" id="{B24F240C-22AC-35F2-6D59-8070CF46F2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874772">
            <a:off x="4982591" y="18968446"/>
            <a:ext cx="1752961" cy="2468171"/>
          </a:xfrm>
          <a:prstGeom prst="rect">
            <a:avLst/>
          </a:prstGeom>
          <a:noFill/>
          <a:ln>
            <a:solidFill>
              <a:schemeClr val="dk1">
                <a:shade val="95000"/>
                <a:satMod val="105000"/>
              </a:schemeClr>
            </a:solidFill>
          </a:ln>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76C008EA-6A44-D179-7E8D-96251C62B9CD}"/>
              </a:ext>
            </a:extLst>
          </p:cNvPr>
          <p:cNvSpPr/>
          <p:nvPr/>
        </p:nvSpPr>
        <p:spPr>
          <a:xfrm>
            <a:off x="4407635" y="24664547"/>
            <a:ext cx="5172456" cy="592470"/>
          </a:xfrm>
          <a:prstGeom prst="rect">
            <a:avLst/>
          </a:prstGeom>
        </p:spPr>
        <p:txBody>
          <a:bodyPr wrap="square" lIns="91440" tIns="45720" rIns="91440" bIns="45720" anchor="t">
            <a:spAutoFit/>
          </a:bodyPr>
          <a:lstStyle/>
          <a:p>
            <a:pPr algn="ctr"/>
            <a:r>
              <a:rPr lang="en-GB" sz="3250" b="1" dirty="0">
                <a:latin typeface="Arial"/>
                <a:cs typeface="Arial"/>
              </a:rPr>
              <a:t>How to scale?</a:t>
            </a:r>
            <a:endParaRPr lang="en-US" dirty="0">
              <a:cs typeface="Arial" charset="0"/>
            </a:endParaRPr>
          </a:p>
        </p:txBody>
      </p:sp>
      <p:pic>
        <p:nvPicPr>
          <p:cNvPr id="60" name="Picture 59">
            <a:extLst>
              <a:ext uri="{FF2B5EF4-FFF2-40B4-BE49-F238E27FC236}">
                <a16:creationId xmlns:a16="http://schemas.microsoft.com/office/drawing/2014/main" id="{7DB537C8-43D3-38D1-5A02-E3C69372A54D}"/>
              </a:ext>
            </a:extLst>
          </p:cNvPr>
          <p:cNvPicPr>
            <a:picLocks noChangeAspect="1"/>
          </p:cNvPicPr>
          <p:nvPr/>
        </p:nvPicPr>
        <p:blipFill>
          <a:blip r:embed="rId13"/>
          <a:stretch>
            <a:fillRect/>
          </a:stretch>
        </p:blipFill>
        <p:spPr>
          <a:xfrm>
            <a:off x="27646513" y="14287353"/>
            <a:ext cx="2386458" cy="3347045"/>
          </a:xfrm>
          <a:prstGeom prst="rect">
            <a:avLst/>
          </a:prstGeom>
          <a:ln>
            <a:solidFill>
              <a:schemeClr val="tx1"/>
            </a:solidFill>
          </a:ln>
        </p:spPr>
      </p:pic>
      <p:pic>
        <p:nvPicPr>
          <p:cNvPr id="62" name="Picture 61">
            <a:extLst>
              <a:ext uri="{FF2B5EF4-FFF2-40B4-BE49-F238E27FC236}">
                <a16:creationId xmlns:a16="http://schemas.microsoft.com/office/drawing/2014/main" id="{E67C31C3-6956-3DD5-E00E-7A54D983204F}"/>
              </a:ext>
            </a:extLst>
          </p:cNvPr>
          <p:cNvPicPr>
            <a:picLocks noChangeAspect="1"/>
          </p:cNvPicPr>
          <p:nvPr/>
        </p:nvPicPr>
        <p:blipFill>
          <a:blip r:embed="rId14"/>
          <a:stretch>
            <a:fillRect/>
          </a:stretch>
        </p:blipFill>
        <p:spPr>
          <a:xfrm>
            <a:off x="23949979" y="14254094"/>
            <a:ext cx="2379089" cy="3376890"/>
          </a:xfrm>
          <a:prstGeom prst="rect">
            <a:avLst/>
          </a:prstGeom>
          <a:ln>
            <a:solidFill>
              <a:schemeClr val="tx1"/>
            </a:solidFill>
          </a:ln>
        </p:spPr>
      </p:pic>
      <p:pic>
        <p:nvPicPr>
          <p:cNvPr id="65" name="Picture 64">
            <a:extLst>
              <a:ext uri="{FF2B5EF4-FFF2-40B4-BE49-F238E27FC236}">
                <a16:creationId xmlns:a16="http://schemas.microsoft.com/office/drawing/2014/main" id="{666BC3B0-258B-5F33-E7CA-9FC1B3171E23}"/>
              </a:ext>
            </a:extLst>
          </p:cNvPr>
          <p:cNvPicPr>
            <a:picLocks noChangeAspect="1"/>
          </p:cNvPicPr>
          <p:nvPr/>
        </p:nvPicPr>
        <p:blipFill>
          <a:blip r:embed="rId15"/>
          <a:stretch>
            <a:fillRect/>
          </a:stretch>
        </p:blipFill>
        <p:spPr>
          <a:xfrm>
            <a:off x="25658124" y="15582475"/>
            <a:ext cx="2344573" cy="3348861"/>
          </a:xfrm>
          <a:prstGeom prst="rect">
            <a:avLst/>
          </a:prstGeom>
          <a:ln>
            <a:solidFill>
              <a:schemeClr val="tx1"/>
            </a:solidFill>
          </a:ln>
        </p:spPr>
      </p:pic>
      <p:pic>
        <p:nvPicPr>
          <p:cNvPr id="66" name="Picture 65">
            <a:extLst>
              <a:ext uri="{FF2B5EF4-FFF2-40B4-BE49-F238E27FC236}">
                <a16:creationId xmlns:a16="http://schemas.microsoft.com/office/drawing/2014/main" id="{B999F3BD-DB3B-C4A2-CD90-ABA5FA5F2BFF}"/>
              </a:ext>
            </a:extLst>
          </p:cNvPr>
          <p:cNvPicPr>
            <a:picLocks noChangeAspect="1"/>
          </p:cNvPicPr>
          <p:nvPr/>
        </p:nvPicPr>
        <p:blipFill>
          <a:blip r:embed="rId16"/>
          <a:stretch>
            <a:fillRect/>
          </a:stretch>
        </p:blipFill>
        <p:spPr>
          <a:xfrm>
            <a:off x="29726663" y="15622286"/>
            <a:ext cx="2302193" cy="3272300"/>
          </a:xfrm>
          <a:prstGeom prst="rect">
            <a:avLst/>
          </a:prstGeom>
          <a:ln>
            <a:solidFill>
              <a:schemeClr val="tx1"/>
            </a:solidFill>
          </a:ln>
        </p:spPr>
      </p:pic>
      <p:pic>
        <p:nvPicPr>
          <p:cNvPr id="67" name="Picture 2">
            <a:extLst>
              <a:ext uri="{FF2B5EF4-FFF2-40B4-BE49-F238E27FC236}">
                <a16:creationId xmlns:a16="http://schemas.microsoft.com/office/drawing/2014/main" id="{357E0182-D680-B6D5-D1D3-92343AC620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213384" y="25707007"/>
            <a:ext cx="2639177" cy="111431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a:extLst>
              <a:ext uri="{FF2B5EF4-FFF2-40B4-BE49-F238E27FC236}">
                <a16:creationId xmlns:a16="http://schemas.microsoft.com/office/drawing/2014/main" id="{FF521B6C-A1C0-429A-2D97-DED5C0DCEEF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391443" y="24259110"/>
            <a:ext cx="3064378" cy="111431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EF18A63E-48FA-4AEC-73CA-DDAA0A93D261}"/>
              </a:ext>
            </a:extLst>
          </p:cNvPr>
          <p:cNvPicPr>
            <a:picLocks noChangeAspect="1"/>
          </p:cNvPicPr>
          <p:nvPr/>
        </p:nvPicPr>
        <p:blipFill>
          <a:blip r:embed="rId19"/>
          <a:stretch>
            <a:fillRect/>
          </a:stretch>
        </p:blipFill>
        <p:spPr>
          <a:xfrm>
            <a:off x="18819094" y="24151697"/>
            <a:ext cx="2545785" cy="1464698"/>
          </a:xfrm>
          <a:prstGeom prst="rect">
            <a:avLst/>
          </a:prstGeom>
        </p:spPr>
      </p:pic>
      <p:pic>
        <p:nvPicPr>
          <p:cNvPr id="71" name="Picture 70">
            <a:extLst>
              <a:ext uri="{FF2B5EF4-FFF2-40B4-BE49-F238E27FC236}">
                <a16:creationId xmlns:a16="http://schemas.microsoft.com/office/drawing/2014/main" id="{8BA480D1-5D01-1AC8-5436-936A26679542}"/>
              </a:ext>
            </a:extLst>
          </p:cNvPr>
          <p:cNvPicPr>
            <a:picLocks noChangeAspect="1"/>
          </p:cNvPicPr>
          <p:nvPr/>
        </p:nvPicPr>
        <p:blipFill>
          <a:blip r:embed="rId20"/>
          <a:stretch>
            <a:fillRect/>
          </a:stretch>
        </p:blipFill>
        <p:spPr>
          <a:xfrm>
            <a:off x="21559639" y="3998129"/>
            <a:ext cx="2675133" cy="2675133"/>
          </a:xfrm>
          <a:prstGeom prst="rect">
            <a:avLst/>
          </a:prstGeom>
        </p:spPr>
      </p:pic>
    </p:spTree>
    <p:extLst>
      <p:ext uri="{BB962C8B-B14F-4D97-AF65-F5344CB8AC3E}">
        <p14:creationId xmlns:p14="http://schemas.microsoft.com/office/powerpoint/2010/main" val="946664029"/>
      </p:ext>
    </p:extLst>
  </p:cSld>
  <p:clrMapOvr>
    <a:masterClrMapping/>
  </p:clrMapOvr>
  <mc:AlternateContent xmlns:mc="http://schemas.openxmlformats.org/markup-compatibility/2006" xmlns:p14="http://schemas.microsoft.com/office/powerpoint/2010/main">
    <mc:Choice Requires="p14">
      <p:transition spd="slow" p14:dur="2000" advTm="128961"/>
    </mc:Choice>
    <mc:Fallback xmlns="">
      <p:transition spd="slow" advTm="128961"/>
    </mc:Fallback>
  </mc:AlternateContent>
</p:sld>
</file>

<file path=ppt/theme/theme1.xml><?xml version="1.0" encoding="utf-8"?>
<a:theme xmlns:a="http://schemas.openxmlformats.org/drawingml/2006/main" name="Blank Presentation">
  <a:themeElements>
    <a:clrScheme name="Met Office colours">
      <a:dk1>
        <a:srgbClr val="000000"/>
      </a:dk1>
      <a:lt1>
        <a:srgbClr val="FFFFFF"/>
      </a:lt1>
      <a:dk2>
        <a:srgbClr val="B9DC0C"/>
      </a:dk2>
      <a:lt2>
        <a:srgbClr val="A1A0AA"/>
      </a:lt2>
      <a:accent1>
        <a:srgbClr val="50B9A4"/>
      </a:accent1>
      <a:accent2>
        <a:srgbClr val="007AA9"/>
      </a:accent2>
      <a:accent3>
        <a:srgbClr val="E47452"/>
      </a:accent3>
      <a:accent4>
        <a:srgbClr val="000000"/>
      </a:accent4>
      <a:accent5>
        <a:srgbClr val="FFFFFF"/>
      </a:accent5>
      <a:accent6>
        <a:srgbClr val="FFFFFF"/>
      </a:accent6>
      <a:hlink>
        <a:srgbClr val="FFFFFF"/>
      </a:hlink>
      <a:folHlink>
        <a:srgbClr val="FFFF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B81A98F-996E-42EE-B43E-44B45B5BFC88}" vid="{F0893631-D83F-4C81-88F7-11C02753C0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943fa-e574-42cd-8a8f-3889fb91f45a">
      <UserInfo>
        <DisplayName>Rebecca Parfitt</DisplayName>
        <AccountId>20</AccountId>
        <AccountType/>
      </UserInfo>
      <UserInfo>
        <DisplayName>Katherine Hardiman</DisplayName>
        <AccountId>82</AccountId>
        <AccountType/>
      </UserInfo>
      <UserInfo>
        <DisplayName>Elizabeth Fuller</DisplayName>
        <AccountId>28</AccountId>
        <AccountType/>
      </UserInfo>
      <UserInfo>
        <DisplayName>Victoria Ramsey</DisplayName>
        <AccountId>12</AccountId>
        <AccountType/>
      </UserInfo>
      <UserInfo>
        <DisplayName>Rachel Perks</DisplayName>
        <AccountId>153</AccountId>
        <AccountType/>
      </UserInfo>
      <UserInfo>
        <DisplayName>Katie Hodge</DisplayName>
        <AccountId>180</AccountId>
        <AccountType/>
      </UserInfo>
    </SharedWithUsers>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6D3C7E-39F0-4EE2-BE2C-C21E497E27D6}">
  <ds:schemaRefs>
    <ds:schemaRef ds:uri="http://purl.org/dc/elements/1.1/"/>
    <ds:schemaRef ds:uri="http://schemas.openxmlformats.org/package/2006/metadata/core-properties"/>
    <ds:schemaRef ds:uri="http://purl.org/dc/terms/"/>
    <ds:schemaRef ds:uri="http://schemas.microsoft.com/office/infopath/2007/PartnerControls"/>
    <ds:schemaRef ds:uri="52f6a775-935d-4d3b-8926-ccd2af0bcbed"/>
    <ds:schemaRef ds:uri="http://schemas.microsoft.com/office/2006/documentManagement/types"/>
    <ds:schemaRef ds:uri="http://schemas.microsoft.com/office/2006/metadata/properties"/>
    <ds:schemaRef ds:uri="232240c4-a35a-4510-b0f7-831c92b3ecc2"/>
    <ds:schemaRef ds:uri="http://www.w3.org/XML/1998/namespace"/>
    <ds:schemaRef ds:uri="http://purl.org/dc/dcmitype/"/>
  </ds:schemaRefs>
</ds:datastoreItem>
</file>

<file path=customXml/itemProps2.xml><?xml version="1.0" encoding="utf-8"?>
<ds:datastoreItem xmlns:ds="http://schemas.openxmlformats.org/officeDocument/2006/customXml" ds:itemID="{F66E2B8D-DF03-4283-837F-3E2B683B0C83}"/>
</file>

<file path=customXml/itemProps3.xml><?xml version="1.0" encoding="utf-8"?>
<ds:datastoreItem xmlns:ds="http://schemas.openxmlformats.org/officeDocument/2006/customXml" ds:itemID="{78FB0FEE-4010-4B81-B5A2-C1E8994D59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2.Met Office poster landscape template</Template>
  <TotalTime>9631</TotalTime>
  <Words>722</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Blank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Ramsey, Victoria</dc:creator>
  <cp:lastModifiedBy>Victoria Ramsey</cp:lastModifiedBy>
  <cp:revision>86</cp:revision>
  <cp:lastPrinted>2023-05-24T14:48:02Z</cp:lastPrinted>
  <dcterms:created xsi:type="dcterms:W3CDTF">2020-12-04T09:22:15Z</dcterms:created>
  <dcterms:modified xsi:type="dcterms:W3CDTF">2023-05-24T14:48:28Z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4801000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ContentTypeId">
    <vt:lpwstr>0x0101004C9F6635C69E9B4CB8D5E1118B7B4AC5</vt:lpwstr>
  </property>
  <property fmtid="{D5CDD505-2E9C-101B-9397-08002B2CF9AE}" pid="8" name="SharedWithUsers">
    <vt:lpwstr>20;#Parfitt, Rebecca;#82;#Hardiman, Katherine;#28;#Fuller, Elizabeth;#12;#Ramsey, Victoria;#153;#Perks, Rachel</vt:lpwstr>
  </property>
  <property fmtid="{D5CDD505-2E9C-101B-9397-08002B2CF9AE}" pid="9" name="MediaServiceImageTags">
    <vt:lpwstr/>
  </property>
</Properties>
</file>