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B3AB4BE-7083-4395-8E2F-77E54783F172}" v="1" dt="2023-02-08T11:07:04.8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6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ujol Marie-isabelle" userId="1391e6d8-e59a-460b-a73e-a0a7b2461cb2" providerId="ADAL" clId="{AB3AB4BE-7083-4395-8E2F-77E54783F172}"/>
    <pc:docChg chg="undo custSel addSld modSld">
      <pc:chgData name="Pujol Marie-isabelle" userId="1391e6d8-e59a-460b-a73e-a0a7b2461cb2" providerId="ADAL" clId="{AB3AB4BE-7083-4395-8E2F-77E54783F172}" dt="2023-02-09T07:58:42.362" v="167" actId="27636"/>
      <pc:docMkLst>
        <pc:docMk/>
      </pc:docMkLst>
      <pc:sldChg chg="addSp delSp modSp mod">
        <pc:chgData name="Pujol Marie-isabelle" userId="1391e6d8-e59a-460b-a73e-a0a7b2461cb2" providerId="ADAL" clId="{AB3AB4BE-7083-4395-8E2F-77E54783F172}" dt="2023-02-09T07:58:42.362" v="167" actId="27636"/>
        <pc:sldMkLst>
          <pc:docMk/>
          <pc:sldMk cId="4126445576" sldId="257"/>
        </pc:sldMkLst>
        <pc:spChg chg="mod">
          <ac:chgData name="Pujol Marie-isabelle" userId="1391e6d8-e59a-460b-a73e-a0a7b2461cb2" providerId="ADAL" clId="{AB3AB4BE-7083-4395-8E2F-77E54783F172}" dt="2023-02-09T07:58:42.362" v="167" actId="27636"/>
          <ac:spMkLst>
            <pc:docMk/>
            <pc:sldMk cId="4126445576" sldId="257"/>
            <ac:spMk id="3" creationId="{6DECAEC5-AAF4-4CE4-B45F-5B4BD2FFB66B}"/>
          </ac:spMkLst>
        </pc:spChg>
        <pc:spChg chg="add del">
          <ac:chgData name="Pujol Marie-isabelle" userId="1391e6d8-e59a-460b-a73e-a0a7b2461cb2" providerId="ADAL" clId="{AB3AB4BE-7083-4395-8E2F-77E54783F172}" dt="2023-02-08T11:06:59.805" v="87" actId="22"/>
          <ac:spMkLst>
            <pc:docMk/>
            <pc:sldMk cId="4126445576" sldId="257"/>
            <ac:spMk id="4" creationId="{BDAFAA3C-1783-A591-9F6F-20D497933E39}"/>
          </ac:spMkLst>
        </pc:spChg>
      </pc:sldChg>
      <pc:sldChg chg="modSp add mod">
        <pc:chgData name="Pujol Marie-isabelle" userId="1391e6d8-e59a-460b-a73e-a0a7b2461cb2" providerId="ADAL" clId="{AB3AB4BE-7083-4395-8E2F-77E54783F172}" dt="2023-02-08T16:03:19.959" v="159" actId="20577"/>
        <pc:sldMkLst>
          <pc:docMk/>
          <pc:sldMk cId="14256429" sldId="258"/>
        </pc:sldMkLst>
        <pc:spChg chg="mod">
          <ac:chgData name="Pujol Marie-isabelle" userId="1391e6d8-e59a-460b-a73e-a0a7b2461cb2" providerId="ADAL" clId="{AB3AB4BE-7083-4395-8E2F-77E54783F172}" dt="2023-02-08T16:03:19.959" v="159" actId="20577"/>
          <ac:spMkLst>
            <pc:docMk/>
            <pc:sldMk cId="14256429" sldId="258"/>
            <ac:spMk id="3" creationId="{6DECAEC5-AAF4-4CE4-B45F-5B4BD2FFB66B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EC8422-69F1-4459-A77B-6A7437F312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9828CF-E199-4F4B-A3CF-FE9E82E629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352A81-9283-481D-B012-2C9FC624A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09/02/2023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67508E-FB82-448A-8C04-11FBD593C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8DB854-C326-425C-8DBC-EA517D308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‹N°›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52E23F2-9D47-4288-B5CA-322C3C4F57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" y="643"/>
            <a:ext cx="12191237" cy="685671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6BDE276-0C1E-4112-A09B-10E9A8EAFC3C}"/>
              </a:ext>
            </a:extLst>
          </p:cNvPr>
          <p:cNvSpPr txBox="1"/>
          <p:nvPr userDrawn="1"/>
        </p:nvSpPr>
        <p:spPr>
          <a:xfrm>
            <a:off x="94531" y="1400758"/>
            <a:ext cx="108148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NotesEsa" panose="02000506030000020004" pitchFamily="2" charset="0"/>
              </a:rPr>
              <a:t>13</a:t>
            </a:r>
            <a:r>
              <a:rPr lang="en-GB" sz="2400" baseline="30000" dirty="0">
                <a:solidFill>
                  <a:schemeClr val="bg1"/>
                </a:solidFill>
                <a:latin typeface="NotesEsa" panose="02000506030000020004" pitchFamily="2" charset="0"/>
              </a:rPr>
              <a:t>th</a:t>
            </a:r>
            <a:r>
              <a:rPr lang="en-GB" sz="2400" dirty="0">
                <a:solidFill>
                  <a:schemeClr val="bg1"/>
                </a:solidFill>
                <a:latin typeface="NotesEsa" panose="02000506030000020004" pitchFamily="2" charset="0"/>
              </a:rPr>
              <a:t> COASTAL ALTIMETRY WORKSHOP &amp; COASTAL ALTIMETRY TRAINING</a:t>
            </a:r>
          </a:p>
          <a:p>
            <a:r>
              <a:rPr lang="en-GB" sz="2000" kern="1200" dirty="0">
                <a:solidFill>
                  <a:schemeClr val="bg1"/>
                </a:solidFill>
                <a:latin typeface="NotesEsa" panose="02000506030000020004" pitchFamily="2" charset="0"/>
                <a:ea typeface="+mn-ea"/>
                <a:cs typeface="+mn-cs"/>
              </a:rPr>
              <a:t>6–</a:t>
            </a:r>
            <a:r>
              <a:rPr lang="en-GB" sz="2000" dirty="0">
                <a:solidFill>
                  <a:schemeClr val="bg1"/>
                </a:solidFill>
                <a:latin typeface="NotesEsa" panose="02000506030000020004" pitchFamily="2" charset="0"/>
              </a:rPr>
              <a:t>10 February 2023 | Universidad de Cádiz, Spain</a:t>
            </a:r>
            <a:endParaRPr lang="en-GB" dirty="0">
              <a:solidFill>
                <a:schemeClr val="bg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401EB44-5630-4B78-AF50-B4A2C95FB2AC}"/>
              </a:ext>
            </a:extLst>
          </p:cNvPr>
          <p:cNvCxnSpPr>
            <a:cxnSpLocks/>
          </p:cNvCxnSpPr>
          <p:nvPr userDrawn="1"/>
        </p:nvCxnSpPr>
        <p:spPr>
          <a:xfrm>
            <a:off x="307571" y="4333558"/>
            <a:ext cx="11513127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FDF745E8-3A21-7F21-DEC0-B2088583CE18}"/>
              </a:ext>
            </a:extLst>
          </p:cNvPr>
          <p:cNvSpPr txBox="1"/>
          <p:nvPr userDrawn="1"/>
        </p:nvSpPr>
        <p:spPr>
          <a:xfrm>
            <a:off x="10208516" y="6538912"/>
            <a:ext cx="59965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>
                <a:solidFill>
                  <a:schemeClr val="bg1"/>
                </a:solidFill>
                <a:latin typeface="NotesEsa" panose="02000506030000020004" pitchFamily="2" charset="0"/>
              </a:rPr>
              <a:t>www.coastalaltimetry.org</a:t>
            </a:r>
          </a:p>
        </p:txBody>
      </p:sp>
    </p:spTree>
    <p:extLst>
      <p:ext uri="{BB962C8B-B14F-4D97-AF65-F5344CB8AC3E}">
        <p14:creationId xmlns:p14="http://schemas.microsoft.com/office/powerpoint/2010/main" val="2091030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95231-C8D1-4CA1-90AB-02812A3FE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E7308-D343-49FC-957A-4B7713A5CE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DF3C3B-9937-4D36-8B5C-0B9C6E0CB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09/02/2023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933A93-1242-489C-8BB9-56DD5B763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301E4C-7DE9-47A1-A11D-641C56E9E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1663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4D2F484-0A61-437F-9597-E170582B73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4DFFDC-FC2E-4A81-8A66-F2B8C0D63B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A51843-63B0-4C8A-90A9-4816A3FCE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09/02/2023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3D97F4-EC50-4406-A865-7E57AD28D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2DBD44-E43B-4D7D-A8A2-57556901B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2234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906E784-314F-9A9E-65DB-3DC6F6FCE0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" y="643"/>
            <a:ext cx="12191237" cy="685671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32BD46-0726-4920-B4F3-6A031C28F5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594" y="1185470"/>
            <a:ext cx="1199548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FB31D5-48C9-4740-A17C-EF91AE9C3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F485E5-5DD6-4C71-A053-D8E88CC6A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3835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BA3513-4242-4F2D-A471-EF3BD487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3EBC2C-75DA-422E-9EA9-AF7049C20C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51C95E-0AE5-4E1D-8FA1-9CDD0A1CC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09/02/2023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FB3070-94E2-44A7-97F9-4CD548018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EEC19D-6F43-44CF-A84F-DED3820E5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7916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8744F1-71F7-427E-84A3-0599A3909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EF972B-4D88-427C-B0E6-507371E5CA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35B906-5AE8-4C55-93EF-07E3FD8B6B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DCAF6A-F4BA-4F36-A5F1-841FC4D25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09/02/2023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42FD99-9D45-49B7-A539-982906EFD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23129F-1A46-443E-90D3-15BD529D0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3297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E836C-EB19-4E12-AB81-0379B0906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036619-8F1D-4607-9CB8-F907685AF5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04D7DE-8B47-4C6B-BB6A-09F40A78E8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DB377F-C489-44BF-9EF2-54730CFBDA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906A7D-98DB-4737-AAFF-9835BF3FAB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54399F9-40C0-4228-BBD2-E05B244D7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09/02/2023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1C87862-D8EF-4859-A1F5-D22D8148C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FCF261-C26C-4FE7-B9CF-68595E488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9033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9C1BD2-4E6B-4C33-AFC3-9872F5791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BA8DF9-3D73-404D-BC55-65C03AEB4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09/02/2023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587775-1F29-42BC-AC67-6BA5BCF75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FF3E85-D172-478F-9BD9-C7BB92046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9287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5F7053-E247-4D8A-849C-4D7D0877F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09/02/2023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73A42F-2CA9-49F1-BD8B-668803CFD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E9687E-E394-4363-A3BB-5BDD81CD2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182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EF424-18C8-45A9-832F-9D51222AF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0B9BE7-FC76-473E-BA39-1E4E90156B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188E1-4F17-4D55-9641-6B5A9F42B5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0F2E04-3D93-40B9-AB99-252947D95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09/02/2023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969341-3B14-483B-857D-ACAA02561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7DC9C1-16BE-4AD0-8BA9-92AD07704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2302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5CC91C-D445-4A55-AEE9-98179AF75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75018A-48E4-4D6D-8E95-C815ACCC28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050104-ABF1-49DD-A89A-7BA0336DD8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7E2FD9-5B08-44D1-87B5-4AAC13225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09/02/2023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64AA6C-9BC8-4134-9F1B-96BA9B451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AB2F61-6CEF-4C23-9134-152AA07F7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6888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D35395-87DE-47EE-BD5E-49EC7CF75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0AC72C-58D2-4DAB-95F7-0E34581AE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F438B2-9CC9-4C12-B385-893C767200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E57BA7-F60E-4D3C-98CB-EF3019179097}" type="datetimeFigureOut">
              <a:rPr lang="en-GB" smtClean="0"/>
              <a:t>09/02/2023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D006BC-C562-4520-B4BA-4686A2EC68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E6F862-10F7-4A6C-A371-6F8FC84445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865F9-542D-43E4-A7ED-05D6DE6A7A1A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0999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F6FB576-4C79-B1C3-F69B-B63AE21DFF43}"/>
              </a:ext>
            </a:extLst>
          </p:cNvPr>
          <p:cNvSpPr txBox="1"/>
          <p:nvPr/>
        </p:nvSpPr>
        <p:spPr>
          <a:xfrm>
            <a:off x="5887876" y="2612208"/>
            <a:ext cx="58420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NotesEsa" panose="02000506030000020004" pitchFamily="2" charset="0"/>
              </a:rPr>
              <a:t>Seed questions for session #3: Synergetic, Climate &amp; Operationalisation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3F6135-C23C-E01F-FF06-4543896FF1B0}"/>
              </a:ext>
            </a:extLst>
          </p:cNvPr>
          <p:cNvSpPr txBox="1"/>
          <p:nvPr/>
        </p:nvSpPr>
        <p:spPr>
          <a:xfrm>
            <a:off x="7911113" y="4737936"/>
            <a:ext cx="33605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i="1" dirty="0">
                <a:solidFill>
                  <a:schemeClr val="bg1"/>
                </a:solidFill>
                <a:latin typeface="NotesEsa" panose="02000506030000020004" pitchFamily="2" charset="0"/>
              </a:rPr>
              <a:t>Author and co-authors</a:t>
            </a:r>
          </a:p>
          <a:p>
            <a:r>
              <a:rPr lang="en-GB" sz="2000" i="1" dirty="0">
                <a:solidFill>
                  <a:schemeClr val="bg1"/>
                </a:solidFill>
                <a:latin typeface="NotesEsa" panose="02000506030000020004" pitchFamily="2" charset="0"/>
              </a:rPr>
              <a:t>Affiliations</a:t>
            </a:r>
          </a:p>
        </p:txBody>
      </p:sp>
    </p:spTree>
    <p:extLst>
      <p:ext uri="{BB962C8B-B14F-4D97-AF65-F5344CB8AC3E}">
        <p14:creationId xmlns:p14="http://schemas.microsoft.com/office/powerpoint/2010/main" val="26438959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ECAEC5-AAF4-4CE4-B45F-5B4BD2FFB6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520" y="1099744"/>
            <a:ext cx="11995480" cy="5415355"/>
          </a:xfrm>
        </p:spPr>
        <p:txBody>
          <a:bodyPr>
            <a:normAutofit fontScale="62500" lnSpcReduction="20000"/>
          </a:bodyPr>
          <a:lstStyle/>
          <a:p>
            <a:r>
              <a:rPr lang="fr-FR" sz="2700" dirty="0"/>
              <a:t>How to </a:t>
            </a:r>
            <a:r>
              <a:rPr lang="fr-FR" sz="2700" dirty="0" err="1"/>
              <a:t>better</a:t>
            </a:r>
            <a:r>
              <a:rPr lang="fr-FR" sz="2700" dirty="0"/>
              <a:t> </a:t>
            </a:r>
            <a:r>
              <a:rPr lang="fr-FR" sz="2700" dirty="0" err="1"/>
              <a:t>promote</a:t>
            </a:r>
            <a:r>
              <a:rPr lang="fr-FR" sz="2700" dirty="0"/>
              <a:t> and support the use of </a:t>
            </a:r>
            <a:r>
              <a:rPr lang="fr-FR" sz="2700" dirty="0" err="1"/>
              <a:t>coastal</a:t>
            </a:r>
            <a:r>
              <a:rPr lang="fr-FR" sz="2700" dirty="0"/>
              <a:t> </a:t>
            </a:r>
            <a:r>
              <a:rPr lang="fr-FR" sz="2700" dirty="0" err="1"/>
              <a:t>altimetry</a:t>
            </a:r>
            <a:r>
              <a:rPr lang="fr-FR" sz="2700" dirty="0"/>
              <a:t> </a:t>
            </a:r>
            <a:r>
              <a:rPr lang="fr-FR" sz="2700" dirty="0" err="1"/>
              <a:t>toward</a:t>
            </a:r>
            <a:r>
              <a:rPr lang="fr-FR" sz="2700" dirty="0"/>
              <a:t> the </a:t>
            </a:r>
            <a:r>
              <a:rPr lang="fr-FR" sz="2700" dirty="0" err="1"/>
              <a:t>oceanographic</a:t>
            </a:r>
            <a:r>
              <a:rPr lang="fr-FR" sz="2700" dirty="0"/>
              <a:t> </a:t>
            </a:r>
            <a:r>
              <a:rPr lang="fr-FR" sz="2700" dirty="0" err="1"/>
              <a:t>community</a:t>
            </a:r>
            <a:r>
              <a:rPr lang="fr-FR" sz="2700" dirty="0"/>
              <a:t> ?</a:t>
            </a:r>
          </a:p>
          <a:p>
            <a:pPr lvl="1"/>
            <a:r>
              <a:rPr lang="en-GB" dirty="0"/>
              <a:t>Promotion in different meetings / for different communities</a:t>
            </a:r>
          </a:p>
          <a:p>
            <a:pPr lvl="1"/>
            <a:r>
              <a:rPr lang="en-GB" dirty="0"/>
              <a:t>Trainings </a:t>
            </a:r>
          </a:p>
          <a:p>
            <a:pPr lvl="1"/>
            <a:r>
              <a:rPr lang="en-GB" dirty="0"/>
              <a:t>Coastal products pages updated</a:t>
            </a:r>
          </a:p>
          <a:p>
            <a:r>
              <a:rPr lang="en-GB" dirty="0"/>
              <a:t>What are the existing products limitations  and how to fill the gap with needs/applications ?</a:t>
            </a:r>
          </a:p>
          <a:p>
            <a:pPr lvl="1"/>
            <a:r>
              <a:rPr lang="en-GB" dirty="0"/>
              <a:t>Physical variables available (SSH, SWH, Wind, …)</a:t>
            </a:r>
          </a:p>
          <a:p>
            <a:pPr lvl="1"/>
            <a:r>
              <a:rPr lang="en-GB" dirty="0"/>
              <a:t>Signal / noise ratio</a:t>
            </a:r>
          </a:p>
          <a:p>
            <a:pPr lvl="1"/>
            <a:r>
              <a:rPr lang="en-GB" dirty="0"/>
              <a:t>Coastal current observability</a:t>
            </a:r>
          </a:p>
          <a:p>
            <a:pPr lvl="1"/>
            <a:r>
              <a:rPr lang="en-GB" dirty="0"/>
              <a:t>Extreme events observability</a:t>
            </a:r>
          </a:p>
          <a:p>
            <a:pPr lvl="1"/>
            <a:r>
              <a:rPr lang="en-GB" dirty="0"/>
              <a:t>Near shore / off shore products continuity</a:t>
            </a:r>
          </a:p>
          <a:p>
            <a:pPr lvl="1"/>
            <a:r>
              <a:rPr lang="en-GB" dirty="0"/>
              <a:t>Sea level trend continuity &amp; consistency between altimeter missions</a:t>
            </a:r>
          </a:p>
          <a:p>
            <a:r>
              <a:rPr lang="en-GB" dirty="0"/>
              <a:t>Are the existing R&amp;D products mature enough for transfer to operational production ?</a:t>
            </a:r>
          </a:p>
          <a:p>
            <a:pPr lvl="1"/>
            <a:r>
              <a:rPr lang="en-GB" dirty="0"/>
              <a:t>Specification of the processing to be applied / compatibility with operational constraints </a:t>
            </a:r>
          </a:p>
          <a:p>
            <a:pPr lvl="1"/>
            <a:r>
              <a:rPr lang="en-GB" dirty="0"/>
              <a:t>Specification and availability of the upstream products required</a:t>
            </a:r>
          </a:p>
          <a:p>
            <a:pPr lvl="1"/>
            <a:r>
              <a:rPr lang="en-GB" dirty="0"/>
              <a:t>Number of users &amp; applications / feedback from users / how to check that a product is used ?</a:t>
            </a:r>
          </a:p>
          <a:p>
            <a:r>
              <a:rPr lang="en-US"/>
              <a:t>How can we improve the timeliness, completeness, and accuracy of coastal altimetry products for operational service delivery and societal applications? </a:t>
            </a:r>
            <a:endParaRPr lang="en-GB"/>
          </a:p>
          <a:p>
            <a:r>
              <a:rPr lang="en-GB"/>
              <a:t>How </a:t>
            </a:r>
            <a:r>
              <a:rPr lang="en-GB" dirty="0"/>
              <a:t>to ensure the transfer to operational production ?</a:t>
            </a:r>
          </a:p>
          <a:p>
            <a:pPr lvl="1"/>
            <a:r>
              <a:rPr lang="en-GB" dirty="0"/>
              <a:t>Link with Copernicus  services</a:t>
            </a:r>
          </a:p>
          <a:p>
            <a:pPr lvl="1"/>
            <a:r>
              <a:rPr lang="en-GB" dirty="0"/>
              <a:t>Specific funding from space agencies for operational production of coastal L3/L4 coastal products &amp; necessary </a:t>
            </a:r>
            <a:r>
              <a:rPr lang="en-GB" dirty="0" err="1"/>
              <a:t>upsrteams</a:t>
            </a:r>
            <a:r>
              <a:rPr lang="en-GB" dirty="0"/>
              <a:t> (if not yet covered by existing L2 &amp; auxiliary production)</a:t>
            </a:r>
          </a:p>
        </p:txBody>
      </p:sp>
    </p:spTree>
    <p:extLst>
      <p:ext uri="{BB962C8B-B14F-4D97-AF65-F5344CB8AC3E}">
        <p14:creationId xmlns:p14="http://schemas.microsoft.com/office/powerpoint/2010/main" val="4126445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ECAEC5-AAF4-4CE4-B45F-5B4BD2FFB6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520" y="1099744"/>
            <a:ext cx="11995480" cy="5415355"/>
          </a:xfrm>
        </p:spPr>
        <p:txBody>
          <a:bodyPr>
            <a:normAutofit/>
          </a:bodyPr>
          <a:lstStyle/>
          <a:p>
            <a:r>
              <a:rPr lang="fr-F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Methods of </a:t>
            </a:r>
            <a:r>
              <a:rPr lang="fr-FR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synergizing</a:t>
            </a:r>
            <a:r>
              <a:rPr lang="fr-F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fr-FR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different</a:t>
            </a:r>
            <a:r>
              <a:rPr lang="fr-F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sources of </a:t>
            </a:r>
            <a:r>
              <a:rPr lang="fr-FR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sea</a:t>
            </a:r>
            <a:r>
              <a:rPr lang="fr-F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fr-FR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level</a:t>
            </a:r>
            <a:r>
              <a:rPr lang="fr-F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data: 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 </a:t>
            </a:r>
            <a:r>
              <a:rPr lang="fr-F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different</a:t>
            </a: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vertical </a:t>
            </a:r>
            <a:r>
              <a:rPr lang="fr-F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reference</a:t>
            </a: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fr-F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datum</a:t>
            </a: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of </a:t>
            </a:r>
            <a:r>
              <a:rPr lang="fr-F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different</a:t>
            </a: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fr-F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sea</a:t>
            </a: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fr-F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level</a:t>
            </a: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sources </a:t>
            </a:r>
            <a:r>
              <a:rPr lang="fr-F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that</a:t>
            </a: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are </a:t>
            </a:r>
            <a:r>
              <a:rPr lang="fr-F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then</a:t>
            </a: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fr-F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compared</a:t>
            </a: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to satellite </a:t>
            </a:r>
            <a:r>
              <a:rPr lang="fr-F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altimetry</a:t>
            </a: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How important </a:t>
            </a:r>
            <a:r>
              <a:rPr lang="fr-F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is</a:t>
            </a: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fr-F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it</a:t>
            </a: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? </a:t>
            </a:r>
            <a:r>
              <a:rPr lang="fr-F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Different</a:t>
            </a: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sources of </a:t>
            </a:r>
            <a:r>
              <a:rPr lang="fr-F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sea</a:t>
            </a: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fr-F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level</a:t>
            </a: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data are </a:t>
            </a:r>
            <a:r>
              <a:rPr lang="fr-F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using</a:t>
            </a: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fr-F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different</a:t>
            </a: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fr-F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datums</a:t>
            </a: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and </a:t>
            </a:r>
            <a:r>
              <a:rPr lang="fr-F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also</a:t>
            </a: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fr-F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different</a:t>
            </a: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countries </a:t>
            </a:r>
            <a:r>
              <a:rPr lang="fr-F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tide</a:t>
            </a: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gauges </a:t>
            </a:r>
            <a:r>
              <a:rPr lang="fr-F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refer</a:t>
            </a: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to </a:t>
            </a:r>
            <a:r>
              <a:rPr lang="fr-F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different</a:t>
            </a: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fr-F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datums</a:t>
            </a: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-     </a:t>
            </a:r>
            <a:r>
              <a:rPr lang="fr-F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</a:t>
            </a:r>
            <a:r>
              <a:rPr lang="fr-FR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hould</a:t>
            </a:r>
            <a:r>
              <a:rPr lang="fr-F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fr-FR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there</a:t>
            </a:r>
            <a:r>
              <a:rPr lang="fr-F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fr-FR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be</a:t>
            </a:r>
            <a:r>
              <a:rPr lang="fr-F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fr-FR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some</a:t>
            </a:r>
            <a:r>
              <a:rPr lang="fr-F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fr-FR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conformity</a:t>
            </a:r>
            <a:r>
              <a:rPr lang="fr-F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of the vertical </a:t>
            </a:r>
            <a:r>
              <a:rPr lang="fr-FR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datum</a:t>
            </a:r>
            <a:r>
              <a:rPr lang="fr-F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fr-FR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used</a:t>
            </a:r>
            <a:r>
              <a:rPr lang="fr-F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and are the </a:t>
            </a:r>
            <a:r>
              <a:rPr lang="fr-FR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methods</a:t>
            </a:r>
            <a:r>
              <a:rPr lang="fr-F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fr-FR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used</a:t>
            </a:r>
            <a:r>
              <a:rPr lang="fr-F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fr-FR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robust</a:t>
            </a:r>
            <a:r>
              <a:rPr lang="fr-F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fr-FR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enough</a:t>
            </a:r>
            <a:r>
              <a:rPr lang="fr-F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for </a:t>
            </a:r>
            <a:r>
              <a:rPr lang="fr-FR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their</a:t>
            </a:r>
            <a:r>
              <a:rPr lang="fr-F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application? </a:t>
            </a:r>
          </a:p>
          <a:p>
            <a:pPr marL="0" indent="0">
              <a:buNone/>
            </a:pPr>
            <a:r>
              <a:rPr lang="en-US" sz="1800" b="1">
                <a:solidFill>
                  <a:srgbClr val="000000"/>
                </a:solidFill>
                <a:latin typeface="Calibri" panose="020F0502020204030204" pitchFamily="34" charset="0"/>
              </a:rPr>
              <a:t>-           Consistent </a:t>
            </a:r>
            <a:r>
              <a:rPr lang="en-US" sz="1800" b="1" dirty="0">
                <a:solidFill>
                  <a:srgbClr val="000000"/>
                </a:solidFill>
                <a:latin typeface="Calibri" panose="020F0502020204030204" pitchFamily="34" charset="0"/>
              </a:rPr>
              <a:t>validation strategies for coastal sea level trends at tide gauges (Vertical land motion; Local </a:t>
            </a:r>
            <a:r>
              <a:rPr lang="en-US" sz="1800" b="1">
                <a:solidFill>
                  <a:srgbClr val="000000"/>
                </a:solidFill>
                <a:latin typeface="Calibri" panose="020F0502020204030204" pitchFamily="34" charset="0"/>
              </a:rPr>
              <a:t>specificities)</a:t>
            </a:r>
            <a:endParaRPr lang="fr-FR" sz="18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fr-F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-     </a:t>
            </a:r>
            <a:r>
              <a:rPr lang="fr-FR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Should</a:t>
            </a:r>
            <a:r>
              <a:rPr lang="fr-F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fr-FR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we</a:t>
            </a:r>
            <a:r>
              <a:rPr lang="fr-F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fr-FR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attempt</a:t>
            </a:r>
            <a:r>
              <a:rPr lang="fr-F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to </a:t>
            </a:r>
            <a:r>
              <a:rPr lang="fr-FR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improve</a:t>
            </a:r>
            <a:r>
              <a:rPr lang="fr-F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the </a:t>
            </a:r>
            <a:r>
              <a:rPr lang="fr-FR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geoid</a:t>
            </a:r>
            <a:r>
              <a:rPr lang="fr-F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fr-FR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so</a:t>
            </a:r>
            <a:r>
              <a:rPr lang="fr-F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fr-FR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that</a:t>
            </a:r>
            <a:r>
              <a:rPr lang="fr-F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fr-FR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there</a:t>
            </a:r>
            <a:r>
              <a:rPr lang="fr-F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fr-FR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is</a:t>
            </a:r>
            <a:r>
              <a:rPr lang="fr-F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fr-FR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some</a:t>
            </a:r>
            <a:r>
              <a:rPr lang="fr-F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fr-FR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consistency</a:t>
            </a:r>
            <a:r>
              <a:rPr lang="fr-F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?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fr-F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-     </a:t>
            </a:r>
            <a:r>
              <a:rPr lang="fr-FR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What</a:t>
            </a:r>
            <a:r>
              <a:rPr lang="fr-F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about </a:t>
            </a:r>
            <a:r>
              <a:rPr lang="fr-FR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uncertainity</a:t>
            </a:r>
            <a:r>
              <a:rPr lang="fr-F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?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Satellite </a:t>
            </a:r>
            <a:r>
              <a:rPr lang="fr-F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altimetry</a:t>
            </a: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fr-F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is</a:t>
            </a: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fr-F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showing</a:t>
            </a: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fr-F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much</a:t>
            </a: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more </a:t>
            </a:r>
            <a:r>
              <a:rPr lang="fr-F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small</a:t>
            </a: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fr-F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scale</a:t>
            </a: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fr-F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features</a:t>
            </a: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fr-F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especially</a:t>
            </a: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at the </a:t>
            </a:r>
            <a:r>
              <a:rPr lang="fr-F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coast</a:t>
            </a: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and offshore </a:t>
            </a:r>
            <a:r>
              <a:rPr lang="fr-F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than</a:t>
            </a: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the </a:t>
            </a:r>
            <a:r>
              <a:rPr lang="fr-F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hydrodynamic</a:t>
            </a: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fr-F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models</a:t>
            </a: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-     </a:t>
            </a:r>
            <a:r>
              <a:rPr lang="fr-F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Are </a:t>
            </a:r>
            <a:r>
              <a:rPr lang="fr-FR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we</a:t>
            </a:r>
            <a:r>
              <a:rPr lang="fr-F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fr-FR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really</a:t>
            </a:r>
            <a:r>
              <a:rPr lang="fr-F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fr-FR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effectively</a:t>
            </a:r>
            <a:r>
              <a:rPr lang="fr-F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fr-FR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using</a:t>
            </a:r>
            <a:r>
              <a:rPr lang="fr-F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the satellite </a:t>
            </a:r>
            <a:r>
              <a:rPr lang="fr-FR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sea</a:t>
            </a:r>
            <a:r>
              <a:rPr lang="fr-F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fr-FR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level</a:t>
            </a:r>
            <a:r>
              <a:rPr lang="fr-F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data. Or are </a:t>
            </a:r>
            <a:r>
              <a:rPr lang="fr-FR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we</a:t>
            </a:r>
            <a:r>
              <a:rPr lang="fr-F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fr-FR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somewhat</a:t>
            </a:r>
            <a:r>
              <a:rPr lang="fr-F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fr-FR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stuck</a:t>
            </a:r>
            <a:r>
              <a:rPr lang="fr-F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on validation?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fr-F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-     How can </a:t>
            </a:r>
            <a:r>
              <a:rPr lang="fr-FR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we</a:t>
            </a:r>
            <a:r>
              <a:rPr lang="fr-F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merge the </a:t>
            </a:r>
            <a:r>
              <a:rPr lang="fr-FR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different</a:t>
            </a:r>
            <a:r>
              <a:rPr lang="fr-F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sources of data to assist </a:t>
            </a:r>
            <a:r>
              <a:rPr lang="fr-FR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our</a:t>
            </a:r>
            <a:r>
              <a:rPr lang="fr-F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fr-FR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understanding</a:t>
            </a:r>
            <a:r>
              <a:rPr lang="fr-F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of </a:t>
            </a:r>
            <a:r>
              <a:rPr lang="fr-FR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ocean</a:t>
            </a:r>
            <a:r>
              <a:rPr lang="fr-F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fr-FR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dynamics</a:t>
            </a:r>
            <a:r>
              <a:rPr lang="fr-F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and the </a:t>
            </a:r>
            <a:r>
              <a:rPr lang="fr-FR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role</a:t>
            </a:r>
            <a:r>
              <a:rPr lang="fr-F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of machine </a:t>
            </a:r>
            <a:r>
              <a:rPr lang="fr-FR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learning</a:t>
            </a:r>
            <a:r>
              <a:rPr lang="fr-F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in </a:t>
            </a:r>
            <a:r>
              <a:rPr lang="fr-FR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this</a:t>
            </a:r>
            <a:r>
              <a:rPr lang="fr-F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?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64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401</Words>
  <Application>Microsoft Office PowerPoint</Application>
  <PresentationFormat>Grand écran</PresentationFormat>
  <Paragraphs>31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NotesEsa</vt:lpstr>
      <vt:lpstr>Office Theme</vt:lpstr>
      <vt:lpstr>Présentation PowerPoint</vt:lpstr>
      <vt:lpstr>Présentation PowerPoint</vt:lpstr>
      <vt:lpstr>Présentation PowerPoint</vt:lpstr>
    </vt:vector>
  </TitlesOfParts>
  <Company>ESA European Space Agency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Lorenza Versace</dc:creator>
  <cp:lastModifiedBy>Pujol Marie-isabelle</cp:lastModifiedBy>
  <cp:revision>11</cp:revision>
  <dcterms:created xsi:type="dcterms:W3CDTF">2022-10-21T11:49:48Z</dcterms:created>
  <dcterms:modified xsi:type="dcterms:W3CDTF">2023-02-09T07:58:42Z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976fa30-1907-4356-8241-62ea5e1c0256_Enabled">
    <vt:lpwstr>true</vt:lpwstr>
  </property>
  <property fmtid="{D5CDD505-2E9C-101B-9397-08002B2CF9AE}" pid="3" name="MSIP_Label_3976fa30-1907-4356-8241-62ea5e1c0256_SetDate">
    <vt:lpwstr>2022-10-21T11:49:49Z</vt:lpwstr>
  </property>
  <property fmtid="{D5CDD505-2E9C-101B-9397-08002B2CF9AE}" pid="4" name="MSIP_Label_3976fa30-1907-4356-8241-62ea5e1c0256_Method">
    <vt:lpwstr>Standard</vt:lpwstr>
  </property>
  <property fmtid="{D5CDD505-2E9C-101B-9397-08002B2CF9AE}" pid="5" name="MSIP_Label_3976fa30-1907-4356-8241-62ea5e1c0256_Name">
    <vt:lpwstr>ESA UNCLASSIFIED – For ESA Official Use Only</vt:lpwstr>
  </property>
  <property fmtid="{D5CDD505-2E9C-101B-9397-08002B2CF9AE}" pid="6" name="MSIP_Label_3976fa30-1907-4356-8241-62ea5e1c0256_SiteId">
    <vt:lpwstr>9a5cacd0-2bef-4dd7-ac5c-7ebe1f54f495</vt:lpwstr>
  </property>
  <property fmtid="{D5CDD505-2E9C-101B-9397-08002B2CF9AE}" pid="7" name="MSIP_Label_3976fa30-1907-4356-8241-62ea5e1c0256_ActionId">
    <vt:lpwstr>fd9a54cd-8f7e-4ebb-bd95-c6c1429cc846</vt:lpwstr>
  </property>
  <property fmtid="{D5CDD505-2E9C-101B-9397-08002B2CF9AE}" pid="8" name="MSIP_Label_3976fa30-1907-4356-8241-62ea5e1c0256_ContentBits">
    <vt:lpwstr>0</vt:lpwstr>
  </property>
</Properties>
</file>