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B4FED-66DD-4E9F-9000-066DC7787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8" name="Picture 7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32C59883-165A-48F6-A655-24A07F8549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" y="0"/>
            <a:ext cx="121912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29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7B9F5-F3EE-452A-8396-594044444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35228-20AD-483F-831F-646FC467D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1A902-F960-4385-BD37-726BF3A81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D501F-1006-4D20-8630-B22E13913160}" type="datetimeFigureOut">
              <a:rPr lang="en-GB" smtClean="0"/>
              <a:t>27/10/2022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D465B-2D0C-49E9-A30B-6D1353A56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420BB-2ADF-4AAE-8F78-78101136F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8C788-FCE3-47D9-915B-5808AE390C3C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37DB1B88-ECEF-412D-8F62-6EE347A7AC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" y="0"/>
            <a:ext cx="121912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164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D3377A-D1AF-4AB2-A23D-8E2AAFFE9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757BE1-6223-44AB-9C1D-63A4B777E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56148-9B9F-4854-8778-A336119526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D501F-1006-4D20-8630-B22E13913160}" type="datetimeFigureOut">
              <a:rPr lang="en-GB" smtClean="0"/>
              <a:t>27/10/2022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F1DDE-6F3B-4514-BEB0-8C808CA445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A3A12-90C6-4EFC-85DB-7B0ED7C802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8C788-FCE3-47D9-915B-5808AE390C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133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3DB47-97E3-4DAF-8DDA-0B147CACD1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706" y="3497176"/>
            <a:ext cx="11700587" cy="1464906"/>
          </a:xfrm>
        </p:spPr>
        <p:txBody>
          <a:bodyPr>
            <a:noAutofit/>
          </a:bodyPr>
          <a:lstStyle/>
          <a:p>
            <a:pPr algn="l">
              <a:spcBef>
                <a:spcPts val="1200"/>
              </a:spcBef>
              <a:spcAft>
                <a:spcPts val="1800"/>
              </a:spcAft>
            </a:pPr>
            <a:r>
              <a:rPr lang="en-GB" sz="4800" b="1" i="0" dirty="0">
                <a:solidFill>
                  <a:srgbClr val="FFFFFF"/>
                </a:solidFill>
                <a:effectLst/>
                <a:latin typeface="NotesEsa" panose="02000506030000020004" pitchFamily="2" charset="0"/>
              </a:rPr>
              <a:t>Open Innovation for Earth </a:t>
            </a:r>
            <a:br>
              <a:rPr lang="en-GB" sz="4800" b="1" i="0" dirty="0">
                <a:solidFill>
                  <a:srgbClr val="FFFFFF"/>
                </a:solidFill>
                <a:effectLst/>
                <a:latin typeface="NotesEsa" panose="02000506030000020004" pitchFamily="2" charset="0"/>
              </a:rPr>
            </a:br>
            <a:r>
              <a:rPr lang="en-GB" sz="4800" b="1" i="0" dirty="0">
                <a:solidFill>
                  <a:srgbClr val="FFFFFF"/>
                </a:solidFill>
                <a:effectLst/>
                <a:latin typeface="NotesEsa" panose="02000506030000020004" pitchFamily="2" charset="0"/>
              </a:rPr>
              <a:t>Observation Programmes</a:t>
            </a:r>
            <a:br>
              <a:rPr lang="en-GB" sz="4800" b="1" i="0" dirty="0">
                <a:solidFill>
                  <a:srgbClr val="FFFFFF"/>
                </a:solidFill>
                <a:effectLst/>
                <a:latin typeface="NotesEsa" panose="02000506030000020004" pitchFamily="2" charset="0"/>
              </a:rPr>
            </a:br>
            <a:br>
              <a:rPr lang="en-GB" sz="800" b="1" i="0" dirty="0">
                <a:solidFill>
                  <a:srgbClr val="FFFFFF"/>
                </a:solidFill>
                <a:effectLst/>
                <a:latin typeface="NotesEsa" panose="02000506030000020004" pitchFamily="2" charset="0"/>
              </a:rPr>
            </a:br>
            <a:r>
              <a:rPr lang="en-GB" sz="1600" b="1" i="0" dirty="0">
                <a:solidFill>
                  <a:srgbClr val="FFFFFF"/>
                </a:solidFill>
                <a:effectLst/>
                <a:latin typeface="NotesEsa" panose="02000506030000020004" pitchFamily="2" charset="0"/>
              </a:rPr>
              <a:t>2-4 November 2022 | ESA-ESRIN | Frascati (Rm), Italy</a:t>
            </a:r>
            <a:br>
              <a:rPr lang="en-GB" sz="1400" b="1" i="0" dirty="0">
                <a:solidFill>
                  <a:srgbClr val="858585"/>
                </a:solidFill>
                <a:effectLst/>
                <a:latin typeface="Arial" panose="020B0604020202020204" pitchFamily="34" charset="0"/>
              </a:rPr>
            </a:br>
            <a:endParaRPr lang="en-GB" sz="4800" dirty="0">
              <a:latin typeface="NotesEsa" panose="02000506030000020004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7C3B11-19CA-4977-BF19-4246327F76C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11020" y="4814597"/>
            <a:ext cx="9412380" cy="1614197"/>
          </a:xfrm>
        </p:spPr>
        <p:txBody>
          <a:bodyPr>
            <a:normAutofit/>
          </a:bodyPr>
          <a:lstStyle/>
          <a:p>
            <a:pPr marL="0" indent="0" defTabSz="882030">
              <a:buNone/>
              <a:defRPr/>
            </a:pPr>
            <a:r>
              <a:rPr lang="en-GB" b="1" dirty="0">
                <a:solidFill>
                  <a:schemeClr val="bg1"/>
                </a:solidFill>
                <a:latin typeface="NotesEsa" panose="02000506030000020004" pitchFamily="2" charset="0"/>
                <a:ea typeface="+mj-ea"/>
                <a:cs typeface="Arial" panose="020B0604020202020204" pitchFamily="34" charset="0"/>
              </a:rPr>
              <a:t>Title</a:t>
            </a:r>
          </a:p>
          <a:p>
            <a:pPr marL="0" indent="0" defTabSz="882030">
              <a:buNone/>
              <a:defRPr/>
            </a:pPr>
            <a:r>
              <a:rPr lang="en-GB" b="1" dirty="0">
                <a:solidFill>
                  <a:schemeClr val="bg1"/>
                </a:solidFill>
                <a:latin typeface="NotesEsa" panose="02000506030000020004" pitchFamily="2" charset="0"/>
                <a:ea typeface="+mj-ea"/>
                <a:cs typeface="Arial" panose="020B0604020202020204" pitchFamily="34" charset="0"/>
              </a:rPr>
              <a:t>Author and co-authors</a:t>
            </a:r>
          </a:p>
          <a:p>
            <a:pPr marL="0" indent="0" defTabSz="882030">
              <a:buNone/>
              <a:defRPr/>
            </a:pPr>
            <a:r>
              <a:rPr lang="en-GB" b="1" i="1" dirty="0">
                <a:solidFill>
                  <a:schemeClr val="bg1"/>
                </a:solidFill>
                <a:latin typeface="NotesEsa" panose="02000506030000020004" pitchFamily="2" charset="0"/>
                <a:ea typeface="+mj-ea"/>
                <a:cs typeface="Arial" panose="020B0604020202020204" pitchFamily="34" charset="0"/>
              </a:rPr>
              <a:t>Affiliations</a:t>
            </a:r>
          </a:p>
          <a:p>
            <a:endParaRPr lang="en-GB" dirty="0"/>
          </a:p>
        </p:txBody>
      </p: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2FC4BB83-30FB-48E4-A1EF-D1E2BC74FF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455" y="-451652"/>
            <a:ext cx="3739338" cy="2347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825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A picture containing logo&#10;&#10;Description automatically generated">
            <a:extLst>
              <a:ext uri="{FF2B5EF4-FFF2-40B4-BE49-F238E27FC236}">
                <a16:creationId xmlns:a16="http://schemas.microsoft.com/office/drawing/2014/main" id="{2B1CC74C-2B0E-45D9-B405-0572034CA6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397" y="-553986"/>
            <a:ext cx="3307900" cy="2076713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427FCE6-5657-4B6A-9404-71E72B1E75C2}"/>
              </a:ext>
            </a:extLst>
          </p:cNvPr>
          <p:cNvSpPr txBox="1"/>
          <p:nvPr/>
        </p:nvSpPr>
        <p:spPr>
          <a:xfrm>
            <a:off x="218415" y="0"/>
            <a:ext cx="11178073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i="0" dirty="0">
                <a:solidFill>
                  <a:srgbClr val="FFFFFF"/>
                </a:solidFill>
                <a:effectLst/>
                <a:latin typeface="NotesEsa" panose="02000506030000020004" pitchFamily="2" charset="0"/>
              </a:rPr>
              <a:t>Open Innovation for Earth Observation Programmes</a:t>
            </a:r>
            <a:br>
              <a:rPr lang="en-GB" sz="5400" b="1" i="0" dirty="0">
                <a:solidFill>
                  <a:srgbClr val="FFFFFF"/>
                </a:solidFill>
                <a:effectLst/>
                <a:latin typeface="NotesEsa" panose="02000506030000020004" pitchFamily="2" charset="0"/>
              </a:rPr>
            </a:br>
            <a:br>
              <a:rPr lang="en-GB" sz="900" b="1" i="0" dirty="0">
                <a:solidFill>
                  <a:srgbClr val="FFFFFF"/>
                </a:solidFill>
                <a:effectLst/>
                <a:latin typeface="NotesEsa" panose="02000506030000020004" pitchFamily="2" charset="0"/>
              </a:rPr>
            </a:br>
            <a:r>
              <a:rPr lang="en-GB" sz="1800" b="1" i="0" dirty="0">
                <a:solidFill>
                  <a:srgbClr val="FFFFFF"/>
                </a:solidFill>
                <a:effectLst/>
                <a:latin typeface="NotesEsa" panose="02000506030000020004" pitchFamily="2" charset="0"/>
              </a:rPr>
              <a:t>2-4 November 2022 | ESA-ESRIN | Frascati (Rm), Italy</a:t>
            </a:r>
            <a:br>
              <a:rPr lang="en-GB" sz="1600" b="1" i="0" dirty="0">
                <a:solidFill>
                  <a:srgbClr val="858585"/>
                </a:solidFill>
                <a:effectLst/>
                <a:latin typeface="Arial" panose="020B0604020202020204" pitchFamily="34" charset="0"/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80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46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NotesEsa</vt:lpstr>
      <vt:lpstr>Office Theme</vt:lpstr>
      <vt:lpstr>Open Innovation for Earth  Observation Programmes  2-4 November 2022 | ESA-ESRIN | Frascati (Rm), Italy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Innovation for Earth  Observation Programmes  2-4 November 2022 | ESA-ESRIN | Frascati (Rm), Italy </dc:title>
  <dc:creator>Matteo Corona</dc:creator>
  <cp:lastModifiedBy>Matteo Corona</cp:lastModifiedBy>
  <cp:revision>1</cp:revision>
  <dcterms:created xsi:type="dcterms:W3CDTF">2022-10-27T07:39:16Z</dcterms:created>
  <dcterms:modified xsi:type="dcterms:W3CDTF">2022-10-27T08:07:50Z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976fa30-1907-4356-8241-62ea5e1c0256_Enabled">
    <vt:lpwstr>true</vt:lpwstr>
  </property>
  <property fmtid="{D5CDD505-2E9C-101B-9397-08002B2CF9AE}" pid="3" name="MSIP_Label_3976fa30-1907-4356-8241-62ea5e1c0256_SetDate">
    <vt:lpwstr>2022-10-27T07:39:16Z</vt:lpwstr>
  </property>
  <property fmtid="{D5CDD505-2E9C-101B-9397-08002B2CF9AE}" pid="4" name="MSIP_Label_3976fa30-1907-4356-8241-62ea5e1c0256_Method">
    <vt:lpwstr>Standard</vt:lpwstr>
  </property>
  <property fmtid="{D5CDD505-2E9C-101B-9397-08002B2CF9AE}" pid="5" name="MSIP_Label_3976fa30-1907-4356-8241-62ea5e1c0256_Name">
    <vt:lpwstr>ESA UNCLASSIFIED – For ESA Official Use Only</vt:lpwstr>
  </property>
  <property fmtid="{D5CDD505-2E9C-101B-9397-08002B2CF9AE}" pid="6" name="MSIP_Label_3976fa30-1907-4356-8241-62ea5e1c0256_SiteId">
    <vt:lpwstr>9a5cacd0-2bef-4dd7-ac5c-7ebe1f54f495</vt:lpwstr>
  </property>
  <property fmtid="{D5CDD505-2E9C-101B-9397-08002B2CF9AE}" pid="7" name="MSIP_Label_3976fa30-1907-4356-8241-62ea5e1c0256_ActionId">
    <vt:lpwstr>2facdd35-ff13-4d85-9bb3-4d8fc01b7c25</vt:lpwstr>
  </property>
  <property fmtid="{D5CDD505-2E9C-101B-9397-08002B2CF9AE}" pid="8" name="MSIP_Label_3976fa30-1907-4356-8241-62ea5e1c0256_ContentBits">
    <vt:lpwstr>0</vt:lpwstr>
  </property>
</Properties>
</file>