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60" r:id="rId4"/>
    <p:sldId id="259"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27" autoAdjust="0"/>
    <p:restoredTop sz="94660"/>
  </p:normalViewPr>
  <p:slideViewPr>
    <p:cSldViewPr snapToGrid="0">
      <p:cViewPr varScale="1">
        <p:scale>
          <a:sx n="61" d="100"/>
          <a:sy n="61" d="100"/>
        </p:scale>
        <p:origin x="172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2D5623-8130-1C41-BC9B-A37FAC9DC8D8}" type="datetimeFigureOut">
              <a:rPr lang="en-US" smtClean="0"/>
              <a:t>2/9/23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2C34A4-568B-7642-A49D-05EBAB9AE955}" type="slidenum">
              <a:rPr lang="en-US" smtClean="0"/>
              <a:t>‹#›</a:t>
            </a:fld>
            <a:endParaRPr lang="en-US"/>
          </a:p>
        </p:txBody>
      </p:sp>
    </p:spTree>
    <p:extLst>
      <p:ext uri="{BB962C8B-B14F-4D97-AF65-F5344CB8AC3E}">
        <p14:creationId xmlns:p14="http://schemas.microsoft.com/office/powerpoint/2010/main" val="2711441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C8422-69F1-4459-A77B-6A7437F312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D9828CF-E199-4F4B-A3CF-FE9E82E629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352A81-9283-481D-B012-2C9FC624AC5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367508E-FB82-448A-8C04-11FBD593CB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8DB854-C326-425C-8DBC-EA517D308BDF}"/>
              </a:ext>
            </a:extLst>
          </p:cNvPr>
          <p:cNvSpPr>
            <a:spLocks noGrp="1"/>
          </p:cNvSpPr>
          <p:nvPr>
            <p:ph type="sldNum" sz="quarter" idx="12"/>
          </p:nvPr>
        </p:nvSpPr>
        <p:spPr/>
        <p:txBody>
          <a:bodyPr/>
          <a:lstStyle/>
          <a:p>
            <a:fld id="{95A865F9-542D-43E4-A7ED-05D6DE6A7A1A}" type="slidenum">
              <a:rPr lang="en-GB" smtClean="0"/>
              <a:t>‹#›</a:t>
            </a:fld>
            <a:endParaRPr lang="en-GB"/>
          </a:p>
        </p:txBody>
      </p:sp>
      <p:pic>
        <p:nvPicPr>
          <p:cNvPr id="8" name="Picture 7">
            <a:extLst>
              <a:ext uri="{FF2B5EF4-FFF2-40B4-BE49-F238E27FC236}">
                <a16:creationId xmlns:a16="http://schemas.microsoft.com/office/drawing/2014/main" id="{952E23F2-9D47-4288-B5CA-322C3C4F57D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81" y="643"/>
            <a:ext cx="12191237" cy="6856714"/>
          </a:xfrm>
          <a:prstGeom prst="rect">
            <a:avLst/>
          </a:prstGeom>
        </p:spPr>
      </p:pic>
      <p:sp>
        <p:nvSpPr>
          <p:cNvPr id="9" name="TextBox 8">
            <a:extLst>
              <a:ext uri="{FF2B5EF4-FFF2-40B4-BE49-F238E27FC236}">
                <a16:creationId xmlns:a16="http://schemas.microsoft.com/office/drawing/2014/main" id="{36BDE276-0C1E-4112-A09B-10E9A8EAFC3C}"/>
              </a:ext>
            </a:extLst>
          </p:cNvPr>
          <p:cNvSpPr txBox="1"/>
          <p:nvPr userDrawn="1"/>
        </p:nvSpPr>
        <p:spPr>
          <a:xfrm>
            <a:off x="94531" y="1400758"/>
            <a:ext cx="10814858" cy="769441"/>
          </a:xfrm>
          <a:prstGeom prst="rect">
            <a:avLst/>
          </a:prstGeom>
          <a:noFill/>
        </p:spPr>
        <p:txBody>
          <a:bodyPr wrap="square" rtlCol="0">
            <a:spAutoFit/>
          </a:bodyPr>
          <a:lstStyle/>
          <a:p>
            <a:r>
              <a:rPr lang="en-GB" sz="2400" dirty="0">
                <a:solidFill>
                  <a:schemeClr val="bg1"/>
                </a:solidFill>
                <a:latin typeface="NotesEsa" panose="02000506030000020004" pitchFamily="2" charset="0"/>
              </a:rPr>
              <a:t>13</a:t>
            </a:r>
            <a:r>
              <a:rPr lang="en-GB" sz="2400" baseline="30000" dirty="0">
                <a:solidFill>
                  <a:schemeClr val="bg1"/>
                </a:solidFill>
                <a:latin typeface="NotesEsa" panose="02000506030000020004" pitchFamily="2" charset="0"/>
              </a:rPr>
              <a:t>th</a:t>
            </a:r>
            <a:r>
              <a:rPr lang="en-GB" sz="2400" dirty="0">
                <a:solidFill>
                  <a:schemeClr val="bg1"/>
                </a:solidFill>
                <a:latin typeface="NotesEsa" panose="02000506030000020004" pitchFamily="2" charset="0"/>
              </a:rPr>
              <a:t> COASTAL ALTIMETRY WORKSHOP &amp; COASTAL ALTIMETRY TRAINING</a:t>
            </a:r>
          </a:p>
          <a:p>
            <a:r>
              <a:rPr lang="en-GB" sz="2000" kern="1200" dirty="0">
                <a:solidFill>
                  <a:schemeClr val="bg1"/>
                </a:solidFill>
                <a:latin typeface="NotesEsa" panose="02000506030000020004" pitchFamily="2" charset="0"/>
                <a:ea typeface="+mn-ea"/>
                <a:cs typeface="+mn-cs"/>
              </a:rPr>
              <a:t>6–</a:t>
            </a:r>
            <a:r>
              <a:rPr lang="en-GB" sz="2000" dirty="0">
                <a:solidFill>
                  <a:schemeClr val="bg1"/>
                </a:solidFill>
                <a:latin typeface="NotesEsa" panose="02000506030000020004" pitchFamily="2" charset="0"/>
              </a:rPr>
              <a:t>10 February 2023 | Universidad de Cádiz, Spain</a:t>
            </a:r>
            <a:endParaRPr lang="en-GB" dirty="0">
              <a:solidFill>
                <a:schemeClr val="bg1"/>
              </a:solidFill>
            </a:endParaRPr>
          </a:p>
        </p:txBody>
      </p:sp>
      <p:cxnSp>
        <p:nvCxnSpPr>
          <p:cNvPr id="11" name="Straight Connector 10">
            <a:extLst>
              <a:ext uri="{FF2B5EF4-FFF2-40B4-BE49-F238E27FC236}">
                <a16:creationId xmlns:a16="http://schemas.microsoft.com/office/drawing/2014/main" id="{6401EB44-5630-4B78-AF50-B4A2C95FB2AC}"/>
              </a:ext>
            </a:extLst>
          </p:cNvPr>
          <p:cNvCxnSpPr>
            <a:cxnSpLocks/>
          </p:cNvCxnSpPr>
          <p:nvPr userDrawn="1"/>
        </p:nvCxnSpPr>
        <p:spPr>
          <a:xfrm>
            <a:off x="307571" y="4333558"/>
            <a:ext cx="11513127" cy="0"/>
          </a:xfrm>
          <a:prstGeom prst="line">
            <a:avLst/>
          </a:prstGeom>
        </p:spPr>
        <p:style>
          <a:lnRef idx="1">
            <a:schemeClr val="accent5"/>
          </a:lnRef>
          <a:fillRef idx="0">
            <a:schemeClr val="accent5"/>
          </a:fillRef>
          <a:effectRef idx="0">
            <a:schemeClr val="accent5"/>
          </a:effectRef>
          <a:fontRef idx="minor">
            <a:schemeClr val="tx1"/>
          </a:fontRef>
        </p:style>
      </p:cxnSp>
      <p:sp>
        <p:nvSpPr>
          <p:cNvPr id="12" name="TextBox 11">
            <a:extLst>
              <a:ext uri="{FF2B5EF4-FFF2-40B4-BE49-F238E27FC236}">
                <a16:creationId xmlns:a16="http://schemas.microsoft.com/office/drawing/2014/main" id="{FDF745E8-3A21-7F21-DEC0-B2088583CE18}"/>
              </a:ext>
            </a:extLst>
          </p:cNvPr>
          <p:cNvSpPr txBox="1"/>
          <p:nvPr userDrawn="1"/>
        </p:nvSpPr>
        <p:spPr>
          <a:xfrm>
            <a:off x="10208516" y="6538912"/>
            <a:ext cx="5996553" cy="307777"/>
          </a:xfrm>
          <a:prstGeom prst="rect">
            <a:avLst/>
          </a:prstGeom>
          <a:noFill/>
        </p:spPr>
        <p:txBody>
          <a:bodyPr wrap="square" rtlCol="0">
            <a:spAutoFit/>
          </a:bodyPr>
          <a:lstStyle/>
          <a:p>
            <a:r>
              <a:rPr lang="en-GB" sz="1400" i="1" dirty="0">
                <a:solidFill>
                  <a:schemeClr val="bg1"/>
                </a:solidFill>
                <a:latin typeface="NotesEsa" panose="02000506030000020004" pitchFamily="2" charset="0"/>
              </a:rPr>
              <a:t>www.coastalaltimetry.org</a:t>
            </a:r>
          </a:p>
        </p:txBody>
      </p:sp>
    </p:spTree>
    <p:extLst>
      <p:ext uri="{BB962C8B-B14F-4D97-AF65-F5344CB8AC3E}">
        <p14:creationId xmlns:p14="http://schemas.microsoft.com/office/powerpoint/2010/main" val="209103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95231-C8D1-4CA1-90AB-02812A3FEC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D1E7308-D343-49FC-957A-4B7713A5CE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DF3C3B-9937-4D36-8B5C-0B9C6E0CBB5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6933A93-1242-489C-8BB9-56DD5B763E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301E4C-7DE9-47A1-A11D-641C56E9ED18}"/>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3521663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D2F484-0A61-437F-9597-E170582B73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4DFFDC-FC2E-4A81-8A66-F2B8C0D63B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A51843-63B0-4C8A-90A9-4816A3FCE15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43D97F4-EC50-4406-A865-7E57AD28DA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2DBD44-E43B-4D7D-A8A2-57556901B2FF}"/>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2572234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906E784-314F-9A9E-65DB-3DC6F6FCE0D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81" y="643"/>
            <a:ext cx="12191237" cy="6856713"/>
          </a:xfrm>
          <a:prstGeom prst="rect">
            <a:avLst/>
          </a:prstGeom>
        </p:spPr>
      </p:pic>
      <p:sp>
        <p:nvSpPr>
          <p:cNvPr id="3" name="Content Placeholder 2">
            <a:extLst>
              <a:ext uri="{FF2B5EF4-FFF2-40B4-BE49-F238E27FC236}">
                <a16:creationId xmlns:a16="http://schemas.microsoft.com/office/drawing/2014/main" id="{CF32BD46-0726-4920-B4F3-6A031C28F5F9}"/>
              </a:ext>
            </a:extLst>
          </p:cNvPr>
          <p:cNvSpPr>
            <a:spLocks noGrp="1"/>
          </p:cNvSpPr>
          <p:nvPr>
            <p:ph idx="1"/>
          </p:nvPr>
        </p:nvSpPr>
        <p:spPr>
          <a:xfrm>
            <a:off x="108594" y="1185470"/>
            <a:ext cx="1199548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29FB31D5-48C9-4740-A17C-EF91AE9C33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F485E5-5DD6-4C71-A053-D8E88CC6A6A0}"/>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703835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A3513-4242-4F2D-A471-EF3BD487B6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3EBC2C-75DA-422E-9EA9-AF7049C20C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51C95E-0AE5-4E1D-8FA1-9CDD0A1CCDE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1FB3070-94E2-44A7-97F9-4CD5480180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EEC19D-6F43-44CF-A84F-DED3820E58D2}"/>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1127916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744F1-71F7-427E-84A3-0599A39099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EF972B-4D88-427C-B0E6-507371E5CA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D35B906-5AE8-4C55-93EF-07E3FD8B6B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DCAF6A-F4BA-4F36-A5F1-841FC4D2550C}"/>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7642FD99-9D45-49B7-A539-982906EFDD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23129F-1A46-443E-90D3-15BD529D0141}"/>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523297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E836C-EB19-4E12-AB81-0379B09064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036619-8F1D-4607-9CB8-F907685AF5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04D7DE-8B47-4C6B-BB6A-09F40A78E8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DB377F-C489-44BF-9EF2-54730CFBDA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906A7D-98DB-4737-AAFF-9835BF3FAB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4399F9-40C0-4228-BBD2-E05B244D742C}"/>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71C87862-D8EF-4859-A1F5-D22D8148CDC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FCF261-C26C-4FE7-B9CF-68595E488FB9}"/>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283903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C1BD2-4E6B-4C33-AFC3-9872F5791B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EBA8DF9-3D73-404D-BC55-65C03AEB4F8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4F587775-1F29-42BC-AC67-6BA5BCF7548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FF3E85-D172-478F-9BD9-C7BB92046F74}"/>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1839287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5F7053-E247-4D8A-849C-4D7D0877F66D}"/>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A73A42F-2CA9-49F1-BD8B-668803CFD6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7E9687E-E394-4363-A3BB-5BDD81CD24B4}"/>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10318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EF424-18C8-45A9-832F-9D51222AF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20B9BE7-FC76-473E-BA39-1E4E90156B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B9188E1-4F17-4D55-9641-6B5A9F42B5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0F2E04-3D93-40B9-AB99-252947D9558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3969341-3B14-483B-857D-ACAA02561A5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7DC9C1-16BE-4AD0-8BA9-92AD07704F58}"/>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1812302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CC91C-D445-4A55-AEE9-98179AF75E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75018A-48E4-4D6D-8E95-C815ACCC28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050104-ABF1-49DD-A89A-7BA0336DD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7E2FD9-5B08-44D1-87B5-4AAC13225C3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8A64AA6C-9BC8-4134-9F1B-96BA9B4518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AB2F61-6CEF-4C23-9134-152AA07F7FE4}"/>
              </a:ext>
            </a:extLst>
          </p:cNvPr>
          <p:cNvSpPr>
            <a:spLocks noGrp="1"/>
          </p:cNvSpPr>
          <p:nvPr>
            <p:ph type="sldNum" sz="quarter" idx="12"/>
          </p:nvPr>
        </p:nvSpPr>
        <p:spPr/>
        <p:txBody>
          <a:bodyPr/>
          <a:lstStyle/>
          <a:p>
            <a:fld id="{95A865F9-542D-43E4-A7ED-05D6DE6A7A1A}" type="slidenum">
              <a:rPr lang="en-GB" smtClean="0"/>
              <a:t>‹#›</a:t>
            </a:fld>
            <a:endParaRPr lang="en-GB"/>
          </a:p>
        </p:txBody>
      </p:sp>
    </p:spTree>
    <p:extLst>
      <p:ext uri="{BB962C8B-B14F-4D97-AF65-F5344CB8AC3E}">
        <p14:creationId xmlns:p14="http://schemas.microsoft.com/office/powerpoint/2010/main" val="255688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D35395-87DE-47EE-BD5E-49EC7CF75F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40AC72C-58D2-4DAB-95F7-0E34581AEA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F438B2-9CC9-4C12-B385-893C767200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A7D006BC-C562-4520-B4BA-4686A2EC68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7E6F862-10F7-4A6C-A371-6F8FC8444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865F9-542D-43E4-A7ED-05D6DE6A7A1A}" type="slidenum">
              <a:rPr lang="en-GB" smtClean="0"/>
              <a:t>‹#›</a:t>
            </a:fld>
            <a:endParaRPr lang="en-GB"/>
          </a:p>
        </p:txBody>
      </p:sp>
    </p:spTree>
    <p:extLst>
      <p:ext uri="{BB962C8B-B14F-4D97-AF65-F5344CB8AC3E}">
        <p14:creationId xmlns:p14="http://schemas.microsoft.com/office/powerpoint/2010/main" val="1210999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6FB576-4C79-B1C3-F69B-B63AE21DFF43}"/>
              </a:ext>
            </a:extLst>
          </p:cNvPr>
          <p:cNvSpPr txBox="1"/>
          <p:nvPr/>
        </p:nvSpPr>
        <p:spPr>
          <a:xfrm>
            <a:off x="6421277" y="2951946"/>
            <a:ext cx="5770723" cy="1323439"/>
          </a:xfrm>
          <a:prstGeom prst="rect">
            <a:avLst/>
          </a:prstGeom>
          <a:noFill/>
        </p:spPr>
        <p:txBody>
          <a:bodyPr wrap="square" rtlCol="0">
            <a:spAutoFit/>
          </a:bodyPr>
          <a:lstStyle/>
          <a:p>
            <a:pPr algn="ctr"/>
            <a:r>
              <a:rPr lang="en-GB" sz="4000" b="1" dirty="0">
                <a:solidFill>
                  <a:srgbClr val="00B0F0"/>
                </a:solidFill>
                <a:latin typeface="NotesEsa" panose="02000506030000020004" pitchFamily="2" charset="0"/>
              </a:rPr>
              <a:t>Seed Questions </a:t>
            </a:r>
          </a:p>
          <a:p>
            <a:pPr algn="ctr"/>
            <a:r>
              <a:rPr lang="en-GB" sz="4000" b="1" dirty="0">
                <a:solidFill>
                  <a:srgbClr val="00B0F0"/>
                </a:solidFill>
                <a:latin typeface="NotesEsa" panose="02000506030000020004" pitchFamily="2" charset="0"/>
              </a:rPr>
              <a:t>Session 4: Wind &amp; Waves</a:t>
            </a:r>
          </a:p>
        </p:txBody>
      </p:sp>
      <p:sp>
        <p:nvSpPr>
          <p:cNvPr id="3" name="TextBox 2">
            <a:extLst>
              <a:ext uri="{FF2B5EF4-FFF2-40B4-BE49-F238E27FC236}">
                <a16:creationId xmlns:a16="http://schemas.microsoft.com/office/drawing/2014/main" id="{78EDFD84-39ED-039C-FA0B-6A215CA6787B}"/>
              </a:ext>
            </a:extLst>
          </p:cNvPr>
          <p:cNvSpPr txBox="1"/>
          <p:nvPr/>
        </p:nvSpPr>
        <p:spPr>
          <a:xfrm>
            <a:off x="5148471" y="4439478"/>
            <a:ext cx="6738730" cy="738664"/>
          </a:xfrm>
          <a:prstGeom prst="rect">
            <a:avLst/>
          </a:prstGeom>
          <a:noFill/>
        </p:spPr>
        <p:txBody>
          <a:bodyPr wrap="square" rtlCol="0">
            <a:spAutoFit/>
          </a:bodyPr>
          <a:lstStyle/>
          <a:p>
            <a:r>
              <a:rPr lang="en-US" sz="2400" b="1" dirty="0">
                <a:solidFill>
                  <a:schemeClr val="bg1"/>
                </a:solidFill>
                <a:effectLst/>
                <a:latin typeface="Arial" panose="020B0604020202020204" pitchFamily="34" charset="0"/>
                <a:ea typeface="Times New Roman" panose="02020603050405020304" pitchFamily="18" charset="0"/>
              </a:rPr>
              <a:t>Chairs: </a:t>
            </a:r>
            <a:r>
              <a:rPr lang="en-US" sz="2400" dirty="0">
                <a:solidFill>
                  <a:srgbClr val="FFFFFF"/>
                </a:solidFill>
                <a:effectLst/>
                <a:latin typeface="Arial" panose="020B0604020202020204" pitchFamily="34" charset="0"/>
              </a:rPr>
              <a:t>Sonia Ponce de León and </a:t>
            </a:r>
            <a:r>
              <a:rPr lang="en-US" sz="2400" dirty="0" err="1">
                <a:solidFill>
                  <a:srgbClr val="FFFFFF"/>
                </a:solidFill>
                <a:effectLst/>
                <a:latin typeface="Arial" panose="020B0604020202020204" pitchFamily="34" charset="0"/>
              </a:rPr>
              <a:t>Lotfi</a:t>
            </a:r>
            <a:r>
              <a:rPr lang="en-US" sz="2400" dirty="0">
                <a:solidFill>
                  <a:srgbClr val="FFFFFF"/>
                </a:solidFill>
                <a:effectLst/>
                <a:latin typeface="Arial" panose="020B0604020202020204" pitchFamily="34" charset="0"/>
              </a:rPr>
              <a:t>  </a:t>
            </a:r>
            <a:r>
              <a:rPr lang="en-US" sz="2400" dirty="0" err="1">
                <a:solidFill>
                  <a:srgbClr val="FFFFFF"/>
                </a:solidFill>
                <a:effectLst/>
                <a:latin typeface="Arial" panose="020B0604020202020204" pitchFamily="34" charset="0"/>
              </a:rPr>
              <a:t>Aouf</a:t>
            </a:r>
            <a:r>
              <a:rPr lang="en-US" sz="1800" b="1" dirty="0">
                <a:solidFill>
                  <a:srgbClr val="FFFFFF"/>
                </a:solidFill>
                <a:effectLst/>
                <a:latin typeface="NotesEsa" panose="02000506030000020004"/>
              </a:rPr>
              <a:t> </a:t>
            </a:r>
            <a:endParaRPr lang="en-US" dirty="0">
              <a:effectLst/>
            </a:endParaRPr>
          </a:p>
          <a:p>
            <a:r>
              <a:rPr lang="en-US" dirty="0">
                <a:effectLst/>
              </a:rPr>
              <a:t> </a:t>
            </a:r>
            <a:endParaRPr lang="en-US" dirty="0"/>
          </a:p>
        </p:txBody>
      </p:sp>
      <p:sp>
        <p:nvSpPr>
          <p:cNvPr id="5" name="Slide Number Placeholder 4">
            <a:extLst>
              <a:ext uri="{FF2B5EF4-FFF2-40B4-BE49-F238E27FC236}">
                <a16:creationId xmlns:a16="http://schemas.microsoft.com/office/drawing/2014/main" id="{B50424FA-EC86-F384-B3D9-A81724C54B38}"/>
              </a:ext>
            </a:extLst>
          </p:cNvPr>
          <p:cNvSpPr>
            <a:spLocks noGrp="1"/>
          </p:cNvSpPr>
          <p:nvPr>
            <p:ph type="sldNum" sz="quarter" idx="12"/>
          </p:nvPr>
        </p:nvSpPr>
        <p:spPr/>
        <p:txBody>
          <a:bodyPr/>
          <a:lstStyle/>
          <a:p>
            <a:fld id="{95A865F9-542D-43E4-A7ED-05D6DE6A7A1A}" type="slidenum">
              <a:rPr lang="en-GB" smtClean="0"/>
              <a:t>1</a:t>
            </a:fld>
            <a:endParaRPr lang="en-GB"/>
          </a:p>
        </p:txBody>
      </p:sp>
    </p:spTree>
    <p:extLst>
      <p:ext uri="{BB962C8B-B14F-4D97-AF65-F5344CB8AC3E}">
        <p14:creationId xmlns:p14="http://schemas.microsoft.com/office/powerpoint/2010/main" val="2643895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4B93C4-11F1-D345-00E8-2F2CD89C28FE}"/>
              </a:ext>
            </a:extLst>
          </p:cNvPr>
          <p:cNvSpPr txBox="1"/>
          <p:nvPr/>
        </p:nvSpPr>
        <p:spPr>
          <a:xfrm>
            <a:off x="196298" y="160829"/>
            <a:ext cx="9722954" cy="707886"/>
          </a:xfrm>
          <a:prstGeom prst="rect">
            <a:avLst/>
          </a:prstGeom>
          <a:noFill/>
        </p:spPr>
        <p:txBody>
          <a:bodyPr wrap="square">
            <a:spAutoFit/>
          </a:bodyPr>
          <a:lstStyle/>
          <a:p>
            <a:pPr algn="ctr"/>
            <a:r>
              <a:rPr lang="en-US" sz="4000" b="1" dirty="0">
                <a:solidFill>
                  <a:srgbClr val="00B0F0"/>
                </a:solidFill>
              </a:rPr>
              <a:t>Seed questions discussion</a:t>
            </a:r>
            <a:endParaRPr lang="en-US" sz="4000" dirty="0">
              <a:solidFill>
                <a:srgbClr val="00B0F0"/>
              </a:solidFill>
            </a:endParaRPr>
          </a:p>
        </p:txBody>
      </p:sp>
      <p:sp>
        <p:nvSpPr>
          <p:cNvPr id="6" name="TextBox 5">
            <a:extLst>
              <a:ext uri="{FF2B5EF4-FFF2-40B4-BE49-F238E27FC236}">
                <a16:creationId xmlns:a16="http://schemas.microsoft.com/office/drawing/2014/main" id="{891C5C67-AA5A-ABF1-FDD7-50919AC3249E}"/>
              </a:ext>
            </a:extLst>
          </p:cNvPr>
          <p:cNvSpPr txBox="1"/>
          <p:nvPr/>
        </p:nvSpPr>
        <p:spPr>
          <a:xfrm>
            <a:off x="278481" y="1183600"/>
            <a:ext cx="11635038" cy="5355312"/>
          </a:xfrm>
          <a:prstGeom prst="rect">
            <a:avLst/>
          </a:prstGeom>
          <a:noFill/>
        </p:spPr>
        <p:txBody>
          <a:bodyPr wrap="square">
            <a:spAutoFit/>
          </a:bodyPr>
          <a:lstStyle/>
          <a:p>
            <a:pPr marL="0" indent="0" algn="just">
              <a:buNone/>
            </a:pPr>
            <a:r>
              <a:rPr lang="en-US" sz="1800" dirty="0">
                <a:latin typeface="Arial" panose="020B0604020202020204" pitchFamily="34" charset="0"/>
                <a:cs typeface="Arial" panose="020B0604020202020204" pitchFamily="34" charset="0"/>
              </a:rPr>
              <a:t> </a:t>
            </a:r>
          </a:p>
          <a:p>
            <a:pPr algn="just"/>
            <a:r>
              <a:rPr lang="en-US" sz="1800" kern="150" dirty="0">
                <a:effectLst/>
                <a:latin typeface="Arial" panose="020B0604020202020204" pitchFamily="34" charset="0"/>
                <a:ea typeface="NSimSun" panose="02010609030101010101" pitchFamily="49" charset="-122"/>
                <a:cs typeface="Arial" panose="020B0604020202020204" pitchFamily="34" charset="0"/>
              </a:rPr>
              <a:t>What sampling (1 Hz, 5 Hz, 20 Hz) of SWH from altimetry is skilled for the assimilation in coastal wave models? Skillfulness to small-scale variability induced for instance by wave/currents interactions?</a:t>
            </a:r>
            <a:r>
              <a:rPr lang="en-US" kern="150" dirty="0">
                <a:solidFill>
                  <a:srgbClr val="000000"/>
                </a:solidFill>
                <a:latin typeface="Arial" panose="020B0604020202020204" pitchFamily="34" charset="0"/>
                <a:ea typeface="NSimSun" panose="02010609030101010101" pitchFamily="49" charset="-122"/>
                <a:cs typeface="Times New Roman" panose="02020603050405020304" pitchFamily="18" charset="0"/>
              </a:rPr>
              <a:t>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Sub-kilometric HR </a:t>
            </a:r>
            <a:r>
              <a:rPr lang="en-US" sz="1800" dirty="0">
                <a:solidFill>
                  <a:srgbClr val="000000"/>
                </a:solidFill>
                <a:latin typeface="Arial" panose="020B0604020202020204" pitchFamily="34" charset="0"/>
                <a:ea typeface="Calibri" panose="020F0502020204030204" pitchFamily="34" charset="0"/>
                <a:cs typeface="Times New Roman" panose="02020603050405020304" pitchFamily="18" charset="0"/>
              </a:rPr>
              <a:t>altimeter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data is required to improve coastal analysis of altimeter data. </a:t>
            </a:r>
          </a:p>
          <a:p>
            <a:pPr algn="just"/>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lgn="just"/>
            <a:r>
              <a:rPr lang="en-US" sz="1800" kern="150" dirty="0">
                <a:effectLst/>
                <a:latin typeface="Arial" panose="020B0604020202020204" pitchFamily="34" charset="0"/>
                <a:ea typeface="NSimSun" panose="02010609030101010101" pitchFamily="49" charset="-122"/>
                <a:cs typeface="Arial" panose="020B0604020202020204" pitchFamily="34" charset="0"/>
              </a:rPr>
              <a:t>Relevance of accurate estimate of SWH and wave period (Wang et al. 2021) from altimetry to improve accounting sea state bias (SSB) in the algorithms of sea level retrieval in coastal areas?</a:t>
            </a:r>
            <a:endPar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algn="just"/>
            <a:r>
              <a:rPr lang="en-US" sz="1800" kern="150" dirty="0">
                <a:effectLst/>
                <a:latin typeface="Arial" panose="020B0604020202020204" pitchFamily="34" charset="0"/>
                <a:ea typeface="NSimSun" panose="02010609030101010101" pitchFamily="49" charset="-122"/>
                <a:cs typeface="Arial" panose="020B0604020202020204" pitchFamily="34" charset="0"/>
              </a:rPr>
              <a:t> </a:t>
            </a:r>
            <a:r>
              <a:rPr lang="en-US" sz="1800" dirty="0">
                <a:latin typeface="Arial" panose="020B0604020202020204" pitchFamily="34" charset="0"/>
                <a:cs typeface="Arial" panose="020B0604020202020204" pitchFamily="34" charset="0"/>
              </a:rPr>
              <a:t>Are we able to correctly estimate extreme wave height events in the coastal zone with satellite altimetry? </a:t>
            </a:r>
          </a:p>
          <a:p>
            <a:pPr algn="just"/>
            <a:endParaRPr lang="en-US" dirty="0">
              <a:latin typeface="Arial" panose="020B0604020202020204" pitchFamily="34" charset="0"/>
              <a:cs typeface="Arial" panose="020B0604020202020204" pitchFamily="34" charset="0"/>
            </a:endParaRPr>
          </a:p>
          <a:p>
            <a:r>
              <a:rPr lang="en-US" sz="1800" kern="150" dirty="0">
                <a:effectLst/>
                <a:latin typeface="Arial" panose="020B0604020202020204" pitchFamily="34" charset="0"/>
                <a:ea typeface="NSimSun" panose="02010609030101010101" pitchFamily="49" charset="-122"/>
                <a:cs typeface="Arial" panose="020B0604020202020204" pitchFamily="34" charset="0"/>
              </a:rPr>
              <a:t>What use of improved SWH estimate (CCI, F4 alti,…) for future development of high-resolution wave reanalysis for example 1/36° grid size for CMEMS-IBI in 2023? availability of 5 Hz?</a:t>
            </a:r>
          </a:p>
          <a:p>
            <a:pPr marL="0" marR="0" algn="just">
              <a:spcBef>
                <a:spcPts val="0"/>
              </a:spcBef>
              <a:spcAft>
                <a:spcPts val="0"/>
              </a:spcAft>
            </a:pPr>
            <a:r>
              <a:rPr lang="en-US" sz="1800" kern="150" dirty="0">
                <a:effectLst/>
                <a:latin typeface="Arial" panose="020B0604020202020204" pitchFamily="34" charset="0"/>
                <a:ea typeface="NSimSun" panose="02010609030101010101" pitchFamily="49" charset="-122"/>
                <a:cs typeface="Arial" panose="020B0604020202020204" pitchFamily="34" charset="0"/>
              </a:rPr>
              <a:t> </a:t>
            </a:r>
          </a:p>
          <a:p>
            <a:pPr marL="0" marR="0" algn="just">
              <a:spcBef>
                <a:spcPts val="0"/>
              </a:spcBef>
              <a:spcAft>
                <a:spcPts val="0"/>
              </a:spcAft>
            </a:pPr>
            <a:r>
              <a:rPr lang="en-US" sz="1800" kern="150" dirty="0">
                <a:effectLst/>
                <a:latin typeface="Arial" panose="020B0604020202020204" pitchFamily="34" charset="0"/>
                <a:ea typeface="NSimSun" panose="02010609030101010101" pitchFamily="49" charset="-122"/>
                <a:cs typeface="Arial" panose="020B0604020202020204" pitchFamily="34" charset="0"/>
              </a:rPr>
              <a:t> Extending the use of directional wave spectra from Sentinel-1 and CFOSAT missions in coastal areas? Retrieval of wave spectra from S1 images and future missions Harmony and SEASTAR (proposed for EE11)?</a:t>
            </a:r>
          </a:p>
          <a:p>
            <a:pPr marL="0" marR="0" algn="just">
              <a:spcBef>
                <a:spcPts val="0"/>
              </a:spcBef>
              <a:spcAft>
                <a:spcPts val="0"/>
              </a:spcAft>
            </a:pPr>
            <a:endParaRPr lang="en-US" kern="150" dirty="0">
              <a:latin typeface="Arial" panose="020B0604020202020204" pitchFamily="34" charset="0"/>
              <a:ea typeface="NSimSun" panose="02010609030101010101" pitchFamily="49" charset="-122"/>
              <a:cs typeface="Arial" panose="020B0604020202020204" pitchFamily="34" charset="0"/>
            </a:endParaRPr>
          </a:p>
          <a:p>
            <a:pPr algn="just"/>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Coastal wave buoys are key to assessing altimeter performance in the coastal zone, yet the altimeter-buoy collocation methods should be adapted to account for enhanced sea state variability. Drifting wave buoys are now available and could be useful for CAL/VAL studies.</a:t>
            </a:r>
            <a:endPar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BB406A03-9B70-3508-6FFE-DACE0C27B4B3}"/>
              </a:ext>
            </a:extLst>
          </p:cNvPr>
          <p:cNvSpPr>
            <a:spLocks noGrp="1"/>
          </p:cNvSpPr>
          <p:nvPr>
            <p:ph type="sldNum" sz="quarter" idx="12"/>
          </p:nvPr>
        </p:nvSpPr>
        <p:spPr/>
        <p:txBody>
          <a:bodyPr/>
          <a:lstStyle/>
          <a:p>
            <a:fld id="{95A865F9-542D-43E4-A7ED-05D6DE6A7A1A}" type="slidenum">
              <a:rPr lang="en-GB" smtClean="0"/>
              <a:t>2</a:t>
            </a:fld>
            <a:endParaRPr lang="en-GB"/>
          </a:p>
        </p:txBody>
      </p:sp>
    </p:spTree>
    <p:extLst>
      <p:ext uri="{BB962C8B-B14F-4D97-AF65-F5344CB8AC3E}">
        <p14:creationId xmlns:p14="http://schemas.microsoft.com/office/powerpoint/2010/main" val="4126445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A5706B-8DD4-6A4F-2F67-D0AB383C6000}"/>
              </a:ext>
            </a:extLst>
          </p:cNvPr>
          <p:cNvSpPr txBox="1"/>
          <p:nvPr/>
        </p:nvSpPr>
        <p:spPr>
          <a:xfrm>
            <a:off x="336688" y="1339592"/>
            <a:ext cx="11518624" cy="5324535"/>
          </a:xfrm>
          <a:prstGeom prst="rect">
            <a:avLst/>
          </a:prstGeom>
          <a:noFill/>
        </p:spPr>
        <p:txBody>
          <a:bodyPr wrap="square">
            <a:spAutoFit/>
          </a:bodyPr>
          <a:lstStyle/>
          <a:p>
            <a:pPr marR="0" lvl="0" algn="just">
              <a:spcBef>
                <a:spcPts val="0"/>
              </a:spcBef>
              <a:spcAft>
                <a:spcPts val="0"/>
              </a:spcAft>
            </a:pPr>
            <a:r>
              <a:rPr lang="en-US" sz="1600" kern="150" dirty="0">
                <a:effectLst/>
                <a:latin typeface="Arial" panose="020B0604020202020204" pitchFamily="34" charset="0"/>
                <a:ea typeface="NSimSun" panose="02010609030101010101" pitchFamily="49" charset="-122"/>
                <a:cs typeface="Arial" panose="020B0604020202020204" pitchFamily="34" charset="0"/>
              </a:rPr>
              <a:t> </a:t>
            </a:r>
            <a:r>
              <a:rPr lang="en-US" sz="2000" kern="150" dirty="0">
                <a:effectLst/>
                <a:latin typeface="Arial" panose="020B0604020202020204" pitchFamily="34" charset="0"/>
                <a:ea typeface="NSimSun" panose="02010609030101010101" pitchFamily="49" charset="-122"/>
                <a:cs typeface="Arial" panose="020B0604020202020204" pitchFamily="34" charset="0"/>
              </a:rPr>
              <a:t>Can we expect directional wave spectra from fully focused SAR processing in altimetry dedicated to coastal applications?</a:t>
            </a:r>
          </a:p>
          <a:p>
            <a:pPr marR="0" lvl="0" algn="just">
              <a:spcBef>
                <a:spcPts val="0"/>
              </a:spcBef>
              <a:spcAft>
                <a:spcPts val="0"/>
              </a:spcAft>
            </a:pPr>
            <a:r>
              <a:rPr lang="en-US" sz="2000" kern="150" dirty="0">
                <a:latin typeface="Arial" panose="020B0604020202020204" pitchFamily="34" charset="0"/>
                <a:ea typeface="NSimSun" panose="02010609030101010101" pitchFamily="49" charset="-122"/>
                <a:cs typeface="Arial" panose="020B0604020202020204" pitchFamily="34" charset="0"/>
              </a:rPr>
              <a:t>FFSAR can solve the missing variable wave period from altimetry.</a:t>
            </a:r>
            <a:endParaRPr lang="en-US" sz="2000" kern="150" dirty="0">
              <a:effectLst/>
              <a:latin typeface="Arial" panose="020B0604020202020204" pitchFamily="34" charset="0"/>
              <a:ea typeface="NSimSun" panose="02010609030101010101" pitchFamily="49" charset="-122"/>
              <a:cs typeface="Arial" panose="020B0604020202020204" pitchFamily="34" charset="0"/>
            </a:endParaRPr>
          </a:p>
          <a:p>
            <a:pPr marL="0" marR="0" algn="just">
              <a:spcBef>
                <a:spcPts val="0"/>
              </a:spcBef>
              <a:spcAft>
                <a:spcPts val="0"/>
              </a:spcAft>
            </a:pPr>
            <a:r>
              <a:rPr lang="en-US" sz="2000" kern="150" dirty="0">
                <a:effectLst/>
                <a:latin typeface="Arial" panose="020B0604020202020204" pitchFamily="34" charset="0"/>
                <a:ea typeface="NSimSun" panose="02010609030101010101" pitchFamily="49" charset="-122"/>
                <a:cs typeface="Arial" panose="020B0604020202020204" pitchFamily="34" charset="0"/>
              </a:rPr>
              <a:t> </a:t>
            </a:r>
          </a:p>
          <a:p>
            <a:pPr marR="0" lvl="0" algn="just">
              <a:spcBef>
                <a:spcPts val="0"/>
              </a:spcBef>
              <a:spcAft>
                <a:spcPts val="0"/>
              </a:spcAft>
            </a:pPr>
            <a:r>
              <a:rPr lang="en-US" sz="2000" kern="150" dirty="0">
                <a:effectLst/>
                <a:latin typeface="Arial" panose="020B0604020202020204" pitchFamily="34" charset="0"/>
                <a:ea typeface="NSimSun" panose="02010609030101010101" pitchFamily="49" charset="-122"/>
                <a:cs typeface="Arial" panose="020B0604020202020204" pitchFamily="34" charset="0"/>
              </a:rPr>
              <a:t>Directional variability is relevant for forcing models dedicated to wave overtopping and flooding near shore prediction and also to better analyze wave projections in climate scenarios (accounting of wave set(-up)?</a:t>
            </a:r>
          </a:p>
          <a:p>
            <a:pPr marR="0" lvl="0" algn="just">
              <a:spcBef>
                <a:spcPts val="0"/>
              </a:spcBef>
              <a:spcAft>
                <a:spcPts val="0"/>
              </a:spcAft>
            </a:pPr>
            <a:endParaRPr lang="en-US" sz="2000" kern="150" dirty="0">
              <a:effectLst/>
              <a:latin typeface="Arial" panose="020B0604020202020204" pitchFamily="34" charset="0"/>
              <a:ea typeface="NSimSun" panose="02010609030101010101" pitchFamily="49" charset="-122"/>
              <a:cs typeface="Arial" panose="020B0604020202020204" pitchFamily="34" charset="0"/>
            </a:endParaRPr>
          </a:p>
          <a:p>
            <a:pPr marL="0" marR="0" algn="just">
              <a:spcBef>
                <a:spcPts val="0"/>
              </a:spcBef>
              <a:spcAft>
                <a:spcPts val="0"/>
              </a:spcAft>
            </a:pPr>
            <a:r>
              <a:rPr lang="en-US" sz="2000" kern="150" dirty="0">
                <a:effectLst/>
                <a:latin typeface="Arial" panose="020B0604020202020204" pitchFamily="34" charset="0"/>
                <a:ea typeface="NSimSun" panose="02010609030101010101" pitchFamily="49" charset="-122"/>
                <a:cs typeface="Arial" panose="020B0604020202020204" pitchFamily="34" charset="0"/>
              </a:rPr>
              <a:t> </a:t>
            </a:r>
          </a:p>
          <a:p>
            <a:pPr marL="0" marR="0" algn="just">
              <a:spcBef>
                <a:spcPts val="0"/>
              </a:spcBef>
              <a:spcAft>
                <a:spcPts val="0"/>
              </a:spcAft>
            </a:pPr>
            <a:r>
              <a:rPr lang="en-US" sz="2000" kern="150" dirty="0">
                <a:effectLst/>
                <a:latin typeface="Arial" panose="020B0604020202020204" pitchFamily="34" charset="0"/>
                <a:ea typeface="NSimSun" panose="02010609030101010101" pitchFamily="49" charset="-122"/>
                <a:cs typeface="Arial" panose="020B0604020202020204" pitchFamily="34" charset="0"/>
              </a:rPr>
              <a:t> How about the use of high-resolution SAR winds from Sentinel-1 to better forecast sea state in coastal areas?</a:t>
            </a:r>
          </a:p>
          <a:p>
            <a:pPr marL="0" marR="0" algn="just">
              <a:spcBef>
                <a:spcPts val="0"/>
              </a:spcBef>
              <a:spcAft>
                <a:spcPts val="0"/>
              </a:spcAft>
            </a:pPr>
            <a:endParaRPr lang="en-US" sz="2000" kern="150" dirty="0">
              <a:latin typeface="Arial" panose="020B0604020202020204" pitchFamily="34" charset="0"/>
              <a:ea typeface="NSimSun" panose="02010609030101010101" pitchFamily="49" charset="-122"/>
              <a:cs typeface="Arial" panose="020B0604020202020204" pitchFamily="34" charset="0"/>
            </a:endParaRPr>
          </a:p>
          <a:p>
            <a:pPr algn="just"/>
            <a:r>
              <a:rPr lang="en-US" sz="2000" dirty="0">
                <a:latin typeface="Arial" panose="020B0604020202020204" pitchFamily="34" charset="0"/>
                <a:cs typeface="Arial" panose="020B0604020202020204" pitchFamily="34" charset="0"/>
              </a:rPr>
              <a:t>Sea State CCI has reprocessed along-track altimetry with strong benefits for coastal observations. Gridded products nevertheless are still produced as averaged boxes with a 1°x1° resolution without any coastal consideration. Is there an interest to fill the gaps among the tracks with refined </a:t>
            </a:r>
            <a:r>
              <a:rPr lang="en-US" sz="2000" dirty="0" err="1">
                <a:latin typeface="Arial" panose="020B0604020202020204" pitchFamily="34" charset="0"/>
                <a:cs typeface="Arial" panose="020B0604020202020204" pitchFamily="34" charset="0"/>
              </a:rPr>
              <a:t>spatio</a:t>
            </a:r>
            <a:r>
              <a:rPr lang="en-US" sz="2000" dirty="0">
                <a:latin typeface="Arial" panose="020B0604020202020204" pitchFamily="34" charset="0"/>
                <a:cs typeface="Arial" panose="020B0604020202020204" pitchFamily="34" charset="0"/>
              </a:rPr>
              <a:t>-temporal interpolation or are along-track data considered more useful for coastal analysis despite the gaps?</a:t>
            </a:r>
          </a:p>
        </p:txBody>
      </p:sp>
      <p:sp>
        <p:nvSpPr>
          <p:cNvPr id="6" name="TextBox 5">
            <a:extLst>
              <a:ext uri="{FF2B5EF4-FFF2-40B4-BE49-F238E27FC236}">
                <a16:creationId xmlns:a16="http://schemas.microsoft.com/office/drawing/2014/main" id="{E04C78FE-8DD2-41DE-A5F3-3CE75D45BDF7}"/>
              </a:ext>
            </a:extLst>
          </p:cNvPr>
          <p:cNvSpPr txBox="1"/>
          <p:nvPr/>
        </p:nvSpPr>
        <p:spPr>
          <a:xfrm>
            <a:off x="336688" y="153264"/>
            <a:ext cx="6097656" cy="707886"/>
          </a:xfrm>
          <a:prstGeom prst="rect">
            <a:avLst/>
          </a:prstGeom>
          <a:noFill/>
        </p:spPr>
        <p:txBody>
          <a:bodyPr wrap="square">
            <a:spAutoFit/>
          </a:bodyPr>
          <a:lstStyle/>
          <a:p>
            <a:pPr algn="ctr"/>
            <a:r>
              <a:rPr lang="en-US" sz="4000" b="1" dirty="0">
                <a:solidFill>
                  <a:srgbClr val="00B0F0"/>
                </a:solidFill>
              </a:rPr>
              <a:t>Seed questions discussion</a:t>
            </a:r>
            <a:endParaRPr lang="en-US" sz="4000" dirty="0">
              <a:solidFill>
                <a:srgbClr val="00B0F0"/>
              </a:solidFill>
            </a:endParaRPr>
          </a:p>
        </p:txBody>
      </p:sp>
      <p:sp>
        <p:nvSpPr>
          <p:cNvPr id="3" name="Slide Number Placeholder 2">
            <a:extLst>
              <a:ext uri="{FF2B5EF4-FFF2-40B4-BE49-F238E27FC236}">
                <a16:creationId xmlns:a16="http://schemas.microsoft.com/office/drawing/2014/main" id="{E7DB5264-CD3F-C132-A3DA-F131631D471E}"/>
              </a:ext>
            </a:extLst>
          </p:cNvPr>
          <p:cNvSpPr>
            <a:spLocks noGrp="1"/>
          </p:cNvSpPr>
          <p:nvPr>
            <p:ph type="sldNum" sz="quarter" idx="12"/>
          </p:nvPr>
        </p:nvSpPr>
        <p:spPr/>
        <p:txBody>
          <a:bodyPr/>
          <a:lstStyle/>
          <a:p>
            <a:fld id="{95A865F9-542D-43E4-A7ED-05D6DE6A7A1A}" type="slidenum">
              <a:rPr lang="en-GB" smtClean="0"/>
              <a:t>3</a:t>
            </a:fld>
            <a:endParaRPr lang="en-GB"/>
          </a:p>
        </p:txBody>
      </p:sp>
    </p:spTree>
    <p:extLst>
      <p:ext uri="{BB962C8B-B14F-4D97-AF65-F5344CB8AC3E}">
        <p14:creationId xmlns:p14="http://schemas.microsoft.com/office/powerpoint/2010/main" val="552615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083E061-0148-6008-9B36-D16A1A00C586}"/>
              </a:ext>
            </a:extLst>
          </p:cNvPr>
          <p:cNvSpPr txBox="1"/>
          <p:nvPr/>
        </p:nvSpPr>
        <p:spPr>
          <a:xfrm>
            <a:off x="374201" y="136525"/>
            <a:ext cx="10267122" cy="646331"/>
          </a:xfrm>
          <a:prstGeom prst="rect">
            <a:avLst/>
          </a:prstGeom>
          <a:noFill/>
        </p:spPr>
        <p:txBody>
          <a:bodyPr wrap="square">
            <a:spAutoFit/>
          </a:bodyPr>
          <a:lstStyle/>
          <a:p>
            <a:pPr marL="0" indent="0">
              <a:spcBef>
                <a:spcPts val="0"/>
              </a:spcBef>
              <a:buNone/>
            </a:pPr>
            <a:r>
              <a:rPr lang="en-US" sz="3600" b="1" dirty="0">
                <a:solidFill>
                  <a:srgbClr val="00B0F0"/>
                </a:solidFill>
              </a:rPr>
              <a:t>Recommendations</a:t>
            </a:r>
            <a:endParaRPr lang="en-US" sz="3600" dirty="0">
              <a:solidFill>
                <a:srgbClr val="00B0F0"/>
              </a:solidFill>
            </a:endParaRPr>
          </a:p>
        </p:txBody>
      </p:sp>
      <p:sp>
        <p:nvSpPr>
          <p:cNvPr id="3" name="Slide Number Placeholder 2">
            <a:extLst>
              <a:ext uri="{FF2B5EF4-FFF2-40B4-BE49-F238E27FC236}">
                <a16:creationId xmlns:a16="http://schemas.microsoft.com/office/drawing/2014/main" id="{147F74D3-70B6-7DAC-D369-A100E792F302}"/>
              </a:ext>
            </a:extLst>
          </p:cNvPr>
          <p:cNvSpPr>
            <a:spLocks noGrp="1"/>
          </p:cNvSpPr>
          <p:nvPr>
            <p:ph type="sldNum" sz="quarter" idx="12"/>
          </p:nvPr>
        </p:nvSpPr>
        <p:spPr/>
        <p:txBody>
          <a:bodyPr/>
          <a:lstStyle/>
          <a:p>
            <a:fld id="{95A865F9-542D-43E4-A7ED-05D6DE6A7A1A}" type="slidenum">
              <a:rPr lang="en-GB" smtClean="0"/>
              <a:t>4</a:t>
            </a:fld>
            <a:endParaRPr lang="en-GB"/>
          </a:p>
        </p:txBody>
      </p:sp>
      <p:sp>
        <p:nvSpPr>
          <p:cNvPr id="9" name="TextBox 8">
            <a:extLst>
              <a:ext uri="{FF2B5EF4-FFF2-40B4-BE49-F238E27FC236}">
                <a16:creationId xmlns:a16="http://schemas.microsoft.com/office/drawing/2014/main" id="{0AF9EFC6-7F15-04FC-7B74-7F4687A6A9DB}"/>
              </a:ext>
            </a:extLst>
          </p:cNvPr>
          <p:cNvSpPr txBox="1"/>
          <p:nvPr/>
        </p:nvSpPr>
        <p:spPr>
          <a:xfrm>
            <a:off x="374201" y="1567525"/>
            <a:ext cx="11566008" cy="4401205"/>
          </a:xfrm>
          <a:prstGeom prst="rect">
            <a:avLst/>
          </a:prstGeom>
          <a:noFill/>
        </p:spPr>
        <p:txBody>
          <a:bodyPr wrap="square">
            <a:spAutoFit/>
          </a:bodyPr>
          <a:lstStyle/>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We recommend to ESA launch more calls on waves to perform research! </a:t>
            </a:r>
          </a:p>
          <a:p>
            <a:pPr marL="0" marR="0" algn="just"/>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We ask ESA to support the development of this research activity (develop new </a:t>
            </a:r>
            <a:r>
              <a:rPr lang="en-US" sz="2000" dirty="0" err="1">
                <a:effectLst/>
                <a:latin typeface="Arial" panose="020B0604020202020204" pitchFamily="34" charset="0"/>
                <a:ea typeface="Times New Roman" panose="02020603050405020304" pitchFamily="18" charset="0"/>
                <a:cs typeface="Arial" panose="020B0604020202020204" pitchFamily="34" charset="0"/>
              </a:rPr>
              <a:t>retrackers</a:t>
            </a:r>
            <a:r>
              <a:rPr lang="en-US" sz="2000" dirty="0">
                <a:effectLst/>
                <a:latin typeface="Arial" panose="020B0604020202020204" pitchFamily="34" charset="0"/>
                <a:ea typeface="Times New Roman" panose="02020603050405020304" pitchFamily="18" charset="0"/>
                <a:cs typeface="Arial" panose="020B0604020202020204" pitchFamily="34" charset="0"/>
              </a:rPr>
              <a:t> and processing with the SAMOSA+ missions such as CryoSat-2), and support the retrieval of SWH, SL.</a:t>
            </a:r>
          </a:p>
          <a:p>
            <a:pPr marL="0" marR="0" algn="just"/>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We recommend to ESA and other space agencies support the creation of coastal altimetry products to fill the gaps in the coastal zone with the highest possible spatial resolution (approx. 150 meters).</a:t>
            </a:r>
          </a:p>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  </a:t>
            </a:r>
          </a:p>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To the in-situ data agencies such as </a:t>
            </a:r>
            <a:r>
              <a:rPr lang="en-US" sz="2000" dirty="0" err="1">
                <a:effectLst/>
                <a:latin typeface="Arial" panose="020B0604020202020204" pitchFamily="34" charset="0"/>
                <a:ea typeface="Times New Roman" panose="02020603050405020304" pitchFamily="18" charset="0"/>
                <a:cs typeface="Arial" panose="020B0604020202020204" pitchFamily="34" charset="0"/>
              </a:rPr>
              <a:t>Puertos</a:t>
            </a:r>
            <a:r>
              <a:rPr lang="en-US" sz="2000" dirty="0">
                <a:effectLst/>
                <a:latin typeface="Arial" panose="020B0604020202020204" pitchFamily="34" charset="0"/>
                <a:ea typeface="Times New Roman" panose="02020603050405020304" pitchFamily="18" charset="0"/>
                <a:cs typeface="Arial" panose="020B0604020202020204" pitchFamily="34" charset="0"/>
              </a:rPr>
              <a:t> del Estado and CMEMS, we recommend installing more wave buoys to monitor the African coasts in the Mediterranean Sea where the assessment of wave power is needed urgently, and elsewhere, e.g., near the Atlantic African coast. The number of coastal wave buoys needs to be increased to assess the quality of the coastal altimetry products.   </a:t>
            </a:r>
          </a:p>
          <a:p>
            <a:pPr marL="0" marR="0" algn="just"/>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en-US" sz="2000" dirty="0">
                <a:effectLst/>
                <a:latin typeface="Arial" panose="020B0604020202020204" pitchFamily="34" charset="0"/>
                <a:ea typeface="Times New Roman" panose="02020603050405020304" pitchFamily="18" charset="0"/>
                <a:cs typeface="Arial" panose="020B0604020202020204" pitchFamily="34" charset="0"/>
              </a:rPr>
              <a:t>Real-time coastal altimetry products are needed for the operational wave forecast.</a:t>
            </a:r>
            <a:endParaRPr lang="en-US" sz="2000" dirty="0"/>
          </a:p>
        </p:txBody>
      </p:sp>
    </p:spTree>
    <p:extLst>
      <p:ext uri="{BB962C8B-B14F-4D97-AF65-F5344CB8AC3E}">
        <p14:creationId xmlns:p14="http://schemas.microsoft.com/office/powerpoint/2010/main" val="1701497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2E6C309-C310-6363-0F69-5B5D4C7C8B64}"/>
              </a:ext>
            </a:extLst>
          </p:cNvPr>
          <p:cNvSpPr>
            <a:spLocks noGrp="1"/>
          </p:cNvSpPr>
          <p:nvPr>
            <p:ph type="sldNum" sz="quarter" idx="12"/>
          </p:nvPr>
        </p:nvSpPr>
        <p:spPr/>
        <p:txBody>
          <a:bodyPr/>
          <a:lstStyle/>
          <a:p>
            <a:fld id="{95A865F9-542D-43E4-A7ED-05D6DE6A7A1A}" type="slidenum">
              <a:rPr lang="en-GB" smtClean="0"/>
              <a:t>5</a:t>
            </a:fld>
            <a:endParaRPr lang="en-GB"/>
          </a:p>
        </p:txBody>
      </p:sp>
      <p:sp>
        <p:nvSpPr>
          <p:cNvPr id="4" name="TextBox 3">
            <a:extLst>
              <a:ext uri="{FF2B5EF4-FFF2-40B4-BE49-F238E27FC236}">
                <a16:creationId xmlns:a16="http://schemas.microsoft.com/office/drawing/2014/main" id="{9FEFE98E-44A1-14C3-84E6-A7EE77EC5FC2}"/>
              </a:ext>
            </a:extLst>
          </p:cNvPr>
          <p:cNvSpPr txBox="1"/>
          <p:nvPr/>
        </p:nvSpPr>
        <p:spPr>
          <a:xfrm>
            <a:off x="580644" y="332249"/>
            <a:ext cx="6099048" cy="646331"/>
          </a:xfrm>
          <a:prstGeom prst="rect">
            <a:avLst/>
          </a:prstGeom>
          <a:noFill/>
        </p:spPr>
        <p:txBody>
          <a:bodyPr wrap="square">
            <a:spAutoFit/>
          </a:bodyPr>
          <a:lstStyle/>
          <a:p>
            <a:pPr marL="0" indent="0">
              <a:spcBef>
                <a:spcPts val="0"/>
              </a:spcBef>
              <a:buNone/>
            </a:pPr>
            <a:r>
              <a:rPr lang="en-US" sz="3600" b="1" dirty="0">
                <a:solidFill>
                  <a:srgbClr val="00B0F0"/>
                </a:solidFill>
              </a:rPr>
              <a:t>Recommendations</a:t>
            </a:r>
            <a:endParaRPr lang="en-US" sz="3600" dirty="0">
              <a:solidFill>
                <a:srgbClr val="00B0F0"/>
              </a:solidFill>
            </a:endParaRPr>
          </a:p>
        </p:txBody>
      </p:sp>
      <p:sp>
        <p:nvSpPr>
          <p:cNvPr id="6" name="TextBox 5">
            <a:extLst>
              <a:ext uri="{FF2B5EF4-FFF2-40B4-BE49-F238E27FC236}">
                <a16:creationId xmlns:a16="http://schemas.microsoft.com/office/drawing/2014/main" id="{BC03FB45-B7CA-D537-A8EC-353ECF10BD92}"/>
              </a:ext>
            </a:extLst>
          </p:cNvPr>
          <p:cNvSpPr txBox="1"/>
          <p:nvPr/>
        </p:nvSpPr>
        <p:spPr>
          <a:xfrm>
            <a:off x="580644" y="1024472"/>
            <a:ext cx="11030712" cy="6432530"/>
          </a:xfrm>
          <a:prstGeom prst="rect">
            <a:avLst/>
          </a:prstGeom>
          <a:noFill/>
        </p:spPr>
        <p:txBody>
          <a:bodyPr wrap="square">
            <a:spAutoFit/>
          </a:bodyPr>
          <a:lstStyle/>
          <a:p>
            <a:pPr algn="just"/>
            <a:r>
              <a:rPr lang="en-US" sz="2400" dirty="0">
                <a:latin typeface="Arial" panose="020B0604020202020204" pitchFamily="34" charset="0"/>
                <a:cs typeface="Arial" panose="020B0604020202020204" pitchFamily="34" charset="0"/>
              </a:rPr>
              <a:t>Global </a:t>
            </a:r>
            <a:r>
              <a:rPr lang="en-US" sz="2400">
                <a:latin typeface="Arial" panose="020B0604020202020204" pitchFamily="34" charset="0"/>
                <a:cs typeface="Arial" panose="020B0604020202020204" pitchFamily="34" charset="0"/>
              </a:rPr>
              <a:t>coastal high-resolution </a:t>
            </a:r>
            <a:r>
              <a:rPr lang="en-US" sz="2400" dirty="0">
                <a:latin typeface="Arial" panose="020B0604020202020204" pitchFamily="34" charset="0"/>
                <a:cs typeface="Arial" panose="020B0604020202020204" pitchFamily="34" charset="0"/>
              </a:rPr>
              <a:t>wave modelling is a prerequisite to foster the evaluation and exploitation of coastal altimetry SWH data at global scale. </a:t>
            </a:r>
            <a:r>
              <a:rPr lang="en-US"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High-resolution (~200m) wave models with accurate coastal atmospheric are necessary to optimize the synergistic use of altimeter and in situ wave data. </a:t>
            </a:r>
          </a:p>
          <a:p>
            <a:pPr algn="just"/>
            <a:endParaRPr lang="en-US" sz="2400" dirty="0">
              <a:latin typeface="Arial" panose="020B0604020202020204" pitchFamily="34" charset="0"/>
              <a:cs typeface="Arial" panose="020B0604020202020204" pitchFamily="34" charset="0"/>
            </a:endParaRPr>
          </a:p>
          <a:p>
            <a:pPr algn="just"/>
            <a:endParaRPr lang="en-US" sz="2400" dirty="0">
              <a:latin typeface="Arial" panose="020B0604020202020204" pitchFamily="34" charset="0"/>
              <a:cs typeface="Arial" panose="020B0604020202020204" pitchFamily="34" charset="0"/>
            </a:endParaRPr>
          </a:p>
          <a:p>
            <a:pPr algn="just"/>
            <a:r>
              <a:rPr lang="en-US" sz="2400" dirty="0">
                <a:solidFill>
                  <a:srgbClr val="000000"/>
                </a:solidFill>
                <a:latin typeface="Arial" panose="020B0604020202020204" pitchFamily="34" charset="0"/>
                <a:cs typeface="Arial" panose="020B0604020202020204" pitchFamily="34" charset="0"/>
              </a:rPr>
              <a:t>The</a:t>
            </a:r>
            <a:r>
              <a:rPr lang="en-US" sz="2400" u="none" strike="noStrike" dirty="0">
                <a:solidFill>
                  <a:srgbClr val="000000"/>
                </a:solidFill>
                <a:effectLst/>
                <a:latin typeface="Arial" panose="020B0604020202020204" pitchFamily="34" charset="0"/>
                <a:cs typeface="Arial" panose="020B0604020202020204" pitchFamily="34" charset="0"/>
              </a:rPr>
              <a:t> availability of coastal drifting wave buoys for the</a:t>
            </a:r>
            <a:r>
              <a:rPr lang="en-US" sz="2400" dirty="0">
                <a:solidFill>
                  <a:srgbClr val="000000"/>
                </a:solidFill>
                <a:latin typeface="Arial" panose="020B0604020202020204" pitchFamily="34" charset="0"/>
                <a:cs typeface="Arial" panose="020B0604020202020204" pitchFamily="34" charset="0"/>
              </a:rPr>
              <a:t> </a:t>
            </a:r>
            <a:r>
              <a:rPr lang="en-US" sz="2400" u="none" strike="noStrike" dirty="0">
                <a:solidFill>
                  <a:srgbClr val="000000"/>
                </a:solidFill>
                <a:effectLst/>
                <a:latin typeface="Arial" panose="020B0604020202020204" pitchFamily="34" charset="0"/>
                <a:cs typeface="Arial" panose="020B0604020202020204" pitchFamily="34" charset="0"/>
              </a:rPr>
              <a:t>gridded products we need a better sampling that fits the use in the validation or assimilation in the wave forecast.</a:t>
            </a:r>
          </a:p>
          <a:p>
            <a:pPr algn="just"/>
            <a:endParaRPr lang="en-US" sz="2400" u="none" strike="noStrike" dirty="0">
              <a:solidFill>
                <a:srgbClr val="000000"/>
              </a:solidFill>
              <a:effectLst/>
              <a:latin typeface="Arial" panose="020B0604020202020204" pitchFamily="34" charset="0"/>
              <a:cs typeface="Arial" panose="020B0604020202020204" pitchFamily="34" charset="0"/>
            </a:endParaRPr>
          </a:p>
          <a:p>
            <a:pPr algn="just"/>
            <a:r>
              <a:rPr lang="en-US" sz="2400" u="none" strike="noStrike" dirty="0" err="1">
                <a:solidFill>
                  <a:srgbClr val="000000"/>
                </a:solidFill>
                <a:effectLst/>
                <a:latin typeface="Arial" panose="020B0604020202020204" pitchFamily="34" charset="0"/>
                <a:cs typeface="Arial" panose="020B0604020202020204" pitchFamily="34" charset="0"/>
              </a:rPr>
              <a:t>SARwave</a:t>
            </a:r>
            <a:r>
              <a:rPr lang="en-US" sz="2400" u="none" strike="noStrike" dirty="0">
                <a:solidFill>
                  <a:srgbClr val="000000"/>
                </a:solidFill>
                <a:effectLst/>
                <a:latin typeface="Arial" panose="020B0604020202020204" pitchFamily="34" charset="0"/>
                <a:cs typeface="Arial" panose="020B0604020202020204" pitchFamily="34" charset="0"/>
              </a:rPr>
              <a:t> and the availability from wave spectra in the coastal</a:t>
            </a:r>
            <a:r>
              <a:rPr lang="en-US" sz="2400" dirty="0">
                <a:solidFill>
                  <a:srgbClr val="000000"/>
                </a:solidFill>
                <a:latin typeface="Arial" panose="020B0604020202020204" pitchFamily="34" charset="0"/>
                <a:cs typeface="Arial" panose="020B0604020202020204" pitchFamily="34" charset="0"/>
              </a:rPr>
              <a:t> </a:t>
            </a:r>
            <a:r>
              <a:rPr lang="en-US" sz="2400" u="none" strike="noStrike" dirty="0">
                <a:solidFill>
                  <a:srgbClr val="000000"/>
                </a:solidFill>
                <a:effectLst/>
                <a:latin typeface="Arial" panose="020B0604020202020204" pitchFamily="34" charset="0"/>
                <a:cs typeface="Arial" panose="020B0604020202020204" pitchFamily="34" charset="0"/>
              </a:rPr>
              <a:t>zone.</a:t>
            </a:r>
            <a:br>
              <a:rPr lang="en-US" sz="2400" u="none" strike="noStrike" dirty="0">
                <a:solidFill>
                  <a:srgbClr val="000000"/>
                </a:solidFill>
                <a:effectLst/>
                <a:latin typeface="Arial" panose="020B0604020202020204" pitchFamily="34" charset="0"/>
                <a:cs typeface="Arial" panose="020B0604020202020204" pitchFamily="34" charset="0"/>
              </a:rPr>
            </a:br>
            <a:endParaRPr lang="en-US" sz="2400" u="none" strike="noStrike" dirty="0">
              <a:solidFill>
                <a:srgbClr val="000000"/>
              </a:solidFill>
              <a:effectLst/>
              <a:latin typeface="Arial" panose="020B0604020202020204" pitchFamily="34" charset="0"/>
              <a:cs typeface="Arial" panose="020B0604020202020204" pitchFamily="34" charset="0"/>
            </a:endParaRPr>
          </a:p>
          <a:p>
            <a:pPr algn="just"/>
            <a:r>
              <a:rPr lang="en-US" sz="2400" u="none" strike="noStrike" dirty="0">
                <a:solidFill>
                  <a:srgbClr val="000000"/>
                </a:solidFill>
                <a:effectLst/>
                <a:latin typeface="Arial" panose="020B0604020202020204" pitchFamily="34" charset="0"/>
                <a:cs typeface="Arial" panose="020B0604020202020204" pitchFamily="34" charset="0"/>
              </a:rPr>
              <a:t>Reprocessing historical directional missions such as Envisat for the implementation of wave reanalysis.</a:t>
            </a:r>
          </a:p>
          <a:p>
            <a:pPr algn="l"/>
            <a:endParaRPr lang="en-US" sz="2000" dirty="0">
              <a:solidFill>
                <a:srgbClr val="000000"/>
              </a:solidFill>
              <a:latin typeface="Arial" panose="020B0604020202020204" pitchFamily="34" charset="0"/>
              <a:cs typeface="Arial" panose="020B0604020202020204" pitchFamily="34" charset="0"/>
            </a:endParaRPr>
          </a:p>
          <a:p>
            <a:pPr algn="l"/>
            <a:endParaRPr lang="en-US" sz="2000" u="none" strike="noStrike" dirty="0">
              <a:solidFill>
                <a:srgbClr val="000000"/>
              </a:solidFill>
              <a:effectLst/>
              <a:latin typeface="Arial" panose="020B0604020202020204" pitchFamily="34" charset="0"/>
              <a:cs typeface="Arial" panose="020B0604020202020204" pitchFamily="34" charset="0"/>
            </a:endParaRPr>
          </a:p>
          <a:p>
            <a:pPr algn="l"/>
            <a:endParaRPr lang="en-US" sz="2000" dirty="0">
              <a:solidFill>
                <a:srgbClr val="000000"/>
              </a:solidFill>
              <a:latin typeface="Arial" panose="020B0604020202020204" pitchFamily="34" charset="0"/>
              <a:cs typeface="Arial" panose="020B0604020202020204" pitchFamily="34" charset="0"/>
            </a:endParaRPr>
          </a:p>
          <a:p>
            <a:pPr algn="l"/>
            <a:endParaRPr lang="en-US" sz="1600" u="none" strike="noStrike"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037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681</Words>
  <Application>Microsoft Macintosh PowerPoint</Application>
  <PresentationFormat>Widescreen</PresentationFormat>
  <Paragraphs>52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NotesEsa</vt:lpstr>
      <vt:lpstr>Office Theme</vt:lpstr>
      <vt:lpstr>PowerPoint Presentation</vt:lpstr>
      <vt:lpstr>PowerPoint Presentation</vt:lpstr>
      <vt:lpstr>PowerPoint Presentation</vt:lpstr>
      <vt:lpstr>PowerPoint Presentation</vt:lpstr>
      <vt:lpstr>PowerPoint Presentation</vt:lpstr>
    </vt:vector>
  </TitlesOfParts>
  <Company>ESA European Space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Lorenza Versace</dc:creator>
  <cp:lastModifiedBy>Microsoft Office User</cp:lastModifiedBy>
  <cp:revision>78</cp:revision>
  <cp:lastPrinted>2023-02-09T08:25:08Z</cp:lastPrinted>
  <dcterms:created xsi:type="dcterms:W3CDTF">2022-10-21T11:49:48Z</dcterms:created>
  <dcterms:modified xsi:type="dcterms:W3CDTF">2023-02-09T08:45:23Z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76fa30-1907-4356-8241-62ea5e1c0256_Enabled">
    <vt:lpwstr>true</vt:lpwstr>
  </property>
  <property fmtid="{D5CDD505-2E9C-101B-9397-08002B2CF9AE}" pid="3" name="MSIP_Label_3976fa30-1907-4356-8241-62ea5e1c0256_SetDate">
    <vt:lpwstr>2022-10-21T11:49:49Z</vt:lpwstr>
  </property>
  <property fmtid="{D5CDD505-2E9C-101B-9397-08002B2CF9AE}" pid="4" name="MSIP_Label_3976fa30-1907-4356-8241-62ea5e1c0256_Method">
    <vt:lpwstr>Standard</vt:lpwstr>
  </property>
  <property fmtid="{D5CDD505-2E9C-101B-9397-08002B2CF9AE}" pid="5" name="MSIP_Label_3976fa30-1907-4356-8241-62ea5e1c0256_Name">
    <vt:lpwstr>ESA UNCLASSIFIED – For ESA Official Use Only</vt:lpwstr>
  </property>
  <property fmtid="{D5CDD505-2E9C-101B-9397-08002B2CF9AE}" pid="6" name="MSIP_Label_3976fa30-1907-4356-8241-62ea5e1c0256_SiteId">
    <vt:lpwstr>9a5cacd0-2bef-4dd7-ac5c-7ebe1f54f495</vt:lpwstr>
  </property>
  <property fmtid="{D5CDD505-2E9C-101B-9397-08002B2CF9AE}" pid="7" name="MSIP_Label_3976fa30-1907-4356-8241-62ea5e1c0256_ActionId">
    <vt:lpwstr>fd9a54cd-8f7e-4ebb-bd95-c6c1429cc846</vt:lpwstr>
  </property>
  <property fmtid="{D5CDD505-2E9C-101B-9397-08002B2CF9AE}" pid="8" name="MSIP_Label_3976fa30-1907-4356-8241-62ea5e1c0256_ContentBits">
    <vt:lpwstr>0</vt:lpwstr>
  </property>
</Properties>
</file>