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9" r:id="rId2"/>
    <p:sldId id="256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76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004C69-E335-E7F0-0132-46D91A513E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460CF-9175-E8B8-E528-3D6800F1CE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84A77-CC40-4A6A-B16A-43F732F3BC6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3D1C0-5AE1-817F-61A7-F8767E6F00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F6B0E-60AB-0FCF-4841-6166AEEF90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9C1C5-4BBE-4AE0-BF21-20CDCD326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92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64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C9DF-4CCB-5798-D2AD-0FA29CA05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4CE78-D783-8212-7926-82060CE3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D13AD-5254-7136-7158-8A1CABC8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262-AF9A-4C54-BE50-E2203E3E43D6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831E1-31A9-4DF9-2480-D1D7392A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99969-A38F-5F7C-0192-C6594401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2AA2-7C59-4429-A42C-78903299F34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dragon and a sword">
            <a:extLst>
              <a:ext uri="{FF2B5EF4-FFF2-40B4-BE49-F238E27FC236}">
                <a16:creationId xmlns:a16="http://schemas.microsoft.com/office/drawing/2014/main" id="{90A2E630-A6FD-4172-3C68-0002CC17E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0" name="Picture 9" descr="A close-up of a fish tank">
            <a:extLst>
              <a:ext uri="{FF2B5EF4-FFF2-40B4-BE49-F238E27FC236}">
                <a16:creationId xmlns:a16="http://schemas.microsoft.com/office/drawing/2014/main" id="{1BA06AB3-0D72-329B-A220-E87A860C3C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87B7EE-F5AB-0901-3308-BB13076DAD78}"/>
              </a:ext>
            </a:extLst>
          </p:cNvPr>
          <p:cNvCxnSpPr>
            <a:cxnSpLocks/>
          </p:cNvCxnSpPr>
          <p:nvPr userDrawn="1"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00A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28DA83-D1E7-47DA-0467-674762E9F32F}"/>
              </a:ext>
            </a:extLst>
          </p:cNvPr>
          <p:cNvSpPr txBox="1"/>
          <p:nvPr userDrawn="1"/>
        </p:nvSpPr>
        <p:spPr>
          <a:xfrm>
            <a:off x="216130" y="6506187"/>
            <a:ext cx="115630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1</a:t>
            </a:r>
            <a:r>
              <a:rPr lang="en-GB" sz="1100" b="1" baseline="30000" dirty="0">
                <a:solidFill>
                  <a:srgbClr val="00AE9D"/>
                </a:solidFill>
                <a:latin typeface="NotesEsa" panose="02000506030000020004" pitchFamily="2" charset="0"/>
              </a:rPr>
              <a:t>st</a:t>
            </a: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 ESA-JAXA </a:t>
            </a:r>
            <a:r>
              <a:rPr lang="en-GB" sz="1100" b="1" dirty="0" err="1">
                <a:solidFill>
                  <a:srgbClr val="00AE9D"/>
                </a:solidFill>
                <a:latin typeface="NotesEsa" panose="02000506030000020004" pitchFamily="2" charset="0"/>
              </a:rPr>
              <a:t>EarthCARE</a:t>
            </a: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 In-Orbit Validation Workshop </a:t>
            </a:r>
            <a:r>
              <a:rPr lang="en-GB" sz="1100" b="0" dirty="0">
                <a:solidFill>
                  <a:srgbClr val="00AE9D"/>
                </a:solidFill>
                <a:latin typeface="NotesEsa" panose="02000506030000020004" pitchFamily="2" charset="0"/>
              </a:rPr>
              <a:t>| 14 – 17 January 202</a:t>
            </a:r>
            <a:r>
              <a:rPr lang="en-GB" sz="1100" dirty="0">
                <a:solidFill>
                  <a:srgbClr val="00AE9D"/>
                </a:solidFill>
                <a:latin typeface="NotesEsa" panose="02000506030000020004" pitchFamily="2" charset="0"/>
              </a:rPr>
              <a:t>5</a:t>
            </a:r>
            <a:r>
              <a:rPr lang="en-GB" sz="1100" b="0" dirty="0">
                <a:solidFill>
                  <a:srgbClr val="00AE9D"/>
                </a:solidFill>
                <a:latin typeface="NotesEsa" panose="02000506030000020004" pitchFamily="2" charset="0"/>
              </a:rPr>
              <a:t> </a:t>
            </a:r>
            <a:r>
              <a:rPr lang="en-GB" sz="1100" dirty="0">
                <a:solidFill>
                  <a:srgbClr val="00AE9D"/>
                </a:solidFill>
                <a:latin typeface="NotesEsa" panose="02000506030000020004" pitchFamily="2" charset="0"/>
              </a:rPr>
              <a:t>| VIRTUAL EVENT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3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EDCBA-5504-3CF1-B214-980EE73E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4A3E3-C61C-4385-BFD0-51D759A2F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8D36D-5BFD-C283-89AF-EA36CD55B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483262-AF9A-4C54-BE50-E2203E3E43D6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293E9-9362-AE3E-996E-B526517C3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6241F-7AFC-1E18-295E-212067FE0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B42AA2-7C59-4429-A42C-78903299F34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7591D9-DD87-563F-6ECA-3BC119EB81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01D0BC-D861-101A-27EA-129CB7A22CDC}"/>
              </a:ext>
            </a:extLst>
          </p:cNvPr>
          <p:cNvSpPr txBox="1"/>
          <p:nvPr userDrawn="1"/>
        </p:nvSpPr>
        <p:spPr>
          <a:xfrm>
            <a:off x="2716230" y="6308353"/>
            <a:ext cx="67595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16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st</a:t>
            </a:r>
            <a:r>
              <a:rPr lang="en-GB" sz="1600" dirty="0">
                <a:solidFill>
                  <a:schemeClr val="bg1"/>
                </a:solidFill>
                <a:latin typeface="NotesEsa" panose="02000506030000020004" pitchFamily="2" charset="0"/>
              </a:rPr>
              <a:t> ESA-JAXA </a:t>
            </a:r>
            <a:r>
              <a:rPr lang="en-GB" sz="1600" dirty="0" err="1">
                <a:solidFill>
                  <a:schemeClr val="bg1"/>
                </a:solidFill>
                <a:latin typeface="NotesEsa" panose="02000506030000020004" pitchFamily="2" charset="0"/>
              </a:rPr>
              <a:t>EarthCARE</a:t>
            </a:r>
            <a:r>
              <a:rPr lang="en-GB" sz="1600" dirty="0">
                <a:solidFill>
                  <a:schemeClr val="bg1"/>
                </a:solidFill>
                <a:latin typeface="NotesEsa" panose="02000506030000020004" pitchFamily="2" charset="0"/>
              </a:rPr>
              <a:t> In-Orbit Validation Workshop</a:t>
            </a:r>
          </a:p>
          <a:p>
            <a:pPr algn="ctr"/>
            <a:r>
              <a:rPr lang="en-GB" sz="1050" dirty="0">
                <a:solidFill>
                  <a:schemeClr val="bg1"/>
                </a:solidFill>
                <a:latin typeface="NotesEsa" panose="02000506030000020004" pitchFamily="2" charset="0"/>
              </a:rPr>
              <a:t>14 – 17 January 2025 | VIRTUAL EVENT</a:t>
            </a:r>
          </a:p>
        </p:txBody>
      </p:sp>
    </p:spTree>
    <p:extLst>
      <p:ext uri="{BB962C8B-B14F-4D97-AF65-F5344CB8AC3E}">
        <p14:creationId xmlns:p14="http://schemas.microsoft.com/office/powerpoint/2010/main" val="98431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04A6E-A897-E21B-70C0-1EE8683D487A}"/>
              </a:ext>
            </a:extLst>
          </p:cNvPr>
          <p:cNvSpPr txBox="1"/>
          <p:nvPr/>
        </p:nvSpPr>
        <p:spPr>
          <a:xfrm>
            <a:off x="181265" y="4812620"/>
            <a:ext cx="2547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NotesEsa" panose="02000506030000020004" pitchFamily="2" charset="0"/>
              </a:rPr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1527F-947C-77A9-E5CF-749D80991ABC}"/>
              </a:ext>
            </a:extLst>
          </p:cNvPr>
          <p:cNvSpPr txBox="1"/>
          <p:nvPr/>
        </p:nvSpPr>
        <p:spPr>
          <a:xfrm>
            <a:off x="181265" y="5266768"/>
            <a:ext cx="333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Author and co-authors</a:t>
            </a:r>
            <a:b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</a:br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261676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CCA696-FA0A-6654-A34A-303FDB8A59C9}"/>
              </a:ext>
            </a:extLst>
          </p:cNvPr>
          <p:cNvSpPr txBox="1"/>
          <p:nvPr/>
        </p:nvSpPr>
        <p:spPr>
          <a:xfrm>
            <a:off x="216130" y="6506187"/>
            <a:ext cx="115630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1</a:t>
            </a:r>
            <a:r>
              <a:rPr lang="en-GB" sz="1100" b="1" baseline="30000" dirty="0">
                <a:solidFill>
                  <a:srgbClr val="00AE9D"/>
                </a:solidFill>
                <a:latin typeface="NotesEsa" panose="02000506030000020004" pitchFamily="2" charset="0"/>
              </a:rPr>
              <a:t>st</a:t>
            </a: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 ESA-JAXA </a:t>
            </a:r>
            <a:r>
              <a:rPr lang="en-GB" sz="1100" b="1" dirty="0" err="1">
                <a:solidFill>
                  <a:srgbClr val="00AE9D"/>
                </a:solidFill>
                <a:latin typeface="NotesEsa" panose="02000506030000020004" pitchFamily="2" charset="0"/>
              </a:rPr>
              <a:t>EarthCARE</a:t>
            </a: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 In-Orbit Validation Workshop </a:t>
            </a:r>
            <a:r>
              <a:rPr lang="en-GB" sz="1100" b="0" dirty="0">
                <a:solidFill>
                  <a:srgbClr val="00AE9D"/>
                </a:solidFill>
                <a:latin typeface="NotesEsa" panose="02000506030000020004" pitchFamily="2" charset="0"/>
              </a:rPr>
              <a:t>| 14 – 17 January 202</a:t>
            </a:r>
            <a:r>
              <a:rPr lang="en-GB" sz="1100" dirty="0">
                <a:solidFill>
                  <a:srgbClr val="00AE9D"/>
                </a:solidFill>
                <a:latin typeface="NotesEsa" panose="02000506030000020004" pitchFamily="2" charset="0"/>
              </a:rPr>
              <a:t>5</a:t>
            </a:r>
            <a:r>
              <a:rPr lang="en-GB" sz="1100" b="0" dirty="0">
                <a:solidFill>
                  <a:srgbClr val="00AE9D"/>
                </a:solidFill>
                <a:latin typeface="NotesEsa" panose="02000506030000020004" pitchFamily="2" charset="0"/>
              </a:rPr>
              <a:t> </a:t>
            </a:r>
            <a:r>
              <a:rPr lang="en-GB" sz="1100" dirty="0">
                <a:solidFill>
                  <a:srgbClr val="00AE9D"/>
                </a:solidFill>
                <a:latin typeface="NotesEsa" panose="02000506030000020004" pitchFamily="2" charset="0"/>
              </a:rPr>
              <a:t>| VIRTUAL EVENT</a:t>
            </a:r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00A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CCA696-FA0A-6654-A34A-303FDB8A59C9}"/>
              </a:ext>
            </a:extLst>
          </p:cNvPr>
          <p:cNvSpPr txBox="1"/>
          <p:nvPr/>
        </p:nvSpPr>
        <p:spPr>
          <a:xfrm>
            <a:off x="216130" y="6506187"/>
            <a:ext cx="115630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1</a:t>
            </a:r>
            <a:r>
              <a:rPr lang="en-GB" sz="1100" b="1" baseline="30000" dirty="0">
                <a:solidFill>
                  <a:srgbClr val="00AE9D"/>
                </a:solidFill>
                <a:latin typeface="NotesEsa" panose="02000506030000020004" pitchFamily="2" charset="0"/>
              </a:rPr>
              <a:t>st</a:t>
            </a: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 ESA-JAXA </a:t>
            </a:r>
            <a:r>
              <a:rPr lang="en-GB" sz="1100" b="1" dirty="0" err="1">
                <a:solidFill>
                  <a:srgbClr val="00AE9D"/>
                </a:solidFill>
                <a:latin typeface="NotesEsa" panose="02000506030000020004" pitchFamily="2" charset="0"/>
              </a:rPr>
              <a:t>EarthCARE</a:t>
            </a: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 In-Orbit Validation Workshop </a:t>
            </a:r>
            <a:r>
              <a:rPr lang="en-GB" sz="1100" b="0" dirty="0">
                <a:solidFill>
                  <a:srgbClr val="00AE9D"/>
                </a:solidFill>
                <a:latin typeface="NotesEsa" panose="02000506030000020004" pitchFamily="2" charset="0"/>
              </a:rPr>
              <a:t>| 14 – 17 January 202</a:t>
            </a:r>
            <a:r>
              <a:rPr lang="en-GB" sz="1100" dirty="0">
                <a:solidFill>
                  <a:srgbClr val="00AE9D"/>
                </a:solidFill>
                <a:latin typeface="NotesEsa" panose="02000506030000020004" pitchFamily="2" charset="0"/>
              </a:rPr>
              <a:t>5</a:t>
            </a:r>
            <a:r>
              <a:rPr lang="en-GB" sz="1100" b="0" dirty="0">
                <a:solidFill>
                  <a:srgbClr val="00AE9D"/>
                </a:solidFill>
                <a:latin typeface="NotesEsa" panose="02000506030000020004" pitchFamily="2" charset="0"/>
              </a:rPr>
              <a:t> </a:t>
            </a:r>
            <a:r>
              <a:rPr lang="en-GB" sz="1100" dirty="0">
                <a:solidFill>
                  <a:srgbClr val="00AE9D"/>
                </a:solidFill>
                <a:latin typeface="NotesEsa" panose="02000506030000020004" pitchFamily="2" charset="0"/>
              </a:rPr>
              <a:t>| VIRTUAL EVENT</a:t>
            </a:r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DC42C7-A804-DDFC-D64F-5B170BCB1360}"/>
              </a:ext>
            </a:extLst>
          </p:cNvPr>
          <p:cNvCxnSpPr>
            <a:cxnSpLocks/>
          </p:cNvCxnSpPr>
          <p:nvPr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00A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9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NotesEsa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Lorenza Versace</dc:creator>
  <cp:lastModifiedBy>Lorenza Versace</cp:lastModifiedBy>
  <cp:revision>5</cp:revision>
  <dcterms:created xsi:type="dcterms:W3CDTF">2024-11-20T12:46:24Z</dcterms:created>
  <dcterms:modified xsi:type="dcterms:W3CDTF">2024-12-04T10:05:28Z</dcterms:modified>
</cp:coreProperties>
</file>