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5"/>
  </p:handoutMasterIdLst>
  <p:sldIdLst>
    <p:sldId id="259" r:id="rId2"/>
    <p:sldId id="256" r:id="rId3"/>
    <p:sldId id="26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2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766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C004C69-E335-E7F0-0132-46D91A513EB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4460CF-9175-E8B8-E528-3D6800F1CE6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284A77-CC40-4A6A-B16A-43F732F3BC6C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73D1C0-5AE1-817F-61A7-F8767E6F003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5F6B0E-60AB-0FCF-4841-6166AEEF90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89C1C5-4BBE-4AE0-BF21-20CDCD326C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0923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6641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2C9DF-4CCB-5798-D2AD-0FA29CA056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84CE78-D783-8212-7926-82060CE3E4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DD13AD-5254-7136-7158-8A1CABC80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83262-AF9A-4C54-BE50-E2203E3E43D6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6831E1-31A9-4DF9-2480-D1D7392A6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B99969-A38F-5F7C-0192-C6594401E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42AA2-7C59-4429-A42C-78903299F340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dragon and a sword">
            <a:extLst>
              <a:ext uri="{FF2B5EF4-FFF2-40B4-BE49-F238E27FC236}">
                <a16:creationId xmlns:a16="http://schemas.microsoft.com/office/drawing/2014/main" id="{90A2E630-A6FD-4172-3C68-0002CC17E3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pic>
        <p:nvPicPr>
          <p:cNvPr id="10" name="Picture 9" descr="A close-up of a fish tank">
            <a:extLst>
              <a:ext uri="{FF2B5EF4-FFF2-40B4-BE49-F238E27FC236}">
                <a16:creationId xmlns:a16="http://schemas.microsoft.com/office/drawing/2014/main" id="{1BA06AB3-0D72-329B-A220-E87A860C3C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887B7EE-F5AB-0901-3308-BB13076DAD78}"/>
              </a:ext>
            </a:extLst>
          </p:cNvPr>
          <p:cNvCxnSpPr>
            <a:cxnSpLocks/>
          </p:cNvCxnSpPr>
          <p:nvPr userDrawn="1"/>
        </p:nvCxnSpPr>
        <p:spPr>
          <a:xfrm>
            <a:off x="290946" y="6425738"/>
            <a:ext cx="11563003" cy="0"/>
          </a:xfrm>
          <a:prstGeom prst="line">
            <a:avLst/>
          </a:prstGeom>
          <a:ln>
            <a:solidFill>
              <a:srgbClr val="00AE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A28DA83-D1E7-47DA-0467-674762E9F32F}"/>
              </a:ext>
            </a:extLst>
          </p:cNvPr>
          <p:cNvSpPr txBox="1"/>
          <p:nvPr userDrawn="1"/>
        </p:nvSpPr>
        <p:spPr>
          <a:xfrm>
            <a:off x="216130" y="6506187"/>
            <a:ext cx="1156300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b="1" dirty="0">
                <a:solidFill>
                  <a:srgbClr val="00AE9D"/>
                </a:solidFill>
                <a:latin typeface="NotesEsa" panose="02000506030000020004" pitchFamily="2" charset="0"/>
              </a:rPr>
              <a:t>1</a:t>
            </a:r>
            <a:r>
              <a:rPr lang="en-GB" sz="1100" b="1" baseline="30000" dirty="0">
                <a:solidFill>
                  <a:srgbClr val="00AE9D"/>
                </a:solidFill>
                <a:latin typeface="NotesEsa" panose="02000506030000020004" pitchFamily="2" charset="0"/>
              </a:rPr>
              <a:t>st</a:t>
            </a:r>
            <a:r>
              <a:rPr lang="en-GB" sz="1100" b="1" dirty="0">
                <a:solidFill>
                  <a:srgbClr val="00AE9D"/>
                </a:solidFill>
                <a:latin typeface="NotesEsa" panose="02000506030000020004" pitchFamily="2" charset="0"/>
              </a:rPr>
              <a:t> ESA-JAXA </a:t>
            </a:r>
            <a:r>
              <a:rPr lang="en-GB" sz="1100" b="1" dirty="0" err="1">
                <a:solidFill>
                  <a:srgbClr val="00AE9D"/>
                </a:solidFill>
                <a:latin typeface="NotesEsa" panose="02000506030000020004" pitchFamily="2" charset="0"/>
              </a:rPr>
              <a:t>EarthCARE</a:t>
            </a:r>
            <a:r>
              <a:rPr lang="en-GB" sz="1100" b="1" dirty="0">
                <a:solidFill>
                  <a:srgbClr val="00AE9D"/>
                </a:solidFill>
                <a:latin typeface="NotesEsa" panose="02000506030000020004" pitchFamily="2" charset="0"/>
              </a:rPr>
              <a:t> In-Orbit Validation Workshop </a:t>
            </a:r>
            <a:r>
              <a:rPr lang="en-GB" sz="1100" b="0" dirty="0">
                <a:solidFill>
                  <a:srgbClr val="00AE9D"/>
                </a:solidFill>
                <a:latin typeface="NotesEsa" panose="02000506030000020004" pitchFamily="2" charset="0"/>
              </a:rPr>
              <a:t>| 14 – 17 January 202</a:t>
            </a:r>
            <a:r>
              <a:rPr lang="en-GB" sz="1100" dirty="0">
                <a:solidFill>
                  <a:srgbClr val="00AE9D"/>
                </a:solidFill>
                <a:latin typeface="NotesEsa" panose="02000506030000020004" pitchFamily="2" charset="0"/>
              </a:rPr>
              <a:t>5</a:t>
            </a:r>
            <a:r>
              <a:rPr lang="en-GB" sz="1100" b="0" dirty="0">
                <a:solidFill>
                  <a:srgbClr val="00AE9D"/>
                </a:solidFill>
                <a:latin typeface="NotesEsa" panose="02000506030000020004" pitchFamily="2" charset="0"/>
              </a:rPr>
              <a:t> </a:t>
            </a:r>
            <a:r>
              <a:rPr lang="en-GB" sz="1100" dirty="0">
                <a:solidFill>
                  <a:srgbClr val="00AE9D"/>
                </a:solidFill>
                <a:latin typeface="NotesEsa" panose="02000506030000020004" pitchFamily="2" charset="0"/>
              </a:rPr>
              <a:t>| VIRTUAL EVENT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7328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7EDCBA-5504-3CF1-B214-980EE73E3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4A3E3-C61C-4385-BFD0-51D759A2F0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8D36D-5BFD-C283-89AF-EA36CD55BB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483262-AF9A-4C54-BE50-E2203E3E43D6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6293E9-9362-AE3E-996E-B526517C37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96241F-7AFC-1E18-295E-212067FE0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B42AA2-7C59-4429-A42C-78903299F340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7591D9-DD87-563F-6ECA-3BC119EB815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101D0BC-D861-101A-27EA-129CB7A22CDC}"/>
              </a:ext>
            </a:extLst>
          </p:cNvPr>
          <p:cNvSpPr txBox="1"/>
          <p:nvPr userDrawn="1"/>
        </p:nvSpPr>
        <p:spPr>
          <a:xfrm>
            <a:off x="2716230" y="6308353"/>
            <a:ext cx="675953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NotesEsa" panose="02000506030000020004" pitchFamily="2" charset="0"/>
              </a:rPr>
              <a:t>1</a:t>
            </a:r>
            <a:r>
              <a:rPr lang="en-GB" sz="1600" baseline="30000" dirty="0">
                <a:solidFill>
                  <a:schemeClr val="bg1"/>
                </a:solidFill>
                <a:latin typeface="NotesEsa" panose="02000506030000020004" pitchFamily="2" charset="0"/>
              </a:rPr>
              <a:t>st</a:t>
            </a:r>
            <a:r>
              <a:rPr lang="en-GB" sz="1600" dirty="0">
                <a:solidFill>
                  <a:schemeClr val="bg1"/>
                </a:solidFill>
                <a:latin typeface="NotesEsa" panose="02000506030000020004" pitchFamily="2" charset="0"/>
              </a:rPr>
              <a:t> ESA-JAXA </a:t>
            </a:r>
            <a:r>
              <a:rPr lang="en-GB" sz="1600" dirty="0" err="1">
                <a:solidFill>
                  <a:schemeClr val="bg1"/>
                </a:solidFill>
                <a:latin typeface="NotesEsa" panose="02000506030000020004" pitchFamily="2" charset="0"/>
              </a:rPr>
              <a:t>EarthCARE</a:t>
            </a:r>
            <a:r>
              <a:rPr lang="en-GB" sz="1600" dirty="0">
                <a:solidFill>
                  <a:schemeClr val="bg1"/>
                </a:solidFill>
                <a:latin typeface="NotesEsa" panose="02000506030000020004" pitchFamily="2" charset="0"/>
              </a:rPr>
              <a:t> In-Orbit Validation Workshop</a:t>
            </a:r>
          </a:p>
          <a:p>
            <a:pPr algn="ctr"/>
            <a:r>
              <a:rPr lang="en-GB" sz="1050" dirty="0">
                <a:solidFill>
                  <a:schemeClr val="bg1"/>
                </a:solidFill>
                <a:latin typeface="NotesEsa" panose="02000506030000020004" pitchFamily="2" charset="0"/>
              </a:rPr>
              <a:t>14 – 17 January 2025 | VIRTUAL EVENT</a:t>
            </a:r>
          </a:p>
        </p:txBody>
      </p:sp>
    </p:spTree>
    <p:extLst>
      <p:ext uri="{BB962C8B-B14F-4D97-AF65-F5344CB8AC3E}">
        <p14:creationId xmlns:p14="http://schemas.microsoft.com/office/powerpoint/2010/main" val="984314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E04A6E-A897-E21B-70C0-1EE8683D487A}"/>
              </a:ext>
            </a:extLst>
          </p:cNvPr>
          <p:cNvSpPr txBox="1"/>
          <p:nvPr/>
        </p:nvSpPr>
        <p:spPr>
          <a:xfrm>
            <a:off x="181265" y="4812620"/>
            <a:ext cx="2547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NotesEsa" panose="02000506030000020004" pitchFamily="2" charset="0"/>
              </a:rPr>
              <a:t>TITLE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21527F-947C-77A9-E5CF-749D80991ABC}"/>
              </a:ext>
            </a:extLst>
          </p:cNvPr>
          <p:cNvSpPr txBox="1"/>
          <p:nvPr/>
        </p:nvSpPr>
        <p:spPr>
          <a:xfrm>
            <a:off x="181265" y="5266768"/>
            <a:ext cx="33384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>
                <a:solidFill>
                  <a:schemeClr val="bg1"/>
                </a:solidFill>
                <a:latin typeface="NotesEsa" panose="02000506030000020004" pitchFamily="2" charset="0"/>
              </a:rPr>
              <a:t>Author and co-authors</a:t>
            </a:r>
            <a:br>
              <a:rPr lang="en-GB" sz="2800" i="1" dirty="0">
                <a:solidFill>
                  <a:schemeClr val="bg1"/>
                </a:solidFill>
                <a:latin typeface="NotesEsa" panose="02000506030000020004" pitchFamily="2" charset="0"/>
              </a:rPr>
            </a:br>
            <a:r>
              <a:rPr lang="en-GB" sz="2800" i="1" dirty="0">
                <a:solidFill>
                  <a:schemeClr val="bg1"/>
                </a:solidFill>
                <a:latin typeface="NotesEsa" panose="02000506030000020004" pitchFamily="2" charset="0"/>
              </a:rPr>
              <a:t>Affiliations</a:t>
            </a:r>
          </a:p>
        </p:txBody>
      </p:sp>
    </p:spTree>
    <p:extLst>
      <p:ext uri="{BB962C8B-B14F-4D97-AF65-F5344CB8AC3E}">
        <p14:creationId xmlns:p14="http://schemas.microsoft.com/office/powerpoint/2010/main" val="2616764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5CCA696-FA0A-6654-A34A-303FDB8A59C9}"/>
              </a:ext>
            </a:extLst>
          </p:cNvPr>
          <p:cNvSpPr txBox="1"/>
          <p:nvPr/>
        </p:nvSpPr>
        <p:spPr>
          <a:xfrm>
            <a:off x="216130" y="6506187"/>
            <a:ext cx="1156300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b="1" dirty="0">
                <a:solidFill>
                  <a:srgbClr val="00AE9D"/>
                </a:solidFill>
                <a:latin typeface="NotesEsa" panose="02000506030000020004" pitchFamily="2" charset="0"/>
              </a:rPr>
              <a:t>1</a:t>
            </a:r>
            <a:r>
              <a:rPr lang="en-GB" sz="1100" b="1" baseline="30000" dirty="0">
                <a:solidFill>
                  <a:srgbClr val="00AE9D"/>
                </a:solidFill>
                <a:latin typeface="NotesEsa" panose="02000506030000020004" pitchFamily="2" charset="0"/>
              </a:rPr>
              <a:t>st</a:t>
            </a:r>
            <a:r>
              <a:rPr lang="en-GB" sz="1100" b="1" dirty="0">
                <a:solidFill>
                  <a:srgbClr val="00AE9D"/>
                </a:solidFill>
                <a:latin typeface="NotesEsa" panose="02000506030000020004" pitchFamily="2" charset="0"/>
              </a:rPr>
              <a:t> ESA-JAXA </a:t>
            </a:r>
            <a:r>
              <a:rPr lang="en-GB" sz="1100" b="1" dirty="0" err="1">
                <a:solidFill>
                  <a:srgbClr val="00AE9D"/>
                </a:solidFill>
                <a:latin typeface="NotesEsa" panose="02000506030000020004" pitchFamily="2" charset="0"/>
              </a:rPr>
              <a:t>EarthCARE</a:t>
            </a:r>
            <a:r>
              <a:rPr lang="en-GB" sz="1100" b="1" dirty="0">
                <a:solidFill>
                  <a:srgbClr val="00AE9D"/>
                </a:solidFill>
                <a:latin typeface="NotesEsa" panose="02000506030000020004" pitchFamily="2" charset="0"/>
              </a:rPr>
              <a:t> In-Orbit Validation Workshop </a:t>
            </a:r>
            <a:r>
              <a:rPr lang="en-GB" sz="1100" b="0" dirty="0">
                <a:solidFill>
                  <a:srgbClr val="00AE9D"/>
                </a:solidFill>
                <a:latin typeface="NotesEsa" panose="02000506030000020004" pitchFamily="2" charset="0"/>
              </a:rPr>
              <a:t>| 14 – 17 January 202</a:t>
            </a:r>
            <a:r>
              <a:rPr lang="en-GB" sz="1100" dirty="0">
                <a:solidFill>
                  <a:srgbClr val="00AE9D"/>
                </a:solidFill>
                <a:latin typeface="NotesEsa" panose="02000506030000020004" pitchFamily="2" charset="0"/>
              </a:rPr>
              <a:t>5</a:t>
            </a:r>
            <a:r>
              <a:rPr lang="en-GB" sz="1100" b="0" dirty="0">
                <a:solidFill>
                  <a:srgbClr val="00AE9D"/>
                </a:solidFill>
                <a:latin typeface="NotesEsa" panose="02000506030000020004" pitchFamily="2" charset="0"/>
              </a:rPr>
              <a:t> </a:t>
            </a:r>
            <a:r>
              <a:rPr lang="en-GB" sz="1100" dirty="0">
                <a:solidFill>
                  <a:srgbClr val="00AE9D"/>
                </a:solidFill>
                <a:latin typeface="NotesEsa" panose="02000506030000020004" pitchFamily="2" charset="0"/>
              </a:rPr>
              <a:t>| VIRTUAL EVENT</a:t>
            </a:r>
          </a:p>
          <a:p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DC42C7-A804-DDFC-D64F-5B170BCB1360}"/>
              </a:ext>
            </a:extLst>
          </p:cNvPr>
          <p:cNvCxnSpPr>
            <a:cxnSpLocks/>
          </p:cNvCxnSpPr>
          <p:nvPr/>
        </p:nvCxnSpPr>
        <p:spPr>
          <a:xfrm>
            <a:off x="290946" y="6425738"/>
            <a:ext cx="11563003" cy="0"/>
          </a:xfrm>
          <a:prstGeom prst="line">
            <a:avLst/>
          </a:prstGeom>
          <a:ln>
            <a:solidFill>
              <a:srgbClr val="00AE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967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5CCA696-FA0A-6654-A34A-303FDB8A59C9}"/>
              </a:ext>
            </a:extLst>
          </p:cNvPr>
          <p:cNvSpPr txBox="1"/>
          <p:nvPr/>
        </p:nvSpPr>
        <p:spPr>
          <a:xfrm>
            <a:off x="216130" y="6506187"/>
            <a:ext cx="1156300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b="1" dirty="0">
                <a:solidFill>
                  <a:srgbClr val="00AE9D"/>
                </a:solidFill>
                <a:latin typeface="NotesEsa" panose="02000506030000020004" pitchFamily="2" charset="0"/>
              </a:rPr>
              <a:t>1</a:t>
            </a:r>
            <a:r>
              <a:rPr lang="en-GB" sz="1100" b="1" baseline="30000" dirty="0">
                <a:solidFill>
                  <a:srgbClr val="00AE9D"/>
                </a:solidFill>
                <a:latin typeface="NotesEsa" panose="02000506030000020004" pitchFamily="2" charset="0"/>
              </a:rPr>
              <a:t>st</a:t>
            </a:r>
            <a:r>
              <a:rPr lang="en-GB" sz="1100" b="1" dirty="0">
                <a:solidFill>
                  <a:srgbClr val="00AE9D"/>
                </a:solidFill>
                <a:latin typeface="NotesEsa" panose="02000506030000020004" pitchFamily="2" charset="0"/>
              </a:rPr>
              <a:t> ESA-JAXA </a:t>
            </a:r>
            <a:r>
              <a:rPr lang="en-GB" sz="1100" b="1" dirty="0" err="1">
                <a:solidFill>
                  <a:srgbClr val="00AE9D"/>
                </a:solidFill>
                <a:latin typeface="NotesEsa" panose="02000506030000020004" pitchFamily="2" charset="0"/>
              </a:rPr>
              <a:t>EarthCARE</a:t>
            </a:r>
            <a:r>
              <a:rPr lang="en-GB" sz="1100" b="1" dirty="0">
                <a:solidFill>
                  <a:srgbClr val="00AE9D"/>
                </a:solidFill>
                <a:latin typeface="NotesEsa" panose="02000506030000020004" pitchFamily="2" charset="0"/>
              </a:rPr>
              <a:t> In-Orbit Validation Workshop </a:t>
            </a:r>
            <a:r>
              <a:rPr lang="en-GB" sz="1100" b="0" dirty="0">
                <a:solidFill>
                  <a:srgbClr val="00AE9D"/>
                </a:solidFill>
                <a:latin typeface="NotesEsa" panose="02000506030000020004" pitchFamily="2" charset="0"/>
              </a:rPr>
              <a:t>| 14 – 17 January 202</a:t>
            </a:r>
            <a:r>
              <a:rPr lang="en-GB" sz="1100" dirty="0">
                <a:solidFill>
                  <a:srgbClr val="00AE9D"/>
                </a:solidFill>
                <a:latin typeface="NotesEsa" panose="02000506030000020004" pitchFamily="2" charset="0"/>
              </a:rPr>
              <a:t>5</a:t>
            </a:r>
            <a:r>
              <a:rPr lang="en-GB" sz="1100" b="0" dirty="0">
                <a:solidFill>
                  <a:srgbClr val="00AE9D"/>
                </a:solidFill>
                <a:latin typeface="NotesEsa" panose="02000506030000020004" pitchFamily="2" charset="0"/>
              </a:rPr>
              <a:t> </a:t>
            </a:r>
            <a:r>
              <a:rPr lang="en-GB" sz="1100" dirty="0">
                <a:solidFill>
                  <a:srgbClr val="00AE9D"/>
                </a:solidFill>
                <a:latin typeface="NotesEsa" panose="02000506030000020004" pitchFamily="2" charset="0"/>
              </a:rPr>
              <a:t>| VIRTUAL EVENT</a:t>
            </a:r>
          </a:p>
          <a:p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DC42C7-A804-DDFC-D64F-5B170BCB1360}"/>
              </a:ext>
            </a:extLst>
          </p:cNvPr>
          <p:cNvCxnSpPr>
            <a:cxnSpLocks/>
          </p:cNvCxnSpPr>
          <p:nvPr/>
        </p:nvCxnSpPr>
        <p:spPr>
          <a:xfrm>
            <a:off x="290946" y="6425738"/>
            <a:ext cx="11563003" cy="0"/>
          </a:xfrm>
          <a:prstGeom prst="line">
            <a:avLst/>
          </a:prstGeom>
          <a:ln>
            <a:solidFill>
              <a:srgbClr val="00AE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4192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36</Words>
  <Application>Microsoft Office PowerPoint</Application>
  <PresentationFormat>Widescreen</PresentationFormat>
  <Paragraphs>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NotesEsa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Lorenza Versace</dc:creator>
  <cp:lastModifiedBy>Lorenza Versace</cp:lastModifiedBy>
  <cp:revision>5</cp:revision>
  <dcterms:created xsi:type="dcterms:W3CDTF">2024-11-20T12:46:24Z</dcterms:created>
  <dcterms:modified xsi:type="dcterms:W3CDTF">2024-12-04T10:05:28Z</dcterms:modified>
</cp:coreProperties>
</file>