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1pPr>
    <a:lvl2pPr marL="43498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2pPr>
    <a:lvl3pPr marL="86996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3pPr>
    <a:lvl4pPr marL="130494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4pPr>
    <a:lvl5pPr marL="1739920" algn="ctr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+mn-cs"/>
      </a:defRPr>
    </a:lvl5pPr>
    <a:lvl6pPr marL="2174900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6pPr>
    <a:lvl7pPr marL="2609880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7pPr>
    <a:lvl8pPr marL="3044861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8pPr>
    <a:lvl9pPr marL="3479841" algn="l" defTabSz="86996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88">
          <p15:clr>
            <a:srgbClr val="A4A3A4"/>
          </p15:clr>
        </p15:guide>
        <p15:guide id="2" orient="horz" pos="26261">
          <p15:clr>
            <a:srgbClr val="A4A3A4"/>
          </p15:clr>
        </p15:guide>
        <p15:guide id="3" orient="horz" pos="2793">
          <p15:clr>
            <a:srgbClr val="A4A3A4"/>
          </p15:clr>
        </p15:guide>
        <p15:guide id="4" pos="95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a Baptista" initials="PB" lastIdx="1" clrIdx="0">
    <p:extLst>
      <p:ext uri="{19B8F6BF-5375-455C-9EA6-DF929625EA0E}">
        <p15:presenceInfo xmlns:p15="http://schemas.microsoft.com/office/powerpoint/2012/main" userId="Paula Baptist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CBE5"/>
    <a:srgbClr val="54828C"/>
    <a:srgbClr val="663300"/>
    <a:srgbClr val="CC9900"/>
    <a:srgbClr val="C0C0C0"/>
    <a:srgbClr val="0046D2"/>
    <a:srgbClr val="FF0000"/>
    <a:srgbClr val="698ED9"/>
    <a:srgbClr val="A7C4FF"/>
    <a:srgbClr val="003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9870E-5131-3E4F-8448-844C374AC79E}" v="29" dt="2024-03-04T15:52:54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559" autoAdjust="0"/>
    <p:restoredTop sz="96180"/>
  </p:normalViewPr>
  <p:slideViewPr>
    <p:cSldViewPr snapToGrid="0">
      <p:cViewPr>
        <p:scale>
          <a:sx n="55" d="100"/>
          <a:sy n="55" d="100"/>
        </p:scale>
        <p:origin x="1640" y="-7352"/>
      </p:cViewPr>
      <p:guideLst>
        <p:guide orient="horz" pos="6288"/>
        <p:guide orient="horz" pos="26261"/>
        <p:guide orient="horz" pos="2793"/>
        <p:guide pos="9536"/>
      </p:guideLst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hur Aparecido Janoni Lima" userId="14b9e1da-240c-4378-b8b5-8c2e4a3acee7" providerId="ADAL" clId="{35D9870E-5131-3E4F-8448-844C374AC79E}"/>
    <pc:docChg chg="undo custSel modSld">
      <pc:chgData name="Arthur Aparecido Janoni Lima" userId="14b9e1da-240c-4378-b8b5-8c2e4a3acee7" providerId="ADAL" clId="{35D9870E-5131-3E4F-8448-844C374AC79E}" dt="2024-03-04T15:53:01.024" v="224" actId="1036"/>
      <pc:docMkLst>
        <pc:docMk/>
      </pc:docMkLst>
      <pc:sldChg chg="addSp delSp modSp mod">
        <pc:chgData name="Arthur Aparecido Janoni Lima" userId="14b9e1da-240c-4378-b8b5-8c2e4a3acee7" providerId="ADAL" clId="{35D9870E-5131-3E4F-8448-844C374AC79E}" dt="2024-03-04T15:53:01.024" v="224" actId="1036"/>
        <pc:sldMkLst>
          <pc:docMk/>
          <pc:sldMk cId="0" sldId="256"/>
        </pc:sldMkLst>
        <pc:spChg chg="del">
          <ac:chgData name="Arthur Aparecido Janoni Lima" userId="14b9e1da-240c-4378-b8b5-8c2e4a3acee7" providerId="ADAL" clId="{35D9870E-5131-3E4F-8448-844C374AC79E}" dt="2024-02-22T16:36:13.291" v="9" actId="478"/>
          <ac:spMkLst>
            <pc:docMk/>
            <pc:sldMk cId="0" sldId="256"/>
            <ac:spMk id="6" creationId="{AF337CA0-68FD-4224-AC6D-10BEA187608F}"/>
          </ac:spMkLst>
        </pc:spChg>
        <pc:spChg chg="del">
          <ac:chgData name="Arthur Aparecido Janoni Lima" userId="14b9e1da-240c-4378-b8b5-8c2e4a3acee7" providerId="ADAL" clId="{35D9870E-5131-3E4F-8448-844C374AC79E}" dt="2024-02-22T16:36:10.498" v="8" actId="478"/>
          <ac:spMkLst>
            <pc:docMk/>
            <pc:sldMk cId="0" sldId="256"/>
            <ac:spMk id="10" creationId="{B7A4FFEB-0F59-445A-BE24-88553D59E152}"/>
          </ac:spMkLst>
        </pc:spChg>
        <pc:spChg chg="add mod">
          <ac:chgData name="Arthur Aparecido Janoni Lima" userId="14b9e1da-240c-4378-b8b5-8c2e4a3acee7" providerId="ADAL" clId="{35D9870E-5131-3E4F-8448-844C374AC79E}" dt="2024-03-04T15:50:23.878" v="174" actId="1036"/>
          <ac:spMkLst>
            <pc:docMk/>
            <pc:sldMk cId="0" sldId="256"/>
            <ac:spMk id="10" creationId="{DED6A0E0-5739-DC6C-C089-02A008F809D4}"/>
          </ac:spMkLst>
        </pc:spChg>
        <pc:spChg chg="add mod">
          <ac:chgData name="Arthur Aparecido Janoni Lima" userId="14b9e1da-240c-4378-b8b5-8c2e4a3acee7" providerId="ADAL" clId="{35D9870E-5131-3E4F-8448-844C374AC79E}" dt="2024-03-04T15:50:18.238" v="172" actId="14100"/>
          <ac:spMkLst>
            <pc:docMk/>
            <pc:sldMk cId="0" sldId="256"/>
            <ac:spMk id="13" creationId="{B40CE4D5-553C-907B-A682-F92F30E9A3C4}"/>
          </ac:spMkLst>
        </pc:spChg>
        <pc:spChg chg="add mod">
          <ac:chgData name="Arthur Aparecido Janoni Lima" userId="14b9e1da-240c-4378-b8b5-8c2e4a3acee7" providerId="ADAL" clId="{35D9870E-5131-3E4F-8448-844C374AC79E}" dt="2024-03-04T15:50:59.826" v="192" actId="14100"/>
          <ac:spMkLst>
            <pc:docMk/>
            <pc:sldMk cId="0" sldId="256"/>
            <ac:spMk id="14" creationId="{B692A83C-25D7-EC93-CC7C-ABB819E86EC1}"/>
          </ac:spMkLst>
        </pc:spChg>
        <pc:spChg chg="add mod">
          <ac:chgData name="Arthur Aparecido Janoni Lima" userId="14b9e1da-240c-4378-b8b5-8c2e4a3acee7" providerId="ADAL" clId="{35D9870E-5131-3E4F-8448-844C374AC79E}" dt="2024-03-04T15:51:11.484" v="196" actId="14100"/>
          <ac:spMkLst>
            <pc:docMk/>
            <pc:sldMk cId="0" sldId="256"/>
            <ac:spMk id="19" creationId="{63B8B07A-4E55-249B-C0DE-FBF1B3B6A7D7}"/>
          </ac:spMkLst>
        </pc:spChg>
        <pc:spChg chg="add mod">
          <ac:chgData name="Arthur Aparecido Janoni Lima" userId="14b9e1da-240c-4378-b8b5-8c2e4a3acee7" providerId="ADAL" clId="{35D9870E-5131-3E4F-8448-844C374AC79E}" dt="2024-03-04T15:51:21.594" v="199" actId="14100"/>
          <ac:spMkLst>
            <pc:docMk/>
            <pc:sldMk cId="0" sldId="256"/>
            <ac:spMk id="20" creationId="{8184EB93-FE02-68CB-A6CD-78D94E1667F0}"/>
          </ac:spMkLst>
        </pc:spChg>
        <pc:spChg chg="add mod">
          <ac:chgData name="Arthur Aparecido Janoni Lima" userId="14b9e1da-240c-4378-b8b5-8c2e4a3acee7" providerId="ADAL" clId="{35D9870E-5131-3E4F-8448-844C374AC79E}" dt="2024-03-04T15:51:30.291" v="202" actId="14100"/>
          <ac:spMkLst>
            <pc:docMk/>
            <pc:sldMk cId="0" sldId="256"/>
            <ac:spMk id="21" creationId="{0D65057F-391A-9881-5F41-0704A59A904A}"/>
          </ac:spMkLst>
        </pc:spChg>
        <pc:spChg chg="mod">
          <ac:chgData name="Arthur Aparecido Janoni Lima" userId="14b9e1da-240c-4378-b8b5-8c2e4a3acee7" providerId="ADAL" clId="{35D9870E-5131-3E4F-8448-844C374AC79E}" dt="2024-03-04T15:49:52.566" v="162" actId="1038"/>
          <ac:spMkLst>
            <pc:docMk/>
            <pc:sldMk cId="0" sldId="256"/>
            <ac:spMk id="23" creationId="{00000000-0000-0000-0000-000000000000}"/>
          </ac:spMkLst>
        </pc:spChg>
        <pc:spChg chg="mod">
          <ac:chgData name="Arthur Aparecido Janoni Lima" userId="14b9e1da-240c-4378-b8b5-8c2e4a3acee7" providerId="ADAL" clId="{35D9870E-5131-3E4F-8448-844C374AC79E}" dt="2024-02-22T16:35:18.804" v="5" actId="207"/>
          <ac:spMkLst>
            <pc:docMk/>
            <pc:sldMk cId="0" sldId="256"/>
            <ac:spMk id="24" creationId="{00000000-0000-0000-0000-000000000000}"/>
          </ac:spMkLst>
        </pc:spChg>
        <pc:spChg chg="mod">
          <ac:chgData name="Arthur Aparecido Janoni Lima" userId="14b9e1da-240c-4378-b8b5-8c2e4a3acee7" providerId="ADAL" clId="{35D9870E-5131-3E4F-8448-844C374AC79E}" dt="2024-02-22T16:34:28.672" v="2" actId="207"/>
          <ac:spMkLst>
            <pc:docMk/>
            <pc:sldMk cId="0" sldId="256"/>
            <ac:spMk id="28" creationId="{00000000-0000-0000-0000-000000000000}"/>
          </ac:spMkLst>
        </pc:spChg>
        <pc:spChg chg="add mod">
          <ac:chgData name="Arthur Aparecido Janoni Lima" userId="14b9e1da-240c-4378-b8b5-8c2e4a3acee7" providerId="ADAL" clId="{35D9870E-5131-3E4F-8448-844C374AC79E}" dt="2024-03-04T15:52:11.981" v="207" actId="1036"/>
          <ac:spMkLst>
            <pc:docMk/>
            <pc:sldMk cId="0" sldId="256"/>
            <ac:spMk id="29" creationId="{2968F7D9-4270-49E0-176B-1A6960CBD207}"/>
          </ac:spMkLst>
        </pc:spChg>
        <pc:spChg chg="mod">
          <ac:chgData name="Arthur Aparecido Janoni Lima" userId="14b9e1da-240c-4378-b8b5-8c2e4a3acee7" providerId="ADAL" clId="{35D9870E-5131-3E4F-8448-844C374AC79E}" dt="2024-02-22T16:35:42.795" v="7" actId="207"/>
          <ac:spMkLst>
            <pc:docMk/>
            <pc:sldMk cId="0" sldId="256"/>
            <ac:spMk id="30" creationId="{1B112D82-206B-DA82-7D44-75BAE4065C5B}"/>
          </ac:spMkLst>
        </pc:spChg>
        <pc:spChg chg="add mod">
          <ac:chgData name="Arthur Aparecido Janoni Lima" userId="14b9e1da-240c-4378-b8b5-8c2e4a3acee7" providerId="ADAL" clId="{35D9870E-5131-3E4F-8448-844C374AC79E}" dt="2024-03-04T15:52:21.675" v="210" actId="14100"/>
          <ac:spMkLst>
            <pc:docMk/>
            <pc:sldMk cId="0" sldId="256"/>
            <ac:spMk id="31" creationId="{08F9EDBC-EEA7-E245-61FC-6629AC0A8172}"/>
          </ac:spMkLst>
        </pc:spChg>
        <pc:spChg chg="add mod">
          <ac:chgData name="Arthur Aparecido Janoni Lima" userId="14b9e1da-240c-4378-b8b5-8c2e4a3acee7" providerId="ADAL" clId="{35D9870E-5131-3E4F-8448-844C374AC79E}" dt="2024-03-04T15:52:32.192" v="213" actId="14100"/>
          <ac:spMkLst>
            <pc:docMk/>
            <pc:sldMk cId="0" sldId="256"/>
            <ac:spMk id="32" creationId="{5FE6632D-4161-9FA1-08E3-84AAEDA82843}"/>
          </ac:spMkLst>
        </pc:spChg>
        <pc:spChg chg="add mod">
          <ac:chgData name="Arthur Aparecido Janoni Lima" userId="14b9e1da-240c-4378-b8b5-8c2e4a3acee7" providerId="ADAL" clId="{35D9870E-5131-3E4F-8448-844C374AC79E}" dt="2024-03-04T15:52:39.076" v="215" actId="1076"/>
          <ac:spMkLst>
            <pc:docMk/>
            <pc:sldMk cId="0" sldId="256"/>
            <ac:spMk id="34" creationId="{BB2DB7DC-F4AF-FA68-6325-1AF34821EB29}"/>
          </ac:spMkLst>
        </pc:spChg>
        <pc:spChg chg="add mod">
          <ac:chgData name="Arthur Aparecido Janoni Lima" userId="14b9e1da-240c-4378-b8b5-8c2e4a3acee7" providerId="ADAL" clId="{35D9870E-5131-3E4F-8448-844C374AC79E}" dt="2024-03-04T15:52:45.310" v="219" actId="1038"/>
          <ac:spMkLst>
            <pc:docMk/>
            <pc:sldMk cId="0" sldId="256"/>
            <ac:spMk id="36" creationId="{A59E7223-9D57-FF72-481C-32BAC47B5EE1}"/>
          </ac:spMkLst>
        </pc:spChg>
        <pc:spChg chg="mod">
          <ac:chgData name="Arthur Aparecido Janoni Lima" userId="14b9e1da-240c-4378-b8b5-8c2e4a3acee7" providerId="ADAL" clId="{35D9870E-5131-3E4F-8448-844C374AC79E}" dt="2024-03-04T15:48:42.690" v="132" actId="20577"/>
          <ac:spMkLst>
            <pc:docMk/>
            <pc:sldMk cId="0" sldId="256"/>
            <ac:spMk id="38" creationId="{00000000-0000-0000-0000-000000000000}"/>
          </ac:spMkLst>
        </pc:spChg>
        <pc:spChg chg="add mod">
          <ac:chgData name="Arthur Aparecido Janoni Lima" userId="14b9e1da-240c-4378-b8b5-8c2e4a3acee7" providerId="ADAL" clId="{35D9870E-5131-3E4F-8448-844C374AC79E}" dt="2024-03-04T15:52:52.842" v="221" actId="1076"/>
          <ac:spMkLst>
            <pc:docMk/>
            <pc:sldMk cId="0" sldId="256"/>
            <ac:spMk id="41" creationId="{CD4EA010-E27F-A1D9-062F-D07659513101}"/>
          </ac:spMkLst>
        </pc:spChg>
        <pc:spChg chg="add mod">
          <ac:chgData name="Arthur Aparecido Janoni Lima" userId="14b9e1da-240c-4378-b8b5-8c2e4a3acee7" providerId="ADAL" clId="{35D9870E-5131-3E4F-8448-844C374AC79E}" dt="2024-03-04T15:53:01.024" v="224" actId="1036"/>
          <ac:spMkLst>
            <pc:docMk/>
            <pc:sldMk cId="0" sldId="256"/>
            <ac:spMk id="42" creationId="{081D615B-0F87-5F80-EB43-1F6EFA9E00FC}"/>
          </ac:spMkLst>
        </pc:spChg>
        <pc:spChg chg="mod">
          <ac:chgData name="Arthur Aparecido Janoni Lima" userId="14b9e1da-240c-4378-b8b5-8c2e4a3acee7" providerId="ADAL" clId="{35D9870E-5131-3E4F-8448-844C374AC79E}" dt="2024-02-28T07:47:17.103" v="109" actId="20577"/>
          <ac:spMkLst>
            <pc:docMk/>
            <pc:sldMk cId="0" sldId="256"/>
            <ac:spMk id="44" creationId="{26BD4201-7E0A-3807-4BE6-6BCCE73AEF65}"/>
          </ac:spMkLst>
        </pc:spChg>
        <pc:picChg chg="mod">
          <ac:chgData name="Arthur Aparecido Janoni Lima" userId="14b9e1da-240c-4378-b8b5-8c2e4a3acee7" providerId="ADAL" clId="{35D9870E-5131-3E4F-8448-844C374AC79E}" dt="2024-03-04T15:50:50.976" v="187" actId="1037"/>
          <ac:picMkLst>
            <pc:docMk/>
            <pc:sldMk cId="0" sldId="256"/>
            <ac:picMk id="3" creationId="{07D30578-2B70-D603-F1B6-95B8FDF504CC}"/>
          </ac:picMkLst>
        </pc:picChg>
        <pc:picChg chg="add mod">
          <ac:chgData name="Arthur Aparecido Janoni Lima" userId="14b9e1da-240c-4378-b8b5-8c2e4a3acee7" providerId="ADAL" clId="{35D9870E-5131-3E4F-8448-844C374AC79E}" dt="2024-02-28T07:37:38.889" v="95" actId="1076"/>
          <ac:picMkLst>
            <pc:docMk/>
            <pc:sldMk cId="0" sldId="256"/>
            <ac:picMk id="6" creationId="{B8B4E846-B07C-530A-5DC5-D483C63FF401}"/>
          </ac:picMkLst>
        </pc:picChg>
        <pc:picChg chg="mod">
          <ac:chgData name="Arthur Aparecido Janoni Lima" userId="14b9e1da-240c-4378-b8b5-8c2e4a3acee7" providerId="ADAL" clId="{35D9870E-5131-3E4F-8448-844C374AC79E}" dt="2024-02-28T07:36:12.506" v="78" actId="1076"/>
          <ac:picMkLst>
            <pc:docMk/>
            <pc:sldMk cId="0" sldId="256"/>
            <ac:picMk id="15" creationId="{1CF25EB8-B514-A283-D007-2519D8FD08AD}"/>
          </ac:picMkLst>
        </pc:picChg>
        <pc:picChg chg="mod">
          <ac:chgData name="Arthur Aparecido Janoni Lima" userId="14b9e1da-240c-4378-b8b5-8c2e4a3acee7" providerId="ADAL" clId="{35D9870E-5131-3E4F-8448-844C374AC79E}" dt="2024-02-28T07:36:16.408" v="79" actId="1076"/>
          <ac:picMkLst>
            <pc:docMk/>
            <pc:sldMk cId="0" sldId="256"/>
            <ac:picMk id="16" creationId="{460ADF66-F1C3-14DE-5B5A-23594A97CD0C}"/>
          </ac:picMkLst>
        </pc:picChg>
        <pc:picChg chg="mod">
          <ac:chgData name="Arthur Aparecido Janoni Lima" userId="14b9e1da-240c-4378-b8b5-8c2e4a3acee7" providerId="ADAL" clId="{35D9870E-5131-3E4F-8448-844C374AC79E}" dt="2024-02-28T07:36:22.388" v="80" actId="1076"/>
          <ac:picMkLst>
            <pc:docMk/>
            <pc:sldMk cId="0" sldId="256"/>
            <ac:picMk id="17" creationId="{8DCA6AFA-BAB6-24B4-EB41-8E78065ACFF0}"/>
          </ac:picMkLst>
        </pc:picChg>
        <pc:picChg chg="mod">
          <ac:chgData name="Arthur Aparecido Janoni Lima" userId="14b9e1da-240c-4378-b8b5-8c2e4a3acee7" providerId="ADAL" clId="{35D9870E-5131-3E4F-8448-844C374AC79E}" dt="2024-02-28T07:36:36.822" v="82" actId="1076"/>
          <ac:picMkLst>
            <pc:docMk/>
            <pc:sldMk cId="0" sldId="256"/>
            <ac:picMk id="18" creationId="{C7A51C42-7513-6337-E23F-E51B03FFAE03}"/>
          </ac:picMkLst>
        </pc:picChg>
        <pc:picChg chg="del mod">
          <ac:chgData name="Arthur Aparecido Janoni Lima" userId="14b9e1da-240c-4378-b8b5-8c2e4a3acee7" providerId="ADAL" clId="{35D9870E-5131-3E4F-8448-844C374AC79E}" dt="2024-02-29T14:58:09.264" v="110" actId="478"/>
          <ac:picMkLst>
            <pc:docMk/>
            <pc:sldMk cId="0" sldId="256"/>
            <ac:picMk id="19" creationId="{58AD17E2-B132-1B33-6B69-F584D34E1577}"/>
          </ac:picMkLst>
        </pc:picChg>
        <pc:picChg chg="mod">
          <ac:chgData name="Arthur Aparecido Janoni Lima" userId="14b9e1da-240c-4378-b8b5-8c2e4a3acee7" providerId="ADAL" clId="{35D9870E-5131-3E4F-8448-844C374AC79E}" dt="2024-02-29T14:58:21.866" v="112" actId="1076"/>
          <ac:picMkLst>
            <pc:docMk/>
            <pc:sldMk cId="0" sldId="256"/>
            <ac:picMk id="102" creationId="{57542D21-DEDB-E029-C637-1B481F638AB2}"/>
          </ac:picMkLst>
        </pc:picChg>
        <pc:picChg chg="mod">
          <ac:chgData name="Arthur Aparecido Janoni Lima" userId="14b9e1da-240c-4378-b8b5-8c2e4a3acee7" providerId="ADAL" clId="{35D9870E-5131-3E4F-8448-844C374AC79E}" dt="2024-02-29T14:58:19.286" v="111" actId="1076"/>
          <ac:picMkLst>
            <pc:docMk/>
            <pc:sldMk cId="0" sldId="256"/>
            <ac:picMk id="103" creationId="{F8692DED-39EC-EDC7-F09E-AAFA48101B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32013" y="692150"/>
            <a:ext cx="24526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45BAB7-E9F9-435A-B8BD-F70ADBBCBAF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84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3498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86996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0494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739920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174900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09880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44861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79841" algn="l" defTabSz="86996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2C7B9C-DA46-4FE0-B590-97F24EE1DB0E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32013" y="692150"/>
            <a:ext cx="2452687" cy="3465513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print.com/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6BFFBEBF-6F96-4D73-87E7-3525B8257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24663476" y="42353512"/>
            <a:ext cx="3255359" cy="16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9C365D95-4213-4FDE-84BF-DFB5A2F65993}"/>
              </a:ext>
            </a:extLst>
          </p:cNvPr>
          <p:cNvSpPr txBox="1"/>
          <p:nvPr userDrawn="1"/>
        </p:nvSpPr>
        <p:spPr>
          <a:xfrm>
            <a:off x="27895976" y="42276676"/>
            <a:ext cx="19756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chemeClr val="bg1"/>
                </a:solidFill>
              </a:rPr>
              <a:t>www.postersession.com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C7E6A034-93E0-421C-ACA5-B28573E1673A}"/>
              </a:ext>
            </a:extLst>
          </p:cNvPr>
          <p:cNvSpPr txBox="1"/>
          <p:nvPr userDrawn="1"/>
        </p:nvSpPr>
        <p:spPr>
          <a:xfrm>
            <a:off x="0" y="42680652"/>
            <a:ext cx="461986" cy="123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">
                <a:solidFill>
                  <a:srgbClr val="003064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2pPr>
      <a:lvl3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3pPr>
      <a:lvl4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4pPr>
      <a:lvl5pPr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5pPr>
      <a:lvl6pPr marL="43498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6pPr>
      <a:lvl7pPr marL="86996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7pPr>
      <a:lvl8pPr marL="130494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8pPr>
      <a:lvl9pPr marL="1739920" algn="ctr" defTabSz="4176111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</a:defRPr>
      </a:lvl9pPr>
    </p:titleStyle>
    <p:bodyStyle>
      <a:lvl1pPr marL="1566231" indent="-1566231" algn="l" defTabSz="4176111" rtl="0" fontAlgn="base">
        <a:spcBef>
          <a:spcPct val="20000"/>
        </a:spcBef>
        <a:spcAft>
          <a:spcPct val="0"/>
        </a:spcAft>
        <a:buChar char="•"/>
        <a:defRPr sz="14700">
          <a:solidFill>
            <a:schemeClr val="tx1"/>
          </a:solidFill>
          <a:latin typeface="+mn-lt"/>
          <a:ea typeface="+mn-ea"/>
          <a:cs typeface="+mn-cs"/>
        </a:defRPr>
      </a:lvl1pPr>
      <a:lvl2pPr marL="3392240" indent="-1304940" algn="l" defTabSz="4176111" rtl="0" fontAlgn="base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219761" indent="-1043651" algn="l" defTabSz="4176111" rtl="0" fontAlgn="base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307061" indent="-1043651" algn="l" defTabSz="4176111" rtl="0" fontAlgn="base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</a:defRPr>
      </a:lvl4pPr>
      <a:lvl5pPr marL="939587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5pPr>
      <a:lvl6pPr marL="983085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6pPr>
      <a:lvl7pPr marL="10265832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7pPr>
      <a:lvl8pPr marL="10700813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8pPr>
      <a:lvl9pPr marL="11135793" indent="-1043651" algn="l" defTabSz="4176111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498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996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494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992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7490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9880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44861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79841" algn="l" defTabSz="86996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uliolopes@ipb.pt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hyperlink" Target="mailto:zulimar@ipb.pt" TargetMode="External"/><Relationship Id="rId12" Type="http://schemas.openxmlformats.org/officeDocument/2006/relationships/image" Target="../media/image5.png"/><Relationship Id="rId1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rthur.lima@ipb.pt" TargetMode="External"/><Relationship Id="rId11" Type="http://schemas.openxmlformats.org/officeDocument/2006/relationships/hyperlink" Target="mailto:tomasfig@ipb.pt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8.png"/><Relationship Id="rId10" Type="http://schemas.openxmlformats.org/officeDocument/2006/relationships/hyperlink" Target="mailto:rlopes@ipb.pt" TargetMode="External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hyperlink" Target="mailto:antonio.paz.gonzales@udc.es" TargetMode="External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A4C6016-67DC-A208-26C0-DE3C641AC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278848" cy="4289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50"/>
          <p:cNvSpPr>
            <a:spLocks noChangeArrowheads="1"/>
          </p:cNvSpPr>
          <p:nvPr/>
        </p:nvSpPr>
        <p:spPr bwMode="auto">
          <a:xfrm>
            <a:off x="15521240" y="13785096"/>
            <a:ext cx="14173200" cy="22947706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4"/>
          <p:cNvSpPr>
            <a:spLocks noChangeArrowheads="1"/>
          </p:cNvSpPr>
          <p:nvPr/>
        </p:nvSpPr>
        <p:spPr bwMode="auto">
          <a:xfrm>
            <a:off x="586474" y="13790490"/>
            <a:ext cx="14158913" cy="22947706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1122255" y="15059907"/>
            <a:ext cx="1308734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</a:rPr>
              <a:t>Agricultural soils play a crucial role in food security and climate change, as they accumulate and </a:t>
            </a:r>
            <a:r>
              <a:rPr lang="en-US" sz="3200" dirty="0" err="1">
                <a:latin typeface="Times New Roman" pitchFamily="18" charset="0"/>
              </a:rPr>
              <a:t>stabilizate</a:t>
            </a:r>
            <a:r>
              <a:rPr lang="en-US" sz="3200" dirty="0">
                <a:latin typeface="Times New Roman" pitchFamily="18" charset="0"/>
              </a:rPr>
              <a:t> Soil Organic Carbon (SOC). knowing the SOC amount is important to manage climate alarm [1], but sampling and subsequent laboratory analyses  traditionally used for this purpose are very expensive and time-consuming, which is leading to explore alternative non-degradative and environmentally friendly methods. Using Remote Sensing (RS) tools could reduce time consumption and economic cost </a:t>
            </a:r>
            <a:r>
              <a:rPr lang="pt-BR" sz="3200" dirty="0">
                <a:latin typeface="Times New Roman" pitchFamily="18" charset="0"/>
              </a:rPr>
              <a:t>[2, 3]. However, the large amount of data needed for this type of evaluation requires advanced computer methods for the elaboration of SOC predict models [4]. A Literature Review (LR) </a:t>
            </a:r>
            <a:r>
              <a:rPr lang="en-US" sz="3200" dirty="0">
                <a:latin typeface="Times New Roman" pitchFamily="18" charset="0"/>
              </a:rPr>
              <a:t>with the aim of finding tools, advances, and gaps in the literature was conducted.</a:t>
            </a:r>
            <a:endParaRPr lang="pt-BR" sz="3200" dirty="0">
              <a:latin typeface="Times New Roman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4046270" y="20641564"/>
            <a:ext cx="73723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pt-BR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8660786" y="27799539"/>
            <a:ext cx="73723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pt-BR" sz="6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pt-BR" sz="6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3"/>
          <p:cNvSpPr>
            <a:spLocks noChangeArrowheads="1"/>
          </p:cNvSpPr>
          <p:nvPr/>
        </p:nvSpPr>
        <p:spPr bwMode="auto">
          <a:xfrm>
            <a:off x="419815" y="5620472"/>
            <a:ext cx="29439218" cy="7910979"/>
          </a:xfrm>
          <a:prstGeom prst="roundRect">
            <a:avLst>
              <a:gd name="adj" fmla="val 10870"/>
            </a:avLst>
          </a:prstGeom>
          <a:gradFill flip="none" rotWithShape="1">
            <a:gsLst>
              <a:gs pos="0">
                <a:srgbClr val="54828C">
                  <a:tint val="66000"/>
                  <a:satMod val="160000"/>
                </a:srgbClr>
              </a:gs>
              <a:gs pos="50000">
                <a:srgbClr val="54828C">
                  <a:tint val="44500"/>
                  <a:satMod val="160000"/>
                </a:srgbClr>
              </a:gs>
              <a:gs pos="100000">
                <a:srgbClr val="54828C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4389438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534595" y="5955261"/>
            <a:ext cx="29184037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en-US" sz="7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Literature Review on the Use of ESA Satellite Data for Soil Organic Carbon Estimation Models with Artificial Intelligence Tools</a:t>
            </a:r>
          </a:p>
          <a:p>
            <a:pPr defTabSz="4389438">
              <a:spcBef>
                <a:spcPct val="50000"/>
              </a:spcBef>
            </a:pP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389438">
              <a:spcBef>
                <a:spcPct val="50000"/>
              </a:spcBef>
            </a:pPr>
            <a:endParaRPr lang="pt-B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PT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Arthur A. J. Lima</a:t>
            </a:r>
            <a:r>
              <a:rPr lang="pt-PT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PT" sz="40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,2,3,4</a:t>
            </a:r>
            <a:r>
              <a:rPr lang="pt-PT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Zulimar Hernández</a:t>
            </a:r>
            <a:r>
              <a:rPr lang="pt-PT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Júlio Lopes</a:t>
            </a:r>
            <a:r>
              <a:rPr lang="pt-PT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Antonio</a:t>
            </a: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González</a:t>
            </a:r>
            <a:r>
              <a:rPr lang="pt-PT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Rui Pedro Lopes</a:t>
            </a:r>
            <a:r>
              <a:rPr lang="pt-PT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1,4</a:t>
            </a:r>
            <a:r>
              <a:rPr lang="pt-PT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Tomás de Figueiredo</a:t>
            </a:r>
            <a:r>
              <a:rPr lang="pt-PT" sz="4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 </a:t>
            </a:r>
          </a:p>
          <a:p>
            <a:pPr marL="412750" algn="l"/>
            <a:br>
              <a:rPr lang="pt-BR" sz="4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PT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P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Laboratório Associado para a Sustentabilidade e Tecnologia em Regiões de Montanha (</a:t>
            </a:r>
            <a:r>
              <a:rPr lang="pt-P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SusTEC</a:t>
            </a:r>
            <a:r>
              <a:rPr lang="pt-P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Instituto Politécnico de Bragança, Campus de Santa Apolónia, 5300-253 Bragança, Portugal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0" algn="l"/>
            <a:r>
              <a:rPr lang="pt-PT" sz="3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P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Universidade da </a:t>
            </a:r>
            <a:r>
              <a:rPr lang="pt-P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Coruña</a:t>
            </a:r>
            <a:r>
              <a:rPr lang="pt-P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Grupo de </a:t>
            </a:r>
            <a:r>
              <a:rPr lang="pt-P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</a:t>
            </a:r>
            <a:r>
              <a:rPr lang="pt-P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Xestión</a:t>
            </a:r>
            <a:r>
              <a:rPr lang="pt-P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P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Sostible</a:t>
            </a:r>
            <a:r>
              <a:rPr lang="pt-P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Recursos Hídricos e do </a:t>
            </a:r>
            <a:r>
              <a:rPr lang="pt-P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Chan</a:t>
            </a:r>
            <a:r>
              <a:rPr lang="pt-P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(AQUATERRA), 15071 A </a:t>
            </a:r>
            <a:r>
              <a:rPr lang="pt-P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Coruña</a:t>
            </a:r>
            <a:r>
              <a:rPr lang="pt-P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España</a:t>
            </a:r>
            <a:endParaRPr lang="pt-BR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0" algn="just"/>
            <a:r>
              <a:rPr lang="pt-PT" sz="3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PT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Centro de </a:t>
            </a:r>
            <a:r>
              <a:rPr lang="pt-PT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Investigação</a:t>
            </a:r>
            <a:r>
              <a:rPr lang="pt-PT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Montanha (CIMO), Instituto </a:t>
            </a:r>
            <a:r>
              <a:rPr lang="pt-PT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Politécnico</a:t>
            </a:r>
            <a:r>
              <a:rPr lang="pt-PT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PT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Bragança</a:t>
            </a:r>
            <a:r>
              <a:rPr lang="pt-PT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Campus de Santa </a:t>
            </a:r>
            <a:r>
              <a:rPr lang="pt-PT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Apolónia</a:t>
            </a:r>
            <a:r>
              <a:rPr lang="pt-PT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5300-253 </a:t>
            </a:r>
            <a:r>
              <a:rPr lang="pt-PT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Bragança</a:t>
            </a:r>
            <a:r>
              <a:rPr lang="pt-PT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Portugal</a:t>
            </a:r>
            <a:endParaRPr lang="pt-BR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750" algn="just"/>
            <a:r>
              <a:rPr lang="en-US" sz="30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Research Centre in Digitalization and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IntelligentRobotics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(CeDRI), Polytechnic Institute of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Bragança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Bragança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Portugal</a:t>
            </a:r>
            <a:endParaRPr lang="pt-BR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19388853" y="32486746"/>
            <a:ext cx="622935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pt-BR" sz="500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pt-BR" sz="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1142275" y="21895660"/>
            <a:ext cx="7064061" cy="527857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l" defTabSz="612775" eaLnBrk="0" hangingPunct="0">
              <a:lnSpc>
                <a:spcPct val="95000"/>
              </a:lnSpc>
            </a:pPr>
            <a:endParaRPr lang="pt-BR" sz="2000" b="1" i="1" dirty="0">
              <a:latin typeface="Times New Roman" pitchFamily="18" charset="0"/>
            </a:endParaRPr>
          </a:p>
          <a:p>
            <a:pPr algn="just"/>
            <a:r>
              <a:rPr lang="pt-BR" sz="3200" dirty="0">
                <a:latin typeface="Times New Roman" pitchFamily="18" charset="0"/>
              </a:rPr>
              <a:t>Using the PRISMA method [5], 30 articles that used RS and Artificial Intelligence (AI) to estimate SOC were selected to LR (Fig. 1).</a:t>
            </a:r>
          </a:p>
          <a:p>
            <a:pPr algn="just"/>
            <a:r>
              <a:rPr lang="pt-BR" sz="3200" dirty="0">
                <a:latin typeface="Times New Roman" pitchFamily="18" charset="0"/>
              </a:rPr>
              <a:t>The keywords and synonyms chosen for this research were: “Deep learning” and “Neural network”; “Remote sensing”; “Soil organic carbon” and “Organic matter”. The period covered by this work is from 2021 to August 2023.</a:t>
            </a:r>
          </a:p>
        </p:txBody>
      </p:sp>
      <p:sp>
        <p:nvSpPr>
          <p:cNvPr id="37" name="Text Box 39"/>
          <p:cNvSpPr txBox="1">
            <a:spLocks noChangeArrowheads="1"/>
          </p:cNvSpPr>
          <p:nvPr/>
        </p:nvSpPr>
        <p:spPr bwMode="auto">
          <a:xfrm>
            <a:off x="1044967" y="30549079"/>
            <a:ext cx="5291058" cy="603263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612775" eaLnBrk="0" hangingPunct="0"/>
            <a:r>
              <a:rPr lang="pt-BR" sz="3600" b="1">
                <a:latin typeface="Times New Roman" pitchFamily="18" charset="0"/>
              </a:rPr>
              <a:t>Input data</a:t>
            </a:r>
          </a:p>
          <a:p>
            <a:pPr algn="just"/>
            <a:r>
              <a:rPr lang="pt-BR" sz="3200" err="1">
                <a:latin typeface="Times New Roman" pitchFamily="18" charset="0"/>
              </a:rPr>
              <a:t>Vegetation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and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soil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indices</a:t>
            </a:r>
            <a:r>
              <a:rPr lang="pt-BR" sz="3200">
                <a:latin typeface="Times New Roman" pitchFamily="18" charset="0"/>
              </a:rPr>
              <a:t> (NDVI, SAVI, RVI, EVI </a:t>
            </a:r>
            <a:r>
              <a:rPr lang="pt-BR" sz="3200" err="1">
                <a:latin typeface="Times New Roman" pitchFamily="18" charset="0"/>
              </a:rPr>
              <a:t>and</a:t>
            </a:r>
            <a:r>
              <a:rPr lang="pt-BR" sz="3200">
                <a:latin typeface="Times New Roman" pitchFamily="18" charset="0"/>
              </a:rPr>
              <a:t> SRCI), </a:t>
            </a:r>
            <a:r>
              <a:rPr lang="pt-BR" sz="3200" err="1">
                <a:latin typeface="Times New Roman" pitchFamily="18" charset="0"/>
              </a:rPr>
              <a:t>specific</a:t>
            </a:r>
            <a:r>
              <a:rPr lang="pt-BR" sz="3200">
                <a:latin typeface="Times New Roman" pitchFamily="18" charset="0"/>
              </a:rPr>
              <a:t> bands </a:t>
            </a:r>
            <a:r>
              <a:rPr lang="pt-BR" sz="3200" err="1">
                <a:latin typeface="Times New Roman" pitchFamily="18" charset="0"/>
              </a:rPr>
              <a:t>from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different</a:t>
            </a:r>
            <a:r>
              <a:rPr lang="pt-BR" sz="3200">
                <a:latin typeface="Times New Roman" pitchFamily="18" charset="0"/>
              </a:rPr>
              <a:t> </a:t>
            </a:r>
            <a:r>
              <a:rPr lang="pt-BR" sz="3200" err="1">
                <a:latin typeface="Times New Roman" pitchFamily="18" charset="0"/>
              </a:rPr>
              <a:t>satellites</a:t>
            </a:r>
            <a:r>
              <a:rPr lang="pt-BR" sz="3200">
                <a:latin typeface="Times New Roman" pitchFamily="18" charset="0"/>
              </a:rPr>
              <a:t> (</a:t>
            </a:r>
            <a:r>
              <a:rPr lang="pt-BR" sz="3200" err="1">
                <a:latin typeface="Times New Roman" pitchFamily="18" charset="0"/>
              </a:rPr>
              <a:t>red</a:t>
            </a:r>
            <a:r>
              <a:rPr lang="pt-BR" sz="3200">
                <a:latin typeface="Times New Roman" pitchFamily="18" charset="0"/>
              </a:rPr>
              <a:t>, </a:t>
            </a:r>
            <a:r>
              <a:rPr lang="pt-BR" sz="3200" err="1">
                <a:latin typeface="Times New Roman" pitchFamily="18" charset="0"/>
              </a:rPr>
              <a:t>red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edge</a:t>
            </a:r>
            <a:r>
              <a:rPr lang="pt-BR" sz="3200">
                <a:latin typeface="Times New Roman" pitchFamily="18" charset="0"/>
              </a:rPr>
              <a:t>, </a:t>
            </a:r>
            <a:r>
              <a:rPr lang="pt-BR" sz="3200" err="1">
                <a:latin typeface="Times New Roman" pitchFamily="18" charset="0"/>
              </a:rPr>
              <a:t>green</a:t>
            </a:r>
            <a:r>
              <a:rPr lang="pt-BR" sz="3200">
                <a:latin typeface="Times New Roman" pitchFamily="18" charset="0"/>
              </a:rPr>
              <a:t>, SWIR </a:t>
            </a:r>
            <a:r>
              <a:rPr lang="pt-BR" sz="3200" err="1">
                <a:latin typeface="Times New Roman" pitchFamily="18" charset="0"/>
              </a:rPr>
              <a:t>and</a:t>
            </a:r>
            <a:r>
              <a:rPr lang="pt-BR" sz="3200">
                <a:latin typeface="Times New Roman" pitchFamily="18" charset="0"/>
              </a:rPr>
              <a:t> NIR bands) </a:t>
            </a:r>
            <a:r>
              <a:rPr lang="pt-BR" sz="3200" err="1">
                <a:latin typeface="Times New Roman" pitchFamily="18" charset="0"/>
              </a:rPr>
              <a:t>and</a:t>
            </a:r>
            <a:r>
              <a:rPr lang="pt-BR" sz="3200">
                <a:latin typeface="Times New Roman" pitchFamily="18" charset="0"/>
              </a:rPr>
              <a:t> Digital </a:t>
            </a:r>
            <a:r>
              <a:rPr lang="pt-BR" sz="3200" err="1">
                <a:latin typeface="Times New Roman" pitchFamily="18" charset="0"/>
              </a:rPr>
              <a:t>Terrain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Elevation</a:t>
            </a:r>
            <a:r>
              <a:rPr lang="pt-BR" sz="3200">
                <a:latin typeface="Times New Roman" pitchFamily="18" charset="0"/>
              </a:rPr>
              <a:t> Models (DEM) </a:t>
            </a:r>
            <a:r>
              <a:rPr lang="pt-BR" sz="3200" err="1">
                <a:latin typeface="Times New Roman" pitchFamily="18" charset="0"/>
              </a:rPr>
              <a:t>using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Transportation</a:t>
            </a:r>
            <a:r>
              <a:rPr lang="pt-BR" sz="3200">
                <a:latin typeface="Times New Roman" pitchFamily="18" charset="0"/>
              </a:rPr>
              <a:t> Radar </a:t>
            </a:r>
            <a:r>
              <a:rPr lang="pt-BR" sz="3200" err="1">
                <a:latin typeface="Times New Roman" pitchFamily="18" charset="0"/>
              </a:rPr>
              <a:t>Topography</a:t>
            </a:r>
            <a:r>
              <a:rPr lang="pt-BR" sz="3200">
                <a:latin typeface="Times New Roman" pitchFamily="18" charset="0"/>
              </a:rPr>
              <a:t> Mission (SRTM) </a:t>
            </a:r>
            <a:r>
              <a:rPr lang="pt-BR" sz="3200" err="1">
                <a:latin typeface="Times New Roman" pitchFamily="18" charset="0"/>
              </a:rPr>
              <a:t>were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the</a:t>
            </a:r>
            <a:r>
              <a:rPr lang="pt-BR" sz="3200">
                <a:latin typeface="Times New Roman" pitchFamily="18" charset="0"/>
              </a:rPr>
              <a:t> input data </a:t>
            </a:r>
            <a:r>
              <a:rPr lang="pt-BR" sz="3200" err="1">
                <a:latin typeface="Times New Roman" pitchFamily="18" charset="0"/>
              </a:rPr>
              <a:t>of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the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most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commonly</a:t>
            </a:r>
            <a:r>
              <a:rPr lang="pt-BR" sz="3200">
                <a:latin typeface="Times New Roman" pitchFamily="18" charset="0"/>
              </a:rPr>
              <a:t> </a:t>
            </a:r>
            <a:r>
              <a:rPr lang="pt-BR" sz="3200" err="1">
                <a:latin typeface="Times New Roman" pitchFamily="18" charset="0"/>
              </a:rPr>
              <a:t>used</a:t>
            </a:r>
            <a:r>
              <a:rPr lang="pt-BR" sz="3200">
                <a:latin typeface="Times New Roman" pitchFamily="18" charset="0"/>
              </a:rPr>
              <a:t> (Fig. 2).</a:t>
            </a:r>
          </a:p>
        </p:txBody>
      </p:sp>
      <p:sp>
        <p:nvSpPr>
          <p:cNvPr id="38" name="Text Box 40"/>
          <p:cNvSpPr txBox="1">
            <a:spLocks noChangeArrowheads="1"/>
          </p:cNvSpPr>
          <p:nvPr/>
        </p:nvSpPr>
        <p:spPr bwMode="auto">
          <a:xfrm>
            <a:off x="16008945" y="28965359"/>
            <a:ext cx="13197789" cy="350886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marL="457200" indent="-457200" algn="just" defTabSz="612775" eaLnBrk="0" hangingPunct="0">
              <a:buFont typeface="Arial" panose="020B0604020202020204" pitchFamily="34" charset="0"/>
              <a:buChar char="•"/>
            </a:pPr>
            <a:r>
              <a:rPr lang="pt-BR" sz="3200" dirty="0">
                <a:latin typeface="Times New Roman" pitchFamily="18" charset="0"/>
              </a:rPr>
              <a:t>The inputs </a:t>
            </a:r>
            <a:r>
              <a:rPr lang="pt-BR" sz="3200" dirty="0" err="1">
                <a:latin typeface="Times New Roman" pitchFamily="18" charset="0"/>
              </a:rPr>
              <a:t>most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used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by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the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authors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were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those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most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correlated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with</a:t>
            </a:r>
            <a:r>
              <a:rPr lang="pt-BR" sz="3200" dirty="0">
                <a:latin typeface="Times New Roman" pitchFamily="18" charset="0"/>
              </a:rPr>
              <a:t> SOC, </a:t>
            </a:r>
            <a:r>
              <a:rPr lang="pt-BR" sz="3200" dirty="0" err="1">
                <a:latin typeface="Times New Roman" pitchFamily="18" charset="0"/>
              </a:rPr>
              <a:t>namely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vegetation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and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soil</a:t>
            </a:r>
            <a:r>
              <a:rPr lang="pt-BR" sz="3200" dirty="0">
                <a:latin typeface="Times New Roman" pitchFamily="18" charset="0"/>
              </a:rPr>
              <a:t> indexes, some </a:t>
            </a:r>
            <a:r>
              <a:rPr lang="pt-BR" sz="3200" dirty="0" err="1">
                <a:latin typeface="Times New Roman" pitchFamily="18" charset="0"/>
              </a:rPr>
              <a:t>satellite</a:t>
            </a:r>
            <a:r>
              <a:rPr lang="pt-BR" sz="3200" dirty="0">
                <a:latin typeface="Times New Roman" pitchFamily="18" charset="0"/>
              </a:rPr>
              <a:t> bands </a:t>
            </a:r>
            <a:r>
              <a:rPr lang="pt-BR" sz="3200" dirty="0" err="1">
                <a:latin typeface="Times New Roman" pitchFamily="18" charset="0"/>
              </a:rPr>
              <a:t>and</a:t>
            </a:r>
            <a:r>
              <a:rPr lang="pt-BR" sz="3200" dirty="0">
                <a:latin typeface="Times New Roman" pitchFamily="18" charset="0"/>
              </a:rPr>
              <a:t> data </a:t>
            </a:r>
            <a:r>
              <a:rPr lang="pt-BR" sz="3200" dirty="0" err="1">
                <a:latin typeface="Times New Roman" pitchFamily="18" charset="0"/>
              </a:rPr>
              <a:t>derived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from</a:t>
            </a:r>
            <a:r>
              <a:rPr lang="pt-BR" sz="3200" dirty="0">
                <a:latin typeface="Times New Roman" pitchFamily="18" charset="0"/>
              </a:rPr>
              <a:t> DEM;</a:t>
            </a:r>
          </a:p>
          <a:p>
            <a:pPr marL="457200" indent="-457200" algn="just" defTabSz="612775" eaLnBrk="0" hangingPunct="0">
              <a:buFont typeface="Arial" panose="020B0604020202020204" pitchFamily="34" charset="0"/>
              <a:buChar char="•"/>
            </a:pPr>
            <a:r>
              <a:rPr lang="pt-PT" sz="3200" dirty="0">
                <a:latin typeface="Times New Roman" pitchFamily="18" charset="0"/>
              </a:rPr>
              <a:t>DL </a:t>
            </a:r>
            <a:r>
              <a:rPr lang="pt-PT" sz="3200" dirty="0" err="1">
                <a:latin typeface="Times New Roman" pitchFamily="18" charset="0"/>
              </a:rPr>
              <a:t>models</a:t>
            </a:r>
            <a:r>
              <a:rPr lang="pt-PT" sz="3200" dirty="0">
                <a:latin typeface="Times New Roman" pitchFamily="18" charset="0"/>
              </a:rPr>
              <a:t> are more </a:t>
            </a:r>
            <a:r>
              <a:rPr lang="pt-PT" sz="3200" dirty="0" err="1">
                <a:latin typeface="Times New Roman" pitchFamily="18" charset="0"/>
              </a:rPr>
              <a:t>robust</a:t>
            </a:r>
            <a:r>
              <a:rPr lang="pt-PT" sz="3200" dirty="0">
                <a:latin typeface="Times New Roman" pitchFamily="18" charset="0"/>
              </a:rPr>
              <a:t> </a:t>
            </a:r>
            <a:r>
              <a:rPr lang="pt-PT" sz="3200" dirty="0" err="1">
                <a:latin typeface="Times New Roman" pitchFamily="18" charset="0"/>
              </a:rPr>
              <a:t>than</a:t>
            </a:r>
            <a:r>
              <a:rPr lang="pt-PT" sz="3200" dirty="0">
                <a:latin typeface="Times New Roman" pitchFamily="18" charset="0"/>
              </a:rPr>
              <a:t> non-DL </a:t>
            </a:r>
            <a:r>
              <a:rPr lang="pt-PT" sz="3200" dirty="0" err="1">
                <a:latin typeface="Times New Roman" pitchFamily="18" charset="0"/>
              </a:rPr>
              <a:t>models</a:t>
            </a:r>
            <a:r>
              <a:rPr lang="pt-PT" sz="3200" dirty="0">
                <a:latin typeface="Times New Roman" pitchFamily="18" charset="0"/>
              </a:rPr>
              <a:t> </a:t>
            </a:r>
            <a:r>
              <a:rPr lang="pt-PT" sz="3200" dirty="0" err="1">
                <a:latin typeface="Times New Roman" pitchFamily="18" charset="0"/>
              </a:rPr>
              <a:t>and</a:t>
            </a:r>
            <a:r>
              <a:rPr lang="pt-PT" sz="3200" dirty="0">
                <a:latin typeface="Times New Roman" pitchFamily="18" charset="0"/>
              </a:rPr>
              <a:t> can converge </a:t>
            </a:r>
            <a:r>
              <a:rPr lang="pt-PT" sz="3200" dirty="0" err="1">
                <a:latin typeface="Times New Roman" pitchFamily="18" charset="0"/>
              </a:rPr>
              <a:t>better</a:t>
            </a:r>
            <a:r>
              <a:rPr lang="pt-PT" sz="3200" dirty="0">
                <a:latin typeface="Times New Roman" pitchFamily="18" charset="0"/>
              </a:rPr>
              <a:t> </a:t>
            </a:r>
            <a:r>
              <a:rPr lang="pt-PT" sz="3200" dirty="0" err="1">
                <a:latin typeface="Times New Roman" pitchFamily="18" charset="0"/>
              </a:rPr>
              <a:t>when</a:t>
            </a:r>
            <a:r>
              <a:rPr lang="pt-PT" sz="3200" dirty="0">
                <a:latin typeface="Times New Roman" pitchFamily="18" charset="0"/>
              </a:rPr>
              <a:t> </a:t>
            </a:r>
            <a:r>
              <a:rPr lang="pt-PT" sz="3200" dirty="0" err="1">
                <a:latin typeface="Times New Roman" pitchFamily="18" charset="0"/>
              </a:rPr>
              <a:t>working</a:t>
            </a:r>
            <a:r>
              <a:rPr lang="pt-PT" sz="3200" dirty="0">
                <a:latin typeface="Times New Roman" pitchFamily="18" charset="0"/>
              </a:rPr>
              <a:t> </a:t>
            </a:r>
            <a:r>
              <a:rPr lang="pt-PT" sz="3200" dirty="0" err="1">
                <a:latin typeface="Times New Roman" pitchFamily="18" charset="0"/>
              </a:rPr>
              <a:t>with</a:t>
            </a:r>
            <a:r>
              <a:rPr lang="pt-PT" sz="3200" dirty="0">
                <a:latin typeface="Times New Roman" pitchFamily="18" charset="0"/>
              </a:rPr>
              <a:t> </a:t>
            </a:r>
            <a:r>
              <a:rPr lang="pt-PT" sz="3200" dirty="0" err="1">
                <a:latin typeface="Times New Roman" pitchFamily="18" charset="0"/>
              </a:rPr>
              <a:t>complex</a:t>
            </a:r>
            <a:r>
              <a:rPr lang="pt-PT" sz="3200" dirty="0">
                <a:latin typeface="Times New Roman" pitchFamily="18" charset="0"/>
              </a:rPr>
              <a:t> RS data, </a:t>
            </a:r>
            <a:r>
              <a:rPr lang="pt-PT" sz="3200" dirty="0" err="1">
                <a:latin typeface="Times New Roman" pitchFamily="18" charset="0"/>
              </a:rPr>
              <a:t>however</a:t>
            </a:r>
            <a:r>
              <a:rPr lang="pt-PT" sz="3200" dirty="0">
                <a:latin typeface="Times New Roman" pitchFamily="18" charset="0"/>
              </a:rPr>
              <a:t>, a </a:t>
            </a:r>
            <a:r>
              <a:rPr lang="pt-PT" sz="3200" dirty="0" err="1">
                <a:latin typeface="Times New Roman" pitchFamily="18" charset="0"/>
              </a:rPr>
              <a:t>dataset</a:t>
            </a:r>
            <a:r>
              <a:rPr lang="pt-PT" sz="3200" dirty="0">
                <a:latin typeface="Times New Roman" pitchFamily="18" charset="0"/>
              </a:rPr>
              <a:t> </a:t>
            </a:r>
            <a:r>
              <a:rPr lang="pt-PT" sz="3200" dirty="0" err="1">
                <a:latin typeface="Times New Roman" pitchFamily="18" charset="0"/>
              </a:rPr>
              <a:t>with</a:t>
            </a:r>
            <a:r>
              <a:rPr lang="pt-PT" sz="3200" dirty="0">
                <a:latin typeface="Times New Roman" pitchFamily="18" charset="0"/>
              </a:rPr>
              <a:t> a </a:t>
            </a:r>
            <a:r>
              <a:rPr lang="pt-PT" sz="3200" dirty="0" err="1">
                <a:latin typeface="Times New Roman" pitchFamily="18" charset="0"/>
              </a:rPr>
              <a:t>large</a:t>
            </a:r>
            <a:r>
              <a:rPr lang="pt-PT" sz="3200" dirty="0">
                <a:latin typeface="Times New Roman" pitchFamily="18" charset="0"/>
              </a:rPr>
              <a:t> </a:t>
            </a:r>
            <a:r>
              <a:rPr lang="pt-PT" sz="3200" dirty="0" err="1">
                <a:latin typeface="Times New Roman" pitchFamily="18" charset="0"/>
              </a:rPr>
              <a:t>amount</a:t>
            </a:r>
            <a:r>
              <a:rPr lang="pt-PT" sz="3200" dirty="0">
                <a:latin typeface="Times New Roman" pitchFamily="18" charset="0"/>
              </a:rPr>
              <a:t> </a:t>
            </a:r>
            <a:r>
              <a:rPr lang="pt-PT" sz="3200" dirty="0" err="1">
                <a:latin typeface="Times New Roman" pitchFamily="18" charset="0"/>
              </a:rPr>
              <a:t>of</a:t>
            </a:r>
            <a:r>
              <a:rPr lang="pt-PT" sz="3200" dirty="0">
                <a:latin typeface="Times New Roman" pitchFamily="18" charset="0"/>
              </a:rPr>
              <a:t> data </a:t>
            </a:r>
            <a:r>
              <a:rPr lang="pt-PT" sz="3200" dirty="0" err="1">
                <a:latin typeface="Times New Roman" pitchFamily="18" charset="0"/>
              </a:rPr>
              <a:t>is</a:t>
            </a:r>
            <a:r>
              <a:rPr lang="pt-PT" sz="3200" dirty="0">
                <a:latin typeface="Times New Roman" pitchFamily="18" charset="0"/>
              </a:rPr>
              <a:t> </a:t>
            </a:r>
            <a:r>
              <a:rPr lang="pt-PT" sz="3200" dirty="0" err="1">
                <a:latin typeface="Times New Roman" pitchFamily="18" charset="0"/>
              </a:rPr>
              <a:t>required</a:t>
            </a:r>
            <a:r>
              <a:rPr lang="pt-PT" sz="3200" dirty="0">
                <a:latin typeface="Times New Roman" pitchFamily="18" charset="0"/>
              </a:rPr>
              <a:t>, </a:t>
            </a:r>
            <a:r>
              <a:rPr lang="pt-PT" sz="3200" dirty="0" err="1">
                <a:latin typeface="Times New Roman" pitchFamily="18" charset="0"/>
              </a:rPr>
              <a:t>especially</a:t>
            </a:r>
            <a:r>
              <a:rPr lang="pt-PT" sz="3200" dirty="0">
                <a:latin typeface="Times New Roman" pitchFamily="18" charset="0"/>
              </a:rPr>
              <a:t> SOC samples;</a:t>
            </a:r>
          </a:p>
          <a:p>
            <a:pPr marL="457200" indent="-457200" algn="just" defTabSz="612775" eaLnBrk="0" hangingPunct="0">
              <a:buFont typeface="Arial" panose="020B0604020202020204" pitchFamily="34" charset="0"/>
              <a:buChar char="•"/>
            </a:pPr>
            <a:r>
              <a:rPr lang="pt-BR" sz="3200" dirty="0">
                <a:latin typeface="Times New Roman" pitchFamily="18" charset="0"/>
              </a:rPr>
              <a:t>Data </a:t>
            </a:r>
            <a:r>
              <a:rPr lang="pt-BR" sz="3200" dirty="0" err="1">
                <a:latin typeface="Times New Roman" pitchFamily="18" charset="0"/>
              </a:rPr>
              <a:t>from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Sentinel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satellites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collection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were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the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most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used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by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researchers</a:t>
            </a:r>
            <a:r>
              <a:rPr lang="pt-BR" sz="3200" dirty="0">
                <a:latin typeface="Times New Roman" pitchFamily="18" charset="0"/>
              </a:rPr>
              <a:t>.</a:t>
            </a: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3848816" y="13851614"/>
            <a:ext cx="73723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pt-BR" sz="6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pt-BR" sz="6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43"/>
          <p:cNvSpPr txBox="1">
            <a:spLocks noChangeArrowheads="1"/>
          </p:cNvSpPr>
          <p:nvPr/>
        </p:nvSpPr>
        <p:spPr bwMode="auto">
          <a:xfrm>
            <a:off x="3952485" y="28855812"/>
            <a:ext cx="737235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pt-BR" sz="6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B112D82-206B-DA82-7D44-75BAE4065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18065" y="37066131"/>
            <a:ext cx="81883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4389438">
              <a:spcBef>
                <a:spcPct val="50000"/>
              </a:spcBef>
            </a:pPr>
            <a:r>
              <a:rPr lang="pt-B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Acknowledgments:</a:t>
            </a:r>
          </a:p>
        </p:txBody>
      </p:sp>
      <p:sp>
        <p:nvSpPr>
          <p:cNvPr id="95" name="Oval 5">
            <a:extLst>
              <a:ext uri="{FF2B5EF4-FFF2-40B4-BE49-F238E27FC236}">
                <a16:creationId xmlns:a16="http://schemas.microsoft.com/office/drawing/2014/main" id="{59DF3B8E-8A6D-E8C9-77F2-29256B56FE69}"/>
              </a:ext>
            </a:extLst>
          </p:cNvPr>
          <p:cNvSpPr/>
          <p:nvPr/>
        </p:nvSpPr>
        <p:spPr>
          <a:xfrm rot="1851007">
            <a:off x="5320123" y="1196555"/>
            <a:ext cx="717280" cy="386246"/>
          </a:xfrm>
          <a:prstGeom prst="ellips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9" name="Espaço Reservado para Conteúdo 2">
            <a:extLst>
              <a:ext uri="{FF2B5EF4-FFF2-40B4-BE49-F238E27FC236}">
                <a16:creationId xmlns:a16="http://schemas.microsoft.com/office/drawing/2014/main" id="{F5E419A2-818B-9B8F-C636-679183FE6A27}"/>
              </a:ext>
            </a:extLst>
          </p:cNvPr>
          <p:cNvSpPr txBox="1">
            <a:spLocks/>
          </p:cNvSpPr>
          <p:nvPr/>
        </p:nvSpPr>
        <p:spPr>
          <a:xfrm>
            <a:off x="420548" y="38698307"/>
            <a:ext cx="16301426" cy="1854037"/>
          </a:xfrm>
          <a:prstGeom prst="rect">
            <a:avLst/>
          </a:prstGeom>
        </p:spPr>
        <p:txBody>
          <a:bodyPr>
            <a:noAutofit/>
          </a:bodyPr>
          <a:lstStyle>
            <a:lvl1pPr marL="1566231" indent="-1566231" algn="l" defTabSz="4176111" rtl="0" fontAlgn="base">
              <a:spcBef>
                <a:spcPct val="20000"/>
              </a:spcBef>
              <a:spcAft>
                <a:spcPct val="0"/>
              </a:spcAft>
              <a:buChar char="•"/>
              <a:defRPr sz="14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2240" indent="-1304940" algn="l" defTabSz="4176111" rtl="0" fontAlgn="base">
              <a:spcBef>
                <a:spcPct val="20000"/>
              </a:spcBef>
              <a:spcAft>
                <a:spcPct val="0"/>
              </a:spcAft>
              <a:buChar char="–"/>
              <a:defRPr sz="12700">
                <a:solidFill>
                  <a:schemeClr val="tx1"/>
                </a:solidFill>
                <a:latin typeface="+mn-lt"/>
              </a:defRPr>
            </a:lvl2pPr>
            <a:lvl3pPr marL="5219761" indent="-1043651" algn="l" defTabSz="4176111" rtl="0" fontAlgn="base">
              <a:spcBef>
                <a:spcPct val="20000"/>
              </a:spcBef>
              <a:spcAft>
                <a:spcPct val="0"/>
              </a:spcAft>
              <a:buChar char="•"/>
              <a:defRPr sz="10900">
                <a:solidFill>
                  <a:schemeClr val="tx1"/>
                </a:solidFill>
                <a:latin typeface="+mn-lt"/>
              </a:defRPr>
            </a:lvl3pPr>
            <a:lvl4pPr marL="7307061" indent="-1043651" algn="l" defTabSz="4176111" rtl="0" fontAlgn="base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+mn-lt"/>
              </a:defRPr>
            </a:lvl4pPr>
            <a:lvl5pPr marL="9395872" indent="-1043651" algn="l" defTabSz="4176111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5pPr>
            <a:lvl6pPr marL="9830852" indent="-1043651" algn="l" defTabSz="4176111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265832" indent="-1043651" algn="l" defTabSz="4176111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00813" indent="-1043651" algn="l" defTabSz="4176111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135793" indent="-1043651" algn="l" defTabSz="4176111" rtl="0" fontAlgn="base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endParaRPr lang="pt-BR" sz="2600" i="1" ker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Picture 6" descr="CONSÓRCIO | BLUEBIOLAB">
            <a:extLst>
              <a:ext uri="{FF2B5EF4-FFF2-40B4-BE49-F238E27FC236}">
                <a16:creationId xmlns:a16="http://schemas.microsoft.com/office/drawing/2014/main" id="{57542D21-DEDB-E029-C637-1B481F638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3" r="51315" b="17940"/>
          <a:stretch/>
        </p:blipFill>
        <p:spPr bwMode="auto">
          <a:xfrm>
            <a:off x="4738438" y="39600284"/>
            <a:ext cx="3195173" cy="124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Imagem 102" descr="Uma imagem contendo Forma&#10;&#10;Descrição gerada automaticamente">
            <a:extLst>
              <a:ext uri="{FF2B5EF4-FFF2-40B4-BE49-F238E27FC236}">
                <a16:creationId xmlns:a16="http://schemas.microsoft.com/office/drawing/2014/main" id="{F8692DED-39EC-EDC7-F09E-AAFA48101B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271" y="39775344"/>
            <a:ext cx="3428870" cy="1045802"/>
          </a:xfrm>
          <a:prstGeom prst="rect">
            <a:avLst/>
          </a:prstGeom>
        </p:spPr>
      </p:pic>
      <p:sp>
        <p:nvSpPr>
          <p:cNvPr id="109" name="Text Box 40">
            <a:extLst>
              <a:ext uri="{FF2B5EF4-FFF2-40B4-BE49-F238E27FC236}">
                <a16:creationId xmlns:a16="http://schemas.microsoft.com/office/drawing/2014/main" id="{0C6F3328-269E-13F1-01D5-427B0ABA0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9756" y="33286612"/>
            <a:ext cx="13951383" cy="3402552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marR="890270" lvl="0" algn="just" fontAlgn="base">
              <a:lnSpc>
                <a:spcPct val="108000"/>
              </a:lnSpc>
              <a:spcAft>
                <a:spcPts val="400"/>
              </a:spcAft>
              <a:buClr>
                <a:srgbClr val="000000"/>
              </a:buClr>
              <a:buSzPts val="900"/>
              <a:tabLst>
                <a:tab pos="12827000" algn="l"/>
              </a:tabLst>
            </a:pPr>
            <a:r>
              <a:rPr lang="pt-BR" sz="2000" dirty="0">
                <a:latin typeface="Times New Roman" pitchFamily="18" charset="0"/>
              </a:rPr>
              <a:t>[1] </a:t>
            </a:r>
            <a:r>
              <a:rPr lang="en-US" sz="2000" dirty="0">
                <a:latin typeface="Times New Roman" pitchFamily="18" charset="0"/>
              </a:rPr>
              <a:t>N. </a:t>
            </a:r>
            <a:r>
              <a:rPr lang="en-US" sz="2000" dirty="0" err="1">
                <a:latin typeface="Times New Roman" pitchFamily="18" charset="0"/>
              </a:rPr>
              <a:t>Agjee</a:t>
            </a:r>
            <a:r>
              <a:rPr lang="en-US" sz="2000" dirty="0">
                <a:latin typeface="Times New Roman" pitchFamily="18" charset="0"/>
              </a:rPr>
              <a:t>, O. </a:t>
            </a:r>
            <a:r>
              <a:rPr lang="en-US" sz="2000" dirty="0" err="1">
                <a:latin typeface="Times New Roman" pitchFamily="18" charset="0"/>
              </a:rPr>
              <a:t>Mutanga</a:t>
            </a:r>
            <a:r>
              <a:rPr lang="en-US" sz="2000" dirty="0">
                <a:latin typeface="Times New Roman" pitchFamily="18" charset="0"/>
              </a:rPr>
              <a:t>, and R. Ismail, “Remote sensing bio-control damage on aquatic invasive alien plant species,” South African Journal of Geomatics, vol. 4, no. 4, pp. 464–485, 2015.</a:t>
            </a:r>
            <a:endParaRPr lang="pt-BR" sz="2000" dirty="0">
              <a:latin typeface="Times New Roman" pitchFamily="18" charset="0"/>
            </a:endParaRPr>
          </a:p>
          <a:p>
            <a:pPr marR="890270" algn="just">
              <a:lnSpc>
                <a:spcPct val="108000"/>
              </a:lnSpc>
              <a:spcAft>
                <a:spcPts val="365"/>
              </a:spcAft>
              <a:buClr>
                <a:srgbClr val="000000"/>
              </a:buClr>
              <a:buSzPts val="900"/>
              <a:tabLst>
                <a:tab pos="12827000" algn="l"/>
              </a:tabLst>
            </a:pPr>
            <a:r>
              <a:rPr lang="en-US" sz="2000" dirty="0">
                <a:latin typeface="Times New Roman" pitchFamily="18" charset="0"/>
              </a:rPr>
              <a:t>[2]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M. </a:t>
            </a:r>
            <a:r>
              <a:rPr lang="en-US" sz="1800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Mngadi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J. </a:t>
            </a:r>
            <a:r>
              <a:rPr lang="en-US" sz="1800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Odindi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K. </a:t>
            </a:r>
            <a:r>
              <a:rPr lang="en-US" sz="1800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Peerbhay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and O. </a:t>
            </a:r>
            <a:r>
              <a:rPr lang="en-US" sz="1800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Mutanga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“Examining the effectiveness of sentinel-1 and 2 imagery for commercial forest species mapping,” </a:t>
            </a:r>
            <a:r>
              <a:rPr lang="en-US" sz="1800" i="1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Geocarto</a:t>
            </a:r>
            <a:r>
              <a:rPr lang="en-US" sz="1800" i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International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vol. 36, no. 1, pp. 1–12, 2021.</a:t>
            </a:r>
            <a:endParaRPr lang="en-US" sz="2000" dirty="0">
              <a:latin typeface="Times New Roman" pitchFamily="18" charset="0"/>
            </a:endParaRPr>
          </a:p>
          <a:p>
            <a:pPr marR="890270" algn="just">
              <a:lnSpc>
                <a:spcPct val="108000"/>
              </a:lnSpc>
              <a:spcAft>
                <a:spcPts val="365"/>
              </a:spcAft>
              <a:buClr>
                <a:srgbClr val="000000"/>
              </a:buClr>
              <a:buSzPts val="900"/>
              <a:tabLst>
                <a:tab pos="12827000" algn="l"/>
              </a:tabLst>
            </a:pPr>
            <a:r>
              <a:rPr lang="en-US" sz="2000" dirty="0">
                <a:latin typeface="Times New Roman" pitchFamily="18" charset="0"/>
              </a:rPr>
              <a:t>[3] 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S. </a:t>
            </a:r>
            <a:r>
              <a:rPr lang="en-US" sz="1800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Khanal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J. Fulton, A. Klopfenstein, N. </a:t>
            </a:r>
            <a:r>
              <a:rPr lang="en-US" sz="1800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Douridas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and S. Shearer, “Integration of high resolution remotely sensed data and machine learning techniques for spatial prediction of soil properties and corn yield,” </a:t>
            </a:r>
            <a:r>
              <a:rPr lang="en-US" sz="1800" i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Computers and electronics in agriculture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vol. 153, pp. 213–225, 2018.</a:t>
            </a:r>
            <a:endParaRPr lang="en-US" sz="2000" dirty="0">
              <a:latin typeface="Times New Roman" pitchFamily="18" charset="0"/>
            </a:endParaRPr>
          </a:p>
          <a:p>
            <a:pPr marR="890270" algn="just">
              <a:lnSpc>
                <a:spcPct val="108000"/>
              </a:lnSpc>
              <a:spcAft>
                <a:spcPts val="365"/>
              </a:spcAft>
              <a:buClr>
                <a:srgbClr val="000000"/>
              </a:buClr>
              <a:buSzPts val="900"/>
              <a:tabLst>
                <a:tab pos="12827000" algn="l"/>
              </a:tabLst>
            </a:pPr>
            <a:r>
              <a:rPr lang="en-US" sz="2000" dirty="0">
                <a:latin typeface="Times New Roman" pitchFamily="18" charset="0"/>
              </a:rPr>
              <a:t>[4] 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O. </a:t>
            </a:r>
            <a:r>
              <a:rPr lang="en-US" sz="1800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Odebiri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O. </a:t>
            </a:r>
            <a:r>
              <a:rPr lang="en-US" sz="1800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Mutanga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J. </a:t>
            </a:r>
            <a:r>
              <a:rPr lang="en-US" sz="1800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Odindi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R. Naicker, C. </a:t>
            </a:r>
            <a:r>
              <a:rPr lang="en-US" sz="1800" u="none" strike="noStrike" kern="1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Masemola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and M. Sibanda, “Deep learning approaches in remote sensing of soil organic carbon: A review of utility, challenges, and prospects,” </a:t>
            </a:r>
            <a:r>
              <a:rPr lang="en-US" sz="1800" i="1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Environmental monitoring and assessment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, vol. 193, pp. 1–18, 2021.</a:t>
            </a:r>
          </a:p>
          <a:p>
            <a:pPr marR="890270" algn="just">
              <a:lnSpc>
                <a:spcPct val="108000"/>
              </a:lnSpc>
              <a:spcAft>
                <a:spcPts val="365"/>
              </a:spcAft>
              <a:buClr>
                <a:srgbClr val="000000"/>
              </a:buClr>
              <a:buSzPts val="900"/>
              <a:tabLst>
                <a:tab pos="12827000" algn="l"/>
              </a:tabLst>
            </a:pPr>
            <a:r>
              <a:rPr lang="en-US" sz="1800" kern="1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[5] </a:t>
            </a:r>
            <a:r>
              <a:rPr lang="en-US" sz="1800" u="none" strike="noStrike" kern="1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J. Cruz-Benito, “Systematic literature review &amp; mapping,” 2016.</a:t>
            </a:r>
            <a:endParaRPr lang="pt-BR" sz="1800" u="none" strike="noStrike" kern="1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10" name="Text Box 40">
            <a:extLst>
              <a:ext uri="{FF2B5EF4-FFF2-40B4-BE49-F238E27FC236}">
                <a16:creationId xmlns:a16="http://schemas.microsoft.com/office/drawing/2014/main" id="{87D8FFF7-25FA-BC0B-ABCA-B7D5BE8093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9756" y="14091614"/>
            <a:ext cx="13021187" cy="455530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612775" eaLnBrk="0" hangingPunct="0"/>
            <a:r>
              <a:rPr lang="pt-BR" sz="3600" b="1" dirty="0">
                <a:latin typeface="Times New Roman" pitchFamily="18" charset="0"/>
              </a:rPr>
              <a:t>Artificial </a:t>
            </a:r>
            <a:r>
              <a:rPr lang="pt-BR" sz="3600" b="1" dirty="0" err="1">
                <a:latin typeface="Times New Roman" pitchFamily="18" charset="0"/>
              </a:rPr>
              <a:t>intelligence</a:t>
            </a:r>
            <a:r>
              <a:rPr lang="pt-BR" sz="3600" b="1" dirty="0">
                <a:latin typeface="Times New Roman" pitchFamily="18" charset="0"/>
              </a:rPr>
              <a:t> models</a:t>
            </a:r>
          </a:p>
          <a:p>
            <a:pPr algn="just"/>
            <a:r>
              <a:rPr lang="pt-BR" sz="3200" dirty="0" err="1">
                <a:latin typeface="Times New Roman" pitchFamily="18" charset="0"/>
              </a:rPr>
              <a:t>Preliminary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results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underscore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how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promising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Deep</a:t>
            </a:r>
            <a:r>
              <a:rPr lang="pt-BR" sz="3200" dirty="0">
                <a:latin typeface="Times New Roman" pitchFamily="18" charset="0"/>
              </a:rPr>
              <a:t> Learning (DL) models are in </a:t>
            </a:r>
            <a:r>
              <a:rPr lang="pt-BR" sz="3200" dirty="0" err="1">
                <a:latin typeface="Times New Roman" pitchFamily="18" charset="0"/>
              </a:rPr>
              <a:t>estimating</a:t>
            </a:r>
            <a:r>
              <a:rPr lang="pt-BR" sz="3200" dirty="0">
                <a:latin typeface="Times New Roman" pitchFamily="18" charset="0"/>
              </a:rPr>
              <a:t> SOC </a:t>
            </a:r>
            <a:r>
              <a:rPr lang="pt-BR" sz="3200" dirty="0" err="1">
                <a:latin typeface="Times New Roman" pitchFamily="18" charset="0"/>
              </a:rPr>
              <a:t>through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the</a:t>
            </a:r>
            <a:r>
              <a:rPr lang="pt-BR" sz="3200" dirty="0">
                <a:latin typeface="Times New Roman" pitchFamily="18" charset="0"/>
              </a:rPr>
              <a:t> use </a:t>
            </a:r>
            <a:r>
              <a:rPr lang="pt-BR" sz="3200" dirty="0" err="1">
                <a:latin typeface="Times New Roman" pitchFamily="18" charset="0"/>
              </a:rPr>
              <a:t>of</a:t>
            </a:r>
            <a:r>
              <a:rPr lang="pt-BR" sz="3200" dirty="0">
                <a:latin typeface="Times New Roman" pitchFamily="18" charset="0"/>
              </a:rPr>
              <a:t> RS data. </a:t>
            </a:r>
            <a:r>
              <a:rPr lang="pt-BR" sz="3200" dirty="0" err="1">
                <a:latin typeface="Times New Roman" pitchFamily="18" charset="0"/>
              </a:rPr>
              <a:t>Among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the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studies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analyzed</a:t>
            </a:r>
            <a:r>
              <a:rPr lang="pt-BR" sz="3200" dirty="0">
                <a:latin typeface="Times New Roman" pitchFamily="18" charset="0"/>
              </a:rPr>
              <a:t>, </a:t>
            </a:r>
            <a:r>
              <a:rPr lang="pt-BR" sz="3200" dirty="0" err="1">
                <a:latin typeface="Times New Roman" pitchFamily="18" charset="0"/>
              </a:rPr>
              <a:t>that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used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both</a:t>
            </a:r>
            <a:r>
              <a:rPr lang="pt-BR" sz="3200" dirty="0">
                <a:latin typeface="Times New Roman" pitchFamily="18" charset="0"/>
              </a:rPr>
              <a:t> ML </a:t>
            </a:r>
            <a:r>
              <a:rPr lang="pt-BR" sz="3200" dirty="0" err="1">
                <a:latin typeface="Times New Roman" pitchFamily="18" charset="0"/>
              </a:rPr>
              <a:t>and</a:t>
            </a:r>
            <a:r>
              <a:rPr lang="pt-BR" sz="3200" dirty="0">
                <a:latin typeface="Times New Roman" pitchFamily="18" charset="0"/>
              </a:rPr>
              <a:t> DL </a:t>
            </a:r>
            <a:r>
              <a:rPr lang="pt-BR" sz="3200" dirty="0" err="1">
                <a:latin typeface="Times New Roman" pitchFamily="18" charset="0"/>
              </a:rPr>
              <a:t>techniques</a:t>
            </a:r>
            <a:r>
              <a:rPr lang="pt-BR" sz="3200" dirty="0">
                <a:latin typeface="Times New Roman" pitchFamily="18" charset="0"/>
              </a:rPr>
              <a:t>, </a:t>
            </a:r>
            <a:r>
              <a:rPr lang="pt-BR" sz="3200" dirty="0" err="1">
                <a:latin typeface="Times New Roman" pitchFamily="18" charset="0"/>
              </a:rPr>
              <a:t>only</a:t>
            </a:r>
            <a:r>
              <a:rPr lang="pt-BR" sz="3200" dirty="0">
                <a:latin typeface="Times New Roman" pitchFamily="18" charset="0"/>
              </a:rPr>
              <a:t> 10 </a:t>
            </a:r>
            <a:r>
              <a:rPr lang="pt-BR" sz="3200" dirty="0" err="1">
                <a:latin typeface="Times New Roman" pitchFamily="18" charset="0"/>
              </a:rPr>
              <a:t>achieved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better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results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with</a:t>
            </a:r>
            <a:r>
              <a:rPr lang="pt-BR" sz="3200" dirty="0">
                <a:latin typeface="Times New Roman" pitchFamily="18" charset="0"/>
              </a:rPr>
              <a:t> non-DL </a:t>
            </a:r>
            <a:r>
              <a:rPr lang="pt-BR" sz="3200" dirty="0" err="1">
                <a:latin typeface="Times New Roman" pitchFamily="18" charset="0"/>
              </a:rPr>
              <a:t>methods</a:t>
            </a:r>
            <a:r>
              <a:rPr lang="pt-BR" sz="3200" dirty="0">
                <a:latin typeface="Times New Roman" pitchFamily="18" charset="0"/>
              </a:rPr>
              <a:t> (</a:t>
            </a:r>
            <a:r>
              <a:rPr lang="pt-BR" sz="3200" dirty="0" err="1">
                <a:latin typeface="Times New Roman" pitchFamily="18" charset="0"/>
              </a:rPr>
              <a:t>Table</a:t>
            </a:r>
            <a:r>
              <a:rPr lang="pt-BR" sz="3200" dirty="0">
                <a:latin typeface="Times New Roman" pitchFamily="18" charset="0"/>
              </a:rPr>
              <a:t> 1). The </a:t>
            </a:r>
            <a:r>
              <a:rPr lang="pt-BR" sz="3200" dirty="0" err="1">
                <a:latin typeface="Times New Roman" pitchFamily="18" charset="0"/>
              </a:rPr>
              <a:t>possibility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is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considered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that</a:t>
            </a:r>
            <a:r>
              <a:rPr lang="pt-BR" sz="3200" dirty="0">
                <a:latin typeface="Times New Roman" pitchFamily="18" charset="0"/>
              </a:rPr>
              <a:t>, in </a:t>
            </a:r>
            <a:r>
              <a:rPr lang="pt-BR" sz="3200" dirty="0" err="1">
                <a:latin typeface="Times New Roman" pitchFamily="18" charset="0"/>
              </a:rPr>
              <a:t>studies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with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an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insufficient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quantity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of</a:t>
            </a:r>
            <a:r>
              <a:rPr lang="pt-BR" sz="3200" dirty="0">
                <a:latin typeface="Times New Roman" pitchFamily="18" charset="0"/>
              </a:rPr>
              <a:t> SOC samples </a:t>
            </a:r>
            <a:r>
              <a:rPr lang="pt-BR" sz="3200" dirty="0" err="1">
                <a:latin typeface="Times New Roman" pitchFamily="18" charset="0"/>
              </a:rPr>
              <a:t>obtained</a:t>
            </a:r>
            <a:r>
              <a:rPr lang="pt-BR" sz="3200" dirty="0">
                <a:latin typeface="Times New Roman" pitchFamily="18" charset="0"/>
              </a:rPr>
              <a:t> in </a:t>
            </a:r>
            <a:r>
              <a:rPr lang="pt-BR" sz="3200" dirty="0" err="1">
                <a:latin typeface="Times New Roman" pitchFamily="18" charset="0"/>
              </a:rPr>
              <a:t>the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field</a:t>
            </a:r>
            <a:r>
              <a:rPr lang="pt-BR" sz="3200" dirty="0">
                <a:latin typeface="Times New Roman" pitchFamily="18" charset="0"/>
              </a:rPr>
              <a:t>, </a:t>
            </a:r>
            <a:r>
              <a:rPr lang="pt-BR" sz="3200" dirty="0" err="1">
                <a:latin typeface="Times New Roman" pitchFamily="18" charset="0"/>
              </a:rPr>
              <a:t>the</a:t>
            </a:r>
            <a:r>
              <a:rPr lang="pt-BR" sz="3200" dirty="0">
                <a:latin typeface="Times New Roman" pitchFamily="18" charset="0"/>
              </a:rPr>
              <a:t> DL </a:t>
            </a:r>
            <a:r>
              <a:rPr lang="pt-BR" sz="3200" dirty="0" err="1">
                <a:latin typeface="Times New Roman" pitchFamily="18" charset="0"/>
              </a:rPr>
              <a:t>methods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were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not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fully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leveraged</a:t>
            </a:r>
            <a:r>
              <a:rPr lang="pt-BR" sz="3200" dirty="0">
                <a:latin typeface="Times New Roman" pitchFamily="18" charset="0"/>
              </a:rPr>
              <a:t>, as </a:t>
            </a:r>
            <a:r>
              <a:rPr lang="pt-BR" sz="3200" dirty="0" err="1">
                <a:latin typeface="Times New Roman" pitchFamily="18" charset="0"/>
              </a:rPr>
              <a:t>methods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based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on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these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technologies</a:t>
            </a:r>
            <a:r>
              <a:rPr lang="pt-BR" sz="3200" dirty="0">
                <a:latin typeface="Times New Roman" pitchFamily="18" charset="0"/>
              </a:rPr>
              <a:t> require a </a:t>
            </a:r>
            <a:r>
              <a:rPr lang="pt-BR" sz="3200" dirty="0" err="1">
                <a:latin typeface="Times New Roman" pitchFamily="18" charset="0"/>
              </a:rPr>
              <a:t>considerable</a:t>
            </a:r>
            <a:r>
              <a:rPr lang="pt-BR" sz="3200" dirty="0">
                <a:latin typeface="Times New Roman" pitchFamily="18" charset="0"/>
              </a:rPr>
              <a:t> volume </a:t>
            </a:r>
            <a:r>
              <a:rPr lang="pt-BR" sz="3200" dirty="0" err="1">
                <a:latin typeface="Times New Roman" pitchFamily="18" charset="0"/>
              </a:rPr>
              <a:t>of</a:t>
            </a:r>
            <a:r>
              <a:rPr lang="pt-BR" sz="3200" dirty="0">
                <a:latin typeface="Times New Roman" pitchFamily="18" charset="0"/>
              </a:rPr>
              <a:t> data </a:t>
            </a:r>
            <a:r>
              <a:rPr lang="pt-BR" sz="3200" dirty="0" err="1">
                <a:latin typeface="Times New Roman" pitchFamily="18" charset="0"/>
              </a:rPr>
              <a:t>to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achieve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good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results</a:t>
            </a:r>
            <a:r>
              <a:rPr lang="pt-BR" sz="3200" dirty="0">
                <a:latin typeface="Times New Roman" pitchFamily="18" charset="0"/>
              </a:rPr>
              <a:t>. </a:t>
            </a:r>
            <a:r>
              <a:rPr lang="pt-BR" sz="3200" dirty="0" err="1">
                <a:latin typeface="Times New Roman" pitchFamily="18" charset="0"/>
              </a:rPr>
              <a:t>This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scenario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further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highlights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how</a:t>
            </a:r>
            <a:r>
              <a:rPr lang="pt-BR" sz="3200" dirty="0">
                <a:latin typeface="Times New Roman" pitchFamily="18" charset="0"/>
              </a:rPr>
              <a:t> </a:t>
            </a:r>
            <a:r>
              <a:rPr lang="pt-BR" sz="3200" dirty="0" err="1">
                <a:latin typeface="Times New Roman" pitchFamily="18" charset="0"/>
              </a:rPr>
              <a:t>promising</a:t>
            </a:r>
            <a:r>
              <a:rPr lang="pt-BR" sz="3200" dirty="0">
                <a:latin typeface="Times New Roman" pitchFamily="18" charset="0"/>
              </a:rPr>
              <a:t> DL </a:t>
            </a:r>
            <a:r>
              <a:rPr lang="pt-BR" sz="3200" dirty="0" err="1">
                <a:latin typeface="Times New Roman" pitchFamily="18" charset="0"/>
              </a:rPr>
              <a:t>structures</a:t>
            </a:r>
            <a:r>
              <a:rPr lang="pt-BR" sz="3200" dirty="0">
                <a:latin typeface="Times New Roman" pitchFamily="18" charset="0"/>
              </a:rPr>
              <a:t> are in </a:t>
            </a:r>
            <a:r>
              <a:rPr lang="pt-BR" sz="3200" dirty="0" err="1">
                <a:latin typeface="Times New Roman" pitchFamily="18" charset="0"/>
              </a:rPr>
              <a:t>estimating</a:t>
            </a:r>
            <a:r>
              <a:rPr lang="pt-BR" sz="3200" dirty="0">
                <a:latin typeface="Times New Roman" pitchFamily="18" charset="0"/>
              </a:rPr>
              <a:t> SOC </a:t>
            </a:r>
            <a:r>
              <a:rPr lang="pt-BR" sz="3200" dirty="0" err="1">
                <a:latin typeface="Times New Roman" pitchFamily="18" charset="0"/>
              </a:rPr>
              <a:t>using</a:t>
            </a:r>
            <a:r>
              <a:rPr lang="pt-BR" sz="3200" dirty="0">
                <a:latin typeface="Times New Roman" pitchFamily="18" charset="0"/>
              </a:rPr>
              <a:t> RS data.</a:t>
            </a:r>
          </a:p>
        </p:txBody>
      </p:sp>
      <p:sp>
        <p:nvSpPr>
          <p:cNvPr id="112" name="Text Box 40">
            <a:extLst>
              <a:ext uri="{FF2B5EF4-FFF2-40B4-BE49-F238E27FC236}">
                <a16:creationId xmlns:a16="http://schemas.microsoft.com/office/drawing/2014/main" id="{341FBF49-A76F-81C9-4301-86EF48FFE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2557" y="19014617"/>
            <a:ext cx="8806256" cy="43109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just" defTabSz="612775" eaLnBrk="0" hangingPunct="0"/>
            <a:r>
              <a:rPr lang="pt-BR" sz="2400">
                <a:latin typeface="Times New Roman" pitchFamily="18" charset="0"/>
              </a:rPr>
              <a:t>Table 1. </a:t>
            </a:r>
            <a:r>
              <a:rPr lang="en-US" sz="2400">
                <a:latin typeface="Times New Roman" pitchFamily="18" charset="0"/>
              </a:rPr>
              <a:t>Methods used to estimate SOC and the most efficient of them</a:t>
            </a:r>
            <a:r>
              <a:rPr lang="pt-BR" sz="2400">
                <a:latin typeface="Times New Roman" pitchFamily="18" charset="0"/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E8BA6F9-FE03-6B53-676B-C2F4D2EA50BC}"/>
              </a:ext>
            </a:extLst>
          </p:cNvPr>
          <p:cNvSpPr txBox="1"/>
          <p:nvPr/>
        </p:nvSpPr>
        <p:spPr>
          <a:xfrm>
            <a:off x="9512582" y="28005817"/>
            <a:ext cx="4337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stage results of the LR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7F6B9AD-3578-1AA6-32E1-0C13FDA3AAD4}"/>
              </a:ext>
            </a:extLst>
          </p:cNvPr>
          <p:cNvSpPr txBox="1"/>
          <p:nvPr/>
        </p:nvSpPr>
        <p:spPr>
          <a:xfrm>
            <a:off x="781254" y="12826273"/>
            <a:ext cx="283396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(E-mail: </a:t>
            </a:r>
            <a:r>
              <a:rPr lang="en-US" sz="30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arthur.lima@ipb.pt</a:t>
            </a:r>
            <a:r>
              <a:rPr lang="en-US" sz="3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zulimar@ipb.pt</a:t>
            </a:r>
            <a:r>
              <a:rPr lang="en-US" sz="3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juliolopes@ipb.pt</a:t>
            </a:r>
            <a:r>
              <a:rPr lang="en-US" sz="3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antonio.paz.gonzales@udc.es</a:t>
            </a:r>
            <a:r>
              <a:rPr lang="en-US" sz="3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0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rlopes@ipb.pt</a:t>
            </a:r>
            <a:r>
              <a:rPr lang="en-US" sz="3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000" u="sng" kern="10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tomasfig@ipb.pt</a:t>
            </a:r>
            <a:r>
              <a:rPr lang="en-US" sz="30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30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/>
          </a:p>
        </p:txBody>
      </p:sp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1CF25EB8-B514-A283-D007-2519D8FD08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595" y="37925608"/>
            <a:ext cx="2716228" cy="1263166"/>
          </a:xfrm>
          <a:prstGeom prst="rect">
            <a:avLst/>
          </a:prstGeom>
        </p:spPr>
      </p:pic>
      <p:pic>
        <p:nvPicPr>
          <p:cNvPr id="16" name="Picture 2" descr="Home - CeDRI">
            <a:extLst>
              <a:ext uri="{FF2B5EF4-FFF2-40B4-BE49-F238E27FC236}">
                <a16:creationId xmlns:a16="http://schemas.microsoft.com/office/drawing/2014/main" id="{460ADF66-F1C3-14DE-5B5A-23594A97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478" y="38077722"/>
            <a:ext cx="1989696" cy="92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nício | SusTEC">
            <a:extLst>
              <a:ext uri="{FF2B5EF4-FFF2-40B4-BE49-F238E27FC236}">
                <a16:creationId xmlns:a16="http://schemas.microsoft.com/office/drawing/2014/main" id="{8DCA6AFA-BAB6-24B4-EB41-8E78065AC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472" y="38008047"/>
            <a:ext cx="2138236" cy="101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Logo FCT - ECTS | Escola de Ciências e Tecnologias da Saúde">
            <a:extLst>
              <a:ext uri="{FF2B5EF4-FFF2-40B4-BE49-F238E27FC236}">
                <a16:creationId xmlns:a16="http://schemas.microsoft.com/office/drawing/2014/main" id="{C7A51C42-7513-6337-E23F-E51B03FFA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4" y="39837465"/>
            <a:ext cx="2803269" cy="8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26BD4201-7E0A-3807-4BE6-6BCCE73AEF65}"/>
              </a:ext>
            </a:extLst>
          </p:cNvPr>
          <p:cNvSpPr txBox="1"/>
          <p:nvPr/>
        </p:nvSpPr>
        <p:spPr>
          <a:xfrm>
            <a:off x="14898163" y="38232371"/>
            <a:ext cx="14743342" cy="2443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authors would like to thank the Foundation for Science and Technology (FCT, Portugal) and the national funds FCT/MCTES (PIDDAC) for the financial support to CIMO (UIDB/00690/2020 and UIDP/00690/2020), CeDRI (UIDB/05757 /2020 and UIDP/05757/2020) and SusTEC (LA/P/0007/2020). They would like to thank the EGRANT financing fund for the </a:t>
            </a:r>
            <a:r>
              <a:rPr lang="en-US" sz="24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LandUnderPressure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project. And also, national funding from FCT, Foundation for Science and Technology, within the scope of doctoral scholarship 2022.14010.BD to Arthur Aparecido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Janoni Lima</a:t>
            </a:r>
            <a:r>
              <a:rPr lang="en-US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PRT/BD/154594/2023 to Júlio Castro Lopes.</a:t>
            </a: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F1B3491-7BA3-BBF8-B85A-A8A5FB4CCCA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60635" y="21937758"/>
            <a:ext cx="5441129" cy="5926722"/>
          </a:xfrm>
          <a:prstGeom prst="rect">
            <a:avLst/>
          </a:prstGeom>
        </p:spPr>
      </p:pic>
      <p:pic>
        <p:nvPicPr>
          <p:cNvPr id="3" name="Picture 838">
            <a:extLst>
              <a:ext uri="{FF2B5EF4-FFF2-40B4-BE49-F238E27FC236}">
                <a16:creationId xmlns:a16="http://schemas.microsoft.com/office/drawing/2014/main" id="{07D30578-2B70-D603-F1B6-95B8FDF504CC}"/>
              </a:ext>
            </a:extLst>
          </p:cNvPr>
          <p:cNvPicPr/>
          <p:nvPr/>
        </p:nvPicPr>
        <p:blipFill rotWithShape="1">
          <a:blip r:embed="rId17"/>
          <a:srcRect l="1008" r="3175"/>
          <a:stretch/>
        </p:blipFill>
        <p:spPr>
          <a:xfrm>
            <a:off x="6538385" y="31252194"/>
            <a:ext cx="8004642" cy="448757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697C0B7-2FAD-82F6-920F-6CF69620287B}"/>
              </a:ext>
            </a:extLst>
          </p:cNvPr>
          <p:cNvSpPr txBox="1"/>
          <p:nvPr/>
        </p:nvSpPr>
        <p:spPr>
          <a:xfrm>
            <a:off x="8706644" y="36085850"/>
            <a:ext cx="4622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2. 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Inputs </a:t>
            </a:r>
            <a:r>
              <a:rPr lang="pt-P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P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P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researches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08FEE2-E4C1-B354-3AE9-4B5FD1DD0EFC}"/>
              </a:ext>
            </a:extLst>
          </p:cNvPr>
          <p:cNvSpPr txBox="1"/>
          <p:nvPr/>
        </p:nvSpPr>
        <p:spPr>
          <a:xfrm>
            <a:off x="6266124" y="35721124"/>
            <a:ext cx="8759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(Notes: DEM: Digital </a:t>
            </a:r>
            <a:r>
              <a:rPr lang="pt-B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elevation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Aircraft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Manned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Aerial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; UAV: </a:t>
            </a:r>
            <a:r>
              <a:rPr lang="pt-B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Unmanned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Aerial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pt-BR" sz="140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4A1C7C5-1849-8BB7-85E1-945D78F1E152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b="2851"/>
          <a:stretch/>
        </p:blipFill>
        <p:spPr>
          <a:xfrm>
            <a:off x="20129222" y="19458238"/>
            <a:ext cx="9332926" cy="7693944"/>
          </a:xfrm>
          <a:prstGeom prst="rect">
            <a:avLst/>
          </a:prstGeom>
        </p:spPr>
      </p:pic>
      <p:sp>
        <p:nvSpPr>
          <p:cNvPr id="9" name="Text Box 40">
            <a:extLst>
              <a:ext uri="{FF2B5EF4-FFF2-40B4-BE49-F238E27FC236}">
                <a16:creationId xmlns:a16="http://schemas.microsoft.com/office/drawing/2014/main" id="{595C9820-56FF-76C1-98A4-9A684C83E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7838" y="18646917"/>
            <a:ext cx="3789092" cy="8741064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br>
              <a:rPr lang="pt-BR" sz="800" dirty="0">
                <a:effectLst/>
                <a:latin typeface="Helvetica Neue" panose="02000503000000020004" pitchFamily="2" charset="0"/>
              </a:rPr>
            </a:br>
            <a:endParaRPr lang="pt-BR" sz="800" dirty="0">
              <a:effectLst/>
              <a:latin typeface="Helvetica Neue" panose="02000503000000020004" pitchFamily="2" charset="0"/>
            </a:endParaRPr>
          </a:p>
          <a:p>
            <a:pPr algn="just"/>
            <a:r>
              <a:rPr lang="pt-BR" sz="36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pt-BR" sz="36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 algn="just"/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Sentinel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satellites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literature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review.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selected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23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satellite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data,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sentinel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totaling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works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65%. The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pt-BR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pt-BR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spectrophotometer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drone/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aircraft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70F77C-72B2-5F75-ADC8-7698F99DB3F7}"/>
              </a:ext>
            </a:extLst>
          </p:cNvPr>
          <p:cNvSpPr txBox="1"/>
          <p:nvPr/>
        </p:nvSpPr>
        <p:spPr>
          <a:xfrm>
            <a:off x="21100649" y="27173147"/>
            <a:ext cx="8540970" cy="307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33755" marR="1216025" indent="-251460" algn="l">
              <a:lnSpc>
                <a:spcPct val="107000"/>
              </a:lnSpc>
              <a:spcAft>
                <a:spcPts val="25"/>
              </a:spcAft>
            </a:pPr>
            <a:r>
              <a:rPr lang="en-US" sz="14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Notes: * represents the authors who </a:t>
            </a:r>
            <a:r>
              <a:rPr lang="en-US" sz="1400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en-US" sz="1400" i="1" kern="1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better results for non-DL or non-NN methods.</a:t>
            </a:r>
            <a:endParaRPr lang="pt-BR" sz="1400" kern="100">
              <a:solidFill>
                <a:srgbClr val="000000"/>
              </a:solidFill>
              <a:effectLst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B4E846-B07C-530A-5DC5-D483C63FF40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551275" y="37625572"/>
            <a:ext cx="4051565" cy="1563202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DED6A0E0-5739-DC6C-C089-02A008F809D4}"/>
              </a:ext>
            </a:extLst>
          </p:cNvPr>
          <p:cNvSpPr/>
          <p:nvPr/>
        </p:nvSpPr>
        <p:spPr bwMode="auto">
          <a:xfrm>
            <a:off x="8253044" y="31695822"/>
            <a:ext cx="5956560" cy="190191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40CE4D5-553C-907B-A682-F92F30E9A3C4}"/>
              </a:ext>
            </a:extLst>
          </p:cNvPr>
          <p:cNvSpPr/>
          <p:nvPr/>
        </p:nvSpPr>
        <p:spPr bwMode="auto">
          <a:xfrm>
            <a:off x="8253044" y="33296444"/>
            <a:ext cx="5521950" cy="190191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692A83C-25D7-EC93-CC7C-ABB819E86EC1}"/>
              </a:ext>
            </a:extLst>
          </p:cNvPr>
          <p:cNvSpPr/>
          <p:nvPr/>
        </p:nvSpPr>
        <p:spPr bwMode="auto">
          <a:xfrm>
            <a:off x="8253044" y="31962541"/>
            <a:ext cx="3624324" cy="182511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3B8B07A-4E55-249B-C0DE-FBF1B3B6A7D7}"/>
              </a:ext>
            </a:extLst>
          </p:cNvPr>
          <p:cNvSpPr/>
          <p:nvPr/>
        </p:nvSpPr>
        <p:spPr bwMode="auto">
          <a:xfrm>
            <a:off x="8262876" y="32773389"/>
            <a:ext cx="2277305" cy="182511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184EB93-FE02-68CB-A6CD-78D94E1667F0}"/>
              </a:ext>
            </a:extLst>
          </p:cNvPr>
          <p:cNvSpPr/>
          <p:nvPr/>
        </p:nvSpPr>
        <p:spPr bwMode="auto">
          <a:xfrm>
            <a:off x="8253045" y="33043846"/>
            <a:ext cx="1259538" cy="171093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0D65057F-391A-9881-5F41-0704A59A904A}"/>
              </a:ext>
            </a:extLst>
          </p:cNvPr>
          <p:cNvSpPr/>
          <p:nvPr/>
        </p:nvSpPr>
        <p:spPr bwMode="auto">
          <a:xfrm>
            <a:off x="8262875" y="32512000"/>
            <a:ext cx="1038441" cy="192493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2968F7D9-4270-49E0-176B-1A6960CBD207}"/>
              </a:ext>
            </a:extLst>
          </p:cNvPr>
          <p:cNvSpPr/>
          <p:nvPr/>
        </p:nvSpPr>
        <p:spPr bwMode="auto">
          <a:xfrm>
            <a:off x="8253044" y="33560725"/>
            <a:ext cx="707591" cy="190192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08F9EDBC-EEA7-E245-61FC-6629AC0A8172}"/>
              </a:ext>
            </a:extLst>
          </p:cNvPr>
          <p:cNvSpPr/>
          <p:nvPr/>
        </p:nvSpPr>
        <p:spPr bwMode="auto">
          <a:xfrm>
            <a:off x="8262875" y="34627184"/>
            <a:ext cx="443769" cy="188815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5FE6632D-4161-9FA1-08E3-84AAEDA82843}"/>
              </a:ext>
            </a:extLst>
          </p:cNvPr>
          <p:cNvSpPr/>
          <p:nvPr/>
        </p:nvSpPr>
        <p:spPr bwMode="auto">
          <a:xfrm>
            <a:off x="8253045" y="34887887"/>
            <a:ext cx="222362" cy="187152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BB2DB7DC-F4AF-FA68-6325-1AF34821EB29}"/>
              </a:ext>
            </a:extLst>
          </p:cNvPr>
          <p:cNvSpPr/>
          <p:nvPr/>
        </p:nvSpPr>
        <p:spPr bwMode="auto">
          <a:xfrm>
            <a:off x="8262397" y="34351909"/>
            <a:ext cx="222362" cy="187152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A59E7223-9D57-FF72-481C-32BAC47B5EE1}"/>
              </a:ext>
            </a:extLst>
          </p:cNvPr>
          <p:cNvSpPr/>
          <p:nvPr/>
        </p:nvSpPr>
        <p:spPr bwMode="auto">
          <a:xfrm>
            <a:off x="8262411" y="34105163"/>
            <a:ext cx="222362" cy="187152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CD4EA010-E27F-A1D9-062F-D07659513101}"/>
              </a:ext>
            </a:extLst>
          </p:cNvPr>
          <p:cNvSpPr/>
          <p:nvPr/>
        </p:nvSpPr>
        <p:spPr bwMode="auto">
          <a:xfrm>
            <a:off x="8253044" y="33830625"/>
            <a:ext cx="222362" cy="187152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081D615B-0F87-5F80-EB43-1F6EFA9E00FC}"/>
              </a:ext>
            </a:extLst>
          </p:cNvPr>
          <p:cNvSpPr/>
          <p:nvPr/>
        </p:nvSpPr>
        <p:spPr bwMode="auto">
          <a:xfrm>
            <a:off x="8262397" y="32227821"/>
            <a:ext cx="222362" cy="187152"/>
          </a:xfrm>
          <a:prstGeom prst="rect">
            <a:avLst/>
          </a:prstGeom>
          <a:solidFill>
            <a:srgbClr val="8BCB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>
              <a:ln>
                <a:noFill/>
              </a:ln>
              <a:noFill/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1157</Words>
  <Application>Microsoft Macintosh PowerPoint</Application>
  <PresentationFormat>Personalizar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Helvetica Neue</vt:lpstr>
      <vt:lpstr>Times New Roman</vt:lpstr>
      <vt:lpstr>Default Design</vt:lpstr>
      <vt:lpstr>Apresentação do PowerPoint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A0 Vertical Poster</dc:title>
  <dc:creator>Ethan Shulda;www.postersession.com</dc:creator>
  <cp:keywords>www.postersession.com</cp:keywords>
  <dc:description>©MegaPrint Inc. 2009-2015</dc:description>
  <cp:lastModifiedBy>Arthur Aparecido Janoni Lima</cp:lastModifiedBy>
  <cp:revision>57</cp:revision>
  <dcterms:created xsi:type="dcterms:W3CDTF">2008-12-04T00:20:37Z</dcterms:created>
  <dcterms:modified xsi:type="dcterms:W3CDTF">2024-03-04T15:53:51Z</dcterms:modified>
  <cp:category>Research Poster</cp:category>
</cp:coreProperties>
</file>