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59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57" autoAdjust="0"/>
    <p:restoredTop sz="94660"/>
  </p:normalViewPr>
  <p:slideViewPr>
    <p:cSldViewPr snapToGrid="0">
      <p:cViewPr varScale="1">
        <p:scale>
          <a:sx n="68" d="100"/>
          <a:sy n="68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BD0C7-380F-4D4D-A58F-F646E37370DC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5522C-998D-7F47-8047-69EC1E3702DD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649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C8422-69F1-4459-A77B-6A7437F3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9828CF-E199-4F4B-A3CF-FE9E82E629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52A81-9283-481D-B012-2C9FC624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7508E-FB82-448A-8C04-11FBD593C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DB854-C326-425C-8DBC-EA517D30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2E23F2-9D47-4288-B5CA-322C3C4F57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" y="643"/>
            <a:ext cx="12191238" cy="685671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6BDE276-0C1E-4112-A09B-10E9A8EAFC3C}"/>
              </a:ext>
            </a:extLst>
          </p:cNvPr>
          <p:cNvSpPr txBox="1"/>
          <p:nvPr userDrawn="1"/>
        </p:nvSpPr>
        <p:spPr>
          <a:xfrm>
            <a:off x="94531" y="1400758"/>
            <a:ext cx="108148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</a:rPr>
              <a:t>13</a:t>
            </a:r>
            <a:r>
              <a:rPr lang="en-GB" sz="2400" baseline="30000" dirty="0">
                <a:solidFill>
                  <a:schemeClr val="bg1"/>
                </a:solidFill>
                <a:latin typeface="NotesEsa" panose="02000506030000020004" pitchFamily="2" charset="0"/>
              </a:rPr>
              <a:t>th</a:t>
            </a:r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</a:rPr>
              <a:t> COASTAL ALTIMETRY WORKSHOP &amp; COASTAL ALTIMETRY TRAINING</a:t>
            </a:r>
          </a:p>
          <a:p>
            <a:r>
              <a:rPr lang="en-GB" sz="2000" kern="1200" dirty="0">
                <a:solidFill>
                  <a:schemeClr val="bg1"/>
                </a:solidFill>
                <a:latin typeface="NotesEsa" panose="02000506030000020004" pitchFamily="2" charset="0"/>
                <a:ea typeface="+mn-ea"/>
                <a:cs typeface="+mn-cs"/>
              </a:rPr>
              <a:t>6–</a:t>
            </a:r>
            <a:r>
              <a:rPr lang="en-GB" sz="2000" dirty="0">
                <a:solidFill>
                  <a:schemeClr val="bg1"/>
                </a:solidFill>
                <a:latin typeface="NotesEsa" panose="02000506030000020004" pitchFamily="2" charset="0"/>
              </a:rPr>
              <a:t>10 February 2023 | Universidad de Cádiz, Spain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401EB44-5630-4B78-AF50-B4A2C95FB2AC}"/>
              </a:ext>
            </a:extLst>
          </p:cNvPr>
          <p:cNvCxnSpPr>
            <a:cxnSpLocks/>
          </p:cNvCxnSpPr>
          <p:nvPr userDrawn="1"/>
        </p:nvCxnSpPr>
        <p:spPr>
          <a:xfrm>
            <a:off x="307571" y="4333558"/>
            <a:ext cx="11513127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DF745E8-3A21-7F21-DEC0-B2088583CE18}"/>
              </a:ext>
            </a:extLst>
          </p:cNvPr>
          <p:cNvSpPr txBox="1"/>
          <p:nvPr userDrawn="1"/>
        </p:nvSpPr>
        <p:spPr>
          <a:xfrm>
            <a:off x="10208516" y="6538912"/>
            <a:ext cx="59965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>
                <a:solidFill>
                  <a:schemeClr val="bg1"/>
                </a:solidFill>
                <a:latin typeface="NotesEsa" panose="02000506030000020004" pitchFamily="2" charset="0"/>
              </a:rPr>
              <a:t>www.coastalaltimetry.org</a:t>
            </a:r>
          </a:p>
        </p:txBody>
      </p:sp>
    </p:spTree>
    <p:extLst>
      <p:ext uri="{BB962C8B-B14F-4D97-AF65-F5344CB8AC3E}">
        <p14:creationId xmlns:p14="http://schemas.microsoft.com/office/powerpoint/2010/main" val="209103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5231-C8D1-4CA1-90AB-02812A3FE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1E7308-D343-49FC-957A-4B7713A5C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F3C3B-9937-4D36-8B5C-0B9C6E0C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33A93-1242-489C-8BB9-56DD5B763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01E4C-7DE9-47A1-A11D-641C56E9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663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D2F484-0A61-437F-9597-E170582B7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DFFDC-FC2E-4A81-8A66-F2B8C0D63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51843-63B0-4C8A-90A9-4816A3FCE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D97F4-EC50-4406-A865-7E57AD28D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DBD44-E43B-4D7D-A8A2-57556901B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34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2BD46-0726-4920-B4F3-6A031C28F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628" y="1185470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B31D5-48C9-4740-A17C-EF91AE9C3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485E5-5DD6-4C71-A053-D8E88CC6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1977AD-024F-473B-AE1E-B8AD7F428E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" y="0"/>
            <a:ext cx="12191238" cy="10285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F31F8AF-3925-4DF0-969F-5F1897E921FB}"/>
              </a:ext>
            </a:extLst>
          </p:cNvPr>
          <p:cNvSpPr txBox="1"/>
          <p:nvPr userDrawn="1"/>
        </p:nvSpPr>
        <p:spPr>
          <a:xfrm>
            <a:off x="41031" y="6246524"/>
            <a:ext cx="102246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otesEsa" panose="02000506030000020004" pitchFamily="2" charset="0"/>
              </a:rPr>
              <a:t>13</a:t>
            </a:r>
            <a:r>
              <a:rPr lang="en-GB" sz="1600" b="1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NotesEsa" panose="02000506030000020004" pitchFamily="2" charset="0"/>
              </a:rPr>
              <a:t>th</a:t>
            </a:r>
            <a:r>
              <a:rPr lang="en-GB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otesEsa" panose="02000506030000020004" pitchFamily="2" charset="0"/>
              </a:rPr>
              <a:t> COASTAL ALTIMETRY WORKSHOP &amp; COASTAL ALTIMETRY TRAINING</a:t>
            </a:r>
          </a:p>
          <a:p>
            <a:r>
              <a:rPr lang="en-GB" sz="1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NotesEsa" panose="02000506030000020004" pitchFamily="2" charset="0"/>
                <a:ea typeface="+mn-ea"/>
                <a:cs typeface="+mn-cs"/>
              </a:rPr>
              <a:t>6–</a:t>
            </a:r>
            <a:r>
              <a:rPr lang="en-GB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NotesEsa" panose="02000506030000020004" pitchFamily="2" charset="0"/>
              </a:rPr>
              <a:t>10 February 2023 | Universidad de Cádiz, Spain</a:t>
            </a:r>
            <a:endParaRPr lang="en-GB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83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A3513-4242-4F2D-A471-EF3BD487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EBC2C-75DA-422E-9EA9-AF7049C20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1C95E-0AE5-4E1D-8FA1-9CDD0A1CC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B3070-94E2-44A7-97F9-4CD548018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EC19D-6F43-44CF-A84F-DED3820E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91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744F1-71F7-427E-84A3-0599A3909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F972B-4D88-427C-B0E6-507371E5C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35B906-5AE8-4C55-93EF-07E3FD8B6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DCAF6A-F4BA-4F36-A5F1-841FC4D25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2FD99-9D45-49B7-A539-982906EFD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3129F-1A46-443E-90D3-15BD529D0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29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E836C-EB19-4E12-AB81-0379B0906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036619-8F1D-4607-9CB8-F907685AF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4D7DE-8B47-4C6B-BB6A-09F40A78E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B377F-C489-44BF-9EF2-54730CFBDA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906A7D-98DB-4737-AAFF-9835BF3FAB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4399F9-40C0-4228-BBD2-E05B244D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C87862-D8EF-4859-A1F5-D22D8148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FCF261-C26C-4FE7-B9CF-68595E48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03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C1BD2-4E6B-4C33-AFC3-9872F5791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BA8DF9-3D73-404D-BC55-65C03AEB4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587775-1F29-42BC-AC67-6BA5BCF75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F3E85-D172-478F-9BD9-C7BB9204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28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5F7053-E247-4D8A-849C-4D7D0877F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73A42F-2CA9-49F1-BD8B-668803CFD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9687E-E394-4363-A3BB-5BDD81CD2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82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F424-18C8-45A9-832F-9D51222AF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B9BE7-FC76-473E-BA39-1E4E90156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188E1-4F17-4D55-9641-6B5A9F42B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F2E04-3D93-40B9-AB99-252947D95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969341-3B14-483B-857D-ACAA02561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DC9C1-16BE-4AD0-8BA9-92AD0770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30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CC91C-D445-4A55-AEE9-98179AF75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75018A-48E4-4D6D-8E95-C815ACCC28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50104-ABF1-49DD-A89A-7BA0336DD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E2FD9-5B08-44D1-87B5-4AAC13225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4AA6C-9BC8-4134-9F1B-96BA9B451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B2F61-6CEF-4C23-9134-152AA07F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88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D35395-87DE-47EE-BD5E-49EC7CF7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AC72C-58D2-4DAB-95F7-0E34581AE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438B2-9CC9-4C12-B385-893C767200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57BA7-F60E-4D3C-98CB-EF3019179097}" type="datetimeFigureOut">
              <a:rPr lang="en-GB" smtClean="0"/>
              <a:t>07/02/2023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006BC-C562-4520-B4BA-4686A2EC6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6F862-10F7-4A6C-A371-6F8FC8444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865F9-542D-43E4-A7ED-05D6DE6A7A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99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6FB576-4C79-B1C3-F69B-B63AE21DFF43}"/>
              </a:ext>
            </a:extLst>
          </p:cNvPr>
          <p:cNvSpPr txBox="1"/>
          <p:nvPr/>
        </p:nvSpPr>
        <p:spPr>
          <a:xfrm>
            <a:off x="4693024" y="2356714"/>
            <a:ext cx="7231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Session 1 - Technical Issues in Coastal Altimetry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F6135-C23C-E01F-FF06-4543896FF1B0}"/>
              </a:ext>
            </a:extLst>
          </p:cNvPr>
          <p:cNvSpPr txBox="1"/>
          <p:nvPr/>
        </p:nvSpPr>
        <p:spPr>
          <a:xfrm>
            <a:off x="6620435" y="4388312"/>
            <a:ext cx="5175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1"/>
                </a:solidFill>
                <a:latin typeface="NotesEsa" panose="02000506030000020004" pitchFamily="2" charset="0"/>
              </a:rPr>
              <a:t>Questions /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643895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CAEC5-AAF4-4CE4-B45F-5B4BD2FFB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39" y="993489"/>
            <a:ext cx="11697231" cy="520560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3400" b="1" dirty="0">
                <a:solidFill>
                  <a:srgbClr val="002060"/>
                </a:solidFill>
              </a:rPr>
              <a:t>Seed Questions </a:t>
            </a:r>
          </a:p>
          <a:p>
            <a:pPr marL="538163" indent="-527050">
              <a:lnSpc>
                <a:spcPct val="120000"/>
              </a:lnSpc>
              <a:buNone/>
            </a:pPr>
            <a:r>
              <a:rPr lang="en-GB" sz="2600" dirty="0">
                <a:solidFill>
                  <a:srgbClr val="002060"/>
                </a:solidFill>
              </a:rPr>
              <a:t>1. 	What are the most important technical issues remaining to be to addressed to improve altimeter data close to the coast?</a:t>
            </a:r>
          </a:p>
          <a:p>
            <a:pPr marL="0" indent="0">
              <a:lnSpc>
                <a:spcPct val="120000"/>
              </a:lnSpc>
              <a:buNone/>
            </a:pPr>
            <a:endParaRPr lang="en-GB" sz="2600" dirty="0">
              <a:solidFill>
                <a:srgbClr val="002060"/>
              </a:solidFill>
            </a:endParaRPr>
          </a:p>
          <a:p>
            <a:pPr marL="514350" indent="-514350">
              <a:lnSpc>
                <a:spcPct val="120000"/>
              </a:lnSpc>
              <a:buAutoNum type="arabicPeriod" startAt="2"/>
            </a:pPr>
            <a:r>
              <a:rPr lang="en-GB" sz="2600" dirty="0">
                <a:solidFill>
                  <a:srgbClr val="002060"/>
                </a:solidFill>
              </a:rPr>
              <a:t>From conventional to SAR/</a:t>
            </a:r>
            <a:r>
              <a:rPr lang="en-GB" sz="2600" dirty="0" err="1">
                <a:solidFill>
                  <a:srgbClr val="002060"/>
                </a:solidFill>
              </a:rPr>
              <a:t>SARin</a:t>
            </a:r>
            <a:r>
              <a:rPr lang="en-GB" sz="2600" dirty="0">
                <a:solidFill>
                  <a:srgbClr val="002060"/>
                </a:solidFill>
              </a:rPr>
              <a:t> &amp; FF-SAR modes and then to the future 2D SWOT altimetry</a:t>
            </a:r>
          </a:p>
          <a:p>
            <a:pPr marL="538163" indent="-538163">
              <a:lnSpc>
                <a:spcPct val="120000"/>
              </a:lnSpc>
              <a:buAutoNum type="arabicPeriod" startAt="2"/>
            </a:pPr>
            <a:endParaRPr lang="en-GB" sz="2600" dirty="0">
              <a:solidFill>
                <a:srgbClr val="002060"/>
              </a:solidFill>
            </a:endParaRPr>
          </a:p>
          <a:p>
            <a:pPr marL="538163" indent="-538163">
              <a:lnSpc>
                <a:spcPct val="120000"/>
              </a:lnSpc>
              <a:buNone/>
            </a:pPr>
            <a:r>
              <a:rPr lang="en-GB" sz="2600" dirty="0">
                <a:solidFill>
                  <a:srgbClr val="002060"/>
                </a:solidFill>
              </a:rPr>
              <a:t>3. 	Validation / evaluation of new processing algorithms &amp;/or products </a:t>
            </a:r>
          </a:p>
          <a:p>
            <a:pPr marL="538163" lvl="1" indent="-538163">
              <a:lnSpc>
                <a:spcPct val="120000"/>
              </a:lnSpc>
            </a:pPr>
            <a:endParaRPr lang="en-GB" sz="2600" dirty="0">
              <a:solidFill>
                <a:srgbClr val="002060"/>
              </a:solidFill>
            </a:endParaRPr>
          </a:p>
          <a:p>
            <a:pPr marL="538163" indent="-538163">
              <a:lnSpc>
                <a:spcPct val="120000"/>
              </a:lnSpc>
              <a:buNone/>
            </a:pPr>
            <a:r>
              <a:rPr lang="en-GB" sz="2600" dirty="0">
                <a:solidFill>
                  <a:srgbClr val="002060"/>
                </a:solidFill>
              </a:rPr>
              <a:t>4. 	Does it make sense to choose one best performing algorithm for processing, or do different algorithms provide better results in different coastal environments? </a:t>
            </a:r>
            <a:endParaRPr lang="en-GB" sz="2600" b="1" dirty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75CFE7-6FA7-856B-712D-B8EED1DEA1D4}"/>
              </a:ext>
            </a:extLst>
          </p:cNvPr>
          <p:cNvSpPr txBox="1"/>
          <p:nvPr/>
        </p:nvSpPr>
        <p:spPr>
          <a:xfrm>
            <a:off x="1095643" y="39382"/>
            <a:ext cx="4263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Technical Issues in Coastal Altimetry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44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CAEC5-AAF4-4CE4-B45F-5B4BD2FFB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39" y="993489"/>
            <a:ext cx="11697231" cy="520560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3400" b="1" dirty="0">
                <a:solidFill>
                  <a:srgbClr val="002060"/>
                </a:solidFill>
              </a:rPr>
              <a:t>Seed Questions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900" b="1" dirty="0">
                <a:solidFill>
                  <a:srgbClr val="002060"/>
                </a:solidFill>
              </a:rPr>
              <a:t>1. What are the most important technical issues remaining to be to addressed to improve altimeter data close to the coast?</a:t>
            </a:r>
          </a:p>
          <a:p>
            <a:pPr lvl="1">
              <a:lnSpc>
                <a:spcPct val="120000"/>
              </a:lnSpc>
            </a:pPr>
            <a:r>
              <a:rPr lang="en-GB" sz="2600" dirty="0">
                <a:solidFill>
                  <a:srgbClr val="002060"/>
                </a:solidFill>
              </a:rPr>
              <a:t>Higher percentage retrieval of data from contaminated waveforms: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600" dirty="0">
                <a:solidFill>
                  <a:srgbClr val="002060"/>
                </a:solidFill>
              </a:rPr>
              <a:t>	   o   New </a:t>
            </a:r>
            <a:r>
              <a:rPr lang="en-GB" sz="2600" dirty="0" err="1">
                <a:solidFill>
                  <a:srgbClr val="002060"/>
                </a:solidFill>
              </a:rPr>
              <a:t>retrackers</a:t>
            </a:r>
            <a:r>
              <a:rPr lang="en-GB" sz="2600" dirty="0">
                <a:solidFill>
                  <a:srgbClr val="002060"/>
                </a:solidFill>
              </a:rPr>
              <a:t>   o   Classification       o   Decontamination  methods  o   Other...</a:t>
            </a:r>
          </a:p>
          <a:p>
            <a:pPr lvl="1">
              <a:lnSpc>
                <a:spcPct val="120000"/>
              </a:lnSpc>
            </a:pPr>
            <a:r>
              <a:rPr lang="en-GB" sz="2600" dirty="0">
                <a:solidFill>
                  <a:srgbClr val="002060"/>
                </a:solidFill>
              </a:rPr>
              <a:t>Further improvement to corrections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600" dirty="0">
                <a:solidFill>
                  <a:srgbClr val="002060"/>
                </a:solidFill>
              </a:rPr>
              <a:t>	    o   Tide models    o  Wet and Dry Troposphere Corrections    o  SSB        o   Other...</a:t>
            </a:r>
          </a:p>
          <a:p>
            <a:pPr lvl="1">
              <a:lnSpc>
                <a:spcPct val="120000"/>
              </a:lnSpc>
            </a:pPr>
            <a:r>
              <a:rPr lang="en-GB" sz="2600" dirty="0">
                <a:solidFill>
                  <a:srgbClr val="002060"/>
                </a:solidFill>
              </a:rPr>
              <a:t>Further improvement to auxiliary parameters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2600" dirty="0">
                <a:solidFill>
                  <a:srgbClr val="002060"/>
                </a:solidFill>
              </a:rPr>
              <a:t>	  o   Bathymetry    o  DEM    o  MSS    o Other...</a:t>
            </a:r>
          </a:p>
          <a:p>
            <a:pPr lvl="1">
              <a:lnSpc>
                <a:spcPct val="120000"/>
              </a:lnSpc>
            </a:pPr>
            <a:r>
              <a:rPr lang="en-GB" sz="2600" dirty="0">
                <a:solidFill>
                  <a:srgbClr val="002060"/>
                </a:solidFill>
              </a:rPr>
              <a:t>Post-processing (including editing and filtering) or other...</a:t>
            </a:r>
          </a:p>
          <a:p>
            <a:pPr>
              <a:lnSpc>
                <a:spcPct val="120000"/>
              </a:lnSpc>
            </a:pPr>
            <a:endParaRPr lang="en-GB" sz="2900" dirty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2900" b="1" dirty="0">
                <a:solidFill>
                  <a:srgbClr val="002060"/>
                </a:solidFill>
              </a:rPr>
              <a:t>2.  From conventional to SAR/</a:t>
            </a:r>
            <a:r>
              <a:rPr lang="en-GB" sz="2900" b="1" dirty="0" err="1">
                <a:solidFill>
                  <a:srgbClr val="002060"/>
                </a:solidFill>
              </a:rPr>
              <a:t>SARin</a:t>
            </a:r>
            <a:r>
              <a:rPr lang="en-GB" sz="2900" b="1" dirty="0">
                <a:solidFill>
                  <a:srgbClr val="002060"/>
                </a:solidFill>
              </a:rPr>
              <a:t> &amp; FF-SAR modes and then to the future 2D SWOT altimetry</a:t>
            </a:r>
          </a:p>
          <a:p>
            <a:pPr lvl="1">
              <a:lnSpc>
                <a:spcPct val="120000"/>
              </a:lnSpc>
            </a:pPr>
            <a:r>
              <a:rPr lang="en-GB" sz="2600" dirty="0">
                <a:solidFill>
                  <a:srgbClr val="002060"/>
                </a:solidFill>
              </a:rPr>
              <a:t>What are the most important technical issues remaining to be to addressed for SAR/</a:t>
            </a:r>
            <a:r>
              <a:rPr lang="en-GB" sz="2600" dirty="0" err="1">
                <a:solidFill>
                  <a:srgbClr val="002060"/>
                </a:solidFill>
              </a:rPr>
              <a:t>SARin</a:t>
            </a:r>
            <a:r>
              <a:rPr lang="en-GB" sz="2600" dirty="0">
                <a:solidFill>
                  <a:srgbClr val="002060"/>
                </a:solidFill>
              </a:rPr>
              <a:t> and FF-SAR processing schemes ?</a:t>
            </a:r>
          </a:p>
          <a:p>
            <a:pPr lvl="1">
              <a:lnSpc>
                <a:spcPct val="120000"/>
              </a:lnSpc>
            </a:pPr>
            <a:r>
              <a:rPr lang="en-GB" sz="2600" dirty="0">
                <a:solidFill>
                  <a:srgbClr val="002060"/>
                </a:solidFill>
              </a:rPr>
              <a:t>How can higher resolution information from FF-SAR be used to improve SAR altimetry observations?</a:t>
            </a:r>
          </a:p>
          <a:p>
            <a:pPr lvl="1">
              <a:lnSpc>
                <a:spcPct val="120000"/>
              </a:lnSpc>
            </a:pPr>
            <a:r>
              <a:rPr lang="en-GB" sz="2600" dirty="0">
                <a:solidFill>
                  <a:srgbClr val="002060"/>
                </a:solidFill>
              </a:rPr>
              <a:t>Can we build a consistent, continuous data set with these different generations of instruments? Is it an important issue to address only for climate studies? And how could we build such data set?</a:t>
            </a:r>
          </a:p>
          <a:p>
            <a:pPr marL="0" indent="0">
              <a:lnSpc>
                <a:spcPct val="120000"/>
              </a:lnSpc>
              <a:buNone/>
            </a:pP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75CFE7-6FA7-856B-712D-B8EED1DEA1D4}"/>
              </a:ext>
            </a:extLst>
          </p:cNvPr>
          <p:cNvSpPr txBox="1"/>
          <p:nvPr/>
        </p:nvSpPr>
        <p:spPr>
          <a:xfrm>
            <a:off x="1095643" y="39382"/>
            <a:ext cx="4263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Technical Issues in Coastal Altimetry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192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CAEC5-AAF4-4CE4-B45F-5B4BD2FFB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384" y="1070105"/>
            <a:ext cx="11697231" cy="471778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dirty="0">
                <a:solidFill>
                  <a:srgbClr val="002060"/>
                </a:solidFill>
              </a:rPr>
              <a:t>Seed Questions (continued)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600" dirty="0">
                <a:solidFill>
                  <a:srgbClr val="002060"/>
                </a:solidFill>
              </a:rPr>
              <a:t>3. Validation / evaluation of new processing algorithms &amp;/or products </a:t>
            </a:r>
          </a:p>
          <a:p>
            <a:pPr lvl="1">
              <a:lnSpc>
                <a:spcPct val="120000"/>
              </a:lnSpc>
            </a:pPr>
            <a:r>
              <a:rPr lang="en-GB" sz="1900" dirty="0">
                <a:solidFill>
                  <a:srgbClr val="002060"/>
                </a:solidFill>
              </a:rPr>
              <a:t>How can we distinguish true sea surface height variability from “noise” in retrieval?</a:t>
            </a:r>
          </a:p>
          <a:p>
            <a:pPr lvl="1">
              <a:lnSpc>
                <a:spcPct val="120000"/>
              </a:lnSpc>
            </a:pPr>
            <a:r>
              <a:rPr lang="en-GB" sz="1900" dirty="0">
                <a:solidFill>
                  <a:srgbClr val="002060"/>
                </a:solidFill>
              </a:rPr>
              <a:t>Do we need specific CAL/VAL tools for coastal altimetry ? If yes, which ones?</a:t>
            </a:r>
          </a:p>
          <a:p>
            <a:pPr lvl="1">
              <a:lnSpc>
                <a:spcPct val="120000"/>
              </a:lnSpc>
            </a:pPr>
            <a:r>
              <a:rPr lang="en-GB" sz="1900" dirty="0">
                <a:solidFill>
                  <a:srgbClr val="002060"/>
                </a:solidFill>
              </a:rPr>
              <a:t>How important is it for new algorithm/products to ensure continuity between the open and the coastal ocean? </a:t>
            </a:r>
          </a:p>
          <a:p>
            <a:pPr lvl="1">
              <a:lnSpc>
                <a:spcPct val="120000"/>
              </a:lnSpc>
            </a:pPr>
            <a:endParaRPr lang="en-GB" sz="2200" dirty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2600" dirty="0">
                <a:solidFill>
                  <a:srgbClr val="002060"/>
                </a:solidFill>
              </a:rPr>
              <a:t>4. Does it make sense to choose one best performing algorithm for processing, or do different algorithms provide better results in different coastal environments? For example:</a:t>
            </a:r>
          </a:p>
          <a:p>
            <a:pPr lvl="1">
              <a:lnSpc>
                <a:spcPct val="120000"/>
              </a:lnSpc>
            </a:pPr>
            <a:r>
              <a:rPr lang="en-GB" sz="1900" dirty="0">
                <a:solidFill>
                  <a:srgbClr val="002060"/>
                </a:solidFill>
              </a:rPr>
              <a:t>High tidal variability and strong tidal currents.</a:t>
            </a:r>
          </a:p>
          <a:p>
            <a:pPr lvl="1">
              <a:lnSpc>
                <a:spcPct val="120000"/>
              </a:lnSpc>
            </a:pPr>
            <a:r>
              <a:rPr lang="en-GB" sz="1900" dirty="0">
                <a:solidFill>
                  <a:srgbClr val="002060"/>
                </a:solidFill>
              </a:rPr>
              <a:t>Complex topography (many inlets and small offshore islands).</a:t>
            </a:r>
          </a:p>
          <a:p>
            <a:pPr lvl="1">
              <a:lnSpc>
                <a:spcPct val="120000"/>
              </a:lnSpc>
            </a:pPr>
            <a:r>
              <a:rPr lang="en-GB" sz="1900" dirty="0">
                <a:solidFill>
                  <a:srgbClr val="002060"/>
                </a:solidFill>
              </a:rPr>
              <a:t>Areas of sandbanks that dry at low tide</a:t>
            </a:r>
            <a:endParaRPr lang="en-GB" sz="1900" dirty="0"/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75CFE7-6FA7-856B-712D-B8EED1DEA1D4}"/>
              </a:ext>
            </a:extLst>
          </p:cNvPr>
          <p:cNvSpPr txBox="1"/>
          <p:nvPr/>
        </p:nvSpPr>
        <p:spPr>
          <a:xfrm>
            <a:off x="1095643" y="39382"/>
            <a:ext cx="4263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Technical Issues in Coastal Altimetry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171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567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CAEC5-AAF4-4CE4-B45F-5B4BD2FFB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627" y="1185470"/>
            <a:ext cx="11697231" cy="426058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dirty="0">
                <a:solidFill>
                  <a:srgbClr val="002060"/>
                </a:solidFill>
              </a:rPr>
              <a:t>Outlook and Recommendations   - I Lichtman (NOC)</a:t>
            </a:r>
          </a:p>
          <a:p>
            <a:pPr>
              <a:lnSpc>
                <a:spcPct val="120000"/>
              </a:lnSpc>
            </a:pPr>
            <a:r>
              <a:rPr lang="en-GB" sz="2200" dirty="0">
                <a:solidFill>
                  <a:srgbClr val="002060"/>
                </a:solidFill>
              </a:rPr>
              <a:t>Synergetic use of data from multiple platforms and sensors to sample fast-changing processes in coastal regions</a:t>
            </a:r>
          </a:p>
          <a:p>
            <a:pPr>
              <a:lnSpc>
                <a:spcPct val="120000"/>
              </a:lnSpc>
            </a:pPr>
            <a:r>
              <a:rPr lang="en-GB" sz="2200" dirty="0">
                <a:solidFill>
                  <a:srgbClr val="002060"/>
                </a:solidFill>
              </a:rPr>
              <a:t>Promote constellations of small satellites to improve temporal sampling in the coastal zone</a:t>
            </a:r>
          </a:p>
          <a:p>
            <a:pPr>
              <a:lnSpc>
                <a:spcPct val="120000"/>
              </a:lnSpc>
            </a:pPr>
            <a:r>
              <a:rPr lang="en-GB" sz="2200" dirty="0">
                <a:solidFill>
                  <a:srgbClr val="002060"/>
                </a:solidFill>
              </a:rPr>
              <a:t>Enable joint research projects with commercial satellite operators</a:t>
            </a:r>
          </a:p>
          <a:p>
            <a:pPr>
              <a:lnSpc>
                <a:spcPct val="120000"/>
              </a:lnSpc>
            </a:pPr>
            <a:r>
              <a:rPr lang="en-GB" sz="2200" dirty="0">
                <a:solidFill>
                  <a:srgbClr val="002060"/>
                </a:solidFill>
              </a:rPr>
              <a:t>Improving data access, documentation and support for different (commercial) platforms</a:t>
            </a:r>
          </a:p>
          <a:p>
            <a:pPr>
              <a:lnSpc>
                <a:spcPct val="120000"/>
              </a:lnSpc>
            </a:pPr>
            <a:r>
              <a:rPr lang="en-GB" sz="2200" dirty="0">
                <a:solidFill>
                  <a:srgbClr val="002060"/>
                </a:solidFill>
              </a:rPr>
              <a:t>Better co-location/timing of in-situ instrument deployments with satellite passes for coastal projects</a:t>
            </a:r>
            <a:endParaRPr lang="en-GB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endParaRPr lang="en-GB" sz="2600" dirty="0">
              <a:solidFill>
                <a:srgbClr val="002060"/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75CFE7-6FA7-856B-712D-B8EED1DEA1D4}"/>
              </a:ext>
            </a:extLst>
          </p:cNvPr>
          <p:cNvSpPr txBox="1"/>
          <p:nvPr/>
        </p:nvSpPr>
        <p:spPr>
          <a:xfrm>
            <a:off x="1095643" y="39382"/>
            <a:ext cx="4263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Technical Issues in Coastal Altimetry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581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263</Words>
  <Application>Microsoft Office PowerPoint</Application>
  <PresentationFormat>Panorámica</PresentationFormat>
  <Paragraphs>45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NotesEsa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ESA European Space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Lorenza Versace</dc:creator>
  <cp:lastModifiedBy>Usuario</cp:lastModifiedBy>
  <cp:revision>36</cp:revision>
  <cp:lastPrinted>2023-01-30T14:46:27Z</cp:lastPrinted>
  <dcterms:created xsi:type="dcterms:W3CDTF">2022-10-21T11:49:48Z</dcterms:created>
  <dcterms:modified xsi:type="dcterms:W3CDTF">2023-02-07T12:01:12Z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76fa30-1907-4356-8241-62ea5e1c0256_Enabled">
    <vt:lpwstr>true</vt:lpwstr>
  </property>
  <property fmtid="{D5CDD505-2E9C-101B-9397-08002B2CF9AE}" pid="3" name="MSIP_Label_3976fa30-1907-4356-8241-62ea5e1c0256_SetDate">
    <vt:lpwstr>2022-10-21T11:49:49Z</vt:lpwstr>
  </property>
  <property fmtid="{D5CDD505-2E9C-101B-9397-08002B2CF9AE}" pid="4" name="MSIP_Label_3976fa30-1907-4356-8241-62ea5e1c0256_Method">
    <vt:lpwstr>Standard</vt:lpwstr>
  </property>
  <property fmtid="{D5CDD505-2E9C-101B-9397-08002B2CF9AE}" pid="5" name="MSIP_Label_3976fa30-1907-4356-8241-62ea5e1c0256_Name">
    <vt:lpwstr>ESA UNCLASSIFIED – For ESA Official Use Only</vt:lpwstr>
  </property>
  <property fmtid="{D5CDD505-2E9C-101B-9397-08002B2CF9AE}" pid="6" name="MSIP_Label_3976fa30-1907-4356-8241-62ea5e1c0256_SiteId">
    <vt:lpwstr>9a5cacd0-2bef-4dd7-ac5c-7ebe1f54f495</vt:lpwstr>
  </property>
  <property fmtid="{D5CDD505-2E9C-101B-9397-08002B2CF9AE}" pid="7" name="MSIP_Label_3976fa30-1907-4356-8241-62ea5e1c0256_ActionId">
    <vt:lpwstr>fd9a54cd-8f7e-4ebb-bd95-c6c1429cc846</vt:lpwstr>
  </property>
  <property fmtid="{D5CDD505-2E9C-101B-9397-08002B2CF9AE}" pid="8" name="MSIP_Label_3976fa30-1907-4356-8241-62ea5e1c0256_ContentBits">
    <vt:lpwstr>0</vt:lpwstr>
  </property>
</Properties>
</file>