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6" r:id="rId2"/>
    <p:sldId id="257" r:id="rId3"/>
    <p:sldId id="260" r:id="rId4"/>
    <p:sldId id="259" r:id="rId5"/>
    <p:sldId id="261" r:id="rId6"/>
    <p:sldId id="258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58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557" autoAdjust="0"/>
    <p:restoredTop sz="94660"/>
  </p:normalViewPr>
  <p:slideViewPr>
    <p:cSldViewPr snapToGrid="0">
      <p:cViewPr varScale="1">
        <p:scale>
          <a:sx n="68" d="100"/>
          <a:sy n="68" d="100"/>
        </p:scale>
        <p:origin x="404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EBD0C7-380F-4D4D-A58F-F646E37370DC}" type="datetimeFigureOut">
              <a:rPr lang="en-GB" smtClean="0"/>
              <a:t>07/02/2023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85522C-998D-7F47-8047-69EC1E3702DD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66496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EC8422-69F1-4459-A77B-6A7437F3125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D9828CF-E199-4F4B-A3CF-FE9E82E6297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352A81-9283-481D-B012-2C9FC624AC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E57BA7-F60E-4D3C-98CB-EF3019179097}" type="datetimeFigureOut">
              <a:rPr lang="en-GB" smtClean="0"/>
              <a:t>07/02/2023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367508E-FB82-448A-8C04-11FBD593CB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8DB854-C326-425C-8DBC-EA517D308B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865F9-542D-43E4-A7ED-05D6DE6A7A1A}" type="slidenum">
              <a:rPr lang="en-GB" smtClean="0"/>
              <a:t>‹Nº›</a:t>
            </a:fld>
            <a:endParaRPr lang="en-GB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52E23F2-9D47-4288-B5CA-322C3C4F57D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81" y="643"/>
            <a:ext cx="12191238" cy="685671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36BDE276-0C1E-4112-A09B-10E9A8EAFC3C}"/>
              </a:ext>
            </a:extLst>
          </p:cNvPr>
          <p:cNvSpPr txBox="1"/>
          <p:nvPr userDrawn="1"/>
        </p:nvSpPr>
        <p:spPr>
          <a:xfrm>
            <a:off x="94531" y="1400758"/>
            <a:ext cx="1081485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chemeClr val="bg1"/>
                </a:solidFill>
                <a:latin typeface="NotesEsa" panose="02000506030000020004" pitchFamily="2" charset="0"/>
              </a:rPr>
              <a:t>13</a:t>
            </a:r>
            <a:r>
              <a:rPr lang="en-GB" sz="2400" baseline="30000" dirty="0">
                <a:solidFill>
                  <a:schemeClr val="bg1"/>
                </a:solidFill>
                <a:latin typeface="NotesEsa" panose="02000506030000020004" pitchFamily="2" charset="0"/>
              </a:rPr>
              <a:t>th</a:t>
            </a:r>
            <a:r>
              <a:rPr lang="en-GB" sz="2400" dirty="0">
                <a:solidFill>
                  <a:schemeClr val="bg1"/>
                </a:solidFill>
                <a:latin typeface="NotesEsa" panose="02000506030000020004" pitchFamily="2" charset="0"/>
              </a:rPr>
              <a:t> COASTAL ALTIMETRY WORKSHOP &amp; COASTAL ALTIMETRY TRAINING</a:t>
            </a:r>
          </a:p>
          <a:p>
            <a:r>
              <a:rPr lang="en-GB" sz="2000" kern="1200" dirty="0">
                <a:solidFill>
                  <a:schemeClr val="bg1"/>
                </a:solidFill>
                <a:latin typeface="NotesEsa" panose="02000506030000020004" pitchFamily="2" charset="0"/>
                <a:ea typeface="+mn-ea"/>
                <a:cs typeface="+mn-cs"/>
              </a:rPr>
              <a:t>6–</a:t>
            </a:r>
            <a:r>
              <a:rPr lang="en-GB" sz="2000" dirty="0">
                <a:solidFill>
                  <a:schemeClr val="bg1"/>
                </a:solidFill>
                <a:latin typeface="NotesEsa" panose="02000506030000020004" pitchFamily="2" charset="0"/>
              </a:rPr>
              <a:t>10 February 2023 | Universidad de Cádiz, Spain</a:t>
            </a:r>
            <a:endParaRPr lang="en-GB" dirty="0">
              <a:solidFill>
                <a:schemeClr val="bg1"/>
              </a:solidFill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6401EB44-5630-4B78-AF50-B4A2C95FB2AC}"/>
              </a:ext>
            </a:extLst>
          </p:cNvPr>
          <p:cNvCxnSpPr>
            <a:cxnSpLocks/>
          </p:cNvCxnSpPr>
          <p:nvPr userDrawn="1"/>
        </p:nvCxnSpPr>
        <p:spPr>
          <a:xfrm>
            <a:off x="307571" y="4333558"/>
            <a:ext cx="11513127" cy="0"/>
          </a:xfrm>
          <a:prstGeom prst="line">
            <a:avLst/>
          </a:prstGeom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FDF745E8-3A21-7F21-DEC0-B2088583CE18}"/>
              </a:ext>
            </a:extLst>
          </p:cNvPr>
          <p:cNvSpPr txBox="1"/>
          <p:nvPr userDrawn="1"/>
        </p:nvSpPr>
        <p:spPr>
          <a:xfrm>
            <a:off x="10208516" y="6538912"/>
            <a:ext cx="599655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i="1" dirty="0">
                <a:solidFill>
                  <a:schemeClr val="bg1"/>
                </a:solidFill>
                <a:latin typeface="NotesEsa" panose="02000506030000020004" pitchFamily="2" charset="0"/>
              </a:rPr>
              <a:t>www.coastalaltimetry.org</a:t>
            </a:r>
          </a:p>
        </p:txBody>
      </p:sp>
    </p:spTree>
    <p:extLst>
      <p:ext uri="{BB962C8B-B14F-4D97-AF65-F5344CB8AC3E}">
        <p14:creationId xmlns:p14="http://schemas.microsoft.com/office/powerpoint/2010/main" val="20910309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F95231-C8D1-4CA1-90AB-02812A3FEC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D1E7308-D343-49FC-957A-4B7713A5CE2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DF3C3B-9937-4D36-8B5C-0B9C6E0CBB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E57BA7-F60E-4D3C-98CB-EF3019179097}" type="datetimeFigureOut">
              <a:rPr lang="en-GB" smtClean="0"/>
              <a:t>07/02/2023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933A93-1242-489C-8BB9-56DD5B763E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301E4C-7DE9-47A1-A11D-641C56E9ED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865F9-542D-43E4-A7ED-05D6DE6A7A1A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216634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4D2F484-0A61-437F-9597-E170582B73D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94DFFDC-FC2E-4A81-8A66-F2B8C0D63B0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A51843-63B0-4C8A-90A9-4816A3FCE1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E57BA7-F60E-4D3C-98CB-EF3019179097}" type="datetimeFigureOut">
              <a:rPr lang="en-GB" smtClean="0"/>
              <a:t>07/02/2023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3D97F4-EC50-4406-A865-7E57AD28DA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2DBD44-E43B-4D7D-A8A2-57556901B2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865F9-542D-43E4-A7ED-05D6DE6A7A1A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722347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32BD46-0726-4920-B4F3-6A031C28F5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9628" y="1185470"/>
            <a:ext cx="10515600" cy="43513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9FB31D5-48C9-4740-A17C-EF91AE9C33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2F485E5-5DD6-4C71-A053-D8E88CC6A6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865F9-542D-43E4-A7ED-05D6DE6A7A1A}" type="slidenum">
              <a:rPr lang="en-GB" smtClean="0"/>
              <a:t>‹Nº›</a:t>
            </a:fld>
            <a:endParaRPr lang="en-GB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41977AD-024F-473B-AE1E-B8AD7F428E5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62" y="0"/>
            <a:ext cx="12191238" cy="1028507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9F31F8AF-3925-4DF0-969F-5F1897E921FB}"/>
              </a:ext>
            </a:extLst>
          </p:cNvPr>
          <p:cNvSpPr txBox="1"/>
          <p:nvPr userDrawn="1"/>
        </p:nvSpPr>
        <p:spPr>
          <a:xfrm>
            <a:off x="41031" y="6246524"/>
            <a:ext cx="1022465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NotesEsa" panose="02000506030000020004" pitchFamily="2" charset="0"/>
              </a:rPr>
              <a:t>13</a:t>
            </a:r>
            <a:r>
              <a:rPr lang="en-GB" sz="1600" b="1" baseline="30000" dirty="0">
                <a:solidFill>
                  <a:schemeClr val="tx1">
                    <a:lumMod val="85000"/>
                    <a:lumOff val="15000"/>
                  </a:schemeClr>
                </a:solidFill>
                <a:latin typeface="NotesEsa" panose="02000506030000020004" pitchFamily="2" charset="0"/>
              </a:rPr>
              <a:t>th</a:t>
            </a:r>
            <a:r>
              <a:rPr lang="en-GB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NotesEsa" panose="02000506030000020004" pitchFamily="2" charset="0"/>
              </a:rPr>
              <a:t> COASTAL ALTIMETRY WORKSHOP &amp; COASTAL ALTIMETRY TRAINING</a:t>
            </a:r>
          </a:p>
          <a:p>
            <a:r>
              <a:rPr lang="en-GB" sz="1400" b="1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NotesEsa" panose="02000506030000020004" pitchFamily="2" charset="0"/>
                <a:ea typeface="+mn-ea"/>
                <a:cs typeface="+mn-cs"/>
              </a:rPr>
              <a:t>6–</a:t>
            </a:r>
            <a:r>
              <a:rPr lang="en-GB" sz="1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NotesEsa" panose="02000506030000020004" pitchFamily="2" charset="0"/>
              </a:rPr>
              <a:t>10 February 2023 | Universidad de Cádiz, Spain</a:t>
            </a:r>
            <a:endParaRPr lang="en-GB" sz="16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38353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BA3513-4242-4F2D-A471-EF3BD487B6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B3EBC2C-75DA-422E-9EA9-AF7049C20C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E51C95E-0AE5-4E1D-8FA1-9CDD0A1CCD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E57BA7-F60E-4D3C-98CB-EF3019179097}" type="datetimeFigureOut">
              <a:rPr lang="en-GB" smtClean="0"/>
              <a:t>07/02/2023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1FB3070-94E2-44A7-97F9-4CD5480180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EEC19D-6F43-44CF-A84F-DED3820E58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865F9-542D-43E4-A7ED-05D6DE6A7A1A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279162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8744F1-71F7-427E-84A3-0599A39099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EF972B-4D88-427C-B0E6-507371E5CA6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D35B906-5AE8-4C55-93EF-07E3FD8B6B6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6DCAF6A-F4BA-4F36-A5F1-841FC4D255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E57BA7-F60E-4D3C-98CB-EF3019179097}" type="datetimeFigureOut">
              <a:rPr lang="en-GB" smtClean="0"/>
              <a:t>07/02/2023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642FD99-9D45-49B7-A539-982906EFDD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523129F-1A46-443E-90D3-15BD529D01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865F9-542D-43E4-A7ED-05D6DE6A7A1A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232971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FE836C-EB19-4E12-AB81-0379B09064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1036619-8F1D-4607-9CB8-F907685AF5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704D7DE-8B47-4C6B-BB6A-09F40A78E89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FDB377F-C489-44BF-9EF2-54730CFBDA4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6906A7D-98DB-4737-AAFF-9835BF3FAB8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54399F9-40C0-4228-BBD2-E05B244D74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E57BA7-F60E-4D3C-98CB-EF3019179097}" type="datetimeFigureOut">
              <a:rPr lang="en-GB" smtClean="0"/>
              <a:t>07/02/2023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1C87862-D8EF-4859-A1F5-D22D8148CD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AFCF261-C26C-4FE7-B9CF-68595E488F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865F9-542D-43E4-A7ED-05D6DE6A7A1A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390335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9C1BD2-4E6B-4C33-AFC3-9872F5791B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EBA8DF9-3D73-404D-BC55-65C03AEB4F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E57BA7-F60E-4D3C-98CB-EF3019179097}" type="datetimeFigureOut">
              <a:rPr lang="en-GB" smtClean="0"/>
              <a:t>07/02/2023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F587775-1F29-42BC-AC67-6BA5BCF754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0FF3E85-D172-478F-9BD9-C7BB92046F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865F9-542D-43E4-A7ED-05D6DE6A7A1A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92878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E5F7053-E247-4D8A-849C-4D7D0877F6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E57BA7-F60E-4D3C-98CB-EF3019179097}" type="datetimeFigureOut">
              <a:rPr lang="en-GB" smtClean="0"/>
              <a:t>07/02/2023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A73A42F-2CA9-49F1-BD8B-668803CFD6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7E9687E-E394-4363-A3BB-5BDD81CD24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865F9-542D-43E4-A7ED-05D6DE6A7A1A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1829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0EF424-18C8-45A9-832F-9D51222AF0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0B9BE7-FC76-473E-BA39-1E4E90156B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B9188E1-4F17-4D55-9641-6B5A9F42B52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70F2E04-3D93-40B9-AB99-252947D955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E57BA7-F60E-4D3C-98CB-EF3019179097}" type="datetimeFigureOut">
              <a:rPr lang="en-GB" smtClean="0"/>
              <a:t>07/02/2023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3969341-3B14-483B-857D-ACAA02561A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97DC9C1-16BE-4AD0-8BA9-92AD07704F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865F9-542D-43E4-A7ED-05D6DE6A7A1A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123028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5CC91C-D445-4A55-AEE9-98179AF75E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375018A-48E4-4D6D-8E95-C815ACCC284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E050104-ABF1-49DD-A89A-7BA0336DD84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87E2FD9-5B08-44D1-87B5-4AAC13225C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E57BA7-F60E-4D3C-98CB-EF3019179097}" type="datetimeFigureOut">
              <a:rPr lang="en-GB" smtClean="0"/>
              <a:t>07/02/2023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A64AA6C-9BC8-4134-9F1B-96BA9B4518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AAB2F61-6CEF-4C23-9134-152AA07F7F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865F9-542D-43E4-A7ED-05D6DE6A7A1A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568885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9D35395-87DE-47EE-BD5E-49EC7CF75F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40AC72C-58D2-4DAB-95F7-0E34581AEA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F438B2-9CC9-4C12-B385-893C767200B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E57BA7-F60E-4D3C-98CB-EF3019179097}" type="datetimeFigureOut">
              <a:rPr lang="en-GB" smtClean="0"/>
              <a:t>07/02/2023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7D006BC-C562-4520-B4BA-4686A2EC68B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E6F862-10F7-4A6C-A371-6F8FC84445D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A865F9-542D-43E4-A7ED-05D6DE6A7A1A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09992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F6FB576-4C79-B1C3-F69B-B63AE21DFF43}"/>
              </a:ext>
            </a:extLst>
          </p:cNvPr>
          <p:cNvSpPr txBox="1"/>
          <p:nvPr/>
        </p:nvSpPr>
        <p:spPr>
          <a:xfrm>
            <a:off x="4693024" y="2356714"/>
            <a:ext cx="72313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solidFill>
                  <a:schemeClr val="bg1"/>
                </a:solidFill>
                <a:latin typeface="NotesEsa" panose="02000506030000020004" pitchFamily="2" charset="0"/>
              </a:rPr>
              <a:t>Session 1 - Technical Issues in Coastal Altimetry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F3F6135-C23C-E01F-FF06-4543896FF1B0}"/>
              </a:ext>
            </a:extLst>
          </p:cNvPr>
          <p:cNvSpPr txBox="1"/>
          <p:nvPr/>
        </p:nvSpPr>
        <p:spPr>
          <a:xfrm>
            <a:off x="6620435" y="4388312"/>
            <a:ext cx="517562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i="1" dirty="0">
                <a:solidFill>
                  <a:schemeClr val="bg1"/>
                </a:solidFill>
                <a:latin typeface="NotesEsa" panose="02000506030000020004" pitchFamily="2" charset="0"/>
              </a:rPr>
              <a:t>Questions / Recommendations</a:t>
            </a:r>
          </a:p>
        </p:txBody>
      </p:sp>
    </p:spTree>
    <p:extLst>
      <p:ext uri="{BB962C8B-B14F-4D97-AF65-F5344CB8AC3E}">
        <p14:creationId xmlns:p14="http://schemas.microsoft.com/office/powerpoint/2010/main" val="26438959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ECAEC5-AAF4-4CE4-B45F-5B4BD2FFB6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839" y="993489"/>
            <a:ext cx="11697231" cy="5205605"/>
          </a:xfrm>
        </p:spPr>
        <p:txBody>
          <a:bodyPr>
            <a:normAutofit fontScale="92500" lnSpcReduction="2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en-GB" sz="3400" b="1" dirty="0">
                <a:solidFill>
                  <a:srgbClr val="002060"/>
                </a:solidFill>
              </a:rPr>
              <a:t>Seed Questions </a:t>
            </a:r>
          </a:p>
          <a:p>
            <a:pPr marL="538163" indent="-527050">
              <a:lnSpc>
                <a:spcPct val="120000"/>
              </a:lnSpc>
              <a:buNone/>
            </a:pPr>
            <a:r>
              <a:rPr lang="en-GB" sz="2600" dirty="0">
                <a:solidFill>
                  <a:srgbClr val="002060"/>
                </a:solidFill>
              </a:rPr>
              <a:t>1. 	What are the most important technical issues remaining to be to addressed to improve altimeter data close to the coast?</a:t>
            </a:r>
          </a:p>
          <a:p>
            <a:pPr marL="0" indent="0">
              <a:lnSpc>
                <a:spcPct val="120000"/>
              </a:lnSpc>
              <a:buNone/>
            </a:pPr>
            <a:endParaRPr lang="en-GB" sz="2600" dirty="0">
              <a:solidFill>
                <a:srgbClr val="002060"/>
              </a:solidFill>
            </a:endParaRPr>
          </a:p>
          <a:p>
            <a:pPr marL="514350" indent="-514350">
              <a:lnSpc>
                <a:spcPct val="120000"/>
              </a:lnSpc>
              <a:buAutoNum type="arabicPeriod" startAt="2"/>
            </a:pPr>
            <a:r>
              <a:rPr lang="en-GB" sz="2600" dirty="0">
                <a:solidFill>
                  <a:srgbClr val="002060"/>
                </a:solidFill>
              </a:rPr>
              <a:t>From conventional to SAR/</a:t>
            </a:r>
            <a:r>
              <a:rPr lang="en-GB" sz="2600" dirty="0" err="1">
                <a:solidFill>
                  <a:srgbClr val="002060"/>
                </a:solidFill>
              </a:rPr>
              <a:t>SARin</a:t>
            </a:r>
            <a:r>
              <a:rPr lang="en-GB" sz="2600" dirty="0">
                <a:solidFill>
                  <a:srgbClr val="002060"/>
                </a:solidFill>
              </a:rPr>
              <a:t> &amp; FF-SAR modes and then to the future 2D SWOT altimetry</a:t>
            </a:r>
          </a:p>
          <a:p>
            <a:pPr marL="538163" indent="-538163">
              <a:lnSpc>
                <a:spcPct val="120000"/>
              </a:lnSpc>
              <a:buAutoNum type="arabicPeriod" startAt="2"/>
            </a:pPr>
            <a:endParaRPr lang="en-GB" sz="2600" dirty="0">
              <a:solidFill>
                <a:srgbClr val="002060"/>
              </a:solidFill>
            </a:endParaRPr>
          </a:p>
          <a:p>
            <a:pPr marL="538163" indent="-538163">
              <a:lnSpc>
                <a:spcPct val="120000"/>
              </a:lnSpc>
              <a:buNone/>
            </a:pPr>
            <a:r>
              <a:rPr lang="en-GB" sz="2600" dirty="0">
                <a:solidFill>
                  <a:srgbClr val="002060"/>
                </a:solidFill>
              </a:rPr>
              <a:t>3. 	Validation / evaluation of new processing algorithms &amp;/or products </a:t>
            </a:r>
          </a:p>
          <a:p>
            <a:pPr marL="538163" lvl="1" indent="-538163">
              <a:lnSpc>
                <a:spcPct val="120000"/>
              </a:lnSpc>
            </a:pPr>
            <a:endParaRPr lang="en-GB" sz="2600" dirty="0">
              <a:solidFill>
                <a:srgbClr val="002060"/>
              </a:solidFill>
            </a:endParaRPr>
          </a:p>
          <a:p>
            <a:pPr marL="538163" indent="-538163">
              <a:lnSpc>
                <a:spcPct val="120000"/>
              </a:lnSpc>
              <a:buNone/>
            </a:pPr>
            <a:r>
              <a:rPr lang="en-GB" sz="2600" dirty="0">
                <a:solidFill>
                  <a:srgbClr val="002060"/>
                </a:solidFill>
              </a:rPr>
              <a:t>4. 	Does it make sense to choose one best performing algorithm for processing, or do different algorithms provide better results in different coastal environments? </a:t>
            </a:r>
            <a:endParaRPr lang="en-GB" sz="2600" b="1" dirty="0">
              <a:solidFill>
                <a:srgbClr val="002060"/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endParaRPr lang="en-GB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C75CFE7-6FA7-856B-712D-B8EED1DEA1D4}"/>
              </a:ext>
            </a:extLst>
          </p:cNvPr>
          <p:cNvSpPr txBox="1"/>
          <p:nvPr/>
        </p:nvSpPr>
        <p:spPr>
          <a:xfrm>
            <a:off x="1095643" y="39382"/>
            <a:ext cx="426388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solidFill>
                  <a:schemeClr val="bg1"/>
                </a:solidFill>
                <a:latin typeface="NotesEsa" panose="02000506030000020004" pitchFamily="2" charset="0"/>
              </a:rPr>
              <a:t>Technical Issues in Coastal Altimetry</a:t>
            </a:r>
            <a:endParaRPr lang="en-GB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64455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ECAEC5-AAF4-4CE4-B45F-5B4BD2FFB6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839" y="993489"/>
            <a:ext cx="11697231" cy="5205605"/>
          </a:xfrm>
        </p:spPr>
        <p:txBody>
          <a:bodyPr>
            <a:normAutofit fontScale="55000" lnSpcReduction="2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en-GB" sz="3400" b="1" dirty="0">
                <a:solidFill>
                  <a:srgbClr val="002060"/>
                </a:solidFill>
              </a:rPr>
              <a:t>Seed Questions 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GB" sz="2900" b="1" dirty="0">
                <a:solidFill>
                  <a:srgbClr val="002060"/>
                </a:solidFill>
              </a:rPr>
              <a:t>1. What are the most important technical issues remaining to be to addressed to improve altimeter data close to the coast?</a:t>
            </a:r>
          </a:p>
          <a:p>
            <a:pPr lvl="1">
              <a:lnSpc>
                <a:spcPct val="120000"/>
              </a:lnSpc>
            </a:pPr>
            <a:r>
              <a:rPr lang="en-GB" sz="2600" dirty="0">
                <a:solidFill>
                  <a:srgbClr val="002060"/>
                </a:solidFill>
              </a:rPr>
              <a:t>Higher percentage retrieval of data from contaminated waveforms:</a:t>
            </a:r>
          </a:p>
          <a:p>
            <a:pPr marL="457200" lvl="1" indent="0">
              <a:lnSpc>
                <a:spcPct val="120000"/>
              </a:lnSpc>
              <a:buNone/>
            </a:pPr>
            <a:r>
              <a:rPr lang="en-GB" sz="2600" dirty="0">
                <a:solidFill>
                  <a:srgbClr val="002060"/>
                </a:solidFill>
              </a:rPr>
              <a:t>	   o   New </a:t>
            </a:r>
            <a:r>
              <a:rPr lang="en-GB" sz="2600" dirty="0" err="1">
                <a:solidFill>
                  <a:srgbClr val="002060"/>
                </a:solidFill>
              </a:rPr>
              <a:t>retrackers</a:t>
            </a:r>
            <a:r>
              <a:rPr lang="en-GB" sz="2600" dirty="0">
                <a:solidFill>
                  <a:srgbClr val="002060"/>
                </a:solidFill>
              </a:rPr>
              <a:t>   o   Classification       o   Decontamination  methods  o   Other...</a:t>
            </a:r>
          </a:p>
          <a:p>
            <a:pPr lvl="1">
              <a:lnSpc>
                <a:spcPct val="120000"/>
              </a:lnSpc>
            </a:pPr>
            <a:r>
              <a:rPr lang="en-GB" sz="2600" dirty="0">
                <a:solidFill>
                  <a:srgbClr val="002060"/>
                </a:solidFill>
              </a:rPr>
              <a:t>Further improvement to corrections</a:t>
            </a:r>
          </a:p>
          <a:p>
            <a:pPr marL="457200" lvl="1" indent="0">
              <a:lnSpc>
                <a:spcPct val="120000"/>
              </a:lnSpc>
              <a:buNone/>
            </a:pPr>
            <a:r>
              <a:rPr lang="en-GB" sz="2600" dirty="0">
                <a:solidFill>
                  <a:srgbClr val="002060"/>
                </a:solidFill>
              </a:rPr>
              <a:t>	    o   Tide models    o  Wet and Dry Troposphere Corrections    o  SSB        o   Other...</a:t>
            </a:r>
          </a:p>
          <a:p>
            <a:pPr lvl="1">
              <a:lnSpc>
                <a:spcPct val="120000"/>
              </a:lnSpc>
            </a:pPr>
            <a:r>
              <a:rPr lang="en-GB" sz="2600" dirty="0">
                <a:solidFill>
                  <a:srgbClr val="002060"/>
                </a:solidFill>
              </a:rPr>
              <a:t>Further improvement to auxiliary parameters</a:t>
            </a:r>
          </a:p>
          <a:p>
            <a:pPr marL="457200" lvl="1" indent="0">
              <a:lnSpc>
                <a:spcPct val="120000"/>
              </a:lnSpc>
              <a:buNone/>
            </a:pPr>
            <a:r>
              <a:rPr lang="en-GB" sz="2600" dirty="0">
                <a:solidFill>
                  <a:srgbClr val="002060"/>
                </a:solidFill>
              </a:rPr>
              <a:t>	  o   Bathymetry    o  DEM    o  MSS    o Other...</a:t>
            </a:r>
          </a:p>
          <a:p>
            <a:pPr lvl="1">
              <a:lnSpc>
                <a:spcPct val="120000"/>
              </a:lnSpc>
            </a:pPr>
            <a:r>
              <a:rPr lang="en-GB" sz="2600" dirty="0">
                <a:solidFill>
                  <a:srgbClr val="002060"/>
                </a:solidFill>
              </a:rPr>
              <a:t>Post-processing (including editing and filtering) or other...</a:t>
            </a:r>
          </a:p>
          <a:p>
            <a:pPr>
              <a:lnSpc>
                <a:spcPct val="120000"/>
              </a:lnSpc>
            </a:pPr>
            <a:endParaRPr lang="en-GB" sz="2900" dirty="0">
              <a:solidFill>
                <a:srgbClr val="002060"/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en-GB" sz="2900" b="1" dirty="0">
                <a:solidFill>
                  <a:srgbClr val="002060"/>
                </a:solidFill>
              </a:rPr>
              <a:t>2.  From conventional to SAR/</a:t>
            </a:r>
            <a:r>
              <a:rPr lang="en-GB" sz="2900" b="1" dirty="0" err="1">
                <a:solidFill>
                  <a:srgbClr val="002060"/>
                </a:solidFill>
              </a:rPr>
              <a:t>SARin</a:t>
            </a:r>
            <a:r>
              <a:rPr lang="en-GB" sz="2900" b="1" dirty="0">
                <a:solidFill>
                  <a:srgbClr val="002060"/>
                </a:solidFill>
              </a:rPr>
              <a:t> &amp; FF-SAR modes and then to the future 2D SWOT altimetry</a:t>
            </a:r>
          </a:p>
          <a:p>
            <a:pPr lvl="1">
              <a:lnSpc>
                <a:spcPct val="120000"/>
              </a:lnSpc>
            </a:pPr>
            <a:r>
              <a:rPr lang="en-GB" sz="2600" dirty="0">
                <a:solidFill>
                  <a:srgbClr val="002060"/>
                </a:solidFill>
              </a:rPr>
              <a:t>What are the most important technical issues remaining to be to addressed for SAR/</a:t>
            </a:r>
            <a:r>
              <a:rPr lang="en-GB" sz="2600" dirty="0" err="1">
                <a:solidFill>
                  <a:srgbClr val="002060"/>
                </a:solidFill>
              </a:rPr>
              <a:t>SARin</a:t>
            </a:r>
            <a:r>
              <a:rPr lang="en-GB" sz="2600" dirty="0">
                <a:solidFill>
                  <a:srgbClr val="002060"/>
                </a:solidFill>
              </a:rPr>
              <a:t> and FF-SAR processing schemes ?</a:t>
            </a:r>
          </a:p>
          <a:p>
            <a:pPr lvl="1">
              <a:lnSpc>
                <a:spcPct val="120000"/>
              </a:lnSpc>
            </a:pPr>
            <a:r>
              <a:rPr lang="en-GB" sz="2600" dirty="0">
                <a:solidFill>
                  <a:srgbClr val="002060"/>
                </a:solidFill>
              </a:rPr>
              <a:t>How can higher resolution information from FF-SAR be used to improve SAR altimetry observations?</a:t>
            </a:r>
          </a:p>
          <a:p>
            <a:pPr lvl="1">
              <a:lnSpc>
                <a:spcPct val="120000"/>
              </a:lnSpc>
            </a:pPr>
            <a:r>
              <a:rPr lang="en-GB" sz="2600" dirty="0">
                <a:solidFill>
                  <a:srgbClr val="002060"/>
                </a:solidFill>
              </a:rPr>
              <a:t>Can we build a consistent, continuous data set with these different generations of instruments? Is it an important issue to address only for climate studies? And how could we build such data set?</a:t>
            </a:r>
          </a:p>
          <a:p>
            <a:pPr marL="0" indent="0">
              <a:lnSpc>
                <a:spcPct val="120000"/>
              </a:lnSpc>
              <a:buNone/>
            </a:pPr>
            <a:endParaRPr lang="en-GB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C75CFE7-6FA7-856B-712D-B8EED1DEA1D4}"/>
              </a:ext>
            </a:extLst>
          </p:cNvPr>
          <p:cNvSpPr txBox="1"/>
          <p:nvPr/>
        </p:nvSpPr>
        <p:spPr>
          <a:xfrm>
            <a:off x="1095643" y="39382"/>
            <a:ext cx="426388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solidFill>
                  <a:schemeClr val="bg1"/>
                </a:solidFill>
                <a:latin typeface="NotesEsa" panose="02000506030000020004" pitchFamily="2" charset="0"/>
              </a:rPr>
              <a:t>Technical Issues in Coastal Altimetry</a:t>
            </a:r>
            <a:endParaRPr lang="en-GB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41920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ECAEC5-AAF4-4CE4-B45F-5B4BD2FFB6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7384" y="1070105"/>
            <a:ext cx="11697231" cy="4717789"/>
          </a:xfrm>
        </p:spPr>
        <p:txBody>
          <a:bodyPr>
            <a:normAutofit fontScale="92500" lnSpcReduction="1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en-GB" dirty="0">
                <a:solidFill>
                  <a:srgbClr val="002060"/>
                </a:solidFill>
              </a:rPr>
              <a:t>Seed Questions (continued)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GB" sz="2600" dirty="0">
                <a:solidFill>
                  <a:srgbClr val="002060"/>
                </a:solidFill>
              </a:rPr>
              <a:t>3. Validation / evaluation of new processing algorithms &amp;/or products </a:t>
            </a:r>
          </a:p>
          <a:p>
            <a:pPr lvl="1">
              <a:lnSpc>
                <a:spcPct val="120000"/>
              </a:lnSpc>
            </a:pPr>
            <a:r>
              <a:rPr lang="en-GB" sz="1900" dirty="0">
                <a:solidFill>
                  <a:srgbClr val="002060"/>
                </a:solidFill>
              </a:rPr>
              <a:t>How can we distinguish true sea surface height variability from “noise” in retrieval?</a:t>
            </a:r>
          </a:p>
          <a:p>
            <a:pPr lvl="1">
              <a:lnSpc>
                <a:spcPct val="120000"/>
              </a:lnSpc>
            </a:pPr>
            <a:r>
              <a:rPr lang="en-GB" sz="1900" dirty="0">
                <a:solidFill>
                  <a:srgbClr val="002060"/>
                </a:solidFill>
              </a:rPr>
              <a:t>Do we need specific CAL/VAL tools for coastal altimetry ? If yes, which ones?</a:t>
            </a:r>
          </a:p>
          <a:p>
            <a:pPr lvl="1">
              <a:lnSpc>
                <a:spcPct val="120000"/>
              </a:lnSpc>
            </a:pPr>
            <a:r>
              <a:rPr lang="en-GB" sz="1900" dirty="0">
                <a:solidFill>
                  <a:srgbClr val="002060"/>
                </a:solidFill>
              </a:rPr>
              <a:t>How important is it for new algorithm/products to ensure continuity between the open and the coastal ocean? </a:t>
            </a:r>
          </a:p>
          <a:p>
            <a:pPr lvl="1">
              <a:lnSpc>
                <a:spcPct val="120000"/>
              </a:lnSpc>
            </a:pPr>
            <a:endParaRPr lang="en-GB" sz="2200" dirty="0">
              <a:solidFill>
                <a:srgbClr val="002060"/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en-GB" sz="2600" dirty="0">
                <a:solidFill>
                  <a:srgbClr val="002060"/>
                </a:solidFill>
              </a:rPr>
              <a:t>4. Does it make sense to choose one best performing algorithm for processing, or do different algorithms provide better results in different coastal environments? For example:</a:t>
            </a:r>
          </a:p>
          <a:p>
            <a:pPr lvl="1">
              <a:lnSpc>
                <a:spcPct val="120000"/>
              </a:lnSpc>
            </a:pPr>
            <a:r>
              <a:rPr lang="en-GB" sz="1900" dirty="0">
                <a:solidFill>
                  <a:srgbClr val="002060"/>
                </a:solidFill>
              </a:rPr>
              <a:t>High tidal variability and strong tidal currents.</a:t>
            </a:r>
          </a:p>
          <a:p>
            <a:pPr lvl="1">
              <a:lnSpc>
                <a:spcPct val="120000"/>
              </a:lnSpc>
            </a:pPr>
            <a:r>
              <a:rPr lang="en-GB" sz="1900" dirty="0">
                <a:solidFill>
                  <a:srgbClr val="002060"/>
                </a:solidFill>
              </a:rPr>
              <a:t>Complex topography (many inlets and small offshore islands).</a:t>
            </a:r>
          </a:p>
          <a:p>
            <a:pPr lvl="1">
              <a:lnSpc>
                <a:spcPct val="120000"/>
              </a:lnSpc>
            </a:pPr>
            <a:r>
              <a:rPr lang="en-GB" sz="1900" dirty="0">
                <a:solidFill>
                  <a:srgbClr val="002060"/>
                </a:solidFill>
              </a:rPr>
              <a:t>Areas of sandbanks that dry at low tide</a:t>
            </a:r>
            <a:endParaRPr lang="en-GB" sz="1900" dirty="0"/>
          </a:p>
          <a:p>
            <a:endParaRPr lang="en-GB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C75CFE7-6FA7-856B-712D-B8EED1DEA1D4}"/>
              </a:ext>
            </a:extLst>
          </p:cNvPr>
          <p:cNvSpPr txBox="1"/>
          <p:nvPr/>
        </p:nvSpPr>
        <p:spPr>
          <a:xfrm>
            <a:off x="1095643" y="39382"/>
            <a:ext cx="426388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solidFill>
                  <a:schemeClr val="bg1"/>
                </a:solidFill>
                <a:latin typeface="NotesEsa" panose="02000506030000020004" pitchFamily="2" charset="0"/>
              </a:rPr>
              <a:t>Technical Issues in Coastal Altimetry</a:t>
            </a:r>
            <a:endParaRPr lang="en-GB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31713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35672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ECAEC5-AAF4-4CE4-B45F-5B4BD2FFB6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9627" y="1185470"/>
            <a:ext cx="11697231" cy="4260589"/>
          </a:xfrm>
        </p:spPr>
        <p:txBody>
          <a:bodyPr>
            <a:normAutofit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en-GB" dirty="0">
                <a:solidFill>
                  <a:srgbClr val="002060"/>
                </a:solidFill>
              </a:rPr>
              <a:t>Outlook and Recommendations   - I Lichtman (NOC)</a:t>
            </a:r>
          </a:p>
          <a:p>
            <a:pPr>
              <a:lnSpc>
                <a:spcPct val="120000"/>
              </a:lnSpc>
            </a:pPr>
            <a:r>
              <a:rPr lang="en-GB" sz="2200" dirty="0">
                <a:solidFill>
                  <a:srgbClr val="002060"/>
                </a:solidFill>
              </a:rPr>
              <a:t>Synergetic use of data from multiple platforms and sensors to sample fast-changing processes in coastal regions</a:t>
            </a:r>
          </a:p>
          <a:p>
            <a:pPr>
              <a:lnSpc>
                <a:spcPct val="120000"/>
              </a:lnSpc>
            </a:pPr>
            <a:r>
              <a:rPr lang="en-GB" sz="2200" dirty="0">
                <a:solidFill>
                  <a:srgbClr val="002060"/>
                </a:solidFill>
              </a:rPr>
              <a:t>Promote constellations of small satellites to improve temporal sampling in the coastal zone</a:t>
            </a:r>
          </a:p>
          <a:p>
            <a:pPr>
              <a:lnSpc>
                <a:spcPct val="120000"/>
              </a:lnSpc>
            </a:pPr>
            <a:r>
              <a:rPr lang="en-GB" sz="2200" dirty="0">
                <a:solidFill>
                  <a:srgbClr val="002060"/>
                </a:solidFill>
              </a:rPr>
              <a:t>Enable joint research projects with commercial satellite operators</a:t>
            </a:r>
          </a:p>
          <a:p>
            <a:pPr>
              <a:lnSpc>
                <a:spcPct val="120000"/>
              </a:lnSpc>
            </a:pPr>
            <a:r>
              <a:rPr lang="en-GB" sz="2200" dirty="0">
                <a:solidFill>
                  <a:srgbClr val="002060"/>
                </a:solidFill>
              </a:rPr>
              <a:t>Improving data access, documentation and support for different (commercial) platforms</a:t>
            </a:r>
          </a:p>
          <a:p>
            <a:pPr>
              <a:lnSpc>
                <a:spcPct val="120000"/>
              </a:lnSpc>
            </a:pPr>
            <a:r>
              <a:rPr lang="en-GB" sz="2200" dirty="0">
                <a:solidFill>
                  <a:srgbClr val="002060"/>
                </a:solidFill>
              </a:rPr>
              <a:t>Better co-location/timing of in-situ instrument deployments with satellite passes for coastal projects</a:t>
            </a:r>
            <a:endParaRPr lang="en-GB" dirty="0">
              <a:solidFill>
                <a:srgbClr val="002060"/>
              </a:solidFill>
            </a:endParaRPr>
          </a:p>
          <a:p>
            <a:pPr>
              <a:lnSpc>
                <a:spcPct val="120000"/>
              </a:lnSpc>
            </a:pPr>
            <a:endParaRPr lang="en-GB" sz="2600" dirty="0">
              <a:solidFill>
                <a:srgbClr val="002060"/>
              </a:solidFill>
            </a:endParaRPr>
          </a:p>
          <a:p>
            <a:endParaRPr lang="en-GB" dirty="0"/>
          </a:p>
          <a:p>
            <a:endParaRPr lang="en-GB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C75CFE7-6FA7-856B-712D-B8EED1DEA1D4}"/>
              </a:ext>
            </a:extLst>
          </p:cNvPr>
          <p:cNvSpPr txBox="1"/>
          <p:nvPr/>
        </p:nvSpPr>
        <p:spPr>
          <a:xfrm>
            <a:off x="1095643" y="39382"/>
            <a:ext cx="426388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solidFill>
                  <a:schemeClr val="bg1"/>
                </a:solidFill>
                <a:latin typeface="NotesEsa" panose="02000506030000020004" pitchFamily="2" charset="0"/>
              </a:rPr>
              <a:t>Technical Issues in Coastal Altimetry</a:t>
            </a:r>
            <a:endParaRPr lang="en-GB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558146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206</TotalTime>
  <Words>263</Words>
  <Application>Microsoft Office PowerPoint</Application>
  <PresentationFormat>Panorámica</PresentationFormat>
  <Paragraphs>45</Paragraphs>
  <Slides>6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NotesEsa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ESA European Space Agency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Lorenza Versace</dc:creator>
  <cp:lastModifiedBy>Usuario</cp:lastModifiedBy>
  <cp:revision>36</cp:revision>
  <cp:lastPrinted>2023-01-30T14:46:27Z</cp:lastPrinted>
  <dcterms:created xsi:type="dcterms:W3CDTF">2022-10-21T11:49:48Z</dcterms:created>
  <dcterms:modified xsi:type="dcterms:W3CDTF">2023-02-07T12:01:12Z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3976fa30-1907-4356-8241-62ea5e1c0256_Enabled">
    <vt:lpwstr>true</vt:lpwstr>
  </property>
  <property fmtid="{D5CDD505-2E9C-101B-9397-08002B2CF9AE}" pid="3" name="MSIP_Label_3976fa30-1907-4356-8241-62ea5e1c0256_SetDate">
    <vt:lpwstr>2022-10-21T11:49:49Z</vt:lpwstr>
  </property>
  <property fmtid="{D5CDD505-2E9C-101B-9397-08002B2CF9AE}" pid="4" name="MSIP_Label_3976fa30-1907-4356-8241-62ea5e1c0256_Method">
    <vt:lpwstr>Standard</vt:lpwstr>
  </property>
  <property fmtid="{D5CDD505-2E9C-101B-9397-08002B2CF9AE}" pid="5" name="MSIP_Label_3976fa30-1907-4356-8241-62ea5e1c0256_Name">
    <vt:lpwstr>ESA UNCLASSIFIED – For ESA Official Use Only</vt:lpwstr>
  </property>
  <property fmtid="{D5CDD505-2E9C-101B-9397-08002B2CF9AE}" pid="6" name="MSIP_Label_3976fa30-1907-4356-8241-62ea5e1c0256_SiteId">
    <vt:lpwstr>9a5cacd0-2bef-4dd7-ac5c-7ebe1f54f495</vt:lpwstr>
  </property>
  <property fmtid="{D5CDD505-2E9C-101B-9397-08002B2CF9AE}" pid="7" name="MSIP_Label_3976fa30-1907-4356-8241-62ea5e1c0256_ActionId">
    <vt:lpwstr>fd9a54cd-8f7e-4ebb-bd95-c6c1429cc846</vt:lpwstr>
  </property>
  <property fmtid="{D5CDD505-2E9C-101B-9397-08002B2CF9AE}" pid="8" name="MSIP_Label_3976fa30-1907-4356-8241-62ea5e1c0256_ContentBits">
    <vt:lpwstr>0</vt:lpwstr>
  </property>
</Properties>
</file>