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76"/>
  </p:normalViewPr>
  <p:slideViewPr>
    <p:cSldViewPr snapToGrid="0">
      <p:cViewPr varScale="1">
        <p:scale>
          <a:sx n="106" d="100"/>
          <a:sy n="106" d="100"/>
        </p:scale>
        <p:origin x="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lanet">
            <a:extLst>
              <a:ext uri="{FF2B5EF4-FFF2-40B4-BE49-F238E27FC236}">
                <a16:creationId xmlns:a16="http://schemas.microsoft.com/office/drawing/2014/main" id="{0D574698-A688-4B7B-6E60-B9D865EB3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11AC62-AEEA-6EBC-B72E-12D8D8C986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2967" y="4346404"/>
            <a:ext cx="11012001" cy="93645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the Presentation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36C1F-E497-785B-47F4-5FA01F7094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376" y="5504663"/>
            <a:ext cx="10896591" cy="62988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562F-5099-DD84-026E-716972A7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62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15AD-FBDC-DF29-7EFC-DCDDE938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21CE4-9414-A11E-839E-32B9C9C5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28230-4B4A-47D1-7259-4854FE59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C1BA2-552C-6BD1-D167-7176D9AA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67E05-3B26-5DE7-4251-72DCDBB7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02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796E6-A9DF-50A1-F980-460F1CB17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7C80A-6BBD-1779-A5BE-6508F4A8D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200B2-8C9B-EA30-D7F8-6CF7FAA4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C6F53-48B7-1834-3829-1F542EE2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98AA-94D5-C5E0-5FA2-692E218E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57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lue planet&#10;&#10;Description automatically generated">
            <a:extLst>
              <a:ext uri="{FF2B5EF4-FFF2-40B4-BE49-F238E27FC236}">
                <a16:creationId xmlns:a16="http://schemas.microsoft.com/office/drawing/2014/main" id="{2978753A-B13A-7D04-89D1-3C3C41F37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E95A-04C3-C9D7-4464-1DE8893D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24" y="108992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1251A-FEB7-6C6A-1893-C9B0728E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2" y="2592279"/>
            <a:ext cx="10421645" cy="3425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B61E8-8EAD-7397-2D87-E68EC70D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A59E-B23A-CF57-92FD-E85BBED8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7FC0C-FA6B-97F8-7CFF-B180EEE5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FDC68-C915-C5BB-7CFB-CF0D06321DAA}"/>
              </a:ext>
            </a:extLst>
          </p:cNvPr>
          <p:cNvSpPr txBox="1"/>
          <p:nvPr userDrawn="1"/>
        </p:nvSpPr>
        <p:spPr>
          <a:xfrm>
            <a:off x="299250" y="136525"/>
            <a:ext cx="877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Cryo2ice Symposium 2024</a:t>
            </a:r>
          </a:p>
        </p:txBody>
      </p:sp>
    </p:spTree>
    <p:extLst>
      <p:ext uri="{BB962C8B-B14F-4D97-AF65-F5344CB8AC3E}">
        <p14:creationId xmlns:p14="http://schemas.microsoft.com/office/powerpoint/2010/main" val="125148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E1CE-972D-9EF1-3695-F31562A8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E3994-9583-CDFB-3C27-540D98E24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FBC42-CAFD-D33B-76AC-E8A431F5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F9E6D-4DFE-75DA-B371-DEB67D4C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B1159-A198-49B5-86AD-89550359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0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67D8-A9F8-ACFA-CD83-B5D2F643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463E-358B-2B64-1510-E34AE5539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C3D5A-8ADD-812A-1A07-8871DF387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48446-1840-1E2F-A9AD-C129C10A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C649A-4F34-D84C-EA2D-61D4EE8A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DF962-B01C-8904-0BAC-DADAE6D8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33AE-0E29-A725-0648-68A1151D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46CBE-D207-48E4-AC09-C37BCABF2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30B37-5EC9-543A-76BE-5721FDA7F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D5FC6-EE4D-ABE1-3CF6-61B8F3A02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F6D695-D7B9-A17B-77A1-2097139DD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9C3B2-B95B-EE8A-0AC0-97A7D70E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3DA2C-C56C-FE70-C064-96CAA0A0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1E5628-6374-8B88-C850-98A531EA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2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241F-B969-CAB0-4E95-03082D19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6BC51-2D41-247D-C921-84815C6B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7DC77-894A-B116-7E07-DA665EA0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8CF96-0E02-E4CD-1017-A0C74495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4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8EE431-1AFE-AD63-872E-4F8D2630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458D8-3106-9D70-80B3-49C2C674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7534F-ACF2-3DE4-3568-5A044D88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92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4B75-9D9C-53FE-18D0-BE061BD5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77AF1-3013-B0C6-33E4-D7FDE27D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6D279-4B11-529C-13D3-807914B5C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57DDA-0123-1A05-40D3-C19E6989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B4C82-D70B-4D9C-A0C9-669B0F5F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730C5-DFC9-A85B-5C9A-18517CED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DF3D-3141-1A1D-F644-FE8C3D77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059E70-8C10-6CAD-1D7A-18C1430B6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19DAC-21B9-22E5-F3EA-62281D322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63C21-2543-CFD7-4507-BCA56EEC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349F-551A-45EB-9E7D-FDA8634FC083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D6BD2-BDF3-DFEE-AC7E-20F20952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26920-4332-1BC1-BDB3-F9437884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6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54B9A-1FD8-78E9-377D-1135C392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0CB90-CC2C-3A85-A1F5-2CE06CB20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A89EE-C511-95AC-D4DA-F8502364E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85349F-551A-45EB-9E7D-FDA8634FC083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07263-2328-8DEB-D47F-DCA9FFC49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C4B8-CF58-1EE4-04D8-6004D9FE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0E257A-F400-4E0B-91BF-E9D5E33AE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4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0F99-CA39-704B-17A8-2E7DAA4A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9552"/>
            <a:ext cx="12192000" cy="1325563"/>
          </a:xfrm>
        </p:spPr>
        <p:txBody>
          <a:bodyPr/>
          <a:lstStyle/>
          <a:p>
            <a:r>
              <a:rPr lang="en-GB" b="1" dirty="0"/>
              <a:t>Summary | </a:t>
            </a:r>
            <a:r>
              <a:rPr lang="en-GB" sz="3600" dirty="0">
                <a:solidFill>
                  <a:srgbClr val="135285"/>
                </a:solidFill>
              </a:rPr>
              <a:t>Oceans &amp; Hydrology -</a:t>
            </a:r>
            <a:r>
              <a:rPr lang="en-GB" dirty="0">
                <a:solidFill>
                  <a:srgbClr val="135285"/>
                </a:solidFill>
              </a:rPr>
              <a:t> </a:t>
            </a:r>
            <a:r>
              <a:rPr lang="en-GB" sz="2800" dirty="0">
                <a:solidFill>
                  <a:srgbClr val="135285"/>
                </a:solidFill>
              </a:rPr>
              <a:t>Inland Water &amp; Coastal Sea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AB544-E5EC-A899-AA5B-B75552049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98" y="2275115"/>
            <a:ext cx="11633603" cy="458288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Lake &amp; Reservoir Volume in S. America – MODIS and ICESat-2, RA from DAHITI for cross-validation (</a:t>
            </a:r>
            <a:r>
              <a:rPr lang="en-GB" dirty="0" err="1"/>
              <a:t>Carabajal</a:t>
            </a:r>
            <a:r>
              <a:rPr lang="en-GB" dirty="0"/>
              <a:t> and Boy)</a:t>
            </a:r>
          </a:p>
          <a:p>
            <a:pPr lvl="1"/>
            <a:r>
              <a:rPr lang="en-GB" b="1" dirty="0"/>
              <a:t>Take-home:</a:t>
            </a:r>
            <a:r>
              <a:rPr lang="en-GB" dirty="0"/>
              <a:t> use the altimetry simultaneously invert for the time-variable water elevation (constant in space) and the space-variable geoid (constant in time)</a:t>
            </a:r>
          </a:p>
          <a:p>
            <a:r>
              <a:rPr lang="en-GB" dirty="0"/>
              <a:t>Improving tide models of polar ocean, w/ multi-mission data including CryoSat-2 (Hart and Davis et al.)</a:t>
            </a:r>
          </a:p>
          <a:p>
            <a:pPr lvl="1"/>
            <a:r>
              <a:rPr lang="en-GB" b="1" dirty="0"/>
              <a:t>Take-home:</a:t>
            </a:r>
            <a:r>
              <a:rPr lang="en-GB" dirty="0"/>
              <a:t> releasing new EOT-Polar tide model in 2025. Full-estimation tide model that includes new gridding strategy and CryoSat-2 orbit and pseudo-repeat</a:t>
            </a:r>
          </a:p>
          <a:p>
            <a:r>
              <a:rPr lang="en-GB" dirty="0"/>
              <a:t>High-latitude lake and river dynamics (Birkett)</a:t>
            </a:r>
          </a:p>
          <a:p>
            <a:pPr lvl="1"/>
            <a:r>
              <a:rPr lang="en-GB" b="1" dirty="0"/>
              <a:t>Take-home:</a:t>
            </a:r>
            <a:r>
              <a:rPr lang="en-GB" dirty="0"/>
              <a:t> looking for elevation slope and depth (Alaska), applied sciences project with multiple US agencies. </a:t>
            </a:r>
            <a:r>
              <a:rPr lang="en-GB" b="1" dirty="0"/>
              <a:t>Plea for ICESat-2 ATL13: </a:t>
            </a:r>
            <a:r>
              <a:rPr lang="en-GB" dirty="0"/>
              <a:t>tool/app that IDs ATL13 polygon number quickly</a:t>
            </a:r>
          </a:p>
          <a:p>
            <a:r>
              <a:rPr lang="en-GB" dirty="0"/>
              <a:t>Large Lake Ice Classification / Freeboard (Peter and Anderson)</a:t>
            </a:r>
          </a:p>
          <a:p>
            <a:pPr lvl="1"/>
            <a:r>
              <a:rPr lang="en-GB" b="1" dirty="0"/>
              <a:t>Take-home:</a:t>
            </a:r>
            <a:r>
              <a:rPr lang="en-GB" dirty="0"/>
              <a:t> large lakes require Sea-Ice-like ATL products but redeveloped for large lakes. GMASI ice/water classification is no good for large lake classification (67% accurate) -&gt; new method is ~94%</a:t>
            </a:r>
          </a:p>
          <a:p>
            <a:r>
              <a:rPr lang="en-GB" dirty="0"/>
              <a:t>Coastal Mean Sea Level (</a:t>
            </a:r>
            <a:r>
              <a:rPr lang="en-GB" dirty="0" err="1"/>
              <a:t>Buzzanga</a:t>
            </a:r>
            <a:r>
              <a:rPr lang="en-GB" dirty="0"/>
              <a:t> and </a:t>
            </a:r>
            <a:r>
              <a:rPr lang="en-GB" dirty="0" err="1"/>
              <a:t>Hamlington</a:t>
            </a:r>
            <a:r>
              <a:rPr lang="en-GB" dirty="0"/>
              <a:t>)</a:t>
            </a:r>
          </a:p>
          <a:p>
            <a:pPr lvl="1"/>
            <a:r>
              <a:rPr lang="en-GB" b="1" dirty="0"/>
              <a:t>Take-home:</a:t>
            </a:r>
            <a:r>
              <a:rPr lang="en-GB" dirty="0"/>
              <a:t> ICESat-2 ATL12 complements reference radar altimetry and improves comparison with tide gauges</a:t>
            </a:r>
          </a:p>
          <a:p>
            <a:r>
              <a:rPr lang="en-GB" dirty="0"/>
              <a:t>Sea State Bias and SSH in Estuaries (Putnam et al.)</a:t>
            </a:r>
          </a:p>
          <a:p>
            <a:pPr lvl="1"/>
            <a:r>
              <a:rPr lang="en-GB" b="1" dirty="0"/>
              <a:t>Take-home:</a:t>
            </a:r>
            <a:r>
              <a:rPr lang="en-GB" dirty="0"/>
              <a:t> Radar altimetry footprints are too big, ICESat-2 much finer resolution -&gt; can get into estuaries. IS2 can improve/explain bias in radar altimeters. Recommend using ATL13 (instead of ATL12) -&gt; good for narrow estuaries and fjords</a:t>
            </a:r>
          </a:p>
        </p:txBody>
      </p:sp>
    </p:spTree>
    <p:extLst>
      <p:ext uri="{BB962C8B-B14F-4D97-AF65-F5344CB8AC3E}">
        <p14:creationId xmlns:p14="http://schemas.microsoft.com/office/powerpoint/2010/main" val="23620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0F99-CA39-704B-17A8-2E7DAA4A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24" y="959298"/>
            <a:ext cx="10515600" cy="1325563"/>
          </a:xfrm>
        </p:spPr>
        <p:txBody>
          <a:bodyPr/>
          <a:lstStyle/>
          <a:p>
            <a:r>
              <a:rPr lang="en-GB" b="1" dirty="0"/>
              <a:t>Summary | </a:t>
            </a:r>
            <a:r>
              <a:rPr lang="en-GB" sz="3600" dirty="0">
                <a:solidFill>
                  <a:srgbClr val="135285"/>
                </a:solidFill>
              </a:rPr>
              <a:t>Oceans &amp; Hydrology - </a:t>
            </a:r>
            <a:r>
              <a:rPr lang="en-GB" sz="2800" dirty="0">
                <a:solidFill>
                  <a:srgbClr val="135285"/>
                </a:solidFill>
              </a:rPr>
              <a:t>Oceans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AB544-E5EC-A899-AA5B-B75552049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37" y="2168549"/>
            <a:ext cx="10889574" cy="458288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Variability of the Antarctic Coastal Current using ICESat-2 and CryoSat-2 altimetry (</a:t>
            </a:r>
            <a:r>
              <a:rPr lang="en-GB" dirty="0" err="1"/>
              <a:t>Sahra</a:t>
            </a:r>
            <a:r>
              <a:rPr lang="en-GB" dirty="0"/>
              <a:t> </a:t>
            </a:r>
            <a:r>
              <a:rPr lang="en-GB" dirty="0" err="1"/>
              <a:t>Kacimi</a:t>
            </a:r>
            <a:r>
              <a:rPr lang="en-GB" dirty="0"/>
              <a:t> et al)</a:t>
            </a:r>
          </a:p>
          <a:p>
            <a:pPr lvl="1"/>
            <a:r>
              <a:rPr lang="en-GB" b="1" dirty="0"/>
              <a:t>Take-home:</a:t>
            </a:r>
            <a:r>
              <a:rPr lang="en-GB" dirty="0"/>
              <a:t> IS2 used for new DOT and Antarctic Circumpolar Current with comparison to radar altimetry estimates. Regional specific processing (geoid, etc) needed near the coasts. </a:t>
            </a:r>
          </a:p>
          <a:p>
            <a:r>
              <a:rPr lang="en-GB" dirty="0"/>
              <a:t>Update on </a:t>
            </a:r>
            <a:r>
              <a:rPr lang="en-GB" dirty="0" err="1"/>
              <a:t>CryoSat’s</a:t>
            </a:r>
            <a:r>
              <a:rPr lang="en-GB" dirty="0"/>
              <a:t> Long-Term Ocean Data Analysis and Validation (Marc </a:t>
            </a:r>
            <a:r>
              <a:rPr lang="en-GB" dirty="0" err="1"/>
              <a:t>Naeije</a:t>
            </a:r>
            <a:r>
              <a:rPr lang="en-GB" dirty="0"/>
              <a:t> et al)</a:t>
            </a:r>
          </a:p>
          <a:p>
            <a:pPr lvl="1"/>
            <a:r>
              <a:rPr lang="en-GB" b="1" dirty="0"/>
              <a:t>Take-home:</a:t>
            </a:r>
            <a:r>
              <a:rPr lang="en-GB" dirty="0"/>
              <a:t> Performance of CS2 ocean products (baseline C) assessed. Evolution to baseline D shows adjustments and overall performance is good and passed quality control. </a:t>
            </a:r>
          </a:p>
          <a:p>
            <a:r>
              <a:rPr lang="en-GB" dirty="0"/>
              <a:t>ICESat-2 Ocean Altimetry (Alexa Putnam et al)</a:t>
            </a:r>
          </a:p>
          <a:p>
            <a:pPr lvl="1"/>
            <a:r>
              <a:rPr lang="en-GB" b="1" dirty="0"/>
              <a:t>Take-home: </a:t>
            </a:r>
            <a:r>
              <a:rPr lang="en-GB" dirty="0"/>
              <a:t>IS2 ocean DOT products ATL12 and ATL23 assessed in detail and compared to equivalent CS2 DOT products. SSB differences call for improved radar SSB calculations. </a:t>
            </a:r>
          </a:p>
          <a:p>
            <a:r>
              <a:rPr lang="en-GB" dirty="0"/>
              <a:t>Inferring subsurface density changes in ice-covered oceans from ICESat-2 and GRACE Follow-On observations (Rui Ponte)</a:t>
            </a:r>
          </a:p>
          <a:p>
            <a:pPr lvl="1"/>
            <a:r>
              <a:rPr lang="en-GB" b="1" dirty="0"/>
              <a:t>Take-home:</a:t>
            </a:r>
            <a:r>
              <a:rPr lang="en-GB" dirty="0"/>
              <a:t> IS2 and AVISO (radar) DOT products compared to each other and against ECCO model. Consistent results in the Arctic but larger differences in Antarctic. Altimetry can help constrain models. </a:t>
            </a:r>
          </a:p>
        </p:txBody>
      </p:sp>
    </p:spTree>
    <p:extLst>
      <p:ext uri="{BB962C8B-B14F-4D97-AF65-F5344CB8AC3E}">
        <p14:creationId xmlns:p14="http://schemas.microsoft.com/office/powerpoint/2010/main" val="1168508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463</Words>
  <Application>Microsoft Macintosh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Summary | Oceans &amp; Hydrology - Inland Water &amp; Coastal Sea Level</vt:lpstr>
      <vt:lpstr>Summary | Oceans &amp; Hydrology - Oceans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Corona</dc:creator>
  <cp:lastModifiedBy>Birkett, Charon M. (GSFC-61A0)</cp:lastModifiedBy>
  <cp:revision>3</cp:revision>
  <dcterms:created xsi:type="dcterms:W3CDTF">2024-07-03T07:23:40Z</dcterms:created>
  <dcterms:modified xsi:type="dcterms:W3CDTF">2024-10-02T14:12:16Z</dcterms:modified>
</cp:coreProperties>
</file>