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30275213" cy="4280376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8" d="100"/>
          <a:sy n="18" d="100"/>
        </p:scale>
        <p:origin x="30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70641" y="7005156"/>
            <a:ext cx="25733931" cy="14902051"/>
          </a:xfrm>
        </p:spPr>
        <p:txBody>
          <a:bodyPr anchor="b"/>
          <a:lstStyle>
            <a:lvl1pPr algn="ctr"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784402" y="22481887"/>
            <a:ext cx="22706410" cy="10334331"/>
          </a:xfrm>
        </p:spPr>
        <p:txBody>
          <a:bodyPr/>
          <a:lstStyle>
            <a:lvl1pPr marL="0" indent="0" algn="ctr">
              <a:buNone/>
              <a:defRPr sz="7946"/>
            </a:lvl1pPr>
            <a:lvl2pPr marL="1513743" indent="0" algn="ctr">
              <a:buNone/>
              <a:defRPr sz="6622"/>
            </a:lvl2pPr>
            <a:lvl3pPr marL="3027487" indent="0" algn="ctr">
              <a:buNone/>
              <a:defRPr sz="5960"/>
            </a:lvl3pPr>
            <a:lvl4pPr marL="4541230" indent="0" algn="ctr">
              <a:buNone/>
              <a:defRPr sz="5297"/>
            </a:lvl4pPr>
            <a:lvl5pPr marL="6054974" indent="0" algn="ctr">
              <a:buNone/>
              <a:defRPr sz="5297"/>
            </a:lvl5pPr>
            <a:lvl6pPr marL="7568717" indent="0" algn="ctr">
              <a:buNone/>
              <a:defRPr sz="5297"/>
            </a:lvl6pPr>
            <a:lvl7pPr marL="9082461" indent="0" algn="ctr">
              <a:buNone/>
              <a:defRPr sz="5297"/>
            </a:lvl7pPr>
            <a:lvl8pPr marL="10596204" indent="0" algn="ctr">
              <a:buNone/>
              <a:defRPr sz="5297"/>
            </a:lvl8pPr>
            <a:lvl9pPr marL="12109948" indent="0" algn="ctr">
              <a:buNone/>
              <a:defRPr sz="5297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57DD2E2-7041-7C3F-E285-1E837E70D1C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46" y="4013"/>
            <a:ext cx="30273321" cy="42795737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BFADBBB-798B-5CAB-3106-D4DDAA36FF1F}"/>
              </a:ext>
            </a:extLst>
          </p:cNvPr>
          <p:cNvSpPr txBox="1"/>
          <p:nvPr userDrawn="1"/>
        </p:nvSpPr>
        <p:spPr>
          <a:xfrm>
            <a:off x="234739" y="8742743"/>
            <a:ext cx="26855490" cy="17736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5960" dirty="0">
                <a:solidFill>
                  <a:schemeClr val="bg1"/>
                </a:solidFill>
                <a:latin typeface="NotesEsa" panose="02000506030000020004" pitchFamily="2" charset="0"/>
              </a:rPr>
              <a:t>13</a:t>
            </a:r>
            <a:r>
              <a:rPr lang="en-GB" sz="5960" baseline="30000" dirty="0">
                <a:solidFill>
                  <a:schemeClr val="bg1"/>
                </a:solidFill>
                <a:latin typeface="NotesEsa" panose="02000506030000020004" pitchFamily="2" charset="0"/>
              </a:rPr>
              <a:t>th</a:t>
            </a:r>
            <a:r>
              <a:rPr lang="en-GB" sz="5960" dirty="0">
                <a:solidFill>
                  <a:schemeClr val="bg1"/>
                </a:solidFill>
                <a:latin typeface="NotesEsa" panose="02000506030000020004" pitchFamily="2" charset="0"/>
              </a:rPr>
              <a:t> COASTAL ALTIMETRY WORKSHOP &amp; COASTAL ALTIMETRY TRAINING</a:t>
            </a:r>
          </a:p>
          <a:p>
            <a:r>
              <a:rPr lang="en-GB" sz="4966" kern="1200" dirty="0">
                <a:solidFill>
                  <a:schemeClr val="bg1"/>
                </a:solidFill>
                <a:latin typeface="NotesEsa" panose="02000506030000020004" pitchFamily="2" charset="0"/>
                <a:ea typeface="+mn-ea"/>
                <a:cs typeface="+mn-cs"/>
              </a:rPr>
              <a:t>6 – </a:t>
            </a:r>
            <a:r>
              <a:rPr lang="en-GB" sz="4966" dirty="0">
                <a:solidFill>
                  <a:schemeClr val="bg1"/>
                </a:solidFill>
                <a:latin typeface="NotesEsa" panose="02000506030000020004" pitchFamily="2" charset="0"/>
              </a:rPr>
              <a:t>10 February 2023 | Universidad de Cádiz, Spain</a:t>
            </a:r>
            <a:endParaRPr lang="en-GB" sz="17146" dirty="0">
              <a:solidFill>
                <a:schemeClr val="bg1"/>
              </a:solidFill>
            </a:endParaRP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3A1EF98-4D22-FA1A-006B-89771F4D88D8}"/>
              </a:ext>
            </a:extLst>
          </p:cNvPr>
          <p:cNvCxnSpPr>
            <a:cxnSpLocks/>
          </p:cNvCxnSpPr>
          <p:nvPr userDrawn="1"/>
        </p:nvCxnSpPr>
        <p:spPr>
          <a:xfrm>
            <a:off x="763763" y="27047622"/>
            <a:ext cx="28589433" cy="0"/>
          </a:xfrm>
          <a:prstGeom prst="line">
            <a:avLst/>
          </a:prstGeom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D49A1963-AE7E-9369-CFE2-993FE65E5E33}"/>
              </a:ext>
            </a:extLst>
          </p:cNvPr>
          <p:cNvSpPr txBox="1"/>
          <p:nvPr userDrawn="1"/>
        </p:nvSpPr>
        <p:spPr>
          <a:xfrm>
            <a:off x="25349821" y="40812199"/>
            <a:ext cx="14890659" cy="6272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476" i="1" dirty="0">
                <a:solidFill>
                  <a:schemeClr val="bg1"/>
                </a:solidFill>
                <a:latin typeface="NotesEsa" panose="02000506030000020004" pitchFamily="2" charset="0"/>
              </a:rPr>
              <a:t>www.coastalaltimetry.org</a:t>
            </a:r>
          </a:p>
        </p:txBody>
      </p:sp>
    </p:spTree>
    <p:extLst>
      <p:ext uri="{BB962C8B-B14F-4D97-AF65-F5344CB8AC3E}">
        <p14:creationId xmlns:p14="http://schemas.microsoft.com/office/powerpoint/2010/main" val="491269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123223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1665701" y="2278904"/>
            <a:ext cx="6528093" cy="3627421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081423" y="2278904"/>
            <a:ext cx="19205838" cy="3627421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094901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screenshot, text, green&#10;&#10;Description automatically generated">
            <a:extLst>
              <a:ext uri="{FF2B5EF4-FFF2-40B4-BE49-F238E27FC236}">
                <a16:creationId xmlns:a16="http://schemas.microsoft.com/office/drawing/2014/main" id="{E64EAD72-02BA-0E86-42CA-CF63251D94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83"/>
            <a:ext cx="30275213" cy="42800996"/>
          </a:xfrm>
          <a:prstGeom prst="rect">
            <a:avLst/>
          </a:prstGeom>
        </p:spPr>
      </p:pic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840A05EE-F66F-BEEE-043C-51ABF932BD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34" y="7276575"/>
            <a:ext cx="29155943" cy="313563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2D10902-5F81-D86D-7E36-A3E4E7B564D9}"/>
              </a:ext>
            </a:extLst>
          </p:cNvPr>
          <p:cNvSpPr txBox="1"/>
          <p:nvPr userDrawn="1"/>
        </p:nvSpPr>
        <p:spPr>
          <a:xfrm>
            <a:off x="1613647" y="1515321"/>
            <a:ext cx="18341788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6600" b="1" dirty="0">
                <a:solidFill>
                  <a:schemeClr val="bg1"/>
                </a:solidFill>
              </a:rPr>
              <a:t>LPVE23 - WORKSHOP ON LAND PRODUCT VALIDATION AND EVOLUTION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ADFD5BE-5DA5-F019-71E2-467E00368B2F}"/>
              </a:ext>
            </a:extLst>
          </p:cNvPr>
          <p:cNvSpPr txBox="1"/>
          <p:nvPr userDrawn="1"/>
        </p:nvSpPr>
        <p:spPr>
          <a:xfrm>
            <a:off x="1613647" y="41439474"/>
            <a:ext cx="158137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>
                <a:solidFill>
                  <a:schemeClr val="bg1"/>
                </a:solidFill>
              </a:rPr>
              <a:t>12  14 June 2023 | ESA-ESRIN | Frascati (Rome), Italy</a:t>
            </a:r>
            <a:endParaRPr lang="en-GB" sz="4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71485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46183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65654" y="10671229"/>
            <a:ext cx="26112371" cy="17805173"/>
          </a:xfrm>
        </p:spPr>
        <p:txBody>
          <a:bodyPr anchor="b"/>
          <a:lstStyle>
            <a:lvl1pPr>
              <a:defRPr sz="1986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65654" y="28644846"/>
            <a:ext cx="26112371" cy="9363320"/>
          </a:xfrm>
        </p:spPr>
        <p:txBody>
          <a:bodyPr/>
          <a:lstStyle>
            <a:lvl1pPr marL="0" indent="0">
              <a:buNone/>
              <a:defRPr sz="7946">
                <a:solidFill>
                  <a:schemeClr val="tx1"/>
                </a:solidFill>
              </a:defRPr>
            </a:lvl1pPr>
            <a:lvl2pPr marL="1513743" indent="0">
              <a:buNone/>
              <a:defRPr sz="6622">
                <a:solidFill>
                  <a:schemeClr val="tx1">
                    <a:tint val="75000"/>
                  </a:schemeClr>
                </a:solidFill>
              </a:defRPr>
            </a:lvl2pPr>
            <a:lvl3pPr marL="3027487" indent="0">
              <a:buNone/>
              <a:defRPr sz="5960">
                <a:solidFill>
                  <a:schemeClr val="tx1">
                    <a:tint val="75000"/>
                  </a:schemeClr>
                </a:solidFill>
              </a:defRPr>
            </a:lvl3pPr>
            <a:lvl4pPr marL="4541230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4pPr>
            <a:lvl5pPr marL="605497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5pPr>
            <a:lvl6pPr marL="7568717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6pPr>
            <a:lvl7pPr marL="9082461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7pPr>
            <a:lvl8pPr marL="10596204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8pPr>
            <a:lvl9pPr marL="12109948" indent="0">
              <a:buNone/>
              <a:defRPr sz="529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868264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081421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326826" y="11394520"/>
            <a:ext cx="12866966" cy="271585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92962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278913"/>
            <a:ext cx="26112371" cy="82734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5368" y="10492870"/>
            <a:ext cx="12807832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085368" y="15635264"/>
            <a:ext cx="12807832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5326828" y="10492870"/>
            <a:ext cx="12870909" cy="5142393"/>
          </a:xfrm>
        </p:spPr>
        <p:txBody>
          <a:bodyPr anchor="b"/>
          <a:lstStyle>
            <a:lvl1pPr marL="0" indent="0">
              <a:buNone/>
              <a:defRPr sz="7946" b="1"/>
            </a:lvl1pPr>
            <a:lvl2pPr marL="1513743" indent="0">
              <a:buNone/>
              <a:defRPr sz="6622" b="1"/>
            </a:lvl2pPr>
            <a:lvl3pPr marL="3027487" indent="0">
              <a:buNone/>
              <a:defRPr sz="5960" b="1"/>
            </a:lvl3pPr>
            <a:lvl4pPr marL="4541230" indent="0">
              <a:buNone/>
              <a:defRPr sz="5297" b="1"/>
            </a:lvl4pPr>
            <a:lvl5pPr marL="6054974" indent="0">
              <a:buNone/>
              <a:defRPr sz="5297" b="1"/>
            </a:lvl5pPr>
            <a:lvl6pPr marL="7568717" indent="0">
              <a:buNone/>
              <a:defRPr sz="5297" b="1"/>
            </a:lvl6pPr>
            <a:lvl7pPr marL="9082461" indent="0">
              <a:buNone/>
              <a:defRPr sz="5297" b="1"/>
            </a:lvl7pPr>
            <a:lvl8pPr marL="10596204" indent="0">
              <a:buNone/>
              <a:defRPr sz="5297" b="1"/>
            </a:lvl8pPr>
            <a:lvl9pPr marL="12109948" indent="0">
              <a:buNone/>
              <a:defRPr sz="529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5326828" y="15635264"/>
            <a:ext cx="12870909" cy="2299711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37359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6649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29590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870909" y="6162959"/>
            <a:ext cx="15326827" cy="30418415"/>
          </a:xfrm>
        </p:spPr>
        <p:txBody>
          <a:bodyPr/>
          <a:lstStyle>
            <a:lvl1pPr>
              <a:defRPr sz="10595"/>
            </a:lvl1pPr>
            <a:lvl2pPr>
              <a:defRPr sz="9271"/>
            </a:lvl2pPr>
            <a:lvl3pPr>
              <a:defRPr sz="7946"/>
            </a:lvl3pPr>
            <a:lvl4pPr>
              <a:defRPr sz="6622"/>
            </a:lvl4pPr>
            <a:lvl5pPr>
              <a:defRPr sz="6622"/>
            </a:lvl5pPr>
            <a:lvl6pPr>
              <a:defRPr sz="6622"/>
            </a:lvl6pPr>
            <a:lvl7pPr>
              <a:defRPr sz="6622"/>
            </a:lvl7pPr>
            <a:lvl8pPr>
              <a:defRPr sz="6622"/>
            </a:lvl8pPr>
            <a:lvl9pPr>
              <a:defRPr sz="6622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8571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85364" y="2853584"/>
            <a:ext cx="9764544" cy="9987545"/>
          </a:xfrm>
        </p:spPr>
        <p:txBody>
          <a:bodyPr anchor="b"/>
          <a:lstStyle>
            <a:lvl1pPr>
              <a:defRPr sz="10595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70909" y="6162959"/>
            <a:ext cx="15326827" cy="30418415"/>
          </a:xfrm>
        </p:spPr>
        <p:txBody>
          <a:bodyPr anchor="t"/>
          <a:lstStyle>
            <a:lvl1pPr marL="0" indent="0">
              <a:buNone/>
              <a:defRPr sz="10595"/>
            </a:lvl1pPr>
            <a:lvl2pPr marL="1513743" indent="0">
              <a:buNone/>
              <a:defRPr sz="9271"/>
            </a:lvl2pPr>
            <a:lvl3pPr marL="3027487" indent="0">
              <a:buNone/>
              <a:defRPr sz="7946"/>
            </a:lvl3pPr>
            <a:lvl4pPr marL="4541230" indent="0">
              <a:buNone/>
              <a:defRPr sz="6622"/>
            </a:lvl4pPr>
            <a:lvl5pPr marL="6054974" indent="0">
              <a:buNone/>
              <a:defRPr sz="6622"/>
            </a:lvl5pPr>
            <a:lvl6pPr marL="7568717" indent="0">
              <a:buNone/>
              <a:defRPr sz="6622"/>
            </a:lvl6pPr>
            <a:lvl7pPr marL="9082461" indent="0">
              <a:buNone/>
              <a:defRPr sz="6622"/>
            </a:lvl7pPr>
            <a:lvl8pPr marL="10596204" indent="0">
              <a:buNone/>
              <a:defRPr sz="6622"/>
            </a:lvl8pPr>
            <a:lvl9pPr marL="12109948" indent="0">
              <a:buNone/>
              <a:defRPr sz="6622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85364" y="12841129"/>
            <a:ext cx="9764544" cy="23789780"/>
          </a:xfrm>
        </p:spPr>
        <p:txBody>
          <a:bodyPr/>
          <a:lstStyle>
            <a:lvl1pPr marL="0" indent="0">
              <a:buNone/>
              <a:defRPr sz="5297"/>
            </a:lvl1pPr>
            <a:lvl2pPr marL="1513743" indent="0">
              <a:buNone/>
              <a:defRPr sz="4635"/>
            </a:lvl2pPr>
            <a:lvl3pPr marL="3027487" indent="0">
              <a:buNone/>
              <a:defRPr sz="3973"/>
            </a:lvl3pPr>
            <a:lvl4pPr marL="4541230" indent="0">
              <a:buNone/>
              <a:defRPr sz="3311"/>
            </a:lvl4pPr>
            <a:lvl5pPr marL="6054974" indent="0">
              <a:buNone/>
              <a:defRPr sz="3311"/>
            </a:lvl5pPr>
            <a:lvl6pPr marL="7568717" indent="0">
              <a:buNone/>
              <a:defRPr sz="3311"/>
            </a:lvl6pPr>
            <a:lvl7pPr marL="9082461" indent="0">
              <a:buNone/>
              <a:defRPr sz="3311"/>
            </a:lvl7pPr>
            <a:lvl8pPr marL="10596204" indent="0">
              <a:buNone/>
              <a:defRPr sz="3311"/>
            </a:lvl8pPr>
            <a:lvl9pPr marL="12109948" indent="0">
              <a:buNone/>
              <a:defRPr sz="331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42965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081421" y="2278913"/>
            <a:ext cx="26112371" cy="82734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81421" y="11394520"/>
            <a:ext cx="26112371" cy="2715859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081421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E57BA7-F60E-4D3C-98CB-EF3019179097}" type="datetimeFigureOut">
              <a:rPr lang="en-GB" smtClean="0"/>
              <a:t>15/05/2023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028665" y="39672756"/>
            <a:ext cx="10217884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1381869" y="39672756"/>
            <a:ext cx="6811923" cy="227890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973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865F9-542D-43E4-A7ED-05D6DE6A7A1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62442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defTabSz="3027487" rtl="0" eaLnBrk="1" latinLnBrk="0" hangingPunct="1">
        <a:lnSpc>
          <a:spcPct val="90000"/>
        </a:lnSpc>
        <a:spcBef>
          <a:spcPct val="0"/>
        </a:spcBef>
        <a:buNone/>
        <a:defRPr sz="14568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756872" indent="-756872" algn="l" defTabSz="3027487" rtl="0" eaLnBrk="1" latinLnBrk="0" hangingPunct="1">
        <a:lnSpc>
          <a:spcPct val="90000"/>
        </a:lnSpc>
        <a:spcBef>
          <a:spcPts val="3311"/>
        </a:spcBef>
        <a:buFont typeface="Arial" panose="020B0604020202020204" pitchFamily="34" charset="0"/>
        <a:buChar char="•"/>
        <a:defRPr sz="9271" kern="1200">
          <a:solidFill>
            <a:schemeClr val="tx1"/>
          </a:solidFill>
          <a:latin typeface="+mn-lt"/>
          <a:ea typeface="+mn-ea"/>
          <a:cs typeface="+mn-cs"/>
        </a:defRPr>
      </a:lvl1pPr>
      <a:lvl2pPr marL="2270615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7946" kern="1200">
          <a:solidFill>
            <a:schemeClr val="tx1"/>
          </a:solidFill>
          <a:latin typeface="+mn-lt"/>
          <a:ea typeface="+mn-ea"/>
          <a:cs typeface="+mn-cs"/>
        </a:defRPr>
      </a:lvl2pPr>
      <a:lvl3pPr marL="378435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6622" kern="1200">
          <a:solidFill>
            <a:schemeClr val="tx1"/>
          </a:solidFill>
          <a:latin typeface="+mn-lt"/>
          <a:ea typeface="+mn-ea"/>
          <a:cs typeface="+mn-cs"/>
        </a:defRPr>
      </a:lvl3pPr>
      <a:lvl4pPr marL="5298102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81184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8325589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839333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1353076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866820" indent="-756872" algn="l" defTabSz="3027487" rtl="0" eaLnBrk="1" latinLnBrk="0" hangingPunct="1">
        <a:lnSpc>
          <a:spcPct val="90000"/>
        </a:lnSpc>
        <a:spcBef>
          <a:spcPts val="1655"/>
        </a:spcBef>
        <a:buFont typeface="Arial" panose="020B0604020202020204" pitchFamily="34" charset="0"/>
        <a:buChar char="•"/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1pPr>
      <a:lvl2pPr marL="1513743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2pPr>
      <a:lvl3pPr marL="302748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3pPr>
      <a:lvl4pPr marL="4541230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4pPr>
      <a:lvl5pPr marL="605497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5pPr>
      <a:lvl6pPr marL="7568717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6pPr>
      <a:lvl7pPr marL="9082461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7pPr>
      <a:lvl8pPr marL="10596204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8pPr>
      <a:lvl9pPr marL="12109948" algn="l" defTabSz="3027487" rtl="0" eaLnBrk="1" latinLnBrk="0" hangingPunct="1">
        <a:defRPr sz="59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DECAEC5-AAF4-4CE4-B45F-5B4BD2FFB66B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559634" y="7276575"/>
            <a:ext cx="29155943" cy="31356300"/>
          </a:xfrm>
        </p:spPr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26445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Metadata/LabelInfo.xml><?xml version="1.0" encoding="utf-8"?>
<clbl:labelList xmlns:clbl="http://schemas.microsoft.com/office/2020/mipLabelMetadata">
  <clbl:label id="{3976fa30-1907-4356-8241-62ea5e1c0256}" enabled="1" method="Standard" siteId="{9a5cacd0-2bef-4dd7-ac5c-7ebe1f54f495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258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NotesEsa</vt:lpstr>
      <vt:lpstr>Office Theme</vt:lpstr>
      <vt:lpstr>PowerPoint Presentation</vt:lpstr>
    </vt:vector>
  </TitlesOfParts>
  <Company>ESA European Space Agency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Lorenza Versace</dc:creator>
  <cp:lastModifiedBy>Marzia Procaccini</cp:lastModifiedBy>
  <cp:revision>7</cp:revision>
  <dcterms:created xsi:type="dcterms:W3CDTF">2022-10-21T11:49:48Z</dcterms:created>
  <dcterms:modified xsi:type="dcterms:W3CDTF">2023-05-15T15:37:58Z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3976fa30-1907-4356-8241-62ea5e1c0256_Enabled">
    <vt:lpwstr>true</vt:lpwstr>
  </property>
  <property fmtid="{D5CDD505-2E9C-101B-9397-08002B2CF9AE}" pid="3" name="MSIP_Label_3976fa30-1907-4356-8241-62ea5e1c0256_SetDate">
    <vt:lpwstr>2022-10-21T11:49:49Z</vt:lpwstr>
  </property>
  <property fmtid="{D5CDD505-2E9C-101B-9397-08002B2CF9AE}" pid="4" name="MSIP_Label_3976fa30-1907-4356-8241-62ea5e1c0256_Method">
    <vt:lpwstr>Standard</vt:lpwstr>
  </property>
  <property fmtid="{D5CDD505-2E9C-101B-9397-08002B2CF9AE}" pid="5" name="MSIP_Label_3976fa30-1907-4356-8241-62ea5e1c0256_Name">
    <vt:lpwstr>ESA UNCLASSIFIED – For ESA Official Use Only</vt:lpwstr>
  </property>
  <property fmtid="{D5CDD505-2E9C-101B-9397-08002B2CF9AE}" pid="6" name="MSIP_Label_3976fa30-1907-4356-8241-62ea5e1c0256_SiteId">
    <vt:lpwstr>9a5cacd0-2bef-4dd7-ac5c-7ebe1f54f495</vt:lpwstr>
  </property>
  <property fmtid="{D5CDD505-2E9C-101B-9397-08002B2CF9AE}" pid="7" name="MSIP_Label_3976fa30-1907-4356-8241-62ea5e1c0256_ActionId">
    <vt:lpwstr>fd9a54cd-8f7e-4ebb-bd95-c6c1429cc846</vt:lpwstr>
  </property>
  <property fmtid="{D5CDD505-2E9C-101B-9397-08002B2CF9AE}" pid="8" name="MSIP_Label_3976fa30-1907-4356-8241-62ea5e1c0256_ContentBits">
    <vt:lpwstr>0</vt:lpwstr>
  </property>
</Properties>
</file>