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2192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381" y="643"/>
            <a:ext cx="12191238" cy="6856714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 bwMode="auto">
          <a:xfrm>
            <a:off x="94531" y="1400758"/>
            <a:ext cx="10814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400">
                <a:solidFill>
                  <a:schemeClr val="bg1"/>
                </a:solidFill>
                <a:latin typeface="NotesEsa"/>
              </a:rPr>
              <a:t>13</a:t>
            </a:r>
            <a:r>
              <a:rPr lang="en-GB" sz="2400" baseline="30000">
                <a:solidFill>
                  <a:schemeClr val="bg1"/>
                </a:solidFill>
                <a:latin typeface="NotesEsa"/>
              </a:rPr>
              <a:t>th</a:t>
            </a:r>
            <a:r>
              <a:rPr lang="en-GB" sz="2400">
                <a:solidFill>
                  <a:schemeClr val="bg1"/>
                </a:solidFill>
                <a:latin typeface="NotesEsa"/>
              </a:rPr>
              <a:t> COASTAL ALTIMETRY WORKSHOP &amp; COASTAL ALTIMETRY TRAINING</a:t>
            </a:r>
            <a:endParaRPr/>
          </a:p>
          <a:p>
            <a:pPr>
              <a:defRPr/>
            </a:pPr>
            <a:r>
              <a:rPr lang="en-GB" sz="2000">
                <a:solidFill>
                  <a:schemeClr val="bg1"/>
                </a:solidFill>
                <a:latin typeface="NotesEsa"/>
                <a:ea typeface="Arial"/>
                <a:cs typeface="Arial"/>
              </a:rPr>
              <a:t>6–</a:t>
            </a:r>
            <a:r>
              <a:rPr lang="en-GB" sz="2000">
                <a:solidFill>
                  <a:schemeClr val="bg1"/>
                </a:solidFill>
                <a:latin typeface="NotesEsa"/>
              </a:rPr>
              <a:t>10 February 2023 | Universidad de Cádiz, Spain</a:t>
            </a:r>
            <a:endParaRPr lang="en-GB">
              <a:solidFill>
                <a:schemeClr val="bg1"/>
              </a:solidFill>
            </a:endParaRPr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 bwMode="auto">
          <a:xfrm>
            <a:off x="307571" y="4333558"/>
            <a:ext cx="11513127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 bwMode="auto">
          <a:xfrm>
            <a:off x="10208516" y="6538912"/>
            <a:ext cx="59965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400" i="1">
                <a:solidFill>
                  <a:schemeClr val="bg1"/>
                </a:solidFill>
                <a:latin typeface="NotesEsa"/>
              </a:rPr>
              <a:t>www.coastalaltimetry.org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49628" y="1185470"/>
            <a:ext cx="10515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762" y="0"/>
            <a:ext cx="12191238" cy="1028507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 bwMode="auto">
          <a:xfrm>
            <a:off x="41031" y="6246524"/>
            <a:ext cx="102246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600" b="1">
                <a:solidFill>
                  <a:schemeClr val="tx1">
                    <a:lumMod val="85000"/>
                    <a:lumOff val="15000"/>
                  </a:schemeClr>
                </a:solidFill>
                <a:latin typeface="NotesEsa"/>
              </a:rPr>
              <a:t>13</a:t>
            </a:r>
            <a:r>
              <a:rPr lang="en-GB" sz="1600" b="1" baseline="30000">
                <a:solidFill>
                  <a:schemeClr val="tx1">
                    <a:lumMod val="85000"/>
                    <a:lumOff val="15000"/>
                  </a:schemeClr>
                </a:solidFill>
                <a:latin typeface="NotesEsa"/>
              </a:rPr>
              <a:t>th</a:t>
            </a:r>
            <a:r>
              <a:rPr lang="en-GB" sz="1600" b="1">
                <a:solidFill>
                  <a:schemeClr val="tx1">
                    <a:lumMod val="85000"/>
                    <a:lumOff val="15000"/>
                  </a:schemeClr>
                </a:solidFill>
                <a:latin typeface="NotesEsa"/>
              </a:rPr>
              <a:t> COASTAL ALTIMETRY WORKSHOP &amp; COASTAL ALTIMETRY TRAINING</a:t>
            </a:r>
            <a:endParaRPr/>
          </a:p>
          <a:p>
            <a:pPr>
              <a:defRPr/>
            </a:pPr>
            <a:r>
              <a:rPr lang="en-GB" sz="1400" b="1">
                <a:solidFill>
                  <a:schemeClr val="tx1">
                    <a:lumMod val="85000"/>
                    <a:lumOff val="15000"/>
                  </a:schemeClr>
                </a:solidFill>
                <a:latin typeface="NotesEsa"/>
                <a:ea typeface="Arial"/>
                <a:cs typeface="Arial"/>
              </a:rPr>
              <a:t>6–</a:t>
            </a:r>
            <a:r>
              <a:rPr lang="en-GB" sz="1400" b="1">
                <a:solidFill>
                  <a:schemeClr val="tx1">
                    <a:lumMod val="85000"/>
                    <a:lumOff val="15000"/>
                  </a:schemeClr>
                </a:solidFill>
                <a:latin typeface="NotesEsa"/>
              </a:rPr>
              <a:t>10 February 2023 | Universidad de Cádiz, Spain</a:t>
            </a:r>
            <a:endParaRPr lang="en-GB" sz="16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DE57BA7-F60E-4D3C-98CB-EF3019179097}" type="datetimeFigureOut">
              <a:rPr lang="en-GB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A865F9-542D-43E4-A7ED-05D6DE6A7A1A}" type="slidenum">
              <a:rPr lang="en-GB"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49628" y="1185470"/>
            <a:ext cx="11851028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b="1" dirty="0"/>
              <a:t>SESSION 2: Applications of coastal altimetry data</a:t>
            </a:r>
            <a:endParaRPr dirty="0"/>
          </a:p>
          <a:p>
            <a:pPr marL="0" indent="0">
              <a:buNone/>
              <a:defRPr/>
            </a:pPr>
            <a:r>
              <a:rPr lang="en-US" b="1" dirty="0"/>
              <a:t>Chairs: Luciana </a:t>
            </a:r>
            <a:r>
              <a:rPr lang="en-US" b="1" dirty="0" err="1"/>
              <a:t>Fenoglio</a:t>
            </a:r>
            <a:r>
              <a:rPr lang="en-US" b="1" dirty="0"/>
              <a:t> and Stefano </a:t>
            </a:r>
            <a:r>
              <a:rPr lang="en-US" b="1" dirty="0" err="1"/>
              <a:t>Vignudelli</a:t>
            </a:r>
            <a:endParaRPr lang="en-US" b="1" dirty="0"/>
          </a:p>
          <a:p>
            <a:pPr>
              <a:defRPr/>
            </a:pPr>
            <a:r>
              <a:rPr lang="en-US" b="1" dirty="0"/>
              <a:t>Six talks with a mix of assessment &amp; exploitation studies</a:t>
            </a:r>
            <a:endParaRPr dirty="0"/>
          </a:p>
          <a:p>
            <a:pPr lvl="1">
              <a:defRPr/>
            </a:pPr>
            <a:r>
              <a:rPr lang="en-US" dirty="0"/>
              <a:t>Three domains: coastal zone, estuary and lagoon</a:t>
            </a:r>
            <a:endParaRPr dirty="0"/>
          </a:p>
          <a:p>
            <a:pPr lvl="1">
              <a:defRPr/>
            </a:pPr>
            <a:r>
              <a:rPr lang="en-US" dirty="0"/>
              <a:t>Coastal Impact of Sea Level Rise using coming SWOT data (Fu et al.)</a:t>
            </a:r>
            <a:endParaRPr dirty="0"/>
          </a:p>
          <a:p>
            <a:pPr lvl="1">
              <a:defRPr/>
            </a:pPr>
            <a:r>
              <a:rPr lang="en-US" dirty="0"/>
              <a:t>Contribution to study coastal circulation (Kim et al. &amp; </a:t>
            </a:r>
            <a:r>
              <a:rPr lang="en-US" dirty="0" err="1"/>
              <a:t>Mulero</a:t>
            </a:r>
            <a:r>
              <a:rPr lang="en-US" dirty="0"/>
              <a:t>-Martinez et al.)</a:t>
            </a:r>
            <a:endParaRPr dirty="0"/>
          </a:p>
          <a:p>
            <a:pPr lvl="1">
              <a:defRPr/>
            </a:pPr>
            <a:r>
              <a:rPr lang="en-US" dirty="0"/>
              <a:t>Estuarine water level variability (</a:t>
            </a:r>
            <a:r>
              <a:rPr lang="en-US" dirty="0" err="1"/>
              <a:t>Fenoglio</a:t>
            </a:r>
            <a:r>
              <a:rPr lang="en-US" dirty="0"/>
              <a:t> et al.)</a:t>
            </a:r>
            <a:endParaRPr dirty="0"/>
          </a:p>
          <a:p>
            <a:pPr lvl="1">
              <a:defRPr/>
            </a:pPr>
            <a:r>
              <a:rPr lang="en-US" dirty="0"/>
              <a:t>Validation of various altimetry derived-products along the coast (Ruiz-</a:t>
            </a:r>
            <a:r>
              <a:rPr lang="en-US" dirty="0" err="1"/>
              <a:t>Etcheverry</a:t>
            </a:r>
            <a:r>
              <a:rPr lang="en-US" dirty="0"/>
              <a:t> et al.)</a:t>
            </a:r>
            <a:endParaRPr dirty="0"/>
          </a:p>
          <a:p>
            <a:pPr lvl="1">
              <a:defRPr/>
            </a:pPr>
            <a:r>
              <a:rPr lang="en-US" dirty="0"/>
              <a:t>Understanding altimeter data at land-sea interface (De </a:t>
            </a:r>
            <a:r>
              <a:rPr lang="en-US" dirty="0" err="1"/>
              <a:t>Biasio</a:t>
            </a:r>
            <a:r>
              <a:rPr lang="en-US" dirty="0"/>
              <a:t> et al.)</a:t>
            </a:r>
            <a:endParaRPr dirty="0"/>
          </a:p>
          <a:p>
            <a:pPr marL="0" indent="0">
              <a:buNone/>
              <a:defRPr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10396" y="1185469"/>
            <a:ext cx="11727524" cy="51391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en-US" b="1" dirty="0"/>
              <a:t>AUTHORS: L. </a:t>
            </a:r>
            <a:r>
              <a:rPr lang="en-US" b="1" dirty="0" err="1"/>
              <a:t>Fenoglio</a:t>
            </a:r>
            <a:r>
              <a:rPr lang="en-US" b="1" dirty="0"/>
              <a:t>, </a:t>
            </a:r>
            <a:r>
              <a:rPr lang="en-US" b="1" dirty="0" err="1"/>
              <a:t>Vignudelli</a:t>
            </a:r>
            <a:r>
              <a:rPr lang="en-US" b="1" dirty="0"/>
              <a:t> S., De </a:t>
            </a:r>
            <a:r>
              <a:rPr lang="en-US" b="1" dirty="0" err="1"/>
              <a:t>Biasio</a:t>
            </a:r>
            <a:r>
              <a:rPr lang="en-US" b="1" dirty="0"/>
              <a:t> F., </a:t>
            </a:r>
            <a:r>
              <a:rPr lang="en-US" b="1" dirty="0" err="1"/>
              <a:t>Abileah</a:t>
            </a:r>
            <a:r>
              <a:rPr lang="en-US" b="1" dirty="0"/>
              <a:t> R., Wilkin J., Maraldi C., </a:t>
            </a:r>
            <a:r>
              <a:rPr lang="en-US" b="1" dirty="0" err="1"/>
              <a:t>Tomic</a:t>
            </a:r>
            <a:r>
              <a:rPr lang="en-US" b="1" dirty="0"/>
              <a:t> M., Abele K.A.</a:t>
            </a:r>
          </a:p>
          <a:p>
            <a:pPr marL="0" indent="0">
              <a:buNone/>
              <a:defRPr/>
            </a:pPr>
            <a:r>
              <a:rPr lang="en-US" b="1" dirty="0"/>
              <a:t>BACKGROUND</a:t>
            </a:r>
          </a:p>
          <a:p>
            <a:pPr>
              <a:defRPr/>
            </a:pPr>
            <a:r>
              <a:rPr lang="en-US" dirty="0"/>
              <a:t>The world’s land-sea interface is variable over a wide range of space, sheltering/shielding typology and time scales. It cannot be globally surveyed with only ground-based measurements. Satellites provide global coverage and regular repeated observations since decades. There is a growing demand for improved/new data for training machine learning (AI) models.</a:t>
            </a:r>
            <a:endParaRPr dirty="0"/>
          </a:p>
          <a:p>
            <a:pPr marL="0" indent="0">
              <a:buNone/>
              <a:defRPr/>
            </a:pPr>
            <a:r>
              <a:rPr lang="en-US" b="1" dirty="0"/>
              <a:t>SEED QUESTIONS</a:t>
            </a:r>
            <a:endParaRPr b="1" dirty="0"/>
          </a:p>
          <a:p>
            <a:pPr>
              <a:defRPr/>
            </a:pPr>
            <a:r>
              <a:rPr lang="en-US" i="1" dirty="0"/>
              <a:t>Satellite radar altimetry at land-sea interface – Technical improvement</a:t>
            </a:r>
            <a:endParaRPr i="1" dirty="0"/>
          </a:p>
          <a:p>
            <a:pPr lvl="1">
              <a:defRPr/>
            </a:pPr>
            <a:r>
              <a:rPr lang="en-US" dirty="0"/>
              <a:t>FF-SAR: Which are the advantages of FF-SAR processing of near-altimetry near coast  in term of precision, accuracy, data quality, distance to coast reached? How relevant is the retracking step in FF-SAR?</a:t>
            </a:r>
            <a:endParaRPr dirty="0"/>
          </a:p>
          <a:p>
            <a:pPr lvl="1">
              <a:defRPr/>
            </a:pPr>
            <a:r>
              <a:rPr lang="en-US" dirty="0"/>
              <a:t>Vertical Velocity issue: How this affects in coastal region the SWH estimated by un-focused SAR processing?</a:t>
            </a:r>
          </a:p>
          <a:p>
            <a:pPr lvl="1">
              <a:defRPr/>
            </a:pPr>
            <a:r>
              <a:rPr lang="en-US" dirty="0"/>
              <a:t>How to understand water surface reflectivity in the typical environments (coastal zone, lagoons, estuaries, deltas)?</a:t>
            </a:r>
          </a:p>
          <a:p>
            <a:pPr lvl="1">
              <a:defRPr/>
            </a:pPr>
            <a:r>
              <a:rPr lang="en-US" dirty="0"/>
              <a:t>2D resolution: Which are today the new and more urgent requirements in coastal zone for the new altimeter missions, i.e. to build 2D maps of SSH?</a:t>
            </a:r>
          </a:p>
          <a:p>
            <a:pPr lvl="1">
              <a:defRPr/>
            </a:pPr>
            <a:r>
              <a:rPr lang="en-US" dirty="0"/>
              <a:t>Which additional ground truth do we need for altimetry validation?</a:t>
            </a:r>
          </a:p>
          <a:p>
            <a:pPr lvl="1">
              <a:defRPr/>
            </a:pPr>
            <a:endParaRPr dirty="0"/>
          </a:p>
          <a:p>
            <a:pPr marL="457200" lvl="1" indent="0">
              <a:buNone/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232238" y="1052736"/>
            <a:ext cx="11727524" cy="513913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defRPr/>
            </a:pPr>
            <a:r>
              <a:rPr lang="en-US" b="1" dirty="0"/>
              <a:t>AUTHORS: L. </a:t>
            </a:r>
            <a:r>
              <a:rPr lang="en-US" b="1" dirty="0" err="1"/>
              <a:t>Fenoglio</a:t>
            </a:r>
            <a:r>
              <a:rPr lang="en-US" b="1" dirty="0"/>
              <a:t>, </a:t>
            </a:r>
            <a:r>
              <a:rPr lang="en-US" b="1" dirty="0" err="1"/>
              <a:t>Vignudelli</a:t>
            </a:r>
            <a:r>
              <a:rPr lang="en-US" b="1" dirty="0"/>
              <a:t> S., De </a:t>
            </a:r>
            <a:r>
              <a:rPr lang="en-US" b="1" dirty="0" err="1"/>
              <a:t>Biasio</a:t>
            </a:r>
            <a:r>
              <a:rPr lang="en-US" b="1" dirty="0"/>
              <a:t> F., </a:t>
            </a:r>
            <a:r>
              <a:rPr lang="en-US" b="1" dirty="0" err="1"/>
              <a:t>Abileah</a:t>
            </a:r>
            <a:r>
              <a:rPr lang="en-US" b="1" dirty="0"/>
              <a:t> R., Wilkin J., Maraldi C., </a:t>
            </a:r>
            <a:r>
              <a:rPr lang="en-US" b="1" dirty="0" err="1"/>
              <a:t>Tomic</a:t>
            </a:r>
            <a:r>
              <a:rPr lang="en-US" b="1" dirty="0"/>
              <a:t> M., Abele K.A.</a:t>
            </a:r>
            <a:endParaRPr dirty="0"/>
          </a:p>
          <a:p>
            <a:pPr>
              <a:defRPr/>
            </a:pPr>
            <a:r>
              <a:rPr lang="en-US" sz="2500" b="1" i="1" dirty="0"/>
              <a:t>Satellite radar altimetry at land-sea interface – Scientific impact </a:t>
            </a:r>
            <a:endParaRPr sz="2500" i="1" dirty="0"/>
          </a:p>
          <a:p>
            <a:pPr lvl="1">
              <a:defRPr/>
            </a:pPr>
            <a:r>
              <a:rPr lang="en-US" sz="2500" dirty="0"/>
              <a:t>How frequent and in which detail do coastal hydrology processes need to be observed ? </a:t>
            </a:r>
          </a:p>
          <a:p>
            <a:pPr lvl="1">
              <a:defRPr/>
            </a:pPr>
            <a:r>
              <a:rPr lang="en-US" sz="2500" dirty="0"/>
              <a:t>How can altimetry contribute to understand those processes depending on mission design, e.g. frequency of observation, enhanced spatial resolution (20 Hz/80 Hz, along-track or swath single-mission and  constellation ). </a:t>
            </a:r>
            <a:r>
              <a:rPr lang="en-US" sz="2500" i="0" u="none" strike="noStrike" dirty="0">
                <a:effectLst/>
              </a:rPr>
              <a:t>What can be done to overcome coastal challenges and fill in the coastal gap where only sparse sea level information </a:t>
            </a:r>
            <a:r>
              <a:rPr lang="en-US" sz="2500" dirty="0"/>
              <a:t>exist</a:t>
            </a:r>
            <a:r>
              <a:rPr lang="en-US" sz="2500" i="0" u="none" strike="noStrike" dirty="0">
                <a:effectLst/>
              </a:rPr>
              <a:t>. </a:t>
            </a:r>
            <a:r>
              <a:rPr lang="en-US" sz="2500" dirty="0"/>
              <a:t>Are there specific need in new derived products from altimetry LR/SAR data for coastal studies?</a:t>
            </a:r>
          </a:p>
          <a:p>
            <a:pPr lvl="1">
              <a:defRPr/>
            </a:pPr>
            <a:r>
              <a:rPr lang="en-US" sz="2500" i="0" u="none" strike="noStrike" dirty="0">
                <a:effectLst/>
              </a:rPr>
              <a:t>Do dedicated coastal altimetry products give an improvement over conventional products in complex coastal zones. </a:t>
            </a:r>
          </a:p>
          <a:p>
            <a:pPr lvl="1">
              <a:defRPr/>
            </a:pPr>
            <a:r>
              <a:rPr lang="en-US" sz="2500" dirty="0"/>
              <a:t>What are the main hindrances to reconcile open ocean and coastal/inland water altimetry?</a:t>
            </a:r>
          </a:p>
          <a:p>
            <a:pPr lvl="1">
              <a:defRPr/>
            </a:pPr>
            <a:r>
              <a:rPr lang="en-US" sz="2500" dirty="0"/>
              <a:t>Are present high resolution SSHA products referenced to a consistent Mean Sea Surface (MSS) to allow multi-mission uses? </a:t>
            </a:r>
          </a:p>
          <a:p>
            <a:pPr lvl="1">
              <a:defRPr/>
            </a:pPr>
            <a:r>
              <a:rPr lang="en-US" sz="2500" i="0" u="none" strike="noStrike" dirty="0">
                <a:effectLst/>
              </a:rPr>
              <a:t>W</a:t>
            </a:r>
            <a:r>
              <a:rPr lang="en-US" sz="2500" dirty="0"/>
              <a:t>hich new/existing methodologies of altimetric post-processing need to be developed/improved to study fine scales observed by SWOT altimetry?</a:t>
            </a:r>
          </a:p>
          <a:p>
            <a:pPr lvl="1">
              <a:defRPr/>
            </a:pPr>
            <a:endParaRPr lang="en-US" sz="2500" dirty="0"/>
          </a:p>
          <a:p>
            <a:pPr marL="457200" lvl="1" indent="0">
              <a:buNone/>
              <a:defRPr/>
            </a:pPr>
            <a:r>
              <a:rPr lang="en-US" b="1" dirty="0"/>
              <a:t>Secondary questions</a:t>
            </a:r>
          </a:p>
          <a:p>
            <a:pPr marL="914400" lvl="1" indent="-457200">
              <a:buFont typeface="Arial"/>
              <a:buAutoNum type="arabicParenR"/>
              <a:defRPr/>
            </a:pPr>
            <a:r>
              <a:rPr lang="en-US" dirty="0"/>
              <a:t>How to better access L1A echo data and get more documentation on radar instrument functioning?</a:t>
            </a:r>
          </a:p>
          <a:p>
            <a:pPr marL="914400" lvl="1" indent="-457200">
              <a:buFont typeface="Arial"/>
              <a:buAutoNum type="arabicParenR"/>
              <a:defRPr/>
            </a:pPr>
            <a:r>
              <a:rPr lang="en-US" sz="2400" i="0" u="none" strike="noStrike" dirty="0">
                <a:effectLst/>
              </a:rPr>
              <a:t>Can laser altimetry, due to its higher spatial resolution, provide more valid observations in complex coastal zones than radar altimetry </a:t>
            </a:r>
          </a:p>
          <a:p>
            <a:pPr marL="914400" lvl="1" indent="-457200">
              <a:buFont typeface="Arial"/>
              <a:buAutoNum type="arabicParenR"/>
              <a:defRPr/>
            </a:pPr>
            <a:r>
              <a:rPr lang="en-US" dirty="0"/>
              <a:t>Can </a:t>
            </a:r>
            <a:r>
              <a:rPr lang="en-US" dirty="0" err="1"/>
              <a:t>specularity</a:t>
            </a:r>
            <a:r>
              <a:rPr lang="en-US" dirty="0"/>
              <a:t> of natural surfaces be used as a </a:t>
            </a:r>
            <a:r>
              <a:rPr lang="en-US" dirty="0" err="1"/>
              <a:t>cal</a:t>
            </a:r>
            <a:r>
              <a:rPr lang="en-US" dirty="0"/>
              <a:t>/</a:t>
            </a:r>
            <a:r>
              <a:rPr lang="en-US" dirty="0" err="1"/>
              <a:t>val</a:t>
            </a:r>
            <a:r>
              <a:rPr lang="en-US" dirty="0"/>
              <a:t> tool? Can </a:t>
            </a:r>
            <a:r>
              <a:rPr lang="en-US" dirty="0" err="1"/>
              <a:t>specularity</a:t>
            </a:r>
            <a:r>
              <a:rPr lang="en-US" dirty="0"/>
              <a:t> </a:t>
            </a:r>
            <a:r>
              <a:rPr lang="en-US" dirty="0" err="1"/>
              <a:t>behaviour</a:t>
            </a:r>
            <a:r>
              <a:rPr lang="en-US" dirty="0"/>
              <a:t> be used as a geophysical tool?</a:t>
            </a:r>
          </a:p>
          <a:p>
            <a:pPr marL="914400" lvl="1" indent="-457200">
              <a:buFont typeface="Arial"/>
              <a:buAutoNum type="arabicParenR"/>
              <a:defRPr/>
            </a:pPr>
            <a:r>
              <a:rPr lang="en-US" dirty="0" smtClean="0"/>
              <a:t>Which </a:t>
            </a:r>
            <a:r>
              <a:rPr lang="en-US" dirty="0"/>
              <a:t>are the processes that swath-</a:t>
            </a:r>
            <a:r>
              <a:rPr lang="en-US" dirty="0" err="1"/>
              <a:t>altimery</a:t>
            </a:r>
            <a:r>
              <a:rPr lang="en-US" dirty="0"/>
              <a:t> is expected to significantly improve and under which assumptions ?</a:t>
            </a:r>
          </a:p>
          <a:p>
            <a:pPr marL="914400" lvl="1" indent="-457200">
              <a:buFont typeface="Arial"/>
              <a:buAutoNum type="arabicParenR"/>
              <a:defRPr/>
            </a:pPr>
            <a:r>
              <a:rPr lang="en-US" dirty="0"/>
              <a:t>Swath-altimetry : Are the nominal requirements of the launched SWOT missions expected to fill all coastal requirements and if not what we still miss after SWOT</a:t>
            </a:r>
          </a:p>
          <a:p>
            <a:pPr marL="914400" lvl="1" indent="-457200">
              <a:buFont typeface="Arial"/>
              <a:buAutoNum type="arabicParenR"/>
              <a:defRPr/>
            </a:pPr>
            <a:endParaRPr lang="en-US" sz="2400" dirty="0"/>
          </a:p>
          <a:p>
            <a:pPr marL="457200" lvl="1" indent="0">
              <a:buNone/>
              <a:defRPr/>
            </a:pPr>
            <a:endParaRPr lang="en-US" dirty="0"/>
          </a:p>
          <a:p>
            <a:pPr marL="457200" lvl="1" indent="0">
              <a:buNone/>
              <a:defRPr/>
            </a:pPr>
            <a:endParaRPr lang="en-US" dirty="0"/>
          </a:p>
          <a:p>
            <a:pPr marL="457200" lvl="1" indent="0">
              <a:buNone/>
              <a:defRPr/>
            </a:pPr>
            <a:endParaRPr lang="en-US" b="1" dirty="0"/>
          </a:p>
          <a:p>
            <a:pPr marL="457200" lvl="1" indent="0">
              <a:buNone/>
              <a:defRPr/>
            </a:pPr>
            <a:endParaRPr lang="en-US" b="1" dirty="0"/>
          </a:p>
          <a:p>
            <a:pPr marL="457200" lvl="1" indent="0">
              <a:buNone/>
              <a:defRPr/>
            </a:pPr>
            <a:endParaRPr lang="en-US" b="1" dirty="0"/>
          </a:p>
          <a:p>
            <a:pPr lvl="1"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lvl="1">
              <a:defRPr/>
            </a:pPr>
            <a:endParaRPr lang="en-US" b="1" dirty="0"/>
          </a:p>
          <a:p>
            <a:pPr lvl="1">
              <a:defRPr/>
            </a:pPr>
            <a:endParaRPr lang="en-US" b="1" dirty="0"/>
          </a:p>
          <a:p>
            <a:pPr marL="0" indent="0">
              <a:buNone/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796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609</Words>
  <Application>Microsoft Office PowerPoint</Application>
  <DocSecurity>0</DocSecurity>
  <PresentationFormat>Panorámica</PresentationFormat>
  <Paragraphs>44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NotesEsa</vt:lpstr>
      <vt:lpstr>Office Theme</vt:lpstr>
      <vt:lpstr>Presentación de PowerPoint</vt:lpstr>
      <vt:lpstr>Presentación de PowerPoint</vt:lpstr>
      <vt:lpstr>Presentación de PowerPoint</vt:lpstr>
    </vt:vector>
  </TitlesOfParts>
  <Manager/>
  <Company>ESA European Space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Lorenza Versace</dc:creator>
  <cp:keywords/>
  <dc:description/>
  <cp:lastModifiedBy>Usuario</cp:lastModifiedBy>
  <cp:revision>41</cp:revision>
  <dcterms:created xsi:type="dcterms:W3CDTF">2022-10-21T11:49:48Z</dcterms:created>
  <dcterms:modified xsi:type="dcterms:W3CDTF">2023-02-08T18:09:16Z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2022-10-21T11:49:49Z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fd9a54cd-8f7e-4ebb-bd95-c6c1429cc846</vt:lpwstr>
  </property>
  <property fmtid="{D5CDD505-2E9C-101B-9397-08002B2CF9AE}" pid="8" name="MSIP_Label_3976fa30-1907-4356-8241-62ea5e1c0256_ContentBits">
    <vt:lpwstr>0</vt:lpwstr>
  </property>
</Properties>
</file>