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0DA8-BDF0-43C5-78D7-3E0614966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CFC61-2BE7-4273-05F8-CAE8A1B55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085AB-7640-A079-6B46-895BF652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7F94-AC32-4E83-B12C-F86B88363087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3AF26-CDF9-4DC9-51E0-FB22F6755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F783E-CE40-69D0-723D-50E81525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7D3-A31B-4704-8B7F-EB6D9354236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satellite flying over the earth">
            <a:extLst>
              <a:ext uri="{FF2B5EF4-FFF2-40B4-BE49-F238E27FC236}">
                <a16:creationId xmlns:a16="http://schemas.microsoft.com/office/drawing/2014/main" id="{65B3FE9A-73C7-30BE-100E-525211E35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1E6A43-66F9-6060-3F8E-EFD7D1D36F98}"/>
              </a:ext>
            </a:extLst>
          </p:cNvPr>
          <p:cNvSpPr txBox="1"/>
          <p:nvPr userDrawn="1"/>
        </p:nvSpPr>
        <p:spPr>
          <a:xfrm>
            <a:off x="6096000" y="1103989"/>
            <a:ext cx="57338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NotesEsa" panose="02000506030000020004" pitchFamily="2" charset="0"/>
              </a:rPr>
              <a:t>ESA-JAXA Pre-Launch </a:t>
            </a:r>
            <a:r>
              <a:rPr lang="en-GB" sz="3200" b="1" dirty="0" err="1">
                <a:solidFill>
                  <a:schemeClr val="bg1"/>
                </a:solidFill>
                <a:latin typeface="NotesEsa" panose="02000506030000020004" pitchFamily="2" charset="0"/>
              </a:rPr>
              <a:t>EarthCARE</a:t>
            </a:r>
            <a:r>
              <a:rPr lang="en-GB" sz="3200" b="1" dirty="0">
                <a:solidFill>
                  <a:schemeClr val="bg1"/>
                </a:solidFill>
                <a:latin typeface="NotesEsa" panose="02000506030000020004" pitchFamily="2" charset="0"/>
              </a:rPr>
              <a:t> Science and Validation Workshop</a:t>
            </a:r>
          </a:p>
          <a:p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13 – 17 November 2023 | ESA-ESRIN, Frascati (Rome), Italy</a:t>
            </a:r>
          </a:p>
        </p:txBody>
      </p:sp>
    </p:spTree>
    <p:extLst>
      <p:ext uri="{BB962C8B-B14F-4D97-AF65-F5344CB8AC3E}">
        <p14:creationId xmlns:p14="http://schemas.microsoft.com/office/powerpoint/2010/main" val="170307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1513B-D79D-3029-2826-CA1586F6A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1FDA1-E298-D507-A1D1-2FA5AE374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5BDCE-AA56-6D14-3E40-B9C453C8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7F94-AC32-4E83-B12C-F86B88363087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772E-8604-87C4-695D-D3B1A23B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DA8D2-7A09-1A86-5E55-2BA92BFC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7D3-A31B-4704-8B7F-EB6D93542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7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65" y="-3"/>
            <a:ext cx="12269310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3562" y="6201716"/>
            <a:ext cx="3741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5C076F-11E7-8FC8-95A7-86E2B61D302F}"/>
              </a:ext>
            </a:extLst>
          </p:cNvPr>
          <p:cNvCxnSpPr>
            <a:cxnSpLocks/>
          </p:cNvCxnSpPr>
          <p:nvPr userDrawn="1"/>
        </p:nvCxnSpPr>
        <p:spPr>
          <a:xfrm>
            <a:off x="217667" y="6417161"/>
            <a:ext cx="11859145" cy="158211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B438F2B-252B-89B6-BD87-359E27B9955C}"/>
              </a:ext>
            </a:extLst>
          </p:cNvPr>
          <p:cNvCxnSpPr>
            <a:cxnSpLocks/>
          </p:cNvCxnSpPr>
          <p:nvPr userDrawn="1"/>
        </p:nvCxnSpPr>
        <p:spPr>
          <a:xfrm>
            <a:off x="217667" y="6417160"/>
            <a:ext cx="11730462" cy="0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7EC902F-2233-A7CC-6DC5-01997FB5DE80}"/>
              </a:ext>
            </a:extLst>
          </p:cNvPr>
          <p:cNvSpPr txBox="1"/>
          <p:nvPr userDrawn="1"/>
        </p:nvSpPr>
        <p:spPr>
          <a:xfrm>
            <a:off x="146923" y="6496265"/>
            <a:ext cx="11646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97" b="1" dirty="0">
                <a:solidFill>
                  <a:schemeClr val="tx1"/>
                </a:solidFill>
                <a:latin typeface="NotesEsa" panose="02000506030000020004" pitchFamily="2" charset="0"/>
              </a:rPr>
              <a:t>Earth Energy Imbalance Assessment Workshop </a:t>
            </a:r>
            <a:r>
              <a:rPr lang="en-GB" sz="1197" b="0" dirty="0">
                <a:solidFill>
                  <a:schemeClr val="tx1"/>
                </a:solidFill>
                <a:latin typeface="NotesEsa" panose="02000506030000020004" pitchFamily="2" charset="0"/>
              </a:rPr>
              <a:t>|</a:t>
            </a:r>
            <a:r>
              <a:rPr lang="en-GB" sz="1197" b="1" dirty="0">
                <a:solidFill>
                  <a:schemeClr val="tx1"/>
                </a:solidFill>
                <a:latin typeface="NotesEsa" panose="02000506030000020004" pitchFamily="2" charset="0"/>
              </a:rPr>
              <a:t> </a:t>
            </a:r>
            <a:r>
              <a:rPr lang="en-GB" sz="1197" dirty="0">
                <a:solidFill>
                  <a:schemeClr val="tx1"/>
                </a:solidFill>
                <a:latin typeface="NotesEsa" panose="02000506030000020004" pitchFamily="2" charset="0"/>
              </a:rPr>
              <a:t>15-17 May 2023 | Hosted as a Hybrid Event at ESA-ESRIN, Frascati (Rome), Italy</a:t>
            </a:r>
          </a:p>
          <a:p>
            <a:pPr algn="l"/>
            <a:endParaRPr lang="en-GB" sz="1795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4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0C004-B567-4369-EB53-E66A43E1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DDDE8-59B6-36CA-F437-84B4EB83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CEDE-AAD1-4F95-B386-0D7B0C44B03E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37A5E-5A2A-83B3-6C66-0BC680AB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6C362-62B7-5117-B3D8-E0AC5ECF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EF09-B09C-48A1-A792-616E57A26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80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DEE0FC-7871-9160-0F96-923B900FC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51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34881C-E9BD-88CD-C9DF-419EBDF78693}"/>
              </a:ext>
            </a:extLst>
          </p:cNvPr>
          <p:cNvCxnSpPr>
            <a:cxnSpLocks/>
          </p:cNvCxnSpPr>
          <p:nvPr userDrawn="1"/>
        </p:nvCxnSpPr>
        <p:spPr>
          <a:xfrm>
            <a:off x="290946" y="6425738"/>
            <a:ext cx="11563003" cy="0"/>
          </a:xfrm>
          <a:prstGeom prst="line">
            <a:avLst/>
          </a:prstGeom>
          <a:ln>
            <a:solidFill>
              <a:srgbClr val="00AE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C3EAAC-21B7-E1C3-8B6F-FAF0410FB2CA}"/>
              </a:ext>
            </a:extLst>
          </p:cNvPr>
          <p:cNvSpPr txBox="1"/>
          <p:nvPr userDrawn="1"/>
        </p:nvSpPr>
        <p:spPr>
          <a:xfrm>
            <a:off x="216130" y="6506187"/>
            <a:ext cx="115630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AE9D"/>
                </a:solidFill>
                <a:latin typeface="NotesEsa" panose="02000506030000020004" pitchFamily="2" charset="0"/>
              </a:rPr>
              <a:t>ESA-JAXA Pre-Launch </a:t>
            </a:r>
            <a:r>
              <a:rPr lang="en-GB" sz="1100" b="1" dirty="0" err="1">
                <a:solidFill>
                  <a:srgbClr val="00AE9D"/>
                </a:solidFill>
                <a:latin typeface="NotesEsa" panose="02000506030000020004" pitchFamily="2" charset="0"/>
              </a:rPr>
              <a:t>EarthCARE</a:t>
            </a:r>
            <a:r>
              <a:rPr lang="en-GB" sz="1100" b="1" dirty="0">
                <a:solidFill>
                  <a:srgbClr val="00AE9D"/>
                </a:solidFill>
                <a:latin typeface="NotesEsa" panose="02000506030000020004" pitchFamily="2" charset="0"/>
              </a:rPr>
              <a:t> Science and Validation Workshop </a:t>
            </a:r>
            <a:r>
              <a:rPr lang="en-GB" sz="1100" b="0" dirty="0">
                <a:solidFill>
                  <a:srgbClr val="00AE9D"/>
                </a:solidFill>
                <a:latin typeface="NotesEsa" panose="02000506030000020004" pitchFamily="2" charset="0"/>
              </a:rPr>
              <a:t>| 13 – 17 November 2023 </a:t>
            </a:r>
            <a:r>
              <a:rPr lang="en-GB" sz="1100" dirty="0">
                <a:solidFill>
                  <a:srgbClr val="00AE9D"/>
                </a:solidFill>
                <a:latin typeface="NotesEsa" panose="02000506030000020004" pitchFamily="2" charset="0"/>
              </a:rPr>
              <a:t>| ESA-ESRIN, Frascati (Rome), Italy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47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E5B6-76A8-FED0-FA0C-004454D6F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51CA5-F770-6091-BB42-4364C345C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E3F7-60CB-CD44-C084-AAFF9D795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565D3-A6CE-6497-720E-DA6805FA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7F94-AC32-4E83-B12C-F86B88363087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3D0DF-A17D-F66E-EDA7-3F3305FF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2E17D-3CA4-303E-717A-44156696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7D3-A31B-4704-8B7F-EB6D93542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3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9F21-C9D6-93E7-9D67-45EC15AD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7D67D-964B-1DE0-F0C1-0643D5AF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BD918-F99E-1DD6-FCFC-F66FC1117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06818-79BD-B1CE-65FF-27FEA18CA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D39D6-ADF0-392B-CA9A-50700CCB5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F875B0-F2F3-650E-99CB-9F4BBAAB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7F94-AC32-4E83-B12C-F86B88363087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5FCBED-A156-0CA7-9FFF-A967B238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5AFF51-1A84-2D57-2EB8-03070558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7D3-A31B-4704-8B7F-EB6D93542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57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1E01-2668-BA05-4DEE-5B3D2D16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48110-D56A-0DDC-2C80-D2D6B80DD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7F94-AC32-4E83-B12C-F86B88363087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F3A09-C2D7-1774-7405-A8AAFFDA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8D65C-B11A-AB5A-822C-C4417B89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7D3-A31B-4704-8B7F-EB6D93542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74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15EA4A-1ECB-162B-3C8B-F91D55DE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7F94-AC32-4E83-B12C-F86B88363087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0E024-8F19-D308-3774-958DAAC8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57E7A-954A-EEFB-48A8-CD60C99F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7D3-A31B-4704-8B7F-EB6D93542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83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22D61-873E-6272-6162-008FC159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1170-16E0-F8DA-392E-7ABD1F63E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B287E-FED1-3FF4-FA62-F51B6FC4E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6C976-80AB-B964-1799-08F326C3B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7F94-AC32-4E83-B12C-F86B88363087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15B5D-6512-8D24-FB6A-C5F11F40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50FEB-D9FC-4C02-DB67-C6087311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7D3-A31B-4704-8B7F-EB6D93542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65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36C0-ACCD-F3A4-17C5-AC28A98F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C08CD-A242-5068-2493-C948AAF2D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3CFD2-9EEF-6655-272E-9BEFB4AA9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365A7-EC6E-1A83-E162-5A3E39ED9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7F94-AC32-4E83-B12C-F86B88363087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3769E-3C9C-0D9E-5A8D-27CB8B96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C3449-1BA0-38E8-FB98-1AB19A38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7D3-A31B-4704-8B7F-EB6D93542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9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C5E4-67C4-0847-0544-22A71CDD7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0BDAF-BC15-BB5B-91B7-01ACB6604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278F3-16C1-DC3C-36D0-4161C9C2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7F94-AC32-4E83-B12C-F86B88363087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4DD67-CE3E-FD8F-8C3F-3E0A2FF6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9D7BF-47D3-4CC2-13A8-42AFFF24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7D3-A31B-4704-8B7F-EB6D93542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46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D8D8D-9907-3013-0859-CCF66375B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7E325-6994-7EC1-7EEA-961EB5C42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AC099-C6E1-4013-6574-500EE278E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07F94-AC32-4E83-B12C-F86B88363087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0BE4D-5CEB-8C82-508A-8B978947F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B7D92-91DE-8209-6154-3152DEFE4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BB7D3-A31B-4704-8B7F-EB6D93542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DA6AAB-0CAF-965F-53D1-8577202A292C}"/>
              </a:ext>
            </a:extLst>
          </p:cNvPr>
          <p:cNvSpPr txBox="1"/>
          <p:nvPr/>
        </p:nvSpPr>
        <p:spPr>
          <a:xfrm>
            <a:off x="534154" y="5088265"/>
            <a:ext cx="3413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995A5-E0E0-7FD8-B6D6-58D10D50322C}"/>
              </a:ext>
            </a:extLst>
          </p:cNvPr>
          <p:cNvSpPr txBox="1"/>
          <p:nvPr/>
        </p:nvSpPr>
        <p:spPr>
          <a:xfrm>
            <a:off x="534154" y="5697595"/>
            <a:ext cx="3938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</a:rPr>
              <a:t>Author and co-authors</a:t>
            </a:r>
            <a:br>
              <a:rPr lang="en-GB" sz="2000" i="1" dirty="0">
                <a:solidFill>
                  <a:schemeClr val="bg1"/>
                </a:solidFill>
              </a:rPr>
            </a:br>
            <a:r>
              <a:rPr lang="en-GB" sz="2000" i="1" dirty="0">
                <a:solidFill>
                  <a:schemeClr val="bg1"/>
                </a:solidFill>
              </a:rPr>
              <a:t>Affiliations</a:t>
            </a:r>
          </a:p>
        </p:txBody>
      </p:sp>
    </p:spTree>
    <p:extLst>
      <p:ext uri="{BB962C8B-B14F-4D97-AF65-F5344CB8AC3E}">
        <p14:creationId xmlns:p14="http://schemas.microsoft.com/office/powerpoint/2010/main" val="72901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1822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NotesEsa</vt:lpstr>
      <vt:lpstr>Custom Design</vt:lpstr>
      <vt:lpstr>PowerPoint Presentation</vt:lpstr>
      <vt:lpstr>PowerPoint Presentation</vt:lpstr>
    </vt:vector>
  </TitlesOfParts>
  <Company>ESA European Space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Versace</dc:creator>
  <cp:lastModifiedBy>Lorenza Versace</cp:lastModifiedBy>
  <cp:revision>1</cp:revision>
  <dcterms:created xsi:type="dcterms:W3CDTF">2023-10-02T14:01:49Z</dcterms:created>
  <dcterms:modified xsi:type="dcterms:W3CDTF">2023-10-02T14:22:19Z</dcterms:modified>
</cp:coreProperties>
</file>