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8" r:id="rId5"/>
    <p:sldMasterId id="2147483970" r:id="rId6"/>
  </p:sldMasterIdLst>
  <p:notesMasterIdLst>
    <p:notesMasterId r:id="rId10"/>
  </p:notesMasterIdLst>
  <p:handoutMasterIdLst>
    <p:handoutMasterId r:id="rId11"/>
  </p:handoutMasterIdLst>
  <p:sldIdLst>
    <p:sldId id="256" r:id="rId7"/>
    <p:sldId id="257" r:id="rId8"/>
    <p:sldId id="258" r:id="rId9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00000"/>
    <a:srgbClr val="8197A6"/>
    <a:srgbClr val="F1666A"/>
    <a:srgbClr val="D9D9D9"/>
    <a:srgbClr val="053249"/>
    <a:srgbClr val="003249"/>
    <a:srgbClr val="335E6F"/>
    <a:srgbClr val="006196"/>
    <a:srgbClr val="6DCFF6"/>
    <a:srgbClr val="FFC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035" autoAdjust="0"/>
  </p:normalViewPr>
  <p:slideViewPr>
    <p:cSldViewPr snapToGrid="0">
      <p:cViewPr varScale="1">
        <p:scale>
          <a:sx n="127" d="100"/>
          <a:sy n="127" d="100"/>
        </p:scale>
        <p:origin x="400" y="18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5/5/23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7423-434D-328C-1782-D58BCA5F5C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73DA256A-DC25-CA33-258D-D4F76BEF16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" y="0"/>
            <a:ext cx="12193524" cy="6858000"/>
          </a:xfrm>
          <a:prstGeom prst="rect">
            <a:avLst/>
          </a:prstGeom>
        </p:spPr>
      </p:pic>
      <p:sp>
        <p:nvSpPr>
          <p:cNvPr id="3" name="Rectangle 19">
            <a:extLst>
              <a:ext uri="{FF2B5EF4-FFF2-40B4-BE49-F238E27FC236}">
                <a16:creationId xmlns:a16="http://schemas.microsoft.com/office/drawing/2014/main" id="{4C3EDA4C-774F-6A2F-970D-4BE2C3AE8E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15611" y="6416031"/>
            <a:ext cx="8394115" cy="39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ESAsubtitle" panose="00000400000000000000" pitchFamily="2" charset="0"/>
              </a:rPr>
              <a:t>Earth Energy Imbalance Assessment Workshop,</a:t>
            </a:r>
            <a:r>
              <a:rPr lang="en-GB" sz="2000" b="1" baseline="0" dirty="0">
                <a:solidFill>
                  <a:schemeClr val="bg1"/>
                </a:solidFill>
                <a:latin typeface="ESAsubtitle" panose="00000400000000000000" pitchFamily="2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ESAsubtitle" panose="00000400000000000000" pitchFamily="2" charset="0"/>
              </a:rPr>
              <a:t>15-17 May 2023,</a:t>
            </a:r>
            <a:r>
              <a:rPr lang="en-GB" sz="1400" baseline="0" dirty="0">
                <a:solidFill>
                  <a:schemeClr val="bg1"/>
                </a:solidFill>
                <a:latin typeface="ESAsubtitle" panose="00000400000000000000" pitchFamily="2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ESAsubtitle" panose="00000400000000000000" pitchFamily="2" charset="0"/>
              </a:rPr>
              <a:t>Hosted as a Hybrid Event at ESA-ESRIN, Frascati (Rome), Italy</a:t>
            </a:r>
            <a:endParaRPr lang="en-GB" sz="2400" dirty="0">
              <a:solidFill>
                <a:schemeClr val="bg1"/>
              </a:solidFill>
              <a:latin typeface="ESAsubtitle" panose="00000400000000000000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  <p:bldP spid="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1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3" name="Picture 32" descr="Graphical user interface, text, application">
            <a:extLst>
              <a:ext uri="{FF2B5EF4-FFF2-40B4-BE49-F238E27FC236}">
                <a16:creationId xmlns:a16="http://schemas.microsoft.com/office/drawing/2014/main" id="{3D198D8C-2F9E-E922-FF31-9A3D224D4C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"/>
            <a:ext cx="12225338" cy="68580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5C076F-11E7-8FC8-95A7-86E2B61D302F}"/>
              </a:ext>
            </a:extLst>
          </p:cNvPr>
          <p:cNvCxnSpPr>
            <a:cxnSpLocks/>
          </p:cNvCxnSpPr>
          <p:nvPr userDrawn="1"/>
        </p:nvCxnSpPr>
        <p:spPr>
          <a:xfrm>
            <a:off x="218262" y="6417160"/>
            <a:ext cx="11891573" cy="158211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B438F2B-252B-89B6-BD87-359E27B9955C}"/>
              </a:ext>
            </a:extLst>
          </p:cNvPr>
          <p:cNvCxnSpPr>
            <a:cxnSpLocks/>
          </p:cNvCxnSpPr>
          <p:nvPr userDrawn="1"/>
        </p:nvCxnSpPr>
        <p:spPr>
          <a:xfrm>
            <a:off x="218262" y="6417160"/>
            <a:ext cx="11762538" cy="0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EC902F-2233-A7CC-6DC5-01997FB5DE80}"/>
              </a:ext>
            </a:extLst>
          </p:cNvPr>
          <p:cNvSpPr txBox="1"/>
          <p:nvPr userDrawn="1"/>
        </p:nvSpPr>
        <p:spPr>
          <a:xfrm>
            <a:off x="147325" y="6496265"/>
            <a:ext cx="116780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1"/>
                </a:solidFill>
                <a:latin typeface="NotesEsa" panose="02000506030000020004" pitchFamily="2" charset="0"/>
              </a:rPr>
              <a:t>Earth Energy Imbalance Assessment Workshop </a:t>
            </a:r>
            <a:r>
              <a:rPr lang="en-GB" sz="1200" b="0" dirty="0">
                <a:solidFill>
                  <a:schemeClr val="tx1"/>
                </a:solidFill>
                <a:latin typeface="NotesEsa" panose="02000506030000020004" pitchFamily="2" charset="0"/>
              </a:rPr>
              <a:t>|</a:t>
            </a:r>
            <a:r>
              <a:rPr lang="en-GB" sz="1200" b="1" dirty="0">
                <a:solidFill>
                  <a:schemeClr val="tx1"/>
                </a:solidFill>
                <a:latin typeface="NotesEsa" panose="02000506030000020004" pitchFamily="2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NotesEsa" panose="02000506030000020004" pitchFamily="2" charset="0"/>
              </a:rPr>
              <a:t>15-17 May 2023 | Hosted as a Hybrid Event at ESA-ESRIN, Frascati (Rome), Italy</a:t>
            </a:r>
          </a:p>
          <a:p>
            <a:pPr algn="l"/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map">
            <a:extLst>
              <a:ext uri="{FF2B5EF4-FFF2-40B4-BE49-F238E27FC236}">
                <a16:creationId xmlns:a16="http://schemas.microsoft.com/office/drawing/2014/main" id="{5C694DEF-62D2-E539-1B25-E963C9F9C5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" y="0"/>
            <a:ext cx="1219352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8" y="646292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hdr="0" ft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F4980-9EF6-ABE9-454B-66122C9157E9}"/>
              </a:ext>
            </a:extLst>
          </p:cNvPr>
          <p:cNvSpPr txBox="1"/>
          <p:nvPr/>
        </p:nvSpPr>
        <p:spPr>
          <a:xfrm>
            <a:off x="352338" y="3198167"/>
            <a:ext cx="576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60185-E09E-7906-8190-230385F4AFD9}"/>
              </a:ext>
            </a:extLst>
          </p:cNvPr>
          <p:cNvSpPr txBox="1"/>
          <p:nvPr/>
        </p:nvSpPr>
        <p:spPr>
          <a:xfrm>
            <a:off x="352338" y="4654757"/>
            <a:ext cx="336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  <a:latin typeface="NotesEsa" panose="02000506030000020004" pitchFamily="2" charset="0"/>
              </a:rPr>
              <a:t>Author and co-authors</a:t>
            </a:r>
          </a:p>
          <a:p>
            <a:r>
              <a:rPr lang="en-GB" sz="2000" i="1" dirty="0">
                <a:solidFill>
                  <a:schemeClr val="bg1"/>
                </a:solidFill>
                <a:latin typeface="NotesEsa" panose="02000506030000020004" pitchFamily="2" charset="0"/>
              </a:rPr>
              <a:t>Affiliations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5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968160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6AA67823-AB11-4C2B-8D34-BC63FAC8D624}"/>
    </a:ext>
  </a:extLst>
</a:theme>
</file>

<file path=ppt/theme/theme2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8F05BAB2-BE42-419F-A679-AC1342FCD50B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90</TotalTime>
  <Words>8</Words>
  <Application>Microsoft Macintosh PowerPoint</Application>
  <PresentationFormat>Custom</PresentationFormat>
  <Paragraphs>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ESAsubtitle</vt:lpstr>
      <vt:lpstr>NotesEsa</vt:lpstr>
      <vt:lpstr>Verdana</vt:lpstr>
      <vt:lpstr>ESA_Presentation_DARK</vt:lpstr>
      <vt:lpstr>ESA_Presentation_CLEAR_BG</vt:lpstr>
      <vt:lpstr>PowerPoint Presentation</vt:lpstr>
      <vt:lpstr>PowerPoint Presentation</vt:lpstr>
      <vt:lpstr>PowerPoint Presentation</vt:lpstr>
    </vt:vector>
  </TitlesOfParts>
  <Manager/>
  <Company>ESA European Space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Lorenza Versace</dc:creator>
  <cp:keywords/>
  <dc:description/>
  <cp:lastModifiedBy>Jerome Benveniste</cp:lastModifiedBy>
  <cp:revision>6</cp:revision>
  <cp:lastPrinted>2008-08-26T16:26:23Z</cp:lastPrinted>
  <dcterms:created xsi:type="dcterms:W3CDTF">2023-05-03T09:32:06Z</dcterms:created>
  <dcterms:modified xsi:type="dcterms:W3CDTF">2023-05-05T09:12:47Z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2020-08-04T22:00:00Z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