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3" r:id="rId5"/>
    <p:sldId id="262" r:id="rId6"/>
    <p:sldId id="264" r:id="rId7"/>
  </p:sldIdLst>
  <p:sldSz cx="6858000" cy="9906000" type="A4"/>
  <p:notesSz cx="6858000" cy="9144000"/>
  <p:custDataLst>
    <p:tags r:id="rId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10" userDrawn="1">
          <p15:clr>
            <a:srgbClr val="A4A3A4"/>
          </p15:clr>
        </p15:guide>
        <p15:guide id="2" pos="2160" userDrawn="1">
          <p15:clr>
            <a:srgbClr val="A4A3A4"/>
          </p15:clr>
        </p15:guide>
        <p15:guide id="3" orient="horz" pos="3029" userDrawn="1">
          <p15:clr>
            <a:srgbClr val="A4A3A4"/>
          </p15:clr>
        </p15:guide>
        <p15:guide id="4" orient="horz" pos="3846" userDrawn="1">
          <p15:clr>
            <a:srgbClr val="A4A3A4"/>
          </p15:clr>
        </p15:guide>
        <p15:guide id="5" orient="horz" pos="5615" userDrawn="1">
          <p15:clr>
            <a:srgbClr val="A4A3A4"/>
          </p15:clr>
        </p15:guide>
        <p15:guide id="6" pos="1593" userDrawn="1">
          <p15:clr>
            <a:srgbClr val="A4A3A4"/>
          </p15:clr>
        </p15:guide>
        <p15:guide id="7" pos="142" userDrawn="1">
          <p15:clr>
            <a:srgbClr val="A4A3A4"/>
          </p15:clr>
        </p15:guide>
        <p15:guide id="8" orient="horz" pos="10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bby Thorpe" initials="BT" lastIdx="1" clrIdx="0">
    <p:extLst>
      <p:ext uri="{19B8F6BF-5375-455C-9EA6-DF929625EA0E}">
        <p15:presenceInfo xmlns:p15="http://schemas.microsoft.com/office/powerpoint/2012/main" userId="S::robert.thorpe@lumiglobal.com::a256b7c3-981f-4086-b0c4-2e957006951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8B00"/>
    <a:srgbClr val="3E4545"/>
    <a:srgbClr val="222426"/>
    <a:srgbClr val="FFFFFF"/>
    <a:srgbClr val="3DA0B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82" autoAdjust="0"/>
    <p:restoredTop sz="94660"/>
  </p:normalViewPr>
  <p:slideViewPr>
    <p:cSldViewPr snapToGrid="0" showGuides="1">
      <p:cViewPr>
        <p:scale>
          <a:sx n="150" d="100"/>
          <a:sy n="150" d="100"/>
        </p:scale>
        <p:origin x="1683" y="-2436"/>
      </p:cViewPr>
      <p:guideLst>
        <p:guide orient="horz" pos="1510"/>
        <p:guide pos="2160"/>
        <p:guide orient="horz" pos="3029"/>
        <p:guide orient="horz" pos="3846"/>
        <p:guide orient="horz" pos="5615"/>
        <p:guide pos="1593"/>
        <p:guide pos="142"/>
        <p:guide orient="horz" pos="10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gs" Target="tags/tag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A8855067-4D72-4562-88B5-D661A8C174DC}" type="datetimeFigureOut">
              <a:rPr lang="en-GB" smtClean="0"/>
              <a:t>22/05/2024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F34030-879C-45EC-88AB-0276FB82C71B}" type="slidenum">
              <a:rPr lang="en-GB" smtClean="0"/>
              <a:t>‹#›</a:t>
            </a:fld>
            <a:endParaRPr lang="en-GB"/>
          </a:p>
        </p:txBody>
      </p:sp>
    </p:spTree>
    <p:extLst>
      <p:ext uri="{BB962C8B-B14F-4D97-AF65-F5344CB8AC3E}">
        <p14:creationId xmlns:p14="http://schemas.microsoft.com/office/powerpoint/2010/main" val="2662561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55067-4D72-4562-88B5-D661A8C174DC}" type="datetimeFigureOut">
              <a:rPr lang="en-GB" smtClean="0"/>
              <a:t>22/05/2024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F34030-879C-45EC-88AB-0276FB82C71B}" type="slidenum">
              <a:rPr lang="en-GB" smtClean="0"/>
              <a:t>‹#›</a:t>
            </a:fld>
            <a:endParaRPr lang="en-GB"/>
          </a:p>
        </p:txBody>
      </p:sp>
    </p:spTree>
    <p:extLst>
      <p:ext uri="{BB962C8B-B14F-4D97-AF65-F5344CB8AC3E}">
        <p14:creationId xmlns:p14="http://schemas.microsoft.com/office/powerpoint/2010/main" val="2044899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55067-4D72-4562-88B5-D661A8C174DC}" type="datetimeFigureOut">
              <a:rPr lang="en-GB" smtClean="0"/>
              <a:t>22/05/2024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F34030-879C-45EC-88AB-0276FB82C71B}" type="slidenum">
              <a:rPr lang="en-GB" smtClean="0"/>
              <a:t>‹#›</a:t>
            </a:fld>
            <a:endParaRPr lang="en-GB"/>
          </a:p>
        </p:txBody>
      </p:sp>
    </p:spTree>
    <p:extLst>
      <p:ext uri="{BB962C8B-B14F-4D97-AF65-F5344CB8AC3E}">
        <p14:creationId xmlns:p14="http://schemas.microsoft.com/office/powerpoint/2010/main" val="32780158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855067-4D72-4562-88B5-D661A8C174DC}" type="datetimeFigureOut">
              <a:rPr lang="en-GB" smtClean="0"/>
              <a:t>22/05/2024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F34030-879C-45EC-88AB-0276FB82C71B}" type="slidenum">
              <a:rPr lang="en-GB" smtClean="0"/>
              <a:t>‹#›</a:t>
            </a:fld>
            <a:endParaRPr lang="en-GB"/>
          </a:p>
        </p:txBody>
      </p:sp>
    </p:spTree>
    <p:extLst>
      <p:ext uri="{BB962C8B-B14F-4D97-AF65-F5344CB8AC3E}">
        <p14:creationId xmlns:p14="http://schemas.microsoft.com/office/powerpoint/2010/main" val="2055936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855067-4D72-4562-88B5-D661A8C174DC}" type="datetimeFigureOut">
              <a:rPr lang="en-GB" smtClean="0"/>
              <a:t>22/05/2024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F34030-879C-45EC-88AB-0276FB82C71B}" type="slidenum">
              <a:rPr lang="en-GB" smtClean="0"/>
              <a:t>‹#›</a:t>
            </a:fld>
            <a:endParaRPr lang="en-GB"/>
          </a:p>
        </p:txBody>
      </p:sp>
    </p:spTree>
    <p:extLst>
      <p:ext uri="{BB962C8B-B14F-4D97-AF65-F5344CB8AC3E}">
        <p14:creationId xmlns:p14="http://schemas.microsoft.com/office/powerpoint/2010/main" val="240112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855067-4D72-4562-88B5-D661A8C174DC}" type="datetimeFigureOut">
              <a:rPr lang="en-GB" smtClean="0"/>
              <a:t>22/05/2024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F34030-879C-45EC-88AB-0276FB82C71B}" type="slidenum">
              <a:rPr lang="en-GB" smtClean="0"/>
              <a:t>‹#›</a:t>
            </a:fld>
            <a:endParaRPr lang="en-GB"/>
          </a:p>
        </p:txBody>
      </p:sp>
    </p:spTree>
    <p:extLst>
      <p:ext uri="{BB962C8B-B14F-4D97-AF65-F5344CB8AC3E}">
        <p14:creationId xmlns:p14="http://schemas.microsoft.com/office/powerpoint/2010/main" val="1510580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855067-4D72-4562-88B5-D661A8C174DC}" type="datetimeFigureOut">
              <a:rPr lang="en-GB" smtClean="0"/>
              <a:t>22/05/2024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F34030-879C-45EC-88AB-0276FB82C71B}" type="slidenum">
              <a:rPr lang="en-GB" smtClean="0"/>
              <a:t>‹#›</a:t>
            </a:fld>
            <a:endParaRPr lang="en-GB"/>
          </a:p>
        </p:txBody>
      </p:sp>
    </p:spTree>
    <p:extLst>
      <p:ext uri="{BB962C8B-B14F-4D97-AF65-F5344CB8AC3E}">
        <p14:creationId xmlns:p14="http://schemas.microsoft.com/office/powerpoint/2010/main" val="3598563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855067-4D72-4562-88B5-D661A8C174DC}" type="datetimeFigureOut">
              <a:rPr lang="en-GB" smtClean="0"/>
              <a:t>22/05/2024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F34030-879C-45EC-88AB-0276FB82C71B}" type="slidenum">
              <a:rPr lang="en-GB" smtClean="0"/>
              <a:t>‹#›</a:t>
            </a:fld>
            <a:endParaRPr lang="en-GB"/>
          </a:p>
        </p:txBody>
      </p:sp>
    </p:spTree>
    <p:extLst>
      <p:ext uri="{BB962C8B-B14F-4D97-AF65-F5344CB8AC3E}">
        <p14:creationId xmlns:p14="http://schemas.microsoft.com/office/powerpoint/2010/main" val="18851078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855067-4D72-4562-88B5-D661A8C174DC}" type="datetimeFigureOut">
              <a:rPr lang="en-GB" smtClean="0"/>
              <a:t>22/05/2024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F34030-879C-45EC-88AB-0276FB82C71B}" type="slidenum">
              <a:rPr lang="en-GB" smtClean="0"/>
              <a:t>‹#›</a:t>
            </a:fld>
            <a:endParaRPr lang="en-GB"/>
          </a:p>
        </p:txBody>
      </p:sp>
    </p:spTree>
    <p:extLst>
      <p:ext uri="{BB962C8B-B14F-4D97-AF65-F5344CB8AC3E}">
        <p14:creationId xmlns:p14="http://schemas.microsoft.com/office/powerpoint/2010/main" val="3868023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8855067-4D72-4562-88B5-D661A8C174DC}" type="datetimeFigureOut">
              <a:rPr lang="en-GB" smtClean="0"/>
              <a:t>22/05/2024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F34030-879C-45EC-88AB-0276FB82C71B}" type="slidenum">
              <a:rPr lang="en-GB" smtClean="0"/>
              <a:t>‹#›</a:t>
            </a:fld>
            <a:endParaRPr lang="en-GB"/>
          </a:p>
        </p:txBody>
      </p:sp>
    </p:spTree>
    <p:extLst>
      <p:ext uri="{BB962C8B-B14F-4D97-AF65-F5344CB8AC3E}">
        <p14:creationId xmlns:p14="http://schemas.microsoft.com/office/powerpoint/2010/main" val="3781705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A8855067-4D72-4562-88B5-D661A8C174DC}" type="datetimeFigureOut">
              <a:rPr lang="en-GB" smtClean="0"/>
              <a:t>22/05/2024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F34030-879C-45EC-88AB-0276FB82C71B}" type="slidenum">
              <a:rPr lang="en-GB" smtClean="0"/>
              <a:t>‹#›</a:t>
            </a:fld>
            <a:endParaRPr lang="en-GB"/>
          </a:p>
        </p:txBody>
      </p:sp>
    </p:spTree>
    <p:extLst>
      <p:ext uri="{BB962C8B-B14F-4D97-AF65-F5344CB8AC3E}">
        <p14:creationId xmlns:p14="http://schemas.microsoft.com/office/powerpoint/2010/main" val="3410725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8855067-4D72-4562-88B5-D661A8C174DC}" type="datetimeFigureOut">
              <a:rPr lang="en-GB" smtClean="0"/>
              <a:t>22/05/2024</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6BF34030-879C-45EC-88AB-0276FB82C71B}" type="slidenum">
              <a:rPr lang="en-GB" smtClean="0"/>
              <a:t>‹#›</a:t>
            </a:fld>
            <a:endParaRPr lang="en-GB"/>
          </a:p>
        </p:txBody>
      </p:sp>
    </p:spTree>
    <p:extLst>
      <p:ext uri="{BB962C8B-B14F-4D97-AF65-F5344CB8AC3E}">
        <p14:creationId xmlns:p14="http://schemas.microsoft.com/office/powerpoint/2010/main" val="395478494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hyperlink" Target="mailto:smartagm-sa@lumiengage.com" TargetMode="Externa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https://smartagm.co.za/"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hyperlink" Target="mailto:supportza@lumiengage.com" TargetMode="Externa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265C77A-102A-486C-AB2D-3649523CE56F}"/>
              </a:ext>
            </a:extLst>
          </p:cNvPr>
          <p:cNvGrpSpPr/>
          <p:nvPr/>
        </p:nvGrpSpPr>
        <p:grpSpPr>
          <a:xfrm>
            <a:off x="229763" y="9031099"/>
            <a:ext cx="6398475" cy="893951"/>
            <a:chOff x="293110" y="9012049"/>
            <a:chExt cx="6398475" cy="893951"/>
          </a:xfrm>
        </p:grpSpPr>
        <p:pic>
          <p:nvPicPr>
            <p:cNvPr id="85" name="Picture 84">
              <a:extLst>
                <a:ext uri="{FF2B5EF4-FFF2-40B4-BE49-F238E27FC236}">
                  <a16:creationId xmlns:a16="http://schemas.microsoft.com/office/drawing/2014/main" id="{7CC33778-F505-4840-A003-ADE2B5D8A157}"/>
                </a:ext>
              </a:extLst>
            </p:cNvPr>
            <p:cNvPicPr>
              <a:picLocks noChangeAspect="1"/>
            </p:cNvPicPr>
            <p:nvPr/>
          </p:nvPicPr>
          <p:blipFill rotWithShape="1">
            <a:blip r:embed="rId2">
              <a:extLst>
                <a:ext uri="{28A0092B-C50C-407E-A947-70E740481C1C}">
                  <a14:useLocalDpi xmlns:a14="http://schemas.microsoft.com/office/drawing/2010/main" val="0"/>
                </a:ext>
              </a:extLst>
            </a:blip>
            <a:srcRect l="6269" t="20209" r="6439" b="67617"/>
            <a:stretch/>
          </p:blipFill>
          <p:spPr>
            <a:xfrm>
              <a:off x="293110" y="9012049"/>
              <a:ext cx="6398475" cy="893951"/>
            </a:xfrm>
            <a:prstGeom prst="rect">
              <a:avLst/>
            </a:prstGeom>
            <a:ln>
              <a:noFill/>
            </a:ln>
            <a:effectLst>
              <a:outerShdw blurRad="292100" dist="139700" dir="2700000" algn="tl" rotWithShape="0">
                <a:srgbClr val="333333">
                  <a:alpha val="65000"/>
                </a:srgbClr>
              </a:outerShdw>
            </a:effectLst>
          </p:spPr>
        </p:pic>
        <p:pic>
          <p:nvPicPr>
            <p:cNvPr id="57" name="Picture 56" descr="Graphical user interface, text, application&#10;&#10;Description automatically generated">
              <a:extLst>
                <a:ext uri="{FF2B5EF4-FFF2-40B4-BE49-F238E27FC236}">
                  <a16:creationId xmlns:a16="http://schemas.microsoft.com/office/drawing/2014/main" id="{670F01D5-E576-407D-B217-01354DE05639}"/>
                </a:ext>
              </a:extLst>
            </p:cNvPr>
            <p:cNvPicPr>
              <a:picLocks noChangeAspect="1"/>
            </p:cNvPicPr>
            <p:nvPr/>
          </p:nvPicPr>
          <p:blipFill rotWithShape="1">
            <a:blip r:embed="rId3">
              <a:extLst>
                <a:ext uri="{28A0092B-C50C-407E-A947-70E740481C1C}">
                  <a14:useLocalDpi xmlns:a14="http://schemas.microsoft.com/office/drawing/2010/main" val="0"/>
                </a:ext>
              </a:extLst>
            </a:blip>
            <a:srcRect l="-1" r="-232" b="79668"/>
            <a:stretch/>
          </p:blipFill>
          <p:spPr>
            <a:xfrm>
              <a:off x="421717" y="9199284"/>
              <a:ext cx="6150518" cy="701772"/>
            </a:xfrm>
            <a:prstGeom prst="rect">
              <a:avLst/>
            </a:prstGeom>
            <a:ln>
              <a:noFill/>
            </a:ln>
            <a:effectLst>
              <a:outerShdw blurRad="292100" dist="139700" dir="2700000" algn="tl" rotWithShape="0">
                <a:srgbClr val="333333">
                  <a:alpha val="65000"/>
                </a:srgbClr>
              </a:outerShdw>
            </a:effectLst>
          </p:spPr>
        </p:pic>
      </p:grpSp>
      <p:sp>
        <p:nvSpPr>
          <p:cNvPr id="35" name="TextBox 34">
            <a:extLst>
              <a:ext uri="{FF2B5EF4-FFF2-40B4-BE49-F238E27FC236}">
                <a16:creationId xmlns:a16="http://schemas.microsoft.com/office/drawing/2014/main" id="{AC3A7EF0-AE0D-47A3-9206-8FF859A4D8F1}"/>
              </a:ext>
            </a:extLst>
          </p:cNvPr>
          <p:cNvSpPr txBox="1"/>
          <p:nvPr/>
        </p:nvSpPr>
        <p:spPr>
          <a:xfrm>
            <a:off x="3509010" y="598416"/>
            <a:ext cx="3260090" cy="861774"/>
          </a:xfrm>
          <a:prstGeom prst="rect">
            <a:avLst/>
          </a:prstGeom>
          <a:noFill/>
        </p:spPr>
        <p:txBody>
          <a:bodyPr wrap="square" rtlCol="0">
            <a:spAutoFit/>
          </a:bodyPr>
          <a:lstStyle/>
          <a:p>
            <a:pPr defTabSz="192879"/>
            <a:r>
              <a:rPr lang="en-US" sz="1000" b="1" dirty="0">
                <a:solidFill>
                  <a:srgbClr val="3E4545"/>
                </a:solidFill>
                <a:latin typeface="Poppins" panose="00000500000000000000" pitchFamily="2" charset="0"/>
                <a:cs typeface="Poppins" panose="00000500000000000000" pitchFamily="2" charset="0"/>
              </a:rPr>
              <a:t>MEETING NAME:</a:t>
            </a:r>
            <a:r>
              <a:rPr lang="en-US" sz="1000" dirty="0">
                <a:solidFill>
                  <a:srgbClr val="3E4545"/>
                </a:solidFill>
                <a:latin typeface="Poppins" panose="00000500000000000000" pitchFamily="2" charset="0"/>
                <a:cs typeface="Poppins" panose="00000500000000000000" pitchFamily="2" charset="0"/>
              </a:rPr>
              <a:t> </a:t>
            </a:r>
            <a:r>
              <a:rPr lang="en-US" sz="1000" dirty="0">
                <a:latin typeface="Poppins" panose="00000500000000000000" pitchFamily="2" charset="0"/>
                <a:cs typeface="Poppins" panose="00000500000000000000" pitchFamily="2" charset="0"/>
              </a:rPr>
              <a:t>Pick n Pay Stores </a:t>
            </a:r>
            <a:r>
              <a:rPr lang="en-US" sz="1000">
                <a:latin typeface="Poppins" panose="00000500000000000000" pitchFamily="2" charset="0"/>
                <a:cs typeface="Poppins" panose="00000500000000000000" pitchFamily="2" charset="0"/>
              </a:rPr>
              <a:t>Limited EGM </a:t>
            </a:r>
            <a:r>
              <a:rPr lang="en-US" sz="1000" dirty="0">
                <a:latin typeface="Poppins" panose="00000500000000000000" pitchFamily="2" charset="0"/>
                <a:cs typeface="Poppins" panose="00000500000000000000" pitchFamily="2" charset="0"/>
              </a:rPr>
              <a:t>2024</a:t>
            </a:r>
            <a:endParaRPr lang="en-CA" sz="1000" dirty="0">
              <a:latin typeface="Poppins" panose="00000500000000000000" pitchFamily="2" charset="0"/>
              <a:cs typeface="Poppins" panose="00000500000000000000" pitchFamily="2" charset="0"/>
            </a:endParaRPr>
          </a:p>
          <a:p>
            <a:pPr defTabSz="192879"/>
            <a:r>
              <a:rPr lang="en-US" sz="1000" b="1" dirty="0">
                <a:solidFill>
                  <a:srgbClr val="3E4545"/>
                </a:solidFill>
                <a:latin typeface="Poppins" panose="00000500000000000000" pitchFamily="2" charset="0"/>
                <a:cs typeface="Poppins" panose="00000500000000000000" pitchFamily="2" charset="0"/>
              </a:rPr>
              <a:t>DATE:</a:t>
            </a:r>
            <a:r>
              <a:rPr lang="en-US" sz="1000" dirty="0">
                <a:solidFill>
                  <a:srgbClr val="3E4545"/>
                </a:solidFill>
                <a:latin typeface="Poppins" panose="00000500000000000000" pitchFamily="2" charset="0"/>
                <a:cs typeface="Poppins" panose="00000500000000000000" pitchFamily="2" charset="0"/>
              </a:rPr>
              <a:t> 26 June 2024</a:t>
            </a:r>
          </a:p>
          <a:p>
            <a:pPr defTabSz="192879"/>
            <a:r>
              <a:rPr lang="en-US" sz="1000" b="1" dirty="0">
                <a:solidFill>
                  <a:srgbClr val="3E4545"/>
                </a:solidFill>
                <a:latin typeface="Poppins" panose="00000500000000000000" pitchFamily="2" charset="0"/>
                <a:cs typeface="Poppins" panose="00000500000000000000" pitchFamily="2" charset="0"/>
              </a:rPr>
              <a:t>TIME:</a:t>
            </a:r>
            <a:r>
              <a:rPr lang="en-US" sz="1000" dirty="0">
                <a:solidFill>
                  <a:srgbClr val="3E4545"/>
                </a:solidFill>
                <a:latin typeface="Poppins" panose="00000500000000000000" pitchFamily="2" charset="0"/>
                <a:cs typeface="Poppins" panose="00000500000000000000" pitchFamily="2" charset="0"/>
              </a:rPr>
              <a:t> 8:30 (SAST)</a:t>
            </a:r>
          </a:p>
          <a:p>
            <a:pPr defTabSz="192879"/>
            <a:r>
              <a:rPr lang="en-US" sz="1000" b="1" dirty="0">
                <a:solidFill>
                  <a:srgbClr val="3E4545"/>
                </a:solidFill>
                <a:latin typeface="Poppins" panose="00000500000000000000" pitchFamily="2" charset="0"/>
                <a:cs typeface="Poppins" panose="00000500000000000000" pitchFamily="2" charset="0"/>
              </a:rPr>
              <a:t>LOCATION:</a:t>
            </a:r>
            <a:r>
              <a:rPr lang="en-US" sz="1000" dirty="0">
                <a:solidFill>
                  <a:srgbClr val="3E4545"/>
                </a:solidFill>
                <a:latin typeface="Poppins" panose="00000500000000000000" pitchFamily="2" charset="0"/>
                <a:cs typeface="Poppins" panose="00000500000000000000" pitchFamily="2" charset="0"/>
              </a:rPr>
              <a:t> Online</a:t>
            </a:r>
            <a:endParaRPr lang="en-US" sz="1000" b="1" dirty="0">
              <a:solidFill>
                <a:srgbClr val="3E4545"/>
              </a:solidFill>
              <a:latin typeface="Poppins" panose="00000500000000000000" pitchFamily="2" charset="0"/>
              <a:cs typeface="Poppins" panose="00000500000000000000" pitchFamily="2" charset="0"/>
            </a:endParaRPr>
          </a:p>
        </p:txBody>
      </p:sp>
      <p:sp>
        <p:nvSpPr>
          <p:cNvPr id="39" name="Rectangle 38">
            <a:extLst>
              <a:ext uri="{FF2B5EF4-FFF2-40B4-BE49-F238E27FC236}">
                <a16:creationId xmlns:a16="http://schemas.microsoft.com/office/drawing/2014/main" id="{7DB7C1D1-D52C-42F8-A29E-F86924F57EFA}"/>
              </a:ext>
            </a:extLst>
          </p:cNvPr>
          <p:cNvSpPr/>
          <p:nvPr/>
        </p:nvSpPr>
        <p:spPr>
          <a:xfrm>
            <a:off x="0" y="-1"/>
            <a:ext cx="6858000" cy="60444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Poppins" panose="00000500000000000000" pitchFamily="2" charset="0"/>
                <a:cs typeface="Poppins" panose="00000500000000000000" pitchFamily="2" charset="0"/>
              </a:rPr>
              <a:t>MEETING GUIDE</a:t>
            </a:r>
          </a:p>
        </p:txBody>
      </p:sp>
      <p:pic>
        <p:nvPicPr>
          <p:cNvPr id="40" name="Picture 39" descr="A picture containing icon&#10;&#10;Description automatically generated">
            <a:extLst>
              <a:ext uri="{FF2B5EF4-FFF2-40B4-BE49-F238E27FC236}">
                <a16:creationId xmlns:a16="http://schemas.microsoft.com/office/drawing/2014/main" id="{EB617BB1-979F-41B5-B17D-A91FD07D5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73" y="138307"/>
            <a:ext cx="1173355" cy="327043"/>
          </a:xfrm>
          <a:prstGeom prst="rect">
            <a:avLst/>
          </a:prstGeom>
        </p:spPr>
      </p:pic>
      <p:pic>
        <p:nvPicPr>
          <p:cNvPr id="43" name="Picture 42" descr="Icon&#10;&#10;Description automatically generated">
            <a:extLst>
              <a:ext uri="{FF2B5EF4-FFF2-40B4-BE49-F238E27FC236}">
                <a16:creationId xmlns:a16="http://schemas.microsoft.com/office/drawing/2014/main" id="{69BC1910-9083-44F3-A8D6-5C029B91EC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9554" y="25942"/>
            <a:ext cx="997867" cy="561300"/>
          </a:xfrm>
          <a:prstGeom prst="rect">
            <a:avLst/>
          </a:prstGeom>
        </p:spPr>
      </p:pic>
      <p:sp>
        <p:nvSpPr>
          <p:cNvPr id="3" name="TextBox 2">
            <a:extLst>
              <a:ext uri="{FF2B5EF4-FFF2-40B4-BE49-F238E27FC236}">
                <a16:creationId xmlns:a16="http://schemas.microsoft.com/office/drawing/2014/main" id="{28E696BF-88A1-7B06-576F-7371C67B9FF4}"/>
              </a:ext>
            </a:extLst>
          </p:cNvPr>
          <p:cNvSpPr txBox="1"/>
          <p:nvPr/>
        </p:nvSpPr>
        <p:spPr>
          <a:xfrm>
            <a:off x="82551" y="1694815"/>
            <a:ext cx="6686549" cy="677108"/>
          </a:xfrm>
          <a:prstGeom prst="rect">
            <a:avLst/>
          </a:prstGeom>
          <a:noFill/>
        </p:spPr>
        <p:txBody>
          <a:bodyPr wrap="square" rtlCol="0">
            <a:spAutoFit/>
          </a:bodyPr>
          <a:lstStyle/>
          <a:p>
            <a:pPr algn="ctr"/>
            <a:r>
              <a:rPr lang="en-US" sz="1200" b="1" dirty="0">
                <a:solidFill>
                  <a:srgbClr val="F39200"/>
                </a:solidFill>
                <a:latin typeface="Poppins" panose="00000500000000000000" pitchFamily="2" charset="0"/>
                <a:cs typeface="Poppins" panose="00000500000000000000" pitchFamily="2" charset="0"/>
              </a:rPr>
              <a:t>Step 1 - Registration</a:t>
            </a:r>
            <a:r>
              <a:rPr lang="en-US" sz="1200" b="1" dirty="0">
                <a:latin typeface="Poppins" panose="00000500000000000000" pitchFamily="2" charset="0"/>
                <a:cs typeface="Poppins" panose="00000500000000000000" pitchFamily="2" charset="0"/>
              </a:rPr>
              <a:t> </a:t>
            </a:r>
            <a:r>
              <a:rPr lang="en-US" sz="1200" b="1" dirty="0">
                <a:solidFill>
                  <a:srgbClr val="F39200"/>
                </a:solidFill>
                <a:latin typeface="Poppins" panose="00000500000000000000" pitchFamily="2" charset="0"/>
                <a:cs typeface="Poppins" panose="00000500000000000000" pitchFamily="2" charset="0"/>
              </a:rPr>
              <a:t>Platform</a:t>
            </a:r>
          </a:p>
          <a:p>
            <a:pPr algn="ctr"/>
            <a:endParaRPr lang="en-US" sz="1000" b="1" dirty="0">
              <a:solidFill>
                <a:srgbClr val="F39200"/>
              </a:solidFill>
              <a:latin typeface="Poppins" panose="00000500000000000000" pitchFamily="2" charset="0"/>
              <a:cs typeface="Poppins" panose="00000500000000000000" pitchFamily="2" charset="0"/>
            </a:endParaRPr>
          </a:p>
          <a:p>
            <a:r>
              <a:rPr lang="en-US" sz="800" dirty="0">
                <a:latin typeface="Poppins" panose="00000500000000000000" pitchFamily="2" charset="0"/>
                <a:cs typeface="Poppins" panose="00000500000000000000" pitchFamily="2" charset="0"/>
              </a:rPr>
              <a:t>We will be conducting </a:t>
            </a:r>
            <a:r>
              <a:rPr lang="en-US" sz="800">
                <a:latin typeface="Poppins" panose="00000500000000000000" pitchFamily="2" charset="0"/>
                <a:cs typeface="Poppins" panose="00000500000000000000" pitchFamily="2" charset="0"/>
              </a:rPr>
              <a:t>an GM</a:t>
            </a:r>
            <a:r>
              <a:rPr lang="en-US" sz="800" dirty="0">
                <a:latin typeface="Poppins" panose="00000500000000000000" pitchFamily="2" charset="0"/>
                <a:cs typeface="Poppins" panose="00000500000000000000" pitchFamily="2" charset="0"/>
              </a:rPr>
              <a:t>, giving you the opportunity to attend and participate using a smartphone, tablet, laptop or computer.</a:t>
            </a:r>
          </a:p>
        </p:txBody>
      </p:sp>
      <p:sp>
        <p:nvSpPr>
          <p:cNvPr id="9" name="TextBox 8">
            <a:extLst>
              <a:ext uri="{FF2B5EF4-FFF2-40B4-BE49-F238E27FC236}">
                <a16:creationId xmlns:a16="http://schemas.microsoft.com/office/drawing/2014/main" id="{34FDEB1C-90CB-1B42-70C3-4F729028A6D4}"/>
              </a:ext>
            </a:extLst>
          </p:cNvPr>
          <p:cNvSpPr txBox="1"/>
          <p:nvPr/>
        </p:nvSpPr>
        <p:spPr>
          <a:xfrm>
            <a:off x="88900" y="2411730"/>
            <a:ext cx="3286760" cy="1384995"/>
          </a:xfrm>
          <a:prstGeom prst="rect">
            <a:avLst/>
          </a:prstGeom>
          <a:ln w="12700">
            <a:solidFill>
              <a:schemeClr val="tx1"/>
            </a:solidFill>
            <a:prstDash val="dashDot"/>
          </a:ln>
        </p:spPr>
        <p:txBody>
          <a:bodyPr wrap="square" rtlCol="0">
            <a:spAutoFit/>
          </a:bodyPr>
          <a:lstStyle/>
          <a:p>
            <a:pPr algn="ctr"/>
            <a:r>
              <a:rPr lang="en-US" sz="1000" b="1" dirty="0">
                <a:solidFill>
                  <a:srgbClr val="F39200"/>
                </a:solidFill>
                <a:latin typeface="Poppins" panose="00000500000000000000" pitchFamily="2" charset="0"/>
                <a:cs typeface="Poppins" panose="00000500000000000000" pitchFamily="2" charset="0"/>
              </a:rPr>
              <a:t>Shareholder</a:t>
            </a:r>
          </a:p>
          <a:p>
            <a:pPr algn="ctr"/>
            <a:endParaRPr lang="en-US" sz="1000" b="1" dirty="0">
              <a:solidFill>
                <a:srgbClr val="F39200"/>
              </a:solidFill>
              <a:latin typeface="Poppins" panose="00000500000000000000" pitchFamily="2" charset="0"/>
              <a:cs typeface="Poppins" panose="00000500000000000000" pitchFamily="2" charset="0"/>
            </a:endParaRPr>
          </a:p>
          <a:p>
            <a:r>
              <a:rPr lang="en-US" sz="800" dirty="0">
                <a:latin typeface="Poppins" panose="00000500000000000000" pitchFamily="2" charset="0"/>
                <a:cs typeface="Poppins" panose="00000500000000000000" pitchFamily="2" charset="0"/>
              </a:rPr>
              <a:t>To register for the meeting:</a:t>
            </a:r>
          </a:p>
          <a:p>
            <a:pPr marL="171450" indent="-171450">
              <a:buFontTx/>
              <a:buChar char="-"/>
            </a:pPr>
            <a:r>
              <a:rPr lang="en-US" sz="800" dirty="0">
                <a:latin typeface="Poppins" panose="00000500000000000000" pitchFamily="2" charset="0"/>
                <a:cs typeface="Poppins" panose="00000500000000000000" pitchFamily="2" charset="0"/>
              </a:rPr>
              <a:t>Visit </a:t>
            </a:r>
            <a:r>
              <a:rPr lang="en-US" sz="800" b="1" dirty="0">
                <a:latin typeface="Poppins" panose="00000500000000000000" pitchFamily="2" charset="0"/>
                <a:cs typeface="Poppins" panose="00000500000000000000" pitchFamily="2" charset="0"/>
                <a:hlinkClick r:id="rId6"/>
              </a:rPr>
              <a:t>https://smartagm.co.za</a:t>
            </a:r>
            <a:r>
              <a:rPr lang="en-US" sz="800" dirty="0">
                <a:latin typeface="Poppins" panose="00000500000000000000" pitchFamily="2" charset="0"/>
                <a:cs typeface="Poppins" panose="00000500000000000000" pitchFamily="2" charset="0"/>
              </a:rPr>
              <a:t> </a:t>
            </a:r>
          </a:p>
          <a:p>
            <a:pPr marL="171450" indent="-171450">
              <a:buFontTx/>
              <a:buChar char="-"/>
            </a:pPr>
            <a:r>
              <a:rPr lang="en-US" sz="800" dirty="0">
                <a:latin typeface="Poppins" panose="00000500000000000000" pitchFamily="2" charset="0"/>
                <a:cs typeface="Poppins" panose="00000500000000000000" pitchFamily="2" charset="0"/>
              </a:rPr>
              <a:t>Select </a:t>
            </a:r>
            <a:r>
              <a:rPr lang="en-US" sz="800" b="1" dirty="0">
                <a:latin typeface="Poppins" panose="00000500000000000000" pitchFamily="2" charset="0"/>
                <a:cs typeface="Poppins" panose="00000500000000000000" pitchFamily="2" charset="0"/>
              </a:rPr>
              <a:t>Pick n Pay Limited’s </a:t>
            </a:r>
            <a:r>
              <a:rPr lang="en-US" sz="800" dirty="0">
                <a:latin typeface="Poppins" panose="00000500000000000000" pitchFamily="2" charset="0"/>
                <a:cs typeface="Poppins" panose="00000500000000000000" pitchFamily="2" charset="0"/>
              </a:rPr>
              <a:t> logo</a:t>
            </a:r>
          </a:p>
          <a:p>
            <a:pPr marL="171450" indent="-171450">
              <a:buFontTx/>
              <a:buChar char="-"/>
            </a:pPr>
            <a:r>
              <a:rPr lang="en-US" sz="800" dirty="0">
                <a:latin typeface="Poppins" panose="00000500000000000000" pitchFamily="2" charset="0"/>
                <a:cs typeface="Poppins" panose="00000500000000000000" pitchFamily="2" charset="0"/>
              </a:rPr>
              <a:t>Select </a:t>
            </a:r>
            <a:r>
              <a:rPr lang="en-US" sz="800" b="1" dirty="0">
                <a:latin typeface="Poppins" panose="00000500000000000000" pitchFamily="2" charset="0"/>
                <a:cs typeface="Poppins" panose="00000500000000000000" pitchFamily="2" charset="0"/>
              </a:rPr>
              <a:t>REGISTER</a:t>
            </a:r>
          </a:p>
          <a:p>
            <a:pPr marL="171450" indent="-171450">
              <a:buFontTx/>
              <a:buChar char="-"/>
            </a:pPr>
            <a:r>
              <a:rPr lang="en-US" sz="800" dirty="0">
                <a:latin typeface="Poppins" panose="00000500000000000000" pitchFamily="2" charset="0"/>
                <a:cs typeface="Poppins" panose="00000500000000000000" pitchFamily="2" charset="0"/>
              </a:rPr>
              <a:t>Complete the registration process</a:t>
            </a:r>
          </a:p>
          <a:p>
            <a:pPr marL="171450" indent="-171450">
              <a:buFontTx/>
              <a:buChar char="-"/>
            </a:pPr>
            <a:endParaRPr lang="en-US" sz="800" dirty="0">
              <a:latin typeface="Poppins" panose="00000500000000000000" pitchFamily="2" charset="0"/>
              <a:cs typeface="Poppins" panose="00000500000000000000" pitchFamily="2" charset="0"/>
            </a:endParaRPr>
          </a:p>
          <a:p>
            <a:r>
              <a:rPr lang="en-US" sz="800" dirty="0" err="1">
                <a:latin typeface="Poppins" panose="00000500000000000000" pitchFamily="2" charset="0"/>
                <a:cs typeface="Poppins" panose="00000500000000000000" pitchFamily="2" charset="0"/>
              </a:rPr>
              <a:t>ComputerShare</a:t>
            </a:r>
            <a:r>
              <a:rPr lang="en-US" sz="800" dirty="0">
                <a:latin typeface="Poppins" panose="00000500000000000000" pitchFamily="2" charset="0"/>
                <a:cs typeface="Poppins" panose="00000500000000000000" pitchFamily="2" charset="0"/>
              </a:rPr>
              <a:t> will verify the details and will reply via email </a:t>
            </a:r>
            <a:r>
              <a:rPr lang="en-US" sz="800" i="1" dirty="0">
                <a:latin typeface="Poppins" panose="00000500000000000000" pitchFamily="2" charset="0"/>
                <a:cs typeface="Poppins" panose="00000500000000000000" pitchFamily="2" charset="0"/>
              </a:rPr>
              <a:t>(Please check the spam folder too).</a:t>
            </a:r>
          </a:p>
        </p:txBody>
      </p:sp>
      <p:sp>
        <p:nvSpPr>
          <p:cNvPr id="10" name="TextBox 9">
            <a:extLst>
              <a:ext uri="{FF2B5EF4-FFF2-40B4-BE49-F238E27FC236}">
                <a16:creationId xmlns:a16="http://schemas.microsoft.com/office/drawing/2014/main" id="{50FFC71D-0A68-A52A-4924-6632489969FF}"/>
              </a:ext>
            </a:extLst>
          </p:cNvPr>
          <p:cNvSpPr txBox="1"/>
          <p:nvPr/>
        </p:nvSpPr>
        <p:spPr>
          <a:xfrm>
            <a:off x="3496945" y="2411730"/>
            <a:ext cx="3286760" cy="1384995"/>
          </a:xfrm>
          <a:prstGeom prst="rect">
            <a:avLst/>
          </a:prstGeom>
          <a:solidFill>
            <a:schemeClr val="bg1">
              <a:lumMod val="95000"/>
            </a:schemeClr>
          </a:solidFill>
          <a:ln w="12700">
            <a:solidFill>
              <a:schemeClr val="tx1"/>
            </a:solidFill>
          </a:ln>
        </p:spPr>
        <p:txBody>
          <a:bodyPr wrap="square" rtlCol="0">
            <a:spAutoFit/>
          </a:bodyPr>
          <a:lstStyle/>
          <a:p>
            <a:pPr algn="ctr"/>
            <a:r>
              <a:rPr lang="en-US" sz="1000" b="1" u="sng" dirty="0">
                <a:solidFill>
                  <a:srgbClr val="F39200"/>
                </a:solidFill>
                <a:latin typeface="Poppins" panose="00000500000000000000" pitchFamily="2" charset="0"/>
                <a:cs typeface="Poppins" panose="00000500000000000000" pitchFamily="2" charset="0"/>
              </a:rPr>
              <a:t>Guest</a:t>
            </a:r>
          </a:p>
          <a:p>
            <a:pPr algn="ctr"/>
            <a:endParaRPr lang="en-US" sz="1000" b="1" dirty="0">
              <a:solidFill>
                <a:srgbClr val="F39200"/>
              </a:solidFill>
              <a:latin typeface="Poppins" panose="00000500000000000000" pitchFamily="2" charset="0"/>
              <a:cs typeface="Poppins" panose="00000500000000000000" pitchFamily="2" charset="0"/>
            </a:endParaRPr>
          </a:p>
          <a:p>
            <a:r>
              <a:rPr lang="en-US" sz="800" dirty="0">
                <a:latin typeface="Poppins" panose="00000500000000000000" pitchFamily="2" charset="0"/>
                <a:cs typeface="Poppins" panose="00000500000000000000" pitchFamily="2" charset="0"/>
              </a:rPr>
              <a:t>Guests do not need to register. Please see next Section.</a:t>
            </a:r>
          </a:p>
          <a:p>
            <a:endParaRPr lang="en-US" sz="800" i="1" dirty="0">
              <a:latin typeface="Poppins" panose="00000500000000000000" pitchFamily="2" charset="0"/>
              <a:cs typeface="Poppins" panose="00000500000000000000" pitchFamily="2" charset="0"/>
            </a:endParaRPr>
          </a:p>
          <a:p>
            <a:endParaRPr lang="en-US" sz="800" i="1" dirty="0">
              <a:latin typeface="Poppins" panose="00000500000000000000" pitchFamily="2" charset="0"/>
              <a:cs typeface="Poppins" panose="00000500000000000000" pitchFamily="2" charset="0"/>
            </a:endParaRPr>
          </a:p>
          <a:p>
            <a:endParaRPr lang="en-US" sz="800" i="1" dirty="0">
              <a:latin typeface="Poppins" panose="00000500000000000000" pitchFamily="2" charset="0"/>
              <a:cs typeface="Poppins" panose="00000500000000000000" pitchFamily="2" charset="0"/>
            </a:endParaRPr>
          </a:p>
          <a:p>
            <a:endParaRPr lang="en-US" sz="800" i="1" dirty="0">
              <a:latin typeface="Poppins" panose="00000500000000000000" pitchFamily="2" charset="0"/>
              <a:cs typeface="Poppins" panose="00000500000000000000" pitchFamily="2" charset="0"/>
            </a:endParaRPr>
          </a:p>
          <a:p>
            <a:endParaRPr lang="en-US" sz="800" i="1" dirty="0">
              <a:latin typeface="Poppins" panose="00000500000000000000" pitchFamily="2" charset="0"/>
              <a:cs typeface="Poppins" panose="00000500000000000000" pitchFamily="2" charset="0"/>
            </a:endParaRPr>
          </a:p>
          <a:p>
            <a:endParaRPr lang="en-US" sz="800" i="1" dirty="0">
              <a:latin typeface="Poppins" panose="00000500000000000000" pitchFamily="2" charset="0"/>
              <a:cs typeface="Poppins" panose="00000500000000000000" pitchFamily="2" charset="0"/>
            </a:endParaRPr>
          </a:p>
          <a:p>
            <a:endParaRPr lang="en-US" sz="800" i="1" dirty="0">
              <a:latin typeface="Poppins" panose="00000500000000000000" pitchFamily="2" charset="0"/>
              <a:cs typeface="Poppins" panose="00000500000000000000" pitchFamily="2" charset="0"/>
            </a:endParaRPr>
          </a:p>
        </p:txBody>
      </p:sp>
      <p:sp>
        <p:nvSpPr>
          <p:cNvPr id="11" name="TextBox 10">
            <a:extLst>
              <a:ext uri="{FF2B5EF4-FFF2-40B4-BE49-F238E27FC236}">
                <a16:creationId xmlns:a16="http://schemas.microsoft.com/office/drawing/2014/main" id="{A5DFF8FC-0DD5-0C15-9C6A-1A1875E9656D}"/>
              </a:ext>
            </a:extLst>
          </p:cNvPr>
          <p:cNvSpPr txBox="1"/>
          <p:nvPr/>
        </p:nvSpPr>
        <p:spPr>
          <a:xfrm>
            <a:off x="88900" y="4144645"/>
            <a:ext cx="6686550" cy="1446550"/>
          </a:xfrm>
          <a:prstGeom prst="rect">
            <a:avLst/>
          </a:prstGeom>
          <a:noFill/>
        </p:spPr>
        <p:txBody>
          <a:bodyPr wrap="square" rtlCol="0">
            <a:spAutoFit/>
          </a:bodyPr>
          <a:lstStyle/>
          <a:p>
            <a:pPr algn="ctr"/>
            <a:r>
              <a:rPr lang="en-US" sz="1200" b="1" dirty="0">
                <a:solidFill>
                  <a:srgbClr val="F39200"/>
                </a:solidFill>
                <a:latin typeface="Poppins" panose="00000500000000000000" pitchFamily="2" charset="0"/>
                <a:cs typeface="Poppins" panose="00000500000000000000" pitchFamily="2" charset="0"/>
              </a:rPr>
              <a:t>Step 2 - Meeting</a:t>
            </a:r>
            <a:r>
              <a:rPr lang="en-US" sz="1200" b="1" dirty="0">
                <a:latin typeface="Poppins" panose="00000500000000000000" pitchFamily="2" charset="0"/>
                <a:cs typeface="Poppins" panose="00000500000000000000" pitchFamily="2" charset="0"/>
              </a:rPr>
              <a:t> </a:t>
            </a:r>
            <a:r>
              <a:rPr lang="en-US" sz="1200" b="1" dirty="0">
                <a:solidFill>
                  <a:srgbClr val="F39200"/>
                </a:solidFill>
                <a:latin typeface="Poppins" panose="00000500000000000000" pitchFamily="2" charset="0"/>
                <a:cs typeface="Poppins" panose="00000500000000000000" pitchFamily="2" charset="0"/>
              </a:rPr>
              <a:t>Platform (on the day of the meeting)</a:t>
            </a:r>
          </a:p>
          <a:p>
            <a:pPr algn="ctr"/>
            <a:r>
              <a:rPr lang="en-US" sz="1000" b="1" dirty="0">
                <a:solidFill>
                  <a:srgbClr val="F39200"/>
                </a:solidFill>
                <a:latin typeface="Poppins" panose="00000500000000000000" pitchFamily="2" charset="0"/>
                <a:cs typeface="Poppins" panose="00000500000000000000" pitchFamily="2" charset="0"/>
              </a:rPr>
              <a:t>Access</a:t>
            </a:r>
            <a:endParaRPr lang="en-US" sz="1200" b="1" dirty="0">
              <a:solidFill>
                <a:srgbClr val="F39200"/>
              </a:solidFill>
              <a:latin typeface="Poppins" panose="00000500000000000000" pitchFamily="2" charset="0"/>
              <a:cs typeface="Poppins" panose="00000500000000000000" pitchFamily="2" charset="0"/>
            </a:endParaRPr>
          </a:p>
          <a:p>
            <a:pPr algn="ctr"/>
            <a:endParaRPr lang="en-US" sz="1000" b="1" dirty="0">
              <a:solidFill>
                <a:srgbClr val="F39200"/>
              </a:solidFill>
              <a:latin typeface="Poppins" panose="00000500000000000000" pitchFamily="2" charset="0"/>
              <a:cs typeface="Poppins" panose="00000500000000000000" pitchFamily="2" charset="0"/>
            </a:endParaRPr>
          </a:p>
          <a:p>
            <a:r>
              <a:rPr lang="en-US" sz="800" dirty="0">
                <a:latin typeface="Poppins" panose="00000500000000000000" pitchFamily="2" charset="0"/>
                <a:cs typeface="Poppins" panose="00000500000000000000" pitchFamily="2" charset="0"/>
              </a:rPr>
              <a:t>You will be able to view a live webcast of the meeting, ask the Board questions and submit your votes in real time.</a:t>
            </a:r>
          </a:p>
          <a:p>
            <a:endParaRPr lang="en-US" sz="800" dirty="0">
              <a:latin typeface="Poppins" panose="00000500000000000000" pitchFamily="2" charset="0"/>
              <a:cs typeface="Poppins" panose="00000500000000000000" pitchFamily="2" charset="0"/>
            </a:endParaRPr>
          </a:p>
          <a:p>
            <a:r>
              <a:rPr lang="en-GB" sz="800" dirty="0">
                <a:solidFill>
                  <a:srgbClr val="3C4548"/>
                </a:solidFill>
                <a:latin typeface="Poppins" panose="00000500000000000000" pitchFamily="2" charset="0"/>
                <a:cs typeface="Poppins" panose="00000500000000000000" pitchFamily="2" charset="0"/>
              </a:rPr>
              <a:t>To access the meeting platform:</a:t>
            </a:r>
          </a:p>
          <a:p>
            <a:pPr marL="171450" indent="-171450">
              <a:buFontTx/>
              <a:buChar char="-"/>
            </a:pPr>
            <a:r>
              <a:rPr lang="en-GB" sz="800" dirty="0">
                <a:solidFill>
                  <a:srgbClr val="3C4548"/>
                </a:solidFill>
                <a:latin typeface="Poppins" panose="00000500000000000000" pitchFamily="2" charset="0"/>
                <a:cs typeface="Poppins" panose="00000500000000000000" pitchFamily="2" charset="0"/>
              </a:rPr>
              <a:t>Visit </a:t>
            </a:r>
            <a:r>
              <a:rPr lang="en-GB" sz="800" b="1" dirty="0">
                <a:solidFill>
                  <a:srgbClr val="3C4548"/>
                </a:solidFill>
                <a:latin typeface="Poppins" panose="00000500000000000000" pitchFamily="2" charset="0"/>
                <a:cs typeface="Poppins" panose="00000500000000000000" pitchFamily="2" charset="0"/>
              </a:rPr>
              <a:t>https://web.lumiconnect.com/132868207 </a:t>
            </a:r>
            <a:r>
              <a:rPr lang="en-GB" sz="800" dirty="0">
                <a:solidFill>
                  <a:srgbClr val="3C4548"/>
                </a:solidFill>
                <a:latin typeface="Poppins" panose="00000500000000000000" pitchFamily="2" charset="0"/>
                <a:cs typeface="Poppins" panose="00000500000000000000" pitchFamily="2" charset="0"/>
              </a:rPr>
              <a:t>(meeting ID </a:t>
            </a:r>
            <a:r>
              <a:rPr lang="en-GB" sz="800" b="1" dirty="0">
                <a:latin typeface="Poppins" panose="00000500000000000000" pitchFamily="2" charset="0"/>
                <a:cs typeface="Poppins" panose="00000500000000000000" pitchFamily="2" charset="0"/>
              </a:rPr>
              <a:t>132868207</a:t>
            </a:r>
            <a:r>
              <a:rPr lang="en-GB" sz="800" dirty="0">
                <a:latin typeface="Poppins" panose="00000500000000000000" pitchFamily="2" charset="0"/>
                <a:cs typeface="Poppins" panose="00000500000000000000" pitchFamily="2" charset="0"/>
              </a:rPr>
              <a:t>)</a:t>
            </a:r>
          </a:p>
          <a:p>
            <a:pPr marL="171450" indent="-171450">
              <a:buFontTx/>
              <a:buChar char="-"/>
            </a:pPr>
            <a:r>
              <a:rPr lang="en-GB" sz="800" b="1" dirty="0">
                <a:solidFill>
                  <a:srgbClr val="3C4548"/>
                </a:solidFill>
                <a:latin typeface="Poppins" panose="00000500000000000000" pitchFamily="2" charset="0"/>
                <a:cs typeface="Poppins" panose="00000500000000000000" pitchFamily="2" charset="0"/>
              </a:rPr>
              <a:t>ACCEPT</a:t>
            </a:r>
            <a:r>
              <a:rPr lang="en-GB" sz="800" dirty="0">
                <a:solidFill>
                  <a:srgbClr val="3C4548"/>
                </a:solidFill>
                <a:latin typeface="Poppins" panose="00000500000000000000" pitchFamily="2" charset="0"/>
                <a:cs typeface="Poppins" panose="00000500000000000000" pitchFamily="2" charset="0"/>
              </a:rPr>
              <a:t> the Terms and Conditions</a:t>
            </a:r>
          </a:p>
          <a:p>
            <a:pPr marL="171450" indent="-171450">
              <a:buFontTx/>
              <a:buChar char="-"/>
            </a:pPr>
            <a:endParaRPr lang="en-GB" sz="800" dirty="0">
              <a:solidFill>
                <a:srgbClr val="3C4548"/>
              </a:solidFill>
              <a:latin typeface="Poppins" panose="00000500000000000000" pitchFamily="2" charset="0"/>
              <a:cs typeface="Poppins" panose="00000500000000000000" pitchFamily="2" charset="0"/>
            </a:endParaRPr>
          </a:p>
          <a:p>
            <a:r>
              <a:rPr lang="en-GB" sz="800" dirty="0">
                <a:solidFill>
                  <a:srgbClr val="3C4548"/>
                </a:solidFill>
                <a:latin typeface="Poppins" panose="00000500000000000000" pitchFamily="2" charset="0"/>
                <a:cs typeface="Poppins" panose="00000500000000000000" pitchFamily="2" charset="0"/>
              </a:rPr>
              <a:t>The latest version of </a:t>
            </a:r>
            <a:r>
              <a:rPr lang="en-GB" sz="800" b="1" dirty="0">
                <a:solidFill>
                  <a:srgbClr val="3C4548"/>
                </a:solidFill>
                <a:latin typeface="Poppins" panose="00000500000000000000" pitchFamily="2" charset="0"/>
                <a:cs typeface="Poppins" panose="00000500000000000000" pitchFamily="2" charset="0"/>
              </a:rPr>
              <a:t>Chrome</a:t>
            </a:r>
            <a:r>
              <a:rPr lang="en-GB" sz="800" dirty="0">
                <a:solidFill>
                  <a:srgbClr val="3C4548"/>
                </a:solidFill>
                <a:latin typeface="Poppins" panose="00000500000000000000" pitchFamily="2" charset="0"/>
                <a:cs typeface="Poppins" panose="00000500000000000000" pitchFamily="2" charset="0"/>
              </a:rPr>
              <a:t>, </a:t>
            </a:r>
            <a:r>
              <a:rPr lang="en-GB" sz="800" b="1" dirty="0">
                <a:solidFill>
                  <a:srgbClr val="3C4548"/>
                </a:solidFill>
                <a:latin typeface="Poppins" panose="00000500000000000000" pitchFamily="2" charset="0"/>
                <a:cs typeface="Poppins" panose="00000500000000000000" pitchFamily="2" charset="0"/>
              </a:rPr>
              <a:t>Safari</a:t>
            </a:r>
            <a:r>
              <a:rPr lang="en-GB" sz="800" dirty="0">
                <a:solidFill>
                  <a:srgbClr val="3C4548"/>
                </a:solidFill>
                <a:latin typeface="Poppins" panose="00000500000000000000" pitchFamily="2" charset="0"/>
                <a:cs typeface="Poppins" panose="00000500000000000000" pitchFamily="2" charset="0"/>
              </a:rPr>
              <a:t>, </a:t>
            </a:r>
            <a:r>
              <a:rPr lang="en-GB" sz="800" b="1" dirty="0">
                <a:solidFill>
                  <a:srgbClr val="3C4548"/>
                </a:solidFill>
                <a:latin typeface="Poppins" panose="00000500000000000000" pitchFamily="2" charset="0"/>
                <a:cs typeface="Poppins" panose="00000500000000000000" pitchFamily="2" charset="0"/>
              </a:rPr>
              <a:t>Edge</a:t>
            </a:r>
            <a:r>
              <a:rPr lang="en-GB" sz="800" dirty="0">
                <a:solidFill>
                  <a:srgbClr val="3C4548"/>
                </a:solidFill>
                <a:latin typeface="Poppins" panose="00000500000000000000" pitchFamily="2" charset="0"/>
                <a:cs typeface="Poppins" panose="00000500000000000000" pitchFamily="2" charset="0"/>
              </a:rPr>
              <a:t> or </a:t>
            </a:r>
            <a:r>
              <a:rPr lang="en-GB" sz="800" b="1" dirty="0">
                <a:solidFill>
                  <a:srgbClr val="3C4548"/>
                </a:solidFill>
                <a:latin typeface="Poppins" panose="00000500000000000000" pitchFamily="2" charset="0"/>
                <a:cs typeface="Poppins" panose="00000500000000000000" pitchFamily="2" charset="0"/>
              </a:rPr>
              <a:t>Firefox</a:t>
            </a:r>
            <a:r>
              <a:rPr lang="en-GB" sz="800" dirty="0">
                <a:solidFill>
                  <a:srgbClr val="3C4548"/>
                </a:solidFill>
                <a:latin typeface="Poppins" panose="00000500000000000000" pitchFamily="2" charset="0"/>
                <a:cs typeface="Poppins" panose="00000500000000000000" pitchFamily="2" charset="0"/>
              </a:rPr>
              <a:t> is required. </a:t>
            </a:r>
            <a:r>
              <a:rPr lang="en-GB" sz="800" b="1" i="1" dirty="0">
                <a:solidFill>
                  <a:srgbClr val="FF0000"/>
                </a:solidFill>
                <a:latin typeface="Poppins" panose="00000500000000000000" pitchFamily="2" charset="0"/>
                <a:cs typeface="Poppins" panose="00000500000000000000" pitchFamily="2" charset="0"/>
              </a:rPr>
              <a:t>Please ensure the web browser is compatible</a:t>
            </a:r>
            <a:r>
              <a:rPr lang="en-GB" sz="800" i="1" dirty="0">
                <a:solidFill>
                  <a:srgbClr val="3C4548"/>
                </a:solidFill>
                <a:latin typeface="Poppins" panose="00000500000000000000" pitchFamily="2" charset="0"/>
                <a:cs typeface="Poppins" panose="00000500000000000000" pitchFamily="2" charset="0"/>
              </a:rPr>
              <a:t>.</a:t>
            </a:r>
            <a:endParaRPr lang="en-US" sz="800" dirty="0">
              <a:latin typeface="Poppins" panose="00000500000000000000" pitchFamily="2" charset="0"/>
              <a:cs typeface="Poppins" panose="00000500000000000000" pitchFamily="2" charset="0"/>
            </a:endParaRPr>
          </a:p>
        </p:txBody>
      </p:sp>
      <p:sp>
        <p:nvSpPr>
          <p:cNvPr id="16" name="TextBox 15">
            <a:extLst>
              <a:ext uri="{FF2B5EF4-FFF2-40B4-BE49-F238E27FC236}">
                <a16:creationId xmlns:a16="http://schemas.microsoft.com/office/drawing/2014/main" id="{8ED4F0C8-D8DC-9593-80AD-97CE0D862635}"/>
              </a:ext>
            </a:extLst>
          </p:cNvPr>
          <p:cNvSpPr txBox="1"/>
          <p:nvPr/>
        </p:nvSpPr>
        <p:spPr>
          <a:xfrm>
            <a:off x="83182" y="5859780"/>
            <a:ext cx="3286760" cy="1631216"/>
          </a:xfrm>
          <a:prstGeom prst="rect">
            <a:avLst/>
          </a:prstGeom>
          <a:ln w="12700">
            <a:solidFill>
              <a:schemeClr val="tx1"/>
            </a:solidFill>
            <a:prstDash val="dashDot"/>
          </a:ln>
        </p:spPr>
        <p:txBody>
          <a:bodyPr wrap="square" rtlCol="0">
            <a:spAutoFit/>
          </a:bodyPr>
          <a:lstStyle/>
          <a:p>
            <a:pPr algn="ctr"/>
            <a:r>
              <a:rPr lang="en-US" sz="1000" b="1" dirty="0">
                <a:solidFill>
                  <a:srgbClr val="F39200"/>
                </a:solidFill>
                <a:latin typeface="Poppins" panose="00000500000000000000" pitchFamily="2" charset="0"/>
                <a:cs typeface="Poppins" panose="00000500000000000000" pitchFamily="2" charset="0"/>
              </a:rPr>
              <a:t>Shareholder</a:t>
            </a:r>
          </a:p>
          <a:p>
            <a:pPr algn="ctr"/>
            <a:endParaRPr lang="en-US" sz="1000" b="1" dirty="0">
              <a:solidFill>
                <a:srgbClr val="F39200"/>
              </a:solidFill>
              <a:latin typeface="Poppins" panose="00000500000000000000" pitchFamily="2" charset="0"/>
              <a:cs typeface="Poppins" panose="00000500000000000000" pitchFamily="2" charset="0"/>
            </a:endParaRPr>
          </a:p>
          <a:p>
            <a:r>
              <a:rPr lang="en-US" sz="800" dirty="0">
                <a:latin typeface="Poppins" panose="00000500000000000000" pitchFamily="2" charset="0"/>
                <a:cs typeface="Poppins" panose="00000500000000000000" pitchFamily="2" charset="0"/>
              </a:rPr>
              <a:t>In the “Meeting Access” email, look for the unique login credential (It will be sent from </a:t>
            </a:r>
            <a:r>
              <a:rPr lang="en-US" sz="800" b="1" dirty="0">
                <a:latin typeface="Poppins" panose="00000500000000000000" pitchFamily="2" charset="0"/>
                <a:cs typeface="Poppins" panose="00000500000000000000" pitchFamily="2" charset="0"/>
                <a:hlinkClick r:id="rId7"/>
              </a:rPr>
              <a:t>smartagm-sa@lumiengage.com</a:t>
            </a:r>
            <a:r>
              <a:rPr lang="en-US" sz="800" dirty="0">
                <a:latin typeface="Poppins" panose="00000500000000000000" pitchFamily="2" charset="0"/>
                <a:cs typeface="Poppins" panose="00000500000000000000" pitchFamily="2" charset="0"/>
              </a:rPr>
              <a:t> ). </a:t>
            </a:r>
          </a:p>
          <a:p>
            <a:endParaRPr lang="en-US" sz="800" i="1" dirty="0">
              <a:latin typeface="Poppins" panose="00000500000000000000" pitchFamily="2" charset="0"/>
              <a:cs typeface="Poppins" panose="00000500000000000000" pitchFamily="2" charset="0"/>
            </a:endParaRPr>
          </a:p>
          <a:p>
            <a:r>
              <a:rPr lang="en-US" sz="800" i="1" dirty="0">
                <a:latin typeface="Poppins" panose="00000500000000000000" pitchFamily="2" charset="0"/>
                <a:cs typeface="Poppins" panose="00000500000000000000" pitchFamily="2" charset="0"/>
              </a:rPr>
              <a:t>To access as a shareholder:</a:t>
            </a:r>
          </a:p>
          <a:p>
            <a:pPr marL="171450" indent="-171450">
              <a:buFontTx/>
              <a:buChar char="-"/>
            </a:pPr>
            <a:r>
              <a:rPr lang="en-US" sz="800" dirty="0">
                <a:latin typeface="Poppins" panose="00000500000000000000" pitchFamily="2" charset="0"/>
                <a:cs typeface="Poppins" panose="00000500000000000000" pitchFamily="2" charset="0"/>
              </a:rPr>
              <a:t>Select “</a:t>
            </a:r>
            <a:r>
              <a:rPr lang="en-US" sz="800" b="1" dirty="0">
                <a:latin typeface="Poppins" panose="00000500000000000000" pitchFamily="2" charset="0"/>
                <a:cs typeface="Poppins" panose="00000500000000000000" pitchFamily="2" charset="0"/>
              </a:rPr>
              <a:t>I am a Shareholder</a:t>
            </a:r>
            <a:r>
              <a:rPr lang="en-US" sz="800" dirty="0">
                <a:latin typeface="Poppins" panose="00000500000000000000" pitchFamily="2" charset="0"/>
                <a:cs typeface="Poppins" panose="00000500000000000000" pitchFamily="2" charset="0"/>
              </a:rPr>
              <a:t>”</a:t>
            </a:r>
          </a:p>
          <a:p>
            <a:pPr marL="171450" indent="-171450">
              <a:buFontTx/>
              <a:buChar char="-"/>
            </a:pPr>
            <a:r>
              <a:rPr lang="en-US" sz="800" dirty="0">
                <a:latin typeface="Poppins" panose="00000500000000000000" pitchFamily="2" charset="0"/>
                <a:cs typeface="Poppins" panose="00000500000000000000" pitchFamily="2" charset="0"/>
              </a:rPr>
              <a:t>Enter the </a:t>
            </a:r>
            <a:r>
              <a:rPr lang="en-US" sz="800" b="1" dirty="0">
                <a:latin typeface="Poppins" panose="00000500000000000000" pitchFamily="2" charset="0"/>
                <a:cs typeface="Poppins" panose="00000500000000000000" pitchFamily="2" charset="0"/>
              </a:rPr>
              <a:t>username</a:t>
            </a:r>
          </a:p>
          <a:p>
            <a:pPr marL="171450" indent="-171450">
              <a:buFontTx/>
              <a:buChar char="-"/>
            </a:pPr>
            <a:r>
              <a:rPr lang="en-US" sz="800" dirty="0">
                <a:latin typeface="Poppins" panose="00000500000000000000" pitchFamily="2" charset="0"/>
                <a:cs typeface="Poppins" panose="00000500000000000000" pitchFamily="2" charset="0"/>
              </a:rPr>
              <a:t>Enter the </a:t>
            </a:r>
            <a:r>
              <a:rPr lang="en-US" sz="800" b="1" dirty="0">
                <a:latin typeface="Poppins" panose="00000500000000000000" pitchFamily="2" charset="0"/>
                <a:cs typeface="Poppins" panose="00000500000000000000" pitchFamily="2" charset="0"/>
              </a:rPr>
              <a:t>password</a:t>
            </a:r>
          </a:p>
          <a:p>
            <a:pPr marL="171450" indent="-171450">
              <a:buFontTx/>
              <a:buChar char="-"/>
            </a:pPr>
            <a:endParaRPr lang="en-US" sz="800" b="1" dirty="0">
              <a:latin typeface="Poppins" panose="00000500000000000000" pitchFamily="2" charset="0"/>
              <a:cs typeface="Poppins" panose="00000500000000000000" pitchFamily="2" charset="0"/>
            </a:endParaRPr>
          </a:p>
          <a:p>
            <a:endParaRPr lang="en-US" sz="800" b="1" dirty="0">
              <a:latin typeface="Poppins" panose="00000500000000000000" pitchFamily="2" charset="0"/>
              <a:cs typeface="Poppins" panose="00000500000000000000" pitchFamily="2" charset="0"/>
            </a:endParaRPr>
          </a:p>
        </p:txBody>
      </p:sp>
      <p:sp>
        <p:nvSpPr>
          <p:cNvPr id="17" name="TextBox 16">
            <a:extLst>
              <a:ext uri="{FF2B5EF4-FFF2-40B4-BE49-F238E27FC236}">
                <a16:creationId xmlns:a16="http://schemas.microsoft.com/office/drawing/2014/main" id="{B68C0283-E747-1001-04E2-80BF825A0643}"/>
              </a:ext>
            </a:extLst>
          </p:cNvPr>
          <p:cNvSpPr txBox="1"/>
          <p:nvPr/>
        </p:nvSpPr>
        <p:spPr>
          <a:xfrm>
            <a:off x="3515995" y="5859780"/>
            <a:ext cx="3286760" cy="1631216"/>
          </a:xfrm>
          <a:prstGeom prst="rect">
            <a:avLst/>
          </a:prstGeom>
          <a:solidFill>
            <a:schemeClr val="bg1">
              <a:lumMod val="95000"/>
            </a:schemeClr>
          </a:solidFill>
          <a:ln w="12700">
            <a:solidFill>
              <a:schemeClr val="tx1"/>
            </a:solidFill>
          </a:ln>
        </p:spPr>
        <p:txBody>
          <a:bodyPr wrap="square" rtlCol="0">
            <a:spAutoFit/>
          </a:bodyPr>
          <a:lstStyle/>
          <a:p>
            <a:pPr algn="ctr"/>
            <a:r>
              <a:rPr lang="en-US" sz="1000" b="1" u="sng" dirty="0">
                <a:solidFill>
                  <a:srgbClr val="F39200"/>
                </a:solidFill>
                <a:latin typeface="Poppins" panose="00000500000000000000" pitchFamily="2" charset="0"/>
                <a:cs typeface="Poppins" panose="00000500000000000000" pitchFamily="2" charset="0"/>
              </a:rPr>
              <a:t>Guest</a:t>
            </a:r>
          </a:p>
          <a:p>
            <a:pPr algn="ctr"/>
            <a:endParaRPr lang="en-US" sz="1000" b="1" dirty="0">
              <a:solidFill>
                <a:srgbClr val="F39200"/>
              </a:solidFill>
              <a:latin typeface="Poppins" panose="00000500000000000000" pitchFamily="2" charset="0"/>
              <a:cs typeface="Poppins" panose="00000500000000000000" pitchFamily="2" charset="0"/>
            </a:endParaRPr>
          </a:p>
          <a:p>
            <a:r>
              <a:rPr lang="en-US" sz="800" dirty="0">
                <a:latin typeface="Poppins" panose="00000500000000000000" pitchFamily="2" charset="0"/>
                <a:cs typeface="Poppins" panose="00000500000000000000" pitchFamily="2" charset="0"/>
              </a:rPr>
              <a:t>To access as a guest:</a:t>
            </a:r>
          </a:p>
          <a:p>
            <a:pPr marL="171450" indent="-171450">
              <a:buFontTx/>
              <a:buChar char="-"/>
            </a:pPr>
            <a:r>
              <a:rPr lang="en-US" sz="800" dirty="0">
                <a:latin typeface="Poppins" panose="00000500000000000000" pitchFamily="2" charset="0"/>
                <a:cs typeface="Poppins" panose="00000500000000000000" pitchFamily="2" charset="0"/>
              </a:rPr>
              <a:t>Select “</a:t>
            </a:r>
            <a:r>
              <a:rPr lang="en-US" sz="800" b="1" dirty="0">
                <a:latin typeface="Poppins" panose="00000500000000000000" pitchFamily="2" charset="0"/>
                <a:cs typeface="Poppins" panose="00000500000000000000" pitchFamily="2" charset="0"/>
              </a:rPr>
              <a:t>I am a Guest</a:t>
            </a:r>
            <a:r>
              <a:rPr lang="en-US" sz="800" dirty="0">
                <a:latin typeface="Poppins" panose="00000500000000000000" pitchFamily="2" charset="0"/>
                <a:cs typeface="Poppins" panose="00000500000000000000" pitchFamily="2" charset="0"/>
              </a:rPr>
              <a:t>”</a:t>
            </a:r>
          </a:p>
          <a:p>
            <a:pPr marL="171450" indent="-171450">
              <a:buFontTx/>
              <a:buChar char="-"/>
            </a:pPr>
            <a:r>
              <a:rPr lang="en-US" sz="800" dirty="0">
                <a:latin typeface="Poppins" panose="00000500000000000000" pitchFamily="2" charset="0"/>
                <a:cs typeface="Poppins" panose="00000500000000000000" pitchFamily="2" charset="0"/>
              </a:rPr>
              <a:t>Enter “</a:t>
            </a:r>
            <a:r>
              <a:rPr lang="en-US" sz="800" b="1" dirty="0">
                <a:latin typeface="Poppins" panose="00000500000000000000" pitchFamily="2" charset="0"/>
                <a:cs typeface="Poppins" panose="00000500000000000000" pitchFamily="2" charset="0"/>
              </a:rPr>
              <a:t>First name</a:t>
            </a:r>
            <a:r>
              <a:rPr lang="en-US" sz="800" dirty="0">
                <a:latin typeface="Poppins" panose="00000500000000000000" pitchFamily="2" charset="0"/>
                <a:cs typeface="Poppins" panose="00000500000000000000" pitchFamily="2" charset="0"/>
              </a:rPr>
              <a:t>”, “</a:t>
            </a:r>
            <a:r>
              <a:rPr lang="en-US" sz="800" b="1" dirty="0">
                <a:latin typeface="Poppins" panose="00000500000000000000" pitchFamily="2" charset="0"/>
                <a:cs typeface="Poppins" panose="00000500000000000000" pitchFamily="2" charset="0"/>
              </a:rPr>
              <a:t>Last name</a:t>
            </a:r>
            <a:r>
              <a:rPr lang="en-US" sz="800" dirty="0">
                <a:latin typeface="Poppins" panose="00000500000000000000" pitchFamily="2" charset="0"/>
                <a:cs typeface="Poppins" panose="00000500000000000000" pitchFamily="2" charset="0"/>
              </a:rPr>
              <a:t>” and “</a:t>
            </a:r>
            <a:r>
              <a:rPr lang="en-US" sz="800" b="1" dirty="0">
                <a:latin typeface="Poppins" panose="00000500000000000000" pitchFamily="2" charset="0"/>
                <a:cs typeface="Poppins" panose="00000500000000000000" pitchFamily="2" charset="0"/>
              </a:rPr>
              <a:t>Email</a:t>
            </a:r>
            <a:r>
              <a:rPr lang="en-US" sz="800" dirty="0">
                <a:latin typeface="Poppins" panose="00000500000000000000" pitchFamily="2" charset="0"/>
                <a:cs typeface="Poppins" panose="00000500000000000000" pitchFamily="2" charset="0"/>
              </a:rPr>
              <a:t>” address</a:t>
            </a:r>
          </a:p>
          <a:p>
            <a:endParaRPr lang="en-US" sz="800" dirty="0">
              <a:latin typeface="Poppins" panose="00000500000000000000" pitchFamily="2" charset="0"/>
              <a:cs typeface="Poppins" panose="00000500000000000000" pitchFamily="2" charset="0"/>
            </a:endParaRPr>
          </a:p>
          <a:p>
            <a:endParaRPr lang="en-US" sz="800" dirty="0">
              <a:latin typeface="Poppins" panose="00000500000000000000" pitchFamily="2" charset="0"/>
              <a:cs typeface="Poppins" panose="00000500000000000000" pitchFamily="2" charset="0"/>
            </a:endParaRPr>
          </a:p>
          <a:p>
            <a:endParaRPr lang="en-US" sz="800" dirty="0">
              <a:latin typeface="Poppins" panose="00000500000000000000" pitchFamily="2" charset="0"/>
              <a:cs typeface="Poppins" panose="00000500000000000000" pitchFamily="2" charset="0"/>
            </a:endParaRPr>
          </a:p>
          <a:p>
            <a:endParaRPr lang="en-US" sz="800" dirty="0">
              <a:latin typeface="Poppins" panose="00000500000000000000" pitchFamily="2" charset="0"/>
              <a:cs typeface="Poppins" panose="00000500000000000000" pitchFamily="2" charset="0"/>
            </a:endParaRPr>
          </a:p>
          <a:p>
            <a:endParaRPr lang="en-US" sz="800" dirty="0">
              <a:latin typeface="Poppins" panose="00000500000000000000" pitchFamily="2" charset="0"/>
              <a:cs typeface="Poppins" panose="00000500000000000000" pitchFamily="2" charset="0"/>
            </a:endParaRPr>
          </a:p>
          <a:p>
            <a:endParaRPr lang="en-US" sz="800" dirty="0">
              <a:latin typeface="Poppins" panose="00000500000000000000" pitchFamily="2" charset="0"/>
              <a:cs typeface="Poppins" panose="00000500000000000000" pitchFamily="2" charset="0"/>
            </a:endParaRPr>
          </a:p>
          <a:p>
            <a:endParaRPr lang="en-US" sz="800" dirty="0">
              <a:latin typeface="Poppins" panose="00000500000000000000" pitchFamily="2" charset="0"/>
              <a:cs typeface="Poppins" panose="00000500000000000000" pitchFamily="2" charset="0"/>
            </a:endParaRPr>
          </a:p>
        </p:txBody>
      </p:sp>
      <p:sp>
        <p:nvSpPr>
          <p:cNvPr id="18" name="TextBox 17">
            <a:extLst>
              <a:ext uri="{FF2B5EF4-FFF2-40B4-BE49-F238E27FC236}">
                <a16:creationId xmlns:a16="http://schemas.microsoft.com/office/drawing/2014/main" id="{92FFCE2D-908E-AA54-0426-E6647000AA27}"/>
              </a:ext>
            </a:extLst>
          </p:cNvPr>
          <p:cNvSpPr txBox="1"/>
          <p:nvPr/>
        </p:nvSpPr>
        <p:spPr>
          <a:xfrm>
            <a:off x="85725" y="7573645"/>
            <a:ext cx="6686550" cy="1569660"/>
          </a:xfrm>
          <a:prstGeom prst="rect">
            <a:avLst/>
          </a:prstGeom>
          <a:noFill/>
        </p:spPr>
        <p:txBody>
          <a:bodyPr wrap="square" rtlCol="0">
            <a:spAutoFit/>
          </a:bodyPr>
          <a:lstStyle/>
          <a:p>
            <a:pPr algn="ctr"/>
            <a:r>
              <a:rPr lang="en-US" sz="1200" b="1" dirty="0">
                <a:solidFill>
                  <a:srgbClr val="F39200"/>
                </a:solidFill>
                <a:latin typeface="Poppins" panose="00000500000000000000" pitchFamily="2" charset="0"/>
                <a:cs typeface="Poppins" panose="00000500000000000000" pitchFamily="2" charset="0"/>
              </a:rPr>
              <a:t>Meeting</a:t>
            </a:r>
            <a:r>
              <a:rPr lang="en-US" sz="1200" b="1" dirty="0">
                <a:latin typeface="Poppins" panose="00000500000000000000" pitchFamily="2" charset="0"/>
                <a:cs typeface="Poppins" panose="00000500000000000000" pitchFamily="2" charset="0"/>
              </a:rPr>
              <a:t> </a:t>
            </a:r>
            <a:r>
              <a:rPr lang="en-US" sz="1200" b="1" dirty="0">
                <a:solidFill>
                  <a:srgbClr val="F39200"/>
                </a:solidFill>
                <a:latin typeface="Poppins" panose="00000500000000000000" pitchFamily="2" charset="0"/>
                <a:cs typeface="Poppins" panose="00000500000000000000" pitchFamily="2" charset="0"/>
              </a:rPr>
              <a:t>Platform</a:t>
            </a:r>
          </a:p>
          <a:p>
            <a:pPr algn="ctr"/>
            <a:r>
              <a:rPr lang="en-US" sz="1000" b="1" dirty="0">
                <a:solidFill>
                  <a:srgbClr val="F39200"/>
                </a:solidFill>
                <a:latin typeface="Poppins" panose="00000500000000000000" pitchFamily="2" charset="0"/>
                <a:cs typeface="Poppins" panose="00000500000000000000" pitchFamily="2" charset="0"/>
              </a:rPr>
              <a:t>Features</a:t>
            </a:r>
            <a:endParaRPr lang="en-US" sz="1200" b="1" dirty="0">
              <a:solidFill>
                <a:srgbClr val="F39200"/>
              </a:solidFill>
              <a:latin typeface="Poppins" panose="00000500000000000000" pitchFamily="2" charset="0"/>
              <a:cs typeface="Poppins" panose="00000500000000000000" pitchFamily="2" charset="0"/>
            </a:endParaRPr>
          </a:p>
          <a:p>
            <a:pPr algn="ctr"/>
            <a:endParaRPr lang="en-US" sz="1000" b="1" dirty="0">
              <a:solidFill>
                <a:srgbClr val="F39200"/>
              </a:solidFill>
              <a:latin typeface="Poppins" panose="00000500000000000000" pitchFamily="2" charset="0"/>
              <a:cs typeface="Poppins" panose="00000500000000000000" pitchFamily="2" charset="0"/>
            </a:endParaRPr>
          </a:p>
          <a:p>
            <a:r>
              <a:rPr lang="en-US" sz="800" dirty="0">
                <a:latin typeface="Poppins" panose="00000500000000000000" pitchFamily="2" charset="0"/>
                <a:cs typeface="Poppins" panose="00000500000000000000" pitchFamily="2" charset="0"/>
              </a:rPr>
              <a:t>When successfully authenticated, the home screen will be displayed. You can view company information, ask questions, view relevant documents and watch the webcast.</a:t>
            </a:r>
          </a:p>
          <a:p>
            <a:endParaRPr lang="en-US" sz="800" dirty="0">
              <a:latin typeface="Poppins" panose="00000500000000000000" pitchFamily="2" charset="0"/>
              <a:cs typeface="Poppins" panose="00000500000000000000" pitchFamily="2" charset="0"/>
            </a:endParaRPr>
          </a:p>
          <a:p>
            <a:r>
              <a:rPr lang="en-US" sz="800" dirty="0">
                <a:latin typeface="Poppins" panose="00000500000000000000" pitchFamily="2" charset="0"/>
                <a:cs typeface="Poppins" panose="00000500000000000000" pitchFamily="2" charset="0"/>
              </a:rPr>
              <a:t>Note:</a:t>
            </a:r>
          </a:p>
          <a:p>
            <a:r>
              <a:rPr lang="en-US" sz="800" dirty="0">
                <a:latin typeface="Poppins" panose="00000500000000000000" pitchFamily="2" charset="0"/>
                <a:cs typeface="Poppins" panose="00000500000000000000" pitchFamily="2" charset="0"/>
              </a:rPr>
              <a:t>- </a:t>
            </a:r>
            <a:r>
              <a:rPr lang="en-US" sz="800" b="1" dirty="0">
                <a:latin typeface="Poppins" panose="00000500000000000000" pitchFamily="2" charset="0"/>
                <a:cs typeface="Poppins" panose="00000500000000000000" pitchFamily="2" charset="0"/>
              </a:rPr>
              <a:t>Guests will only have access to some features</a:t>
            </a:r>
          </a:p>
          <a:p>
            <a:r>
              <a:rPr lang="en-US" sz="800" dirty="0">
                <a:latin typeface="Poppins" panose="00000500000000000000" pitchFamily="2" charset="0"/>
                <a:cs typeface="Poppins" panose="00000500000000000000" pitchFamily="2" charset="0"/>
              </a:rPr>
              <a:t>- The broadcast screen will either appear on the right (laptops and computers) or at the bottom of the screen (smartphones and tablets). Once the meeting starts, the broadcast will start automatically. If the broadcast does not appear automatically, contact the support team. </a:t>
            </a:r>
          </a:p>
        </p:txBody>
      </p:sp>
      <p:pic>
        <p:nvPicPr>
          <p:cNvPr id="4" name="Picture 3" descr="A logo of a company&#10;&#10;Description automatically generated">
            <a:extLst>
              <a:ext uri="{FF2B5EF4-FFF2-40B4-BE49-F238E27FC236}">
                <a16:creationId xmlns:a16="http://schemas.microsoft.com/office/drawing/2014/main" id="{E1533E42-0763-7611-7686-CBC7F9F7026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6079" y="687089"/>
            <a:ext cx="2446691" cy="470988"/>
          </a:xfrm>
          <a:prstGeom prst="rect">
            <a:avLst/>
          </a:prstGeom>
        </p:spPr>
      </p:pic>
    </p:spTree>
    <p:extLst>
      <p:ext uri="{BB962C8B-B14F-4D97-AF65-F5344CB8AC3E}">
        <p14:creationId xmlns:p14="http://schemas.microsoft.com/office/powerpoint/2010/main" val="1603627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5471B2D-DF08-4157-9403-A1B84AA03ECC}"/>
              </a:ext>
            </a:extLst>
          </p:cNvPr>
          <p:cNvSpPr/>
          <p:nvPr/>
        </p:nvSpPr>
        <p:spPr>
          <a:xfrm>
            <a:off x="0" y="-1"/>
            <a:ext cx="6858000" cy="60444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Poppins" panose="00000500000000000000" pitchFamily="2" charset="0"/>
                <a:cs typeface="Poppins" panose="00000500000000000000" pitchFamily="2" charset="0"/>
              </a:rPr>
              <a:t>MEETING GUIDE</a:t>
            </a:r>
          </a:p>
        </p:txBody>
      </p:sp>
      <p:pic>
        <p:nvPicPr>
          <p:cNvPr id="23" name="Picture 22" descr="A picture containing icon&#10;&#10;Description automatically generated">
            <a:extLst>
              <a:ext uri="{FF2B5EF4-FFF2-40B4-BE49-F238E27FC236}">
                <a16:creationId xmlns:a16="http://schemas.microsoft.com/office/drawing/2014/main" id="{F24365D1-E2E6-4133-AE05-73E99BB504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73" y="138307"/>
            <a:ext cx="1173355" cy="327043"/>
          </a:xfrm>
          <a:prstGeom prst="rect">
            <a:avLst/>
          </a:prstGeom>
        </p:spPr>
      </p:pic>
      <p:pic>
        <p:nvPicPr>
          <p:cNvPr id="24" name="Picture 23" descr="Icon&#10;&#10;Description automatically generated">
            <a:extLst>
              <a:ext uri="{FF2B5EF4-FFF2-40B4-BE49-F238E27FC236}">
                <a16:creationId xmlns:a16="http://schemas.microsoft.com/office/drawing/2014/main" id="{9CEA8665-D1DA-402B-9A3C-AEC7202791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9554" y="25942"/>
            <a:ext cx="997867" cy="561300"/>
          </a:xfrm>
          <a:prstGeom prst="rect">
            <a:avLst/>
          </a:prstGeom>
        </p:spPr>
      </p:pic>
      <p:pic>
        <p:nvPicPr>
          <p:cNvPr id="9" name="Picture 8" descr="A screenshot of a computer&#10;&#10;Description automatically generated with medium confidence">
            <a:extLst>
              <a:ext uri="{FF2B5EF4-FFF2-40B4-BE49-F238E27FC236}">
                <a16:creationId xmlns:a16="http://schemas.microsoft.com/office/drawing/2014/main" id="{4BF30B46-3197-469F-B512-D9DA92AD003F}"/>
              </a:ext>
            </a:extLst>
          </p:cNvPr>
          <p:cNvPicPr>
            <a:picLocks noChangeAspect="1"/>
          </p:cNvPicPr>
          <p:nvPr/>
        </p:nvPicPr>
        <p:blipFill rotWithShape="1">
          <a:blip r:embed="rId4">
            <a:extLst>
              <a:ext uri="{28A0092B-C50C-407E-A947-70E740481C1C}">
                <a14:useLocalDpi xmlns:a14="http://schemas.microsoft.com/office/drawing/2010/main" val="0"/>
              </a:ext>
            </a:extLst>
          </a:blip>
          <a:srcRect t="1" b="1573"/>
          <a:stretch/>
        </p:blipFill>
        <p:spPr>
          <a:xfrm>
            <a:off x="3713881" y="7280050"/>
            <a:ext cx="2703554" cy="1908000"/>
          </a:xfrm>
          <a:prstGeom prst="rect">
            <a:avLst/>
          </a:prstGeom>
          <a:ln>
            <a:noFill/>
          </a:ln>
          <a:effectLst>
            <a:outerShdw blurRad="292100" dist="139700" dir="2700000" algn="tl" rotWithShape="0">
              <a:srgbClr val="333333">
                <a:alpha val="65000"/>
              </a:srgbClr>
            </a:outerShdw>
          </a:effectLst>
        </p:spPr>
      </p:pic>
      <p:pic>
        <p:nvPicPr>
          <p:cNvPr id="32" name="Picture 31">
            <a:extLst>
              <a:ext uri="{FF2B5EF4-FFF2-40B4-BE49-F238E27FC236}">
                <a16:creationId xmlns:a16="http://schemas.microsoft.com/office/drawing/2014/main" id="{BA761B41-7204-4419-8650-27ED5E05F067}"/>
              </a:ext>
            </a:extLst>
          </p:cNvPr>
          <p:cNvPicPr>
            <a:picLocks noChangeAspect="1"/>
          </p:cNvPicPr>
          <p:nvPr/>
        </p:nvPicPr>
        <p:blipFill>
          <a:blip r:embed="rId5">
            <a:extLst>
              <a:ext uri="{28A0092B-C50C-407E-A947-70E740481C1C}">
                <a14:useLocalDpi xmlns:a14="http://schemas.microsoft.com/office/drawing/2010/main" val="0"/>
              </a:ext>
            </a:extLst>
          </a:blip>
          <a:srcRect t="787" b="787"/>
          <a:stretch/>
        </p:blipFill>
        <p:spPr>
          <a:xfrm>
            <a:off x="3724090" y="4418271"/>
            <a:ext cx="2703554" cy="1908000"/>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DDCFD807-F88F-CE44-BF59-47CFD6F2DB89}"/>
              </a:ext>
            </a:extLst>
          </p:cNvPr>
          <p:cNvSpPr txBox="1"/>
          <p:nvPr/>
        </p:nvSpPr>
        <p:spPr>
          <a:xfrm>
            <a:off x="78025" y="6834476"/>
            <a:ext cx="6686550" cy="2431435"/>
          </a:xfrm>
          <a:prstGeom prst="rect">
            <a:avLst/>
          </a:prstGeom>
          <a:noFill/>
        </p:spPr>
        <p:txBody>
          <a:bodyPr wrap="square" rtlCol="0">
            <a:spAutoFit/>
          </a:bodyPr>
          <a:lstStyle/>
          <a:p>
            <a:pPr algn="ctr"/>
            <a:r>
              <a:rPr lang="en-US" sz="1200" b="1" dirty="0">
                <a:solidFill>
                  <a:srgbClr val="F39200"/>
                </a:solidFill>
                <a:latin typeface="Poppins" panose="00000500000000000000" pitchFamily="2" charset="0"/>
                <a:cs typeface="Poppins" panose="00000500000000000000" pitchFamily="2" charset="0"/>
              </a:rPr>
              <a:t>Meeting</a:t>
            </a:r>
            <a:r>
              <a:rPr lang="en-US" sz="1200" b="1" dirty="0">
                <a:latin typeface="Poppins" panose="00000500000000000000" pitchFamily="2" charset="0"/>
                <a:cs typeface="Poppins" panose="00000500000000000000" pitchFamily="2" charset="0"/>
              </a:rPr>
              <a:t> </a:t>
            </a:r>
            <a:r>
              <a:rPr lang="en-US" sz="1200" b="1" dirty="0">
                <a:solidFill>
                  <a:srgbClr val="F39200"/>
                </a:solidFill>
                <a:latin typeface="Poppins" panose="00000500000000000000" pitchFamily="2" charset="0"/>
                <a:cs typeface="Poppins" panose="00000500000000000000" pitchFamily="2" charset="0"/>
              </a:rPr>
              <a:t>Platform</a:t>
            </a:r>
          </a:p>
          <a:p>
            <a:pPr algn="ctr"/>
            <a:r>
              <a:rPr lang="en-US" sz="1000" b="1" dirty="0">
                <a:solidFill>
                  <a:srgbClr val="F39200"/>
                </a:solidFill>
                <a:latin typeface="Poppins" panose="00000500000000000000" pitchFamily="2" charset="0"/>
                <a:cs typeface="Poppins" panose="00000500000000000000" pitchFamily="2" charset="0"/>
              </a:rPr>
              <a:t>Features - Voting</a:t>
            </a:r>
            <a:endParaRPr lang="en-US" sz="1200" b="1" dirty="0">
              <a:solidFill>
                <a:srgbClr val="F39200"/>
              </a:solidFill>
              <a:latin typeface="Poppins" panose="00000500000000000000" pitchFamily="2" charset="0"/>
              <a:cs typeface="Poppins" panose="00000500000000000000" pitchFamily="2" charset="0"/>
            </a:endParaRPr>
          </a:p>
          <a:p>
            <a:pPr algn="ctr"/>
            <a:endParaRPr lang="en-US" sz="1000" b="1" dirty="0">
              <a:solidFill>
                <a:srgbClr val="F39200"/>
              </a:solidFill>
              <a:latin typeface="Poppins" panose="00000500000000000000" pitchFamily="2" charset="0"/>
              <a:cs typeface="Poppins" panose="00000500000000000000" pitchFamily="2" charset="0"/>
            </a:endParaRPr>
          </a:p>
          <a:p>
            <a:r>
              <a:rPr lang="en-US" sz="800" dirty="0">
                <a:latin typeface="Poppins" panose="00000500000000000000" pitchFamily="2" charset="0"/>
                <a:cs typeface="Poppins" panose="00000500000000000000" pitchFamily="2" charset="0"/>
              </a:rPr>
              <a:t>Once the poll/s has opened, the </a:t>
            </a:r>
            <a:r>
              <a:rPr lang="en-US" sz="800" b="1" dirty="0">
                <a:latin typeface="Poppins" panose="00000500000000000000" pitchFamily="2" charset="0"/>
                <a:cs typeface="Poppins" panose="00000500000000000000" pitchFamily="2" charset="0"/>
              </a:rPr>
              <a:t>VOTING</a:t>
            </a:r>
            <a:r>
              <a:rPr lang="en-US" sz="800" dirty="0">
                <a:latin typeface="Poppins" panose="00000500000000000000" pitchFamily="2" charset="0"/>
                <a:cs typeface="Poppins" panose="00000500000000000000" pitchFamily="2" charset="0"/>
              </a:rPr>
              <a:t> icon will appear on the </a:t>
            </a:r>
          </a:p>
          <a:p>
            <a:r>
              <a:rPr lang="en-US" sz="800" dirty="0">
                <a:latin typeface="Poppins" panose="00000500000000000000" pitchFamily="2" charset="0"/>
                <a:cs typeface="Poppins" panose="00000500000000000000" pitchFamily="2" charset="0"/>
              </a:rPr>
              <a:t>navigation bar at the top of the screen. From here, resolutions or </a:t>
            </a:r>
          </a:p>
          <a:p>
            <a:r>
              <a:rPr lang="en-US" sz="800" dirty="0">
                <a:latin typeface="Poppins" panose="00000500000000000000" pitchFamily="2" charset="0"/>
                <a:cs typeface="Poppins" panose="00000500000000000000" pitchFamily="2" charset="0"/>
              </a:rPr>
              <a:t>motions will be displayed.</a:t>
            </a:r>
          </a:p>
          <a:p>
            <a:endParaRPr lang="en-US" sz="800" dirty="0">
              <a:latin typeface="Poppins" panose="00000500000000000000" pitchFamily="2" charset="0"/>
              <a:cs typeface="Poppins" panose="00000500000000000000" pitchFamily="2" charset="0"/>
            </a:endParaRPr>
          </a:p>
          <a:p>
            <a:r>
              <a:rPr lang="en-US" sz="800" dirty="0">
                <a:latin typeface="Poppins" panose="00000500000000000000" pitchFamily="2" charset="0"/>
                <a:cs typeface="Poppins" panose="00000500000000000000" pitchFamily="2" charset="0"/>
              </a:rPr>
              <a:t>To vote, select the VOTING icon and select your voting direction </a:t>
            </a:r>
          </a:p>
          <a:p>
            <a:r>
              <a:rPr lang="en-US" sz="800" dirty="0">
                <a:latin typeface="Poppins" panose="00000500000000000000" pitchFamily="2" charset="0"/>
                <a:cs typeface="Poppins" panose="00000500000000000000" pitchFamily="2" charset="0"/>
              </a:rPr>
              <a:t>from the options shown on screen. A confirmation message will </a:t>
            </a:r>
          </a:p>
          <a:p>
            <a:r>
              <a:rPr lang="en-US" sz="800" dirty="0">
                <a:latin typeface="Poppins" panose="00000500000000000000" pitchFamily="2" charset="0"/>
                <a:cs typeface="Poppins" panose="00000500000000000000" pitchFamily="2" charset="0"/>
              </a:rPr>
              <a:t>appear to show your vote has been received.</a:t>
            </a:r>
          </a:p>
          <a:p>
            <a:endParaRPr lang="en-US" sz="800" dirty="0">
              <a:latin typeface="Poppins" panose="00000500000000000000" pitchFamily="2" charset="0"/>
              <a:cs typeface="Poppins" panose="00000500000000000000" pitchFamily="2" charset="0"/>
            </a:endParaRPr>
          </a:p>
          <a:p>
            <a:r>
              <a:rPr lang="en-US" sz="800" dirty="0">
                <a:latin typeface="Poppins" panose="00000500000000000000" pitchFamily="2" charset="0"/>
                <a:cs typeface="Poppins" panose="00000500000000000000" pitchFamily="2" charset="0"/>
              </a:rPr>
              <a:t>If you wish to change your vote, simply select an alternate </a:t>
            </a:r>
          </a:p>
          <a:p>
            <a:r>
              <a:rPr lang="en-US" sz="800" dirty="0">
                <a:latin typeface="Poppins" panose="00000500000000000000" pitchFamily="2" charset="0"/>
                <a:cs typeface="Poppins" panose="00000500000000000000" pitchFamily="2" charset="0"/>
              </a:rPr>
              <a:t>choice while the voting is open or select cancel if you wish to </a:t>
            </a:r>
          </a:p>
          <a:p>
            <a:r>
              <a:rPr lang="en-US" sz="800" dirty="0">
                <a:latin typeface="Poppins" panose="00000500000000000000" pitchFamily="2" charset="0"/>
                <a:cs typeface="Poppins" panose="00000500000000000000" pitchFamily="2" charset="0"/>
              </a:rPr>
              <a:t>cancel your vote.</a:t>
            </a:r>
          </a:p>
          <a:p>
            <a:endParaRPr lang="en-US" sz="800" dirty="0">
              <a:latin typeface="Poppins" panose="00000500000000000000" pitchFamily="2" charset="0"/>
              <a:cs typeface="Poppins" panose="00000500000000000000" pitchFamily="2" charset="0"/>
            </a:endParaRPr>
          </a:p>
          <a:p>
            <a:r>
              <a:rPr lang="en-US" sz="800" dirty="0">
                <a:latin typeface="Poppins" panose="00000500000000000000" pitchFamily="2" charset="0"/>
                <a:cs typeface="Poppins" panose="00000500000000000000" pitchFamily="2" charset="0"/>
              </a:rPr>
              <a:t>Once opened, voting can be performed at anytime during the </a:t>
            </a:r>
          </a:p>
          <a:p>
            <a:r>
              <a:rPr lang="en-US" sz="800" dirty="0">
                <a:latin typeface="Poppins" panose="00000500000000000000" pitchFamily="2" charset="0"/>
                <a:cs typeface="Poppins" panose="00000500000000000000" pitchFamily="2" charset="0"/>
              </a:rPr>
              <a:t>meeting until the Chairman closes the voting. At that point, your </a:t>
            </a:r>
          </a:p>
          <a:p>
            <a:r>
              <a:rPr lang="en-US" sz="800" dirty="0">
                <a:latin typeface="Poppins" panose="00000500000000000000" pitchFamily="2" charset="0"/>
                <a:cs typeface="Poppins" panose="00000500000000000000" pitchFamily="2" charset="0"/>
              </a:rPr>
              <a:t>last choice will be submitted.</a:t>
            </a:r>
          </a:p>
        </p:txBody>
      </p:sp>
      <p:sp>
        <p:nvSpPr>
          <p:cNvPr id="8" name="TextBox 7">
            <a:extLst>
              <a:ext uri="{FF2B5EF4-FFF2-40B4-BE49-F238E27FC236}">
                <a16:creationId xmlns:a16="http://schemas.microsoft.com/office/drawing/2014/main" id="{52957ED4-D52B-EC28-0A0C-0086078E1C98}"/>
              </a:ext>
            </a:extLst>
          </p:cNvPr>
          <p:cNvSpPr txBox="1"/>
          <p:nvPr/>
        </p:nvSpPr>
        <p:spPr>
          <a:xfrm>
            <a:off x="85725" y="3952246"/>
            <a:ext cx="6685200" cy="1692771"/>
          </a:xfrm>
          <a:prstGeom prst="rect">
            <a:avLst/>
          </a:prstGeom>
          <a:noFill/>
        </p:spPr>
        <p:txBody>
          <a:bodyPr wrap="square" rtlCol="0">
            <a:spAutoFit/>
          </a:bodyPr>
          <a:lstStyle/>
          <a:p>
            <a:pPr algn="ctr"/>
            <a:r>
              <a:rPr lang="en-US" sz="1200" b="1" dirty="0">
                <a:solidFill>
                  <a:srgbClr val="F39200"/>
                </a:solidFill>
                <a:latin typeface="Poppins" panose="00000500000000000000" pitchFamily="2" charset="0"/>
                <a:cs typeface="Poppins" panose="00000500000000000000" pitchFamily="2" charset="0"/>
              </a:rPr>
              <a:t>Meeting</a:t>
            </a:r>
            <a:r>
              <a:rPr lang="en-US" sz="1200" b="1" dirty="0">
                <a:latin typeface="Poppins" panose="00000500000000000000" pitchFamily="2" charset="0"/>
                <a:cs typeface="Poppins" panose="00000500000000000000" pitchFamily="2" charset="0"/>
              </a:rPr>
              <a:t> </a:t>
            </a:r>
            <a:r>
              <a:rPr lang="en-US" sz="1200" b="1" dirty="0">
                <a:solidFill>
                  <a:srgbClr val="F39200"/>
                </a:solidFill>
                <a:latin typeface="Poppins" panose="00000500000000000000" pitchFamily="2" charset="0"/>
                <a:cs typeface="Poppins" panose="00000500000000000000" pitchFamily="2" charset="0"/>
              </a:rPr>
              <a:t>Platform</a:t>
            </a:r>
          </a:p>
          <a:p>
            <a:pPr algn="ctr"/>
            <a:r>
              <a:rPr lang="en-US" sz="1000" b="1" dirty="0">
                <a:solidFill>
                  <a:srgbClr val="F39200"/>
                </a:solidFill>
                <a:latin typeface="Poppins" panose="00000500000000000000" pitchFamily="2" charset="0"/>
                <a:cs typeface="Poppins" panose="00000500000000000000" pitchFamily="2" charset="0"/>
              </a:rPr>
              <a:t>Features - Messaging</a:t>
            </a:r>
            <a:endParaRPr lang="en-US" sz="1200" b="1" dirty="0">
              <a:solidFill>
                <a:srgbClr val="F39200"/>
              </a:solidFill>
              <a:latin typeface="Poppins" panose="00000500000000000000" pitchFamily="2" charset="0"/>
              <a:cs typeface="Poppins" panose="00000500000000000000" pitchFamily="2" charset="0"/>
            </a:endParaRPr>
          </a:p>
          <a:p>
            <a:pPr algn="ctr"/>
            <a:endParaRPr lang="en-US" sz="1000" b="1" dirty="0">
              <a:solidFill>
                <a:srgbClr val="F39200"/>
              </a:solidFill>
              <a:latin typeface="Poppins" panose="00000500000000000000" pitchFamily="2" charset="0"/>
              <a:cs typeface="Poppins" panose="00000500000000000000" pitchFamily="2" charset="0"/>
            </a:endParaRPr>
          </a:p>
          <a:p>
            <a:r>
              <a:rPr lang="en-US" sz="800" dirty="0">
                <a:latin typeface="Poppins" panose="00000500000000000000" pitchFamily="2" charset="0"/>
                <a:cs typeface="Poppins" panose="00000500000000000000" pitchFamily="2" charset="0"/>
              </a:rPr>
              <a:t>The </a:t>
            </a:r>
            <a:r>
              <a:rPr lang="en-US" sz="800" b="1" dirty="0">
                <a:latin typeface="Poppins" panose="00000500000000000000" pitchFamily="2" charset="0"/>
                <a:cs typeface="Poppins" panose="00000500000000000000" pitchFamily="2" charset="0"/>
              </a:rPr>
              <a:t>MESSAGING </a:t>
            </a:r>
            <a:r>
              <a:rPr lang="en-US" sz="800" dirty="0">
                <a:latin typeface="Poppins" panose="00000500000000000000" pitchFamily="2" charset="0"/>
                <a:cs typeface="Poppins" panose="00000500000000000000" pitchFamily="2" charset="0"/>
              </a:rPr>
              <a:t>icon can appear on the navigation bar at the </a:t>
            </a:r>
          </a:p>
          <a:p>
            <a:r>
              <a:rPr lang="en-US" sz="800" dirty="0">
                <a:latin typeface="Poppins" panose="00000500000000000000" pitchFamily="2" charset="0"/>
                <a:cs typeface="Poppins" panose="00000500000000000000" pitchFamily="2" charset="0"/>
              </a:rPr>
              <a:t>top of the screen. In this section, you can ask questions and </a:t>
            </a:r>
          </a:p>
          <a:p>
            <a:r>
              <a:rPr lang="en-US" sz="800" dirty="0">
                <a:latin typeface="Poppins" panose="00000500000000000000" pitchFamily="2" charset="0"/>
                <a:cs typeface="Poppins" panose="00000500000000000000" pitchFamily="2" charset="0"/>
              </a:rPr>
              <a:t>comment on items discussed at the meeting and view your and </a:t>
            </a:r>
          </a:p>
          <a:p>
            <a:r>
              <a:rPr lang="en-US" sz="800" dirty="0">
                <a:latin typeface="Poppins" panose="00000500000000000000" pitchFamily="2" charset="0"/>
                <a:cs typeface="Poppins" panose="00000500000000000000" pitchFamily="2" charset="0"/>
              </a:rPr>
              <a:t>other participating members’ questions and comments.</a:t>
            </a:r>
          </a:p>
          <a:p>
            <a:endParaRPr lang="en-US" sz="800" dirty="0">
              <a:latin typeface="Poppins" panose="00000500000000000000" pitchFamily="2" charset="0"/>
              <a:cs typeface="Poppins" panose="00000500000000000000" pitchFamily="2" charset="0"/>
            </a:endParaRPr>
          </a:p>
          <a:p>
            <a:r>
              <a:rPr lang="en-US" sz="800" dirty="0">
                <a:latin typeface="Poppins" panose="00000500000000000000" pitchFamily="2" charset="0"/>
                <a:cs typeface="Poppins" panose="00000500000000000000" pitchFamily="2" charset="0"/>
              </a:rPr>
              <a:t>To ask a question or comment, select the MESSAGING icon.</a:t>
            </a:r>
          </a:p>
          <a:p>
            <a:endParaRPr lang="en-US" sz="800" dirty="0">
              <a:latin typeface="Poppins" panose="00000500000000000000" pitchFamily="2" charset="0"/>
              <a:cs typeface="Poppins" panose="00000500000000000000" pitchFamily="2" charset="0"/>
            </a:endParaRPr>
          </a:p>
          <a:p>
            <a:r>
              <a:rPr lang="en-US" sz="800" dirty="0">
                <a:latin typeface="Poppins" panose="00000500000000000000" pitchFamily="2" charset="0"/>
                <a:cs typeface="Poppins" panose="00000500000000000000" pitchFamily="2" charset="0"/>
              </a:rPr>
              <a:t>Type your message within the chat box and then press send </a:t>
            </a:r>
          </a:p>
          <a:p>
            <a:r>
              <a:rPr lang="en-US" sz="800" dirty="0">
                <a:latin typeface="Poppins" panose="00000500000000000000" pitchFamily="2" charset="0"/>
                <a:cs typeface="Poppins" panose="00000500000000000000" pitchFamily="2" charset="0"/>
              </a:rPr>
              <a:t>(the arrow button).</a:t>
            </a:r>
          </a:p>
        </p:txBody>
      </p:sp>
      <p:sp>
        <p:nvSpPr>
          <p:cNvPr id="2" name="TextBox 1">
            <a:extLst>
              <a:ext uri="{FF2B5EF4-FFF2-40B4-BE49-F238E27FC236}">
                <a16:creationId xmlns:a16="http://schemas.microsoft.com/office/drawing/2014/main" id="{FC045F12-B1A3-FF20-1E41-E0F3906402FF}"/>
              </a:ext>
            </a:extLst>
          </p:cNvPr>
          <p:cNvSpPr txBox="1"/>
          <p:nvPr/>
        </p:nvSpPr>
        <p:spPr>
          <a:xfrm>
            <a:off x="86400" y="823276"/>
            <a:ext cx="6685200" cy="1815882"/>
          </a:xfrm>
          <a:prstGeom prst="rect">
            <a:avLst/>
          </a:prstGeom>
          <a:noFill/>
        </p:spPr>
        <p:txBody>
          <a:bodyPr wrap="square" rtlCol="0">
            <a:spAutoFit/>
          </a:bodyPr>
          <a:lstStyle/>
          <a:p>
            <a:pPr algn="ctr"/>
            <a:r>
              <a:rPr lang="en-US" sz="1200" b="1" dirty="0">
                <a:solidFill>
                  <a:srgbClr val="F39200"/>
                </a:solidFill>
                <a:latin typeface="Poppins" panose="00000500000000000000" pitchFamily="2" charset="0"/>
                <a:cs typeface="Poppins" panose="00000500000000000000" pitchFamily="2" charset="0"/>
              </a:rPr>
              <a:t>Meeting</a:t>
            </a:r>
            <a:r>
              <a:rPr lang="en-US" sz="1200" b="1" dirty="0">
                <a:latin typeface="Poppins" panose="00000500000000000000" pitchFamily="2" charset="0"/>
                <a:cs typeface="Poppins" panose="00000500000000000000" pitchFamily="2" charset="0"/>
              </a:rPr>
              <a:t> </a:t>
            </a:r>
            <a:r>
              <a:rPr lang="en-US" sz="1200" b="1" dirty="0">
                <a:solidFill>
                  <a:srgbClr val="F39200"/>
                </a:solidFill>
                <a:latin typeface="Poppins" panose="00000500000000000000" pitchFamily="2" charset="0"/>
                <a:cs typeface="Poppins" panose="00000500000000000000" pitchFamily="2" charset="0"/>
              </a:rPr>
              <a:t>Platform</a:t>
            </a:r>
          </a:p>
          <a:p>
            <a:pPr algn="ctr"/>
            <a:r>
              <a:rPr lang="en-US" sz="1000" b="1" dirty="0">
                <a:solidFill>
                  <a:srgbClr val="F39200"/>
                </a:solidFill>
                <a:latin typeface="Poppins" panose="00000500000000000000" pitchFamily="2" charset="0"/>
                <a:cs typeface="Poppins" panose="00000500000000000000" pitchFamily="2" charset="0"/>
              </a:rPr>
              <a:t>Features - Virtual Microphone </a:t>
            </a:r>
            <a:endParaRPr lang="en-US" sz="1200" b="1" dirty="0">
              <a:solidFill>
                <a:srgbClr val="F39200"/>
              </a:solidFill>
              <a:latin typeface="Poppins" panose="00000500000000000000" pitchFamily="2" charset="0"/>
              <a:cs typeface="Poppins" panose="00000500000000000000" pitchFamily="2" charset="0"/>
            </a:endParaRPr>
          </a:p>
          <a:p>
            <a:pPr algn="ctr"/>
            <a:endParaRPr lang="en-US" sz="1000" b="1" dirty="0">
              <a:solidFill>
                <a:srgbClr val="F39200"/>
              </a:solidFill>
              <a:latin typeface="Poppins" panose="00000500000000000000" pitchFamily="2" charset="0"/>
              <a:cs typeface="Poppins" panose="00000500000000000000" pitchFamily="2" charset="0"/>
            </a:endParaRPr>
          </a:p>
          <a:p>
            <a:r>
              <a:rPr lang="en-US" sz="800" dirty="0">
                <a:latin typeface="Poppins" panose="00000500000000000000" pitchFamily="2" charset="0"/>
                <a:cs typeface="Poppins" panose="00000500000000000000" pitchFamily="2" charset="0"/>
              </a:rPr>
              <a:t>Should you wish to ask a verbal questions you can: </a:t>
            </a:r>
          </a:p>
          <a:p>
            <a:pPr marL="171450" indent="-171450">
              <a:buFont typeface="Arial" panose="020B0604020202020204" pitchFamily="34" charset="0"/>
              <a:buChar char="•"/>
            </a:pPr>
            <a:r>
              <a:rPr lang="en-US" sz="800" dirty="0">
                <a:latin typeface="Poppins" panose="00000500000000000000" pitchFamily="2" charset="0"/>
                <a:cs typeface="Poppins" panose="00000500000000000000" pitchFamily="2" charset="0"/>
              </a:rPr>
              <a:t>Dial the numbers provided in the </a:t>
            </a:r>
            <a:r>
              <a:rPr lang="en-US" sz="800" b="1" dirty="0">
                <a:latin typeface="Poppins" panose="00000500000000000000" pitchFamily="2" charset="0"/>
                <a:cs typeface="Poppins" panose="00000500000000000000" pitchFamily="2" charset="0"/>
              </a:rPr>
              <a:t>HOME</a:t>
            </a:r>
            <a:r>
              <a:rPr lang="en-US" sz="800" dirty="0">
                <a:latin typeface="Poppins" panose="00000500000000000000" pitchFamily="2" charset="0"/>
                <a:cs typeface="Poppins" panose="00000500000000000000" pitchFamily="2" charset="0"/>
              </a:rPr>
              <a:t> screen</a:t>
            </a:r>
          </a:p>
          <a:p>
            <a:r>
              <a:rPr lang="en-US" sz="800" dirty="0">
                <a:latin typeface="Poppins" panose="00000500000000000000" pitchFamily="2" charset="0"/>
                <a:cs typeface="Poppins" panose="00000500000000000000" pitchFamily="2" charset="0"/>
              </a:rPr>
              <a:t>			</a:t>
            </a:r>
            <a:r>
              <a:rPr lang="en-US" sz="800" i="1" dirty="0">
                <a:latin typeface="Poppins" panose="00000500000000000000" pitchFamily="2" charset="0"/>
                <a:cs typeface="Poppins" panose="00000500000000000000" pitchFamily="2" charset="0"/>
              </a:rPr>
              <a:t>or</a:t>
            </a:r>
          </a:p>
          <a:p>
            <a:pPr marL="171450" indent="-171450">
              <a:buFont typeface="Arial" panose="020B0604020202020204" pitchFamily="34" charset="0"/>
              <a:buChar char="•"/>
            </a:pPr>
            <a:r>
              <a:rPr lang="en-US" sz="800" dirty="0">
                <a:latin typeface="Poppins" panose="00000500000000000000" pitchFamily="2" charset="0"/>
                <a:cs typeface="Poppins" panose="00000500000000000000" pitchFamily="2" charset="0"/>
              </a:rPr>
              <a:t>Click on the </a:t>
            </a:r>
            <a:r>
              <a:rPr lang="en-US" sz="800" b="1" dirty="0">
                <a:latin typeface="Poppins" panose="00000500000000000000" pitchFamily="2" charset="0"/>
                <a:cs typeface="Poppins" panose="00000500000000000000" pitchFamily="2" charset="0"/>
              </a:rPr>
              <a:t>REQUEST TO SPEAK </a:t>
            </a:r>
            <a:r>
              <a:rPr lang="en-US" sz="800" dirty="0">
                <a:latin typeface="Poppins" panose="00000500000000000000" pitchFamily="2" charset="0"/>
                <a:cs typeface="Poppins" panose="00000500000000000000" pitchFamily="2" charset="0"/>
              </a:rPr>
              <a:t>in the </a:t>
            </a:r>
            <a:r>
              <a:rPr lang="en-US" sz="800" b="1" dirty="0">
                <a:latin typeface="Poppins" panose="00000500000000000000" pitchFamily="2" charset="0"/>
                <a:cs typeface="Poppins" panose="00000500000000000000" pitchFamily="2" charset="0"/>
              </a:rPr>
              <a:t>BRAODCAST</a:t>
            </a:r>
            <a:r>
              <a:rPr lang="en-US" sz="800" dirty="0">
                <a:latin typeface="Poppins" panose="00000500000000000000" pitchFamily="2" charset="0"/>
                <a:cs typeface="Poppins" panose="00000500000000000000" pitchFamily="2" charset="0"/>
              </a:rPr>
              <a:t> screen to access the </a:t>
            </a:r>
          </a:p>
          <a:p>
            <a:r>
              <a:rPr lang="en-US" sz="800" dirty="0">
                <a:latin typeface="Poppins" panose="00000500000000000000" pitchFamily="2" charset="0"/>
                <a:cs typeface="Poppins" panose="00000500000000000000" pitchFamily="2" charset="0"/>
              </a:rPr>
              <a:t>virtual microphone</a:t>
            </a:r>
            <a:r>
              <a:rPr lang="en-US" sz="800">
                <a:latin typeface="Poppins" panose="00000500000000000000" pitchFamily="2" charset="0"/>
                <a:cs typeface="Poppins" panose="00000500000000000000" pitchFamily="2" charset="0"/>
              </a:rPr>
              <a:t>. </a:t>
            </a:r>
          </a:p>
          <a:p>
            <a:endParaRPr lang="en-US" sz="800" dirty="0">
              <a:latin typeface="Poppins" panose="00000500000000000000" pitchFamily="2" charset="0"/>
              <a:cs typeface="Poppins" panose="00000500000000000000" pitchFamily="2" charset="0"/>
            </a:endParaRPr>
          </a:p>
          <a:p>
            <a:r>
              <a:rPr lang="en-US" sz="800" dirty="0">
                <a:solidFill>
                  <a:srgbClr val="FF0000"/>
                </a:solidFill>
                <a:latin typeface="Poppins" panose="00000500000000000000" pitchFamily="2" charset="0"/>
                <a:cs typeface="Poppins" panose="00000500000000000000" pitchFamily="2" charset="0"/>
              </a:rPr>
              <a:t>Make sure that you allow the web browser permission to use the</a:t>
            </a:r>
          </a:p>
          <a:p>
            <a:r>
              <a:rPr lang="en-US" sz="800" dirty="0">
                <a:solidFill>
                  <a:srgbClr val="FF0000"/>
                </a:solidFill>
                <a:latin typeface="Poppins" panose="00000500000000000000" pitchFamily="2" charset="0"/>
                <a:cs typeface="Poppins" panose="00000500000000000000" pitchFamily="2" charset="0"/>
              </a:rPr>
              <a:t>Device’s Microphone. Please note that it is important for you to </a:t>
            </a:r>
          </a:p>
          <a:p>
            <a:r>
              <a:rPr lang="en-US" sz="800" dirty="0">
                <a:solidFill>
                  <a:srgbClr val="FF0000"/>
                </a:solidFill>
                <a:latin typeface="Poppins" panose="00000500000000000000" pitchFamily="2" charset="0"/>
                <a:cs typeface="Poppins" panose="00000500000000000000" pitchFamily="2" charset="0"/>
              </a:rPr>
              <a:t>pause the webcast before you make use of the virtual </a:t>
            </a:r>
          </a:p>
          <a:p>
            <a:r>
              <a:rPr lang="en-US" sz="800" dirty="0">
                <a:solidFill>
                  <a:srgbClr val="FF0000"/>
                </a:solidFill>
                <a:latin typeface="Poppins" panose="00000500000000000000" pitchFamily="2" charset="0"/>
                <a:cs typeface="Poppins" panose="00000500000000000000" pitchFamily="2" charset="0"/>
              </a:rPr>
              <a:t>microphone.</a:t>
            </a:r>
          </a:p>
        </p:txBody>
      </p:sp>
      <p:grpSp>
        <p:nvGrpSpPr>
          <p:cNvPr id="3" name="Group 2">
            <a:extLst>
              <a:ext uri="{FF2B5EF4-FFF2-40B4-BE49-F238E27FC236}">
                <a16:creationId xmlns:a16="http://schemas.microsoft.com/office/drawing/2014/main" id="{D4220872-07D5-7371-BFD0-B453A228D980}"/>
              </a:ext>
            </a:extLst>
          </p:cNvPr>
          <p:cNvGrpSpPr>
            <a:grpSpLocks noChangeAspect="1"/>
          </p:cNvGrpSpPr>
          <p:nvPr/>
        </p:nvGrpSpPr>
        <p:grpSpPr>
          <a:xfrm>
            <a:off x="3741205" y="1378465"/>
            <a:ext cx="2703600" cy="2157616"/>
            <a:chOff x="4181706" y="729826"/>
            <a:chExt cx="2375893" cy="1896086"/>
          </a:xfrm>
        </p:grpSpPr>
        <p:pic>
          <p:nvPicPr>
            <p:cNvPr id="4" name="Picture 3">
              <a:extLst>
                <a:ext uri="{FF2B5EF4-FFF2-40B4-BE49-F238E27FC236}">
                  <a16:creationId xmlns:a16="http://schemas.microsoft.com/office/drawing/2014/main" id="{5B3F6C3E-B74A-2323-521B-B1BF8E2D0F96}"/>
                </a:ext>
              </a:extLst>
            </p:cNvPr>
            <p:cNvPicPr>
              <a:picLocks noChangeAspect="1"/>
            </p:cNvPicPr>
            <p:nvPr/>
          </p:nvPicPr>
          <p:blipFill>
            <a:blip r:embed="rId6">
              <a:extLst>
                <a:ext uri="{28A0092B-C50C-407E-A947-70E740481C1C}">
                  <a14:useLocalDpi xmlns:a14="http://schemas.microsoft.com/office/drawing/2010/main" val="0"/>
                </a:ext>
              </a:extLst>
            </a:blip>
            <a:srcRect t="750" b="750"/>
            <a:stretch/>
          </p:blipFill>
          <p:spPr>
            <a:xfrm>
              <a:off x="4500407" y="1023227"/>
              <a:ext cx="2057192" cy="1452922"/>
            </a:xfrm>
            <a:prstGeom prst="rect">
              <a:avLst/>
            </a:prstGeom>
          </p:spPr>
        </p:pic>
        <p:sp>
          <p:nvSpPr>
            <p:cNvPr id="5" name="Oval 4">
              <a:extLst>
                <a:ext uri="{FF2B5EF4-FFF2-40B4-BE49-F238E27FC236}">
                  <a16:creationId xmlns:a16="http://schemas.microsoft.com/office/drawing/2014/main" id="{F3773356-E4A7-5D8B-5F4A-55AA3C0CC67B}"/>
                </a:ext>
              </a:extLst>
            </p:cNvPr>
            <p:cNvSpPr/>
            <p:nvPr/>
          </p:nvSpPr>
          <p:spPr>
            <a:xfrm>
              <a:off x="4181706" y="729826"/>
              <a:ext cx="1896086" cy="1896086"/>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a:solidFill>
                <a:srgbClr val="ED8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641145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24A891A4-1765-4BDB-B19C-DD2A49B05C16}"/>
              </a:ext>
            </a:extLst>
          </p:cNvPr>
          <p:cNvGrpSpPr>
            <a:grpSpLocks noChangeAspect="1"/>
          </p:cNvGrpSpPr>
          <p:nvPr/>
        </p:nvGrpSpPr>
        <p:grpSpPr>
          <a:xfrm>
            <a:off x="3542033" y="1317764"/>
            <a:ext cx="2703600" cy="2524926"/>
            <a:chOff x="4409871" y="7148215"/>
            <a:chExt cx="2191370" cy="2162473"/>
          </a:xfrm>
        </p:grpSpPr>
        <p:pic>
          <p:nvPicPr>
            <p:cNvPr id="78" name="Picture 77">
              <a:extLst>
                <a:ext uri="{FF2B5EF4-FFF2-40B4-BE49-F238E27FC236}">
                  <a16:creationId xmlns:a16="http://schemas.microsoft.com/office/drawing/2014/main" id="{D7B52DE5-1ED4-4B54-A685-0500345882C7}"/>
                </a:ext>
              </a:extLst>
            </p:cNvPr>
            <p:cNvPicPr>
              <a:picLocks noChangeAspect="1"/>
            </p:cNvPicPr>
            <p:nvPr/>
          </p:nvPicPr>
          <p:blipFill rotWithShape="1">
            <a:blip r:embed="rId2">
              <a:extLst>
                <a:ext uri="{28A0092B-C50C-407E-A947-70E740481C1C}">
                  <a14:useLocalDpi xmlns:a14="http://schemas.microsoft.com/office/drawing/2010/main" val="0"/>
                </a:ext>
              </a:extLst>
            </a:blip>
            <a:srcRect t="20210" r="48577" b="29137"/>
            <a:stretch/>
          </p:blipFill>
          <p:spPr>
            <a:xfrm>
              <a:off x="4409871" y="7148215"/>
              <a:ext cx="2191370" cy="2162473"/>
            </a:xfrm>
            <a:prstGeom prst="rect">
              <a:avLst/>
            </a:prstGeom>
            <a:ln>
              <a:noFill/>
            </a:ln>
            <a:effectLst>
              <a:outerShdw blurRad="292100" dist="139700" dir="2700000" algn="tl" rotWithShape="0">
                <a:srgbClr val="333333">
                  <a:alpha val="65000"/>
                </a:srgbClr>
              </a:outerShdw>
            </a:effectLst>
          </p:spPr>
        </p:pic>
        <p:pic>
          <p:nvPicPr>
            <p:cNvPr id="10" name="Picture 9" descr="Graphical user interface, application&#10;&#10;Description automatically generated">
              <a:extLst>
                <a:ext uri="{FF2B5EF4-FFF2-40B4-BE49-F238E27FC236}">
                  <a16:creationId xmlns:a16="http://schemas.microsoft.com/office/drawing/2014/main" id="{7AE88739-7619-4EC9-B0CA-CC8B8115249F}"/>
                </a:ext>
              </a:extLst>
            </p:cNvPr>
            <p:cNvPicPr>
              <a:picLocks noChangeAspect="1"/>
            </p:cNvPicPr>
            <p:nvPr/>
          </p:nvPicPr>
          <p:blipFill rotWithShape="1">
            <a:blip r:embed="rId3">
              <a:extLst>
                <a:ext uri="{28A0092B-C50C-407E-A947-70E740481C1C}">
                  <a14:useLocalDpi xmlns:a14="http://schemas.microsoft.com/office/drawing/2010/main" val="0"/>
                </a:ext>
              </a:extLst>
            </a:blip>
            <a:srcRect r="48560"/>
            <a:stretch/>
          </p:blipFill>
          <p:spPr>
            <a:xfrm>
              <a:off x="4756346" y="7263217"/>
              <a:ext cx="1837274" cy="2009053"/>
            </a:xfrm>
            <a:prstGeom prst="rect">
              <a:avLst/>
            </a:prstGeom>
            <a:ln>
              <a:noFill/>
            </a:ln>
            <a:effectLst>
              <a:outerShdw blurRad="292100" dist="139700" dir="2700000" algn="tl" rotWithShape="0">
                <a:srgbClr val="333333">
                  <a:alpha val="65000"/>
                </a:srgbClr>
              </a:outerShdw>
            </a:effectLst>
          </p:spPr>
        </p:pic>
      </p:grpSp>
      <p:sp>
        <p:nvSpPr>
          <p:cNvPr id="22" name="Rectangle 21">
            <a:extLst>
              <a:ext uri="{FF2B5EF4-FFF2-40B4-BE49-F238E27FC236}">
                <a16:creationId xmlns:a16="http://schemas.microsoft.com/office/drawing/2014/main" id="{15471B2D-DF08-4157-9403-A1B84AA03ECC}"/>
              </a:ext>
            </a:extLst>
          </p:cNvPr>
          <p:cNvSpPr/>
          <p:nvPr/>
        </p:nvSpPr>
        <p:spPr>
          <a:xfrm>
            <a:off x="0" y="-1"/>
            <a:ext cx="6858000" cy="60444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dirty="0">
                <a:latin typeface="Poppins" panose="00000500000000000000" pitchFamily="2" charset="0"/>
                <a:cs typeface="Poppins" panose="00000500000000000000" pitchFamily="2" charset="0"/>
              </a:rPr>
              <a:t>MEETING GUIDE</a:t>
            </a:r>
          </a:p>
        </p:txBody>
      </p:sp>
      <p:pic>
        <p:nvPicPr>
          <p:cNvPr id="23" name="Picture 22" descr="A picture containing icon&#10;&#10;Description automatically generated">
            <a:extLst>
              <a:ext uri="{FF2B5EF4-FFF2-40B4-BE49-F238E27FC236}">
                <a16:creationId xmlns:a16="http://schemas.microsoft.com/office/drawing/2014/main" id="{F24365D1-E2E6-4133-AE05-73E99BB504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2873" y="138307"/>
            <a:ext cx="1173355" cy="327043"/>
          </a:xfrm>
          <a:prstGeom prst="rect">
            <a:avLst/>
          </a:prstGeom>
        </p:spPr>
      </p:pic>
      <p:pic>
        <p:nvPicPr>
          <p:cNvPr id="24" name="Picture 23" descr="Icon&#10;&#10;Description automatically generated">
            <a:extLst>
              <a:ext uri="{FF2B5EF4-FFF2-40B4-BE49-F238E27FC236}">
                <a16:creationId xmlns:a16="http://schemas.microsoft.com/office/drawing/2014/main" id="{9CEA8665-D1DA-402B-9A3C-AEC7202791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9554" y="25942"/>
            <a:ext cx="997867" cy="561300"/>
          </a:xfrm>
          <a:prstGeom prst="rect">
            <a:avLst/>
          </a:prstGeom>
        </p:spPr>
      </p:pic>
      <p:sp>
        <p:nvSpPr>
          <p:cNvPr id="12" name="TextBox 11">
            <a:extLst>
              <a:ext uri="{FF2B5EF4-FFF2-40B4-BE49-F238E27FC236}">
                <a16:creationId xmlns:a16="http://schemas.microsoft.com/office/drawing/2014/main" id="{E9BBDB20-5A97-C005-903C-7624801A8ED3}"/>
              </a:ext>
            </a:extLst>
          </p:cNvPr>
          <p:cNvSpPr txBox="1"/>
          <p:nvPr/>
        </p:nvSpPr>
        <p:spPr>
          <a:xfrm>
            <a:off x="78025" y="820803"/>
            <a:ext cx="6685200" cy="1323439"/>
          </a:xfrm>
          <a:prstGeom prst="rect">
            <a:avLst/>
          </a:prstGeom>
          <a:noFill/>
        </p:spPr>
        <p:txBody>
          <a:bodyPr wrap="square" rtlCol="0">
            <a:spAutoFit/>
          </a:bodyPr>
          <a:lstStyle/>
          <a:p>
            <a:pPr algn="ctr"/>
            <a:r>
              <a:rPr lang="en-US" sz="1200" b="1" dirty="0">
                <a:solidFill>
                  <a:srgbClr val="F39200"/>
                </a:solidFill>
                <a:latin typeface="Poppins" panose="00000500000000000000" pitchFamily="2" charset="0"/>
                <a:cs typeface="Poppins" panose="00000500000000000000" pitchFamily="2" charset="0"/>
              </a:rPr>
              <a:t>Meeting</a:t>
            </a:r>
            <a:r>
              <a:rPr lang="en-US" sz="1200" b="1" dirty="0">
                <a:latin typeface="Poppins" panose="00000500000000000000" pitchFamily="2" charset="0"/>
                <a:cs typeface="Poppins" panose="00000500000000000000" pitchFamily="2" charset="0"/>
              </a:rPr>
              <a:t> </a:t>
            </a:r>
            <a:r>
              <a:rPr lang="en-US" sz="1200" b="1" dirty="0">
                <a:solidFill>
                  <a:srgbClr val="F39200"/>
                </a:solidFill>
                <a:latin typeface="Poppins" panose="00000500000000000000" pitchFamily="2" charset="0"/>
                <a:cs typeface="Poppins" panose="00000500000000000000" pitchFamily="2" charset="0"/>
              </a:rPr>
              <a:t>Platform</a:t>
            </a:r>
          </a:p>
          <a:p>
            <a:pPr algn="ctr"/>
            <a:r>
              <a:rPr lang="en-US" sz="1000" b="1" dirty="0">
                <a:solidFill>
                  <a:srgbClr val="F39200"/>
                </a:solidFill>
                <a:latin typeface="Poppins" panose="00000500000000000000" pitchFamily="2" charset="0"/>
                <a:cs typeface="Poppins" panose="00000500000000000000" pitchFamily="2" charset="0"/>
              </a:rPr>
              <a:t>Features - Documents</a:t>
            </a:r>
            <a:endParaRPr lang="en-US" sz="1200" b="1" dirty="0">
              <a:solidFill>
                <a:srgbClr val="F39200"/>
              </a:solidFill>
              <a:latin typeface="Poppins" panose="00000500000000000000" pitchFamily="2" charset="0"/>
              <a:cs typeface="Poppins" panose="00000500000000000000" pitchFamily="2" charset="0"/>
            </a:endParaRPr>
          </a:p>
          <a:p>
            <a:pPr algn="ctr"/>
            <a:endParaRPr lang="en-US" sz="1000" b="1" dirty="0">
              <a:solidFill>
                <a:srgbClr val="F39200"/>
              </a:solidFill>
              <a:latin typeface="Poppins" panose="00000500000000000000" pitchFamily="2" charset="0"/>
              <a:cs typeface="Poppins" panose="00000500000000000000" pitchFamily="2" charset="0"/>
            </a:endParaRPr>
          </a:p>
          <a:p>
            <a:r>
              <a:rPr lang="en-US" sz="800" dirty="0">
                <a:latin typeface="Poppins" panose="00000500000000000000" pitchFamily="2" charset="0"/>
                <a:cs typeface="Poppins" panose="00000500000000000000" pitchFamily="2" charset="0"/>
              </a:rPr>
              <a:t>If there are documents pertaining to the meeting, the </a:t>
            </a:r>
          </a:p>
          <a:p>
            <a:r>
              <a:rPr lang="en-US" sz="800" b="1" dirty="0">
                <a:latin typeface="Poppins" panose="00000500000000000000" pitchFamily="2" charset="0"/>
                <a:cs typeface="Poppins" panose="00000500000000000000" pitchFamily="2" charset="0"/>
              </a:rPr>
              <a:t>DOCUMENTS </a:t>
            </a:r>
            <a:r>
              <a:rPr lang="en-US" sz="800" dirty="0">
                <a:latin typeface="Poppins" panose="00000500000000000000" pitchFamily="2" charset="0"/>
                <a:cs typeface="Poppins" panose="00000500000000000000" pitchFamily="2" charset="0"/>
              </a:rPr>
              <a:t>icon will appear on the navigation bar at the top of </a:t>
            </a:r>
          </a:p>
          <a:p>
            <a:r>
              <a:rPr lang="en-US" sz="800" dirty="0">
                <a:latin typeface="Poppins" panose="00000500000000000000" pitchFamily="2" charset="0"/>
                <a:cs typeface="Poppins" panose="00000500000000000000" pitchFamily="2" charset="0"/>
              </a:rPr>
              <a:t>the screen. You can view, download and print the pdf </a:t>
            </a:r>
          </a:p>
          <a:p>
            <a:r>
              <a:rPr lang="en-US" sz="800" dirty="0">
                <a:latin typeface="Poppins" panose="00000500000000000000" pitchFamily="2" charset="0"/>
                <a:cs typeface="Poppins" panose="00000500000000000000" pitchFamily="2" charset="0"/>
              </a:rPr>
              <a:t>documents.</a:t>
            </a:r>
          </a:p>
          <a:p>
            <a:endParaRPr lang="en-US" sz="800" dirty="0">
              <a:latin typeface="Poppins" panose="00000500000000000000" pitchFamily="2" charset="0"/>
              <a:cs typeface="Poppins" panose="00000500000000000000" pitchFamily="2" charset="0"/>
            </a:endParaRPr>
          </a:p>
          <a:p>
            <a:r>
              <a:rPr lang="en-US" sz="800" dirty="0">
                <a:latin typeface="Poppins" panose="00000500000000000000" pitchFamily="2" charset="0"/>
                <a:cs typeface="Poppins" panose="00000500000000000000" pitchFamily="2" charset="0"/>
              </a:rPr>
              <a:t>Select the DOCUMENTS icon and then select the document.</a:t>
            </a:r>
          </a:p>
        </p:txBody>
      </p:sp>
      <p:sp>
        <p:nvSpPr>
          <p:cNvPr id="18" name="TextBox 17">
            <a:extLst>
              <a:ext uri="{FF2B5EF4-FFF2-40B4-BE49-F238E27FC236}">
                <a16:creationId xmlns:a16="http://schemas.microsoft.com/office/drawing/2014/main" id="{0C6AA7A7-28B5-B967-CDFB-6D1E8C014661}"/>
              </a:ext>
            </a:extLst>
          </p:cNvPr>
          <p:cNvSpPr txBox="1"/>
          <p:nvPr/>
        </p:nvSpPr>
        <p:spPr>
          <a:xfrm>
            <a:off x="946590" y="9613900"/>
            <a:ext cx="4964821" cy="246221"/>
          </a:xfrm>
          <a:prstGeom prst="rect">
            <a:avLst/>
          </a:prstGeom>
          <a:noFill/>
        </p:spPr>
        <p:txBody>
          <a:bodyPr wrap="none" rtlCol="0">
            <a:spAutoFit/>
          </a:bodyPr>
          <a:lstStyle/>
          <a:p>
            <a:r>
              <a:rPr lang="en-GB" sz="1000" dirty="0">
                <a:solidFill>
                  <a:srgbClr val="3C4548"/>
                </a:solidFill>
                <a:latin typeface="Poppins" panose="00000500000000000000" pitchFamily="2" charset="0"/>
                <a:cs typeface="Poppins" panose="00000500000000000000" pitchFamily="2" charset="0"/>
              </a:rPr>
              <a:t>Email </a:t>
            </a:r>
            <a:r>
              <a:rPr lang="en-GB" sz="1000" dirty="0">
                <a:solidFill>
                  <a:srgbClr val="3C4548"/>
                </a:solidFill>
                <a:latin typeface="Poppins" panose="00000500000000000000" pitchFamily="2" charset="0"/>
                <a:cs typeface="Poppins" panose="00000500000000000000" pitchFamily="2" charset="0"/>
                <a:hlinkClick r:id="rId6"/>
              </a:rPr>
              <a:t>supportza@lumiengage.com</a:t>
            </a:r>
            <a:r>
              <a:rPr lang="en-GB" sz="1000" dirty="0">
                <a:solidFill>
                  <a:srgbClr val="3C4548"/>
                </a:solidFill>
                <a:latin typeface="Poppins" panose="00000500000000000000" pitchFamily="2" charset="0"/>
                <a:cs typeface="Poppins" panose="00000500000000000000" pitchFamily="2" charset="0"/>
              </a:rPr>
              <a:t> if you require any technical assistance.</a:t>
            </a:r>
            <a:endParaRPr lang="en-ZA" sz="1000" dirty="0">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68764769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91baa47c-4f8a-48be-a01d-da9d04ebfb7b"/>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BE93D396E70D449E8236EF85F46105" ma:contentTypeVersion="14" ma:contentTypeDescription="Create a new document." ma:contentTypeScope="" ma:versionID="72a2cfc98bfb7823facde67c2f6964aa">
  <xsd:schema xmlns:xsd="http://www.w3.org/2001/XMLSchema" xmlns:xs="http://www.w3.org/2001/XMLSchema" xmlns:p="http://schemas.microsoft.com/office/2006/metadata/properties" xmlns:ns2="6c6eedcb-1bf3-4fd8-91ea-00064c34fb7d" xmlns:ns3="fbf557c2-f5a4-4a6d-9090-a247f315f5ff" targetNamespace="http://schemas.microsoft.com/office/2006/metadata/properties" ma:root="true" ma:fieldsID="ae273c53b2c94279ea48113a8102926c" ns2:_="" ns3:_="">
    <xsd:import namespace="6c6eedcb-1bf3-4fd8-91ea-00064c34fb7d"/>
    <xsd:import namespace="fbf557c2-f5a4-4a6d-9090-a247f315f5f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SIGNATUREAPPLIED"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6eedcb-1bf3-4fd8-91ea-00064c34fb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SIGNATUREAPPLIED" ma:index="20" nillable="true" ma:displayName="SIGNATURE APPLIED" ma:default="0" ma:format="Dropdown" ma:internalName="SIGNATUREAPPLIED">
      <xsd:simpleType>
        <xsd:restriction base="dms:Boolea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bf557c2-f5a4-4a6d-9090-a247f315f5f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IGNATUREAPPLIED xmlns="6c6eedcb-1bf3-4fd8-91ea-00064c34fb7d">false</SIGNATUREAPPLIED>
    <SharedWithUsers xmlns="fbf557c2-f5a4-4a6d-9090-a247f315f5ff">
      <UserInfo>
        <DisplayName>Karmen Vladar</DisplayName>
        <AccountId>34</AccountId>
        <AccountType/>
      </UserInfo>
      <UserInfo>
        <DisplayName>Andrej Vladar</DisplayName>
        <AccountId>27</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A6038B-BD20-4AA9-904C-A530B9DE1649}">
  <ds:schemaRefs>
    <ds:schemaRef ds:uri="6c6eedcb-1bf3-4fd8-91ea-00064c34fb7d"/>
    <ds:schemaRef ds:uri="fbf557c2-f5a4-4a6d-9090-a247f315f5f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10D67AD-984D-418E-BFEC-C44EA80E56DB}">
  <ds:schemaRefs>
    <ds:schemaRef ds:uri="6c6eedcb-1bf3-4fd8-91ea-00064c34fb7d"/>
    <ds:schemaRef ds:uri="fbf557c2-f5a4-4a6d-9090-a247f315f5f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7AB92D5-C408-4CFC-9D6C-FA6BA28107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227</TotalTime>
  <Words>724</Words>
  <Application>Microsoft Office PowerPoint</Application>
  <PresentationFormat>A4 Paper (210x297 mm)</PresentationFormat>
  <Paragraphs>116</Paragraphs>
  <Slides>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Poppins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Karmen Vladar</dc:creator>
  <cp:lastModifiedBy>Winston Lee</cp:lastModifiedBy>
  <cp:revision>36</cp:revision>
  <dcterms:created xsi:type="dcterms:W3CDTF">2020-06-16T14:03:16Z</dcterms:created>
  <dcterms:modified xsi:type="dcterms:W3CDTF">2024-05-22T09:28:13Z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0x0101009CBE93D396E70D449E8236EF85F46105</vt:lpwstr>
  </property>
</Properties>
</file>