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76" userDrawn="1">
          <p15:clr>
            <a:srgbClr val="A4A3A4"/>
          </p15:clr>
        </p15:guide>
        <p15:guide id="2" pos="9536" userDrawn="1">
          <p15:clr>
            <a:srgbClr val="A4A3A4"/>
          </p15:clr>
        </p15:guide>
        <p15:guide id="3" orient="horz" pos="134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2E69"/>
    <a:srgbClr val="879A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8" d="100"/>
          <a:sy n="18" d="100"/>
        </p:scale>
        <p:origin x="3060" y="114"/>
      </p:cViewPr>
      <p:guideLst>
        <p:guide orient="horz" pos="3276"/>
        <p:guide pos="9536"/>
        <p:guide orient="horz" pos="134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2211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5536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768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63937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084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81812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1982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88676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312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364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1446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BE4AF2-D9DD-40A3-B7F8-45984D25EC61}" type="datetimeFigureOut">
              <a:rPr lang="pt-PT" smtClean="0"/>
              <a:t>16/05/2024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F5A8BA-598F-4DA5-93AB-2C012222D9B0}" type="slidenum">
              <a:rPr lang="pt-PT" smtClean="0"/>
              <a:t>‹N›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12168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7.emf"/><Relationship Id="rId3" Type="http://schemas.openxmlformats.org/officeDocument/2006/relationships/image" Target="../media/image2.png"/><Relationship Id="rId7" Type="http://schemas.openxmlformats.org/officeDocument/2006/relationships/image" Target="../media/image5.svg"/><Relationship Id="rId12" Type="http://schemas.openxmlformats.org/officeDocument/2006/relationships/image" Target="../media/image10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11" Type="http://schemas.openxmlformats.org/officeDocument/2006/relationships/image" Target="../media/image6.png"/><Relationship Id="rId5" Type="http://schemas.openxmlformats.org/officeDocument/2006/relationships/image" Target="../media/image3.svg"/><Relationship Id="rId15" Type="http://schemas.openxmlformats.org/officeDocument/2006/relationships/image" Target="../media/image9.emf"/><Relationship Id="rId10" Type="http://schemas.openxmlformats.org/officeDocument/2006/relationships/image" Target="../media/image5.png"/><Relationship Id="rId9" Type="http://schemas.openxmlformats.org/officeDocument/2006/relationships/image" Target="../media/image7.svg"/><Relationship Id="rId1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Uma imagem com desfocar, Saturação de cores, azul, amarelo&#10;&#10;Descrição gerada automaticamente">
            <a:extLst>
              <a:ext uri="{FF2B5EF4-FFF2-40B4-BE49-F238E27FC236}">
                <a16:creationId xmlns:a16="http://schemas.microsoft.com/office/drawing/2014/main" id="{6DAA2E14-C59C-BE6C-F8D3-0E4AA17725A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86" b="15611"/>
          <a:stretch/>
        </p:blipFill>
        <p:spPr>
          <a:xfrm>
            <a:off x="0" y="1"/>
            <a:ext cx="30275213" cy="3371586"/>
          </a:xfrm>
          <a:prstGeom prst="rect">
            <a:avLst/>
          </a:prstGeom>
        </p:spPr>
      </p:pic>
      <p:pic>
        <p:nvPicPr>
          <p:cNvPr id="16" name="Gráfico 15">
            <a:extLst>
              <a:ext uri="{FF2B5EF4-FFF2-40B4-BE49-F238E27FC236}">
                <a16:creationId xmlns:a16="http://schemas.microsoft.com/office/drawing/2014/main" id="{C20B5D35-DB2A-4D5D-CDE1-41E916CF9F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 t="76699"/>
          <a:stretch/>
        </p:blipFill>
        <p:spPr>
          <a:xfrm>
            <a:off x="6403670" y="-1"/>
            <a:ext cx="12003492" cy="2796907"/>
          </a:xfrm>
          <a:prstGeom prst="rect">
            <a:avLst/>
          </a:prstGeom>
        </p:spPr>
      </p:pic>
      <p:pic>
        <p:nvPicPr>
          <p:cNvPr id="17" name="Gráfico 16">
            <a:extLst>
              <a:ext uri="{FF2B5EF4-FFF2-40B4-BE49-F238E27FC236}">
                <a16:creationId xmlns:a16="http://schemas.microsoft.com/office/drawing/2014/main" id="{CD1399D1-E98B-C857-FE65-200B95224D0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r="50000"/>
          <a:stretch/>
        </p:blipFill>
        <p:spPr>
          <a:xfrm>
            <a:off x="24687506" y="3867675"/>
            <a:ext cx="5587708" cy="11175415"/>
          </a:xfrm>
          <a:prstGeom prst="rect">
            <a:avLst/>
          </a:prstGeom>
        </p:spPr>
      </p:pic>
      <p:grpSp>
        <p:nvGrpSpPr>
          <p:cNvPr id="22" name="Agrupar 21">
            <a:extLst>
              <a:ext uri="{FF2B5EF4-FFF2-40B4-BE49-F238E27FC236}">
                <a16:creationId xmlns:a16="http://schemas.microsoft.com/office/drawing/2014/main" id="{C3D7CD1D-CE38-D59B-DD22-99BE6D260271}"/>
              </a:ext>
            </a:extLst>
          </p:cNvPr>
          <p:cNvGrpSpPr/>
          <p:nvPr/>
        </p:nvGrpSpPr>
        <p:grpSpPr>
          <a:xfrm>
            <a:off x="19117294" y="1042926"/>
            <a:ext cx="9508498" cy="767469"/>
            <a:chOff x="6549930" y="618078"/>
            <a:chExt cx="3424722" cy="276423"/>
          </a:xfrm>
        </p:grpSpPr>
        <p:pic>
          <p:nvPicPr>
            <p:cNvPr id="19" name="Gráfico 18">
              <a:extLst>
                <a:ext uri="{FF2B5EF4-FFF2-40B4-BE49-F238E27FC236}">
                  <a16:creationId xmlns:a16="http://schemas.microsoft.com/office/drawing/2014/main" id="{BD07C377-F3E8-65EB-6F6C-0F8CA8E42222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hq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p:blipFill>
          <p:spPr>
            <a:xfrm>
              <a:off x="9022557" y="692085"/>
              <a:ext cx="952095" cy="128408"/>
            </a:xfrm>
            <a:prstGeom prst="rect">
              <a:avLst/>
            </a:prstGeom>
          </p:spPr>
        </p:pic>
        <p:pic>
          <p:nvPicPr>
            <p:cNvPr id="20" name="Imagem 19">
              <a:extLst>
                <a:ext uri="{FF2B5EF4-FFF2-40B4-BE49-F238E27FC236}">
                  <a16:creationId xmlns:a16="http://schemas.microsoft.com/office/drawing/2014/main" id="{399952BD-45F5-407E-D9B4-FCC1109E5A7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65" r="3029"/>
            <a:stretch/>
          </p:blipFill>
          <p:spPr>
            <a:xfrm>
              <a:off x="6549930" y="618078"/>
              <a:ext cx="2249907" cy="276423"/>
            </a:xfrm>
            <a:prstGeom prst="rect">
              <a:avLst/>
            </a:prstGeom>
          </p:spPr>
        </p:pic>
      </p:grp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F237CB70-8280-89A3-4607-DC28AD16EDA7}"/>
              </a:ext>
            </a:extLst>
          </p:cNvPr>
          <p:cNvSpPr txBox="1"/>
          <p:nvPr/>
        </p:nvSpPr>
        <p:spPr>
          <a:xfrm>
            <a:off x="24687506" y="1965909"/>
            <a:ext cx="448004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>
                <a:solidFill>
                  <a:srgbClr val="192E69"/>
                </a:solidFill>
                <a:effectLst/>
              </a:rPr>
              <a:t>The conference is partly financed by the European Union</a:t>
            </a:r>
            <a:endParaRPr lang="pt-PT" sz="2400" dirty="0">
              <a:solidFill>
                <a:srgbClr val="192E69"/>
              </a:solidFill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A27B910A-673F-689E-DF16-C65D2DF5118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1107666" y="751611"/>
            <a:ext cx="7198685" cy="1706611"/>
          </a:xfrm>
          <a:prstGeom prst="rect">
            <a:avLst/>
          </a:prstGeom>
        </p:spPr>
      </p:pic>
      <p:sp>
        <p:nvSpPr>
          <p:cNvPr id="8" name="Segnaposto testo 7"/>
          <p:cNvSpPr>
            <a:spLocks noGrp="1"/>
          </p:cNvSpPr>
          <p:nvPr>
            <p:ph type="body" idx="1"/>
          </p:nvPr>
        </p:nvSpPr>
        <p:spPr>
          <a:xfrm>
            <a:off x="1107666" y="7358520"/>
            <a:ext cx="13680000" cy="33546609"/>
          </a:xfrm>
          <a:ln w="3175">
            <a:noFill/>
          </a:ln>
        </p:spPr>
        <p:txBody>
          <a:bodyPr anchor="t">
            <a:normAutofit/>
          </a:bodyPr>
          <a:lstStyle/>
          <a:p>
            <a:pPr algn="ctr">
              <a:spcBef>
                <a:spcPts val="0"/>
              </a:spcBef>
              <a:defRPr/>
            </a:pPr>
            <a:endParaRPr lang="en-US" sz="44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0"/>
              </a:spcBef>
              <a:defRPr/>
            </a:pPr>
            <a:r>
              <a:rPr lang="en-US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VELA</a:t>
            </a:r>
            <a:r>
              <a:rPr lang="en-US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ISTAT survey on job vacancies and hours worked 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6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 indices on </a:t>
            </a:r>
            <a:r>
              <a:rPr lang="en-US" sz="3600" dirty="0" err="1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labour</a:t>
            </a:r>
            <a:r>
              <a:rPr lang="en-US" sz="36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input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085243" lvl="1" indent="-5715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hours worked </a:t>
            </a:r>
            <a:endParaRPr lang="en-US" sz="360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085243" lvl="1" indent="-571500">
              <a:spcBef>
                <a:spcPts val="60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36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hours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worked per </a:t>
            </a:r>
            <a:r>
              <a:rPr lang="en-US" sz="36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obtained by dividing the total hours worked with the average number of employee positions occupied in the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quarter</a:t>
            </a:r>
          </a:p>
          <a:p>
            <a:pPr lvl="1">
              <a:spcBef>
                <a:spcPts val="600"/>
              </a:spcBef>
              <a:spcAft>
                <a:spcPts val="1800"/>
              </a:spcAft>
              <a:defRPr/>
            </a:pP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Fixed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basis indices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obtained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each economic activity sector as a ratio between the value of the indicator in the reference quarter and the average value of the base year (currently 2015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defRPr/>
            </a:pPr>
            <a:r>
              <a:rPr lang="en-US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Current </a:t>
            </a:r>
            <a:r>
              <a:rPr lang="en-US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treatment of </a:t>
            </a:r>
            <a:r>
              <a:rPr lang="en-US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SEASONALITY </a:t>
            </a:r>
            <a:r>
              <a:rPr lang="en-US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VELA</a:t>
            </a:r>
            <a:endParaRPr lang="en-US" sz="4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ts val="1200"/>
              </a:spcBef>
              <a:spcAft>
                <a:spcPts val="1200"/>
              </a:spcAft>
              <a:defRPr/>
            </a:pP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Seasonality is strongly present in hours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worked.</a:t>
            </a:r>
          </a:p>
          <a:p>
            <a:pPr lvl="0" algn="ctr">
              <a:spcBef>
                <a:spcPts val="1200"/>
              </a:spcBef>
              <a:spcAft>
                <a:spcPts val="1800"/>
              </a:spcAft>
              <a:defRPr/>
            </a:pP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produce seasonally adjusted (S.A.)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indices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currently used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  <a:p>
            <a:pPr lvl="0" algn="ctr"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6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series are individually seasonally adjusted, </a:t>
            </a: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ts val="600"/>
              </a:spcBef>
              <a:spcAft>
                <a:spcPts val="1800"/>
              </a:spcAft>
              <a:defRPr/>
            </a:pP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both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elementary and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aggregates</a:t>
            </a:r>
          </a:p>
          <a:p>
            <a:pPr lvl="0" algn="ctr">
              <a:spcBef>
                <a:spcPts val="600"/>
              </a:spcBef>
              <a:spcAft>
                <a:spcPts val="600"/>
              </a:spcAft>
              <a:defRPr/>
            </a:pPr>
            <a:r>
              <a:rPr lang="en-US" sz="3600" dirty="0" smtClean="0">
                <a:solidFill>
                  <a:srgbClr val="192E6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  <a:endParaRPr lang="en-US" sz="3600" dirty="0">
              <a:solidFill>
                <a:srgbClr val="192E6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>
              <a:spcBef>
                <a:spcPts val="300"/>
              </a:spcBef>
              <a:spcAft>
                <a:spcPts val="300"/>
              </a:spcAft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easier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implement: seasonal adjustment is applied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directly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 the series of interest</a:t>
            </a:r>
          </a:p>
          <a:p>
            <a:pPr lvl="0"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3600" dirty="0" smtClean="0">
                <a:solidFill>
                  <a:srgbClr val="192E6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cons</a:t>
            </a:r>
            <a:endParaRPr lang="en-US" sz="3600" dirty="0">
              <a:solidFill>
                <a:srgbClr val="192E6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>
              <a:spcBef>
                <a:spcPts val="300"/>
              </a:spcBef>
              <a:spcAft>
                <a:spcPts val="300"/>
              </a:spcAft>
              <a:buClr>
                <a:srgbClr val="C00000"/>
              </a:buClr>
              <a:buSzPct val="120000"/>
              <a:buFont typeface="Arial" panose="020B0604020202020204" pitchFamily="34" charset="0"/>
              <a:buChar char="x"/>
              <a:defRPr/>
            </a:pP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lead to inconsistency problems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out-of-range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between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aggregated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component series</a:t>
            </a:r>
          </a:p>
          <a:p>
            <a:pPr marL="571500" lvl="0" indent="-5715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en-US" sz="360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0" indent="-5715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endParaRPr lang="en-US" sz="360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1800"/>
              </a:spcBef>
              <a:spcAft>
                <a:spcPts val="600"/>
              </a:spcAft>
              <a:defRPr/>
            </a:pPr>
            <a:r>
              <a:rPr lang="en-US" sz="4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Eurostat guidelines on seasonal adjustment</a:t>
            </a:r>
          </a:p>
          <a:p>
            <a:pPr marL="1085850" lvl="1" indent="-571500" fontAlgn="t">
              <a:spcBef>
                <a:spcPts val="1800"/>
              </a:spcBef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seasonally adjusted component series have similar trends, the direct approach is preferred </a:t>
            </a:r>
          </a:p>
          <a:p>
            <a:pPr marL="1085850" lvl="1" indent="-571500" fontAlgn="t">
              <a:spcBef>
                <a:spcPts val="1800"/>
              </a:spcBef>
              <a:buSzPct val="120000"/>
              <a:buFont typeface="Arial" panose="020B0604020202020204" pitchFamily="34" charset="0"/>
              <a:buChar char="•"/>
              <a:defRPr/>
            </a:pP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they have very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characteristics and vary in weight over time, the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indirect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approach is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preferred</a:t>
            </a:r>
            <a:endParaRPr lang="en-US" sz="24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3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chemeClr val="tx2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endParaRPr lang="en-US" sz="2400" dirty="0" smtClean="0">
              <a:solidFill>
                <a:schemeClr val="tx2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endParaRPr lang="en-US" sz="4400" dirty="0" smtClean="0">
              <a:solidFill>
                <a:schemeClr val="tx2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4400" dirty="0" smtClean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  <a:r>
              <a:rPr lang="en-US" sz="4400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SECTOR H </a:t>
            </a:r>
            <a:r>
              <a:rPr lang="en-US" sz="4400" dirty="0" smtClean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4400" dirty="0">
                <a:solidFill>
                  <a:schemeClr val="tx2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SECTOR I</a:t>
            </a:r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3"/>
          </p:nvPr>
        </p:nvSpPr>
        <p:spPr>
          <a:xfrm>
            <a:off x="15326825" y="7358520"/>
            <a:ext cx="13680000" cy="34284780"/>
          </a:xfrm>
          <a:ln w="3175">
            <a:noFill/>
          </a:ln>
        </p:spPr>
        <p:txBody>
          <a:bodyPr anchor="t">
            <a:normAutofit lnSpcReduction="10000"/>
          </a:bodyPr>
          <a:lstStyle/>
          <a:p>
            <a:pPr lvl="0" algn="ctr" defTabSz="457200">
              <a:lnSpc>
                <a:spcPct val="11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36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INDIRECT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APPROACH </a:t>
            </a:r>
          </a:p>
          <a:p>
            <a:pPr lvl="0" algn="ctr" defTabSz="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elementary </a:t>
            </a:r>
            <a:r>
              <a:rPr lang="en-US" sz="3600" b="0" dirty="0" err="1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serie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seasonally adjusted; S.A. aggregates series are obtained combining two or more S.A. elementary series </a:t>
            </a:r>
            <a:endParaRPr lang="en-US" sz="3600" b="0" dirty="0">
              <a:solidFill>
                <a:srgbClr val="0E2841">
                  <a:lumMod val="65000"/>
                  <a:lumOff val="35000"/>
                </a:srgbClr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dirty="0">
                <a:solidFill>
                  <a:srgbClr val="192E6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</a:t>
            </a:r>
          </a:p>
          <a:p>
            <a:pPr marL="571500" lvl="0" indent="-571500" defTabSz="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consistency between aggregate and component series is guaranteed by construction (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out-of-range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algn="ctr" defTabSz="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endParaRPr lang="en-US" sz="54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defRPr/>
            </a:pPr>
            <a:r>
              <a:rPr lang="en-US" sz="36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already gained in </a:t>
            </a:r>
            <a:r>
              <a:rPr lang="en-US" sz="3600" b="0" dirty="0" err="1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Istat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LFS</a:t>
            </a:r>
          </a:p>
          <a:p>
            <a:pPr lvl="0" algn="ctr" defTabSz="457200">
              <a:lnSpc>
                <a:spcPct val="100000"/>
              </a:lnSpc>
              <a:spcBef>
                <a:spcPts val="30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r>
              <a:rPr lang="en-US" sz="3600" dirty="0" smtClean="0">
                <a:solidFill>
                  <a:srgbClr val="0E2841">
                    <a:lumMod val="65000"/>
                    <a:lumOff val="3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TEST </a:t>
            </a:r>
            <a:r>
              <a:rPr lang="en-US" sz="3600" dirty="0">
                <a:solidFill>
                  <a:srgbClr val="0E2841">
                    <a:lumMod val="65000"/>
                    <a:lumOff val="3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INDIRECT APPROACH ON VELA SERIES</a:t>
            </a:r>
          </a:p>
          <a:p>
            <a:pPr marL="265113" lvl="0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r>
              <a:rPr lang="en-US" sz="28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case of hours worked per capita, the application of the indirect approach was </a:t>
            </a:r>
            <a:r>
              <a:rPr lang="en-US" sz="28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twofold</a:t>
            </a:r>
            <a:r>
              <a:rPr lang="en-US" sz="28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742950" lvl="0" indent="-477838" defTabSz="45720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+mj-lt"/>
              <a:buAutoNum type="arabicPeriod"/>
              <a:defRPr/>
            </a:pPr>
            <a:r>
              <a:rPr lang="en-US" sz="28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S.A. series were obtained by seasonally adjusting the series of </a:t>
            </a:r>
            <a:r>
              <a:rPr lang="en-US" sz="28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hours</a:t>
            </a:r>
            <a:r>
              <a:rPr lang="en-US" sz="28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the series of the </a:t>
            </a:r>
            <a:r>
              <a:rPr lang="en-US" sz="28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employed</a:t>
            </a:r>
            <a:r>
              <a:rPr lang="en-US" sz="28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separately and then relating them</a:t>
            </a:r>
          </a:p>
          <a:p>
            <a:pPr marL="742950" lvl="0" indent="-477838" defTabSz="4572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Font typeface="+mj-lt"/>
              <a:buAutoNum type="arabicPeriod"/>
              <a:defRPr/>
            </a:pPr>
            <a:r>
              <a:rPr lang="en-US" sz="28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numerator, as well as for the denominator, the different series, </a:t>
            </a:r>
            <a:r>
              <a:rPr lang="en-US" sz="28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disaggregated by NACE </a:t>
            </a:r>
            <a:r>
              <a:rPr lang="en-US" sz="28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Rev. 2 economic </a:t>
            </a:r>
            <a:r>
              <a:rPr lang="en-US" sz="28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activity </a:t>
            </a:r>
            <a:r>
              <a:rPr lang="en-US" sz="28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sections, were S.A. </a:t>
            </a:r>
            <a:r>
              <a:rPr lang="en-US" sz="28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separately</a:t>
            </a:r>
          </a:p>
          <a:p>
            <a:pPr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r>
              <a:rPr lang="en-US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MAIN RESULTS</a:t>
            </a:r>
          </a:p>
          <a:p>
            <a:pPr lvl="0" defTabSz="457200">
              <a:lnSpc>
                <a:spcPct val="10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28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lnSpc>
                <a:spcPct val="11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36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lnSpc>
                <a:spcPct val="11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lnSpc>
                <a:spcPct val="11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36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lnSpc>
                <a:spcPct val="11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lnSpc>
                <a:spcPct val="11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36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lnSpc>
                <a:spcPct val="11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lnSpc>
                <a:spcPct val="11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36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lnSpc>
                <a:spcPct val="11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457200">
              <a:lnSpc>
                <a:spcPct val="100000"/>
              </a:lnSpc>
              <a:spcBef>
                <a:spcPts val="300"/>
              </a:spcBef>
              <a:spcAft>
                <a:spcPts val="1800"/>
              </a:spcAft>
              <a:defRPr/>
            </a:pPr>
            <a:endParaRPr lang="en-US" sz="36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0" indent="-742950" defTabSz="457200">
              <a:lnSpc>
                <a:spcPct val="100000"/>
              </a:lnSpc>
              <a:spcBef>
                <a:spcPts val="300"/>
              </a:spcBef>
              <a:spcAft>
                <a:spcPts val="1800"/>
              </a:spcAft>
              <a:buFont typeface="+mj-lt"/>
              <a:buAutoNum type="arabicPeriod"/>
              <a:defRPr/>
            </a:pP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 defTabSz="457200">
              <a:lnSpc>
                <a:spcPct val="100000"/>
              </a:lnSpc>
              <a:spcBef>
                <a:spcPts val="1200"/>
              </a:spcBef>
              <a:spcAft>
                <a:spcPts val="300"/>
              </a:spcAft>
              <a:defRPr/>
            </a:pPr>
            <a:endParaRPr lang="en-US" sz="3600" dirty="0" smtClean="0">
              <a:solidFill>
                <a:srgbClr val="0E2841">
                  <a:lumMod val="65000"/>
                  <a:lumOff val="35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0"/>
              </a:spcBef>
              <a:spcAft>
                <a:spcPts val="600"/>
              </a:spcAft>
              <a:defRPr/>
            </a:pPr>
            <a:r>
              <a:rPr lang="en-US" sz="4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sz="44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defTabSz="457200">
              <a:lnSpc>
                <a:spcPct val="100000"/>
              </a:lnSpc>
              <a:spcBef>
                <a:spcPts val="1800"/>
              </a:spcBef>
              <a:spcAft>
                <a:spcPts val="1800"/>
              </a:spcAft>
              <a:defRPr/>
            </a:pP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LFS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indirect approach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applied to VELA led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important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results:</a:t>
            </a:r>
            <a:endParaRPr lang="en-US" sz="36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6925" indent="-339725" defTabSz="457200">
              <a:lnSpc>
                <a:spcPct val="100000"/>
              </a:lnSpc>
              <a:spcBef>
                <a:spcPts val="30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of </a:t>
            </a: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VELA S.A. series</a:t>
            </a:r>
            <a:endParaRPr lang="en-US" sz="36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4625" lvl="1" indent="-720725">
              <a:lnSpc>
                <a:spcPct val="100000"/>
              </a:lnSpc>
              <a:spcBef>
                <a:spcPts val="300"/>
              </a:spcBef>
              <a:spcAft>
                <a:spcPts val="1200"/>
              </a:spcAft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lang="en-US" sz="32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</a:t>
            </a:r>
            <a:r>
              <a:rPr lang="en-US" sz="32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out-of-range</a:t>
            </a:r>
            <a:r>
              <a:rPr lang="en-US" sz="32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 ~ 20 data points in the current </a:t>
            </a:r>
            <a:r>
              <a:rPr lang="en-US" sz="32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procedure</a:t>
            </a:r>
          </a:p>
          <a:p>
            <a:pPr marL="1444625" lvl="1" indent="-720725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lang="en-US" sz="32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significant revisions </a:t>
            </a:r>
            <a:r>
              <a:rPr lang="en-US" sz="32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comparing direct to indirect method</a:t>
            </a:r>
          </a:p>
          <a:p>
            <a:pPr marL="1444625" lvl="1" indent="-987425">
              <a:spcBef>
                <a:spcPts val="300"/>
              </a:spcBef>
              <a:spcAft>
                <a:spcPts val="300"/>
              </a:spcAft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  <a:defRPr/>
            </a:pPr>
            <a:endParaRPr lang="en-US" sz="32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96925" lvl="0" indent="-339725" defTabSz="457200">
              <a:lnSpc>
                <a:spcPct val="100000"/>
              </a:lnSpc>
              <a:spcBef>
                <a:spcPts val="300"/>
              </a:spcBef>
              <a:spcAft>
                <a:spcPts val="1800"/>
              </a:spcAft>
              <a:buFont typeface="Arial" panose="020B0604020202020204" pitchFamily="34" charset="0"/>
              <a:buChar char="•"/>
              <a:defRPr/>
            </a:pPr>
            <a:r>
              <a:rPr lang="en-US" sz="3600" b="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</a:t>
            </a:r>
            <a:r>
              <a:rPr lang="en-US" sz="36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of official statistics</a:t>
            </a:r>
            <a:endParaRPr lang="en-US" sz="3600" b="0" dirty="0" smtClean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444625" lvl="1" indent="-720725">
              <a:lnSpc>
                <a:spcPct val="100000"/>
              </a:lnSpc>
              <a:spcBef>
                <a:spcPts val="300"/>
              </a:spcBef>
              <a:spcAft>
                <a:spcPts val="1800"/>
              </a:spcAft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lang="en-US" sz="32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integrating methodologies </a:t>
            </a:r>
            <a:r>
              <a:rPr lang="en-US" sz="32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followed by surveys with different characteristics</a:t>
            </a:r>
          </a:p>
          <a:p>
            <a:pPr marL="1444625" lvl="1" indent="-720725">
              <a:lnSpc>
                <a:spcPct val="100000"/>
              </a:lnSpc>
              <a:spcBef>
                <a:spcPts val="300"/>
              </a:spcBef>
              <a:spcAft>
                <a:spcPts val="1800"/>
              </a:spcAft>
              <a:buClr>
                <a:srgbClr val="00B050"/>
              </a:buClr>
              <a:buSzPct val="150000"/>
              <a:buFont typeface="Wingdings" panose="05000000000000000000" pitchFamily="2" charset="2"/>
              <a:buChar char="ü"/>
              <a:defRPr/>
            </a:pPr>
            <a:r>
              <a:rPr lang="en-US" sz="32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en-US" sz="32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comparability </a:t>
            </a:r>
            <a:r>
              <a:rPr lang="en-US" sz="3200" b="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data from </a:t>
            </a:r>
            <a:r>
              <a:rPr lang="en-US" sz="3200" dirty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different </a:t>
            </a:r>
            <a:r>
              <a:rPr lang="en-US" sz="3200" dirty="0" smtClean="0">
                <a:solidFill>
                  <a:srgbClr val="192E6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sources</a:t>
            </a:r>
            <a:endParaRPr lang="en-US" sz="36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0" indent="-742950" defTabSz="457200">
              <a:lnSpc>
                <a:spcPct val="100000"/>
              </a:lnSpc>
              <a:spcBef>
                <a:spcPts val="300"/>
              </a:spcBef>
              <a:spcAft>
                <a:spcPts val="1800"/>
              </a:spcAft>
              <a:buFont typeface="+mj-lt"/>
              <a:buAutoNum type="arabicPeriod"/>
              <a:defRPr/>
            </a:pPr>
            <a:endParaRPr lang="en-US" sz="3600" b="0" dirty="0">
              <a:solidFill>
                <a:srgbClr val="192E6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itolo 23"/>
          <p:cNvSpPr txBox="1">
            <a:spLocks noGrp="1"/>
          </p:cNvSpPr>
          <p:nvPr>
            <p:ph type="title"/>
          </p:nvPr>
        </p:nvSpPr>
        <p:spPr>
          <a:xfrm>
            <a:off x="-1" y="4003901"/>
            <a:ext cx="30275213" cy="28069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Improving the quality of seasonal adjustment process: an Italian case study based on per capita hours worked official </a:t>
            </a:r>
            <a:r>
              <a:rPr lang="en-US" sz="8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indicator</a:t>
            </a:r>
          </a:p>
          <a:p>
            <a:pPr algn="ctr"/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Graziani C., Lucarelli A., Lucarelli M., Matera M.,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Spizzichino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A. </a:t>
            </a:r>
            <a:r>
              <a:rPr lang="en-GB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Più 25"/>
          <p:cNvSpPr/>
          <p:nvPr/>
        </p:nvSpPr>
        <p:spPr>
          <a:xfrm>
            <a:off x="21772803" y="11116582"/>
            <a:ext cx="943897" cy="914400"/>
          </a:xfrm>
          <a:prstGeom prst="mathPlus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in giù 17"/>
          <p:cNvSpPr/>
          <p:nvPr/>
        </p:nvSpPr>
        <p:spPr>
          <a:xfrm flipH="1">
            <a:off x="7751361" y="29427471"/>
            <a:ext cx="784674" cy="1000497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Freccia in giù 22"/>
          <p:cNvSpPr/>
          <p:nvPr/>
        </p:nvSpPr>
        <p:spPr>
          <a:xfrm flipH="1">
            <a:off x="21860600" y="12749831"/>
            <a:ext cx="784674" cy="1000497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1" name="Immagine 30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07666" y="31923721"/>
            <a:ext cx="14219159" cy="9139304"/>
          </a:xfrm>
          <a:prstGeom prst="rect">
            <a:avLst/>
          </a:prstGeom>
        </p:spPr>
      </p:pic>
      <p:pic>
        <p:nvPicPr>
          <p:cNvPr id="34" name="Immagine 3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6421099" y="18404173"/>
            <a:ext cx="11630279" cy="7609492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5933516" y="26265725"/>
            <a:ext cx="12563475" cy="778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515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5e050e0-9c38-4d65-b99e-95696d3c879d">
      <Terms xmlns="http://schemas.microsoft.com/office/infopath/2007/PartnerControls"/>
    </lcf76f155ced4ddcb4097134ff3c332f>
    <TaxCatchAll xmlns="5c9e08c8-e7f2-462b-9164-2ef5c429cc8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6D1E8EA4CD0804C918D6218EA0473AD" ma:contentTypeVersion="20" ma:contentTypeDescription="Criar um novo documento." ma:contentTypeScope="" ma:versionID="af169f06d429a3f20d4ab00d5d109ed9">
  <xsd:schema xmlns:xsd="http://www.w3.org/2001/XMLSchema" xmlns:xs="http://www.w3.org/2001/XMLSchema" xmlns:p="http://schemas.microsoft.com/office/2006/metadata/properties" xmlns:ns2="95e050e0-9c38-4d65-b99e-95696d3c879d" xmlns:ns3="5c9e08c8-e7f2-462b-9164-2ef5c429cc81" targetNamespace="http://schemas.microsoft.com/office/2006/metadata/properties" ma:root="true" ma:fieldsID="3bbb77e109ed7e35b519c82c68df2200" ns2:_="" ns3:_="">
    <xsd:import namespace="95e050e0-9c38-4d65-b99e-95696d3c879d"/>
    <xsd:import namespace="5c9e08c8-e7f2-462b-9164-2ef5c429cc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e050e0-9c38-4d65-b99e-95696d3c87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Etiquetas de Imagem" ma:readOnly="false" ma:fieldId="{5cf76f15-5ced-4ddc-b409-7134ff3c332f}" ma:taxonomyMulti="true" ma:sspId="f5c1640c-3db8-4566-90c0-52ccacb8e1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9e08c8-e7f2-462b-9164-2ef5c429cc8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ff5524-624c-4f69-bd55-967041d09b88}" ma:internalName="TaxCatchAll" ma:showField="CatchAllData" ma:web="5c9e08c8-e7f2-462b-9164-2ef5c429cc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6C5D36-678F-4DDF-B589-9B20BAE68384}">
  <ds:schemaRefs>
    <ds:schemaRef ds:uri="http://schemas.microsoft.com/office/2006/metadata/properties"/>
    <ds:schemaRef ds:uri="http://www.w3.org/XML/1998/namespace"/>
    <ds:schemaRef ds:uri="http://purl.org/dc/dcmitype/"/>
    <ds:schemaRef ds:uri="http://schemas.openxmlformats.org/package/2006/metadata/core-properties"/>
    <ds:schemaRef ds:uri="5c9e08c8-e7f2-462b-9164-2ef5c429cc81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95e050e0-9c38-4d65-b99e-95696d3c879d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035E28EF-8916-4D13-BBB7-DC94D2CA25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CA42F1E-6716-446E-BE14-CEFD2B4175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e050e0-9c38-4d65-b99e-95696d3c879d"/>
    <ds:schemaRef ds:uri="5c9e08c8-e7f2-462b-9164-2ef5c429cc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963</TotalTime>
  <Words>418</Words>
  <Application>Microsoft Office PowerPoint</Application>
  <PresentationFormat>Personalizzato</PresentationFormat>
  <Paragraphs>76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Wingdings</vt:lpstr>
      <vt:lpstr>Tema do Office</vt:lpstr>
      <vt:lpstr>Improving the quality of seasonal adjustment process: an Italian case study based on per capita hours worked official indicator Graziani C., Lucarelli A., Lucarelli M., Matera M., Spizzichino A.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Maria Brito | Leading.pt</dc:creator>
  <cp:lastModifiedBy>Maurizio Lucarelli</cp:lastModifiedBy>
  <cp:revision>51</cp:revision>
  <dcterms:created xsi:type="dcterms:W3CDTF">2024-02-27T10:06:36Z</dcterms:created>
  <dcterms:modified xsi:type="dcterms:W3CDTF">2024-05-16T13:51:54Z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0x01010026D1E8EA4CD0804C918D6218EA0473AD</vt:lpwstr>
  </property>
</Properties>
</file>