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sldIdLst>
    <p:sldId id="266" r:id="rId4"/>
    <p:sldId id="261" r:id="rId5"/>
    <p:sldId id="272" r:id="rId6"/>
    <p:sldId id="273" r:id="rId7"/>
    <p:sldId id="274" r:id="rId8"/>
    <p:sldId id="275" r:id="rId9"/>
    <p:sldId id="276" r:id="rId10"/>
    <p:sldId id="277" r:id="rId11"/>
    <p:sldId id="278" r:id="rId12"/>
    <p:sldId id="279" r:id="rId13"/>
    <p:sldId id="280" r:id="rId14"/>
    <p:sldId id="281" r:id="rId15"/>
    <p:sldId id="262" r:id="rId16"/>
    <p:sldId id="269" r:id="rId1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958" userDrawn="1">
          <p15:clr>
            <a:srgbClr val="A4A3A4"/>
          </p15:clr>
        </p15:guide>
        <p15:guide id="4"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E69"/>
    <a:srgbClr val="D4BB62"/>
    <a:srgbClr val="559FA6"/>
    <a:srgbClr val="EFE9D5"/>
    <a:srgbClr val="879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67" autoAdjust="0"/>
  </p:normalViewPr>
  <p:slideViewPr>
    <p:cSldViewPr snapToGrid="0" showGuides="1">
      <p:cViewPr varScale="1">
        <p:scale>
          <a:sx n="68" d="100"/>
          <a:sy n="68" d="100"/>
        </p:scale>
        <p:origin x="78" y="228"/>
      </p:cViewPr>
      <p:guideLst>
        <p:guide pos="3840"/>
        <p:guide orient="horz" pos="958"/>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EADB4-D927-4B43-9141-6545868565F8}" type="datetimeFigureOut">
              <a:rPr lang="de-AT" smtClean="0"/>
              <a:t>17.05.2024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65F49-A4EF-40D2-B2AB-141FDE6809C9}" type="slidenum">
              <a:rPr lang="de-AT" smtClean="0"/>
              <a:t>‹Nr.›</a:t>
            </a:fld>
            <a:endParaRPr lang="de-AT"/>
          </a:p>
        </p:txBody>
      </p:sp>
    </p:spTree>
    <p:extLst>
      <p:ext uri="{BB962C8B-B14F-4D97-AF65-F5344CB8AC3E}">
        <p14:creationId xmlns:p14="http://schemas.microsoft.com/office/powerpoint/2010/main" val="295149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First you need a partner, then you need to agree on a way to cooperate, then you need to implement it and keep it alive</a:t>
            </a:r>
          </a:p>
          <a:p>
            <a:r>
              <a:rPr lang="en-US" sz="1200" b="0" i="0" kern="1200" dirty="0">
                <a:solidFill>
                  <a:schemeClr val="tx1"/>
                </a:solidFill>
                <a:effectLst/>
                <a:latin typeface="+mn-lt"/>
                <a:ea typeface="+mn-ea"/>
                <a:cs typeface="+mn-cs"/>
              </a:rPr>
              <a:t>The ÖAW-/</a:t>
            </a:r>
            <a:r>
              <a:rPr lang="en-US" sz="1200" b="0" i="0" kern="1200" dirty="0" err="1">
                <a:solidFill>
                  <a:schemeClr val="tx1"/>
                </a:solidFill>
                <a:effectLst/>
                <a:latin typeface="+mn-lt"/>
                <a:ea typeface="+mn-ea"/>
                <a:cs typeface="+mn-cs"/>
              </a:rPr>
              <a:t>Statistik</a:t>
            </a:r>
            <a:r>
              <a:rPr lang="en-US" sz="1200" b="0" i="0" kern="1200" dirty="0">
                <a:solidFill>
                  <a:schemeClr val="tx1"/>
                </a:solidFill>
                <a:effectLst/>
                <a:latin typeface="+mn-lt"/>
                <a:ea typeface="+mn-ea"/>
                <a:cs typeface="+mn-cs"/>
              </a:rPr>
              <a:t> Austria Lectures shed light on trends and questions in applied statistics concerning societal challenges. By intensifying the dialogue, both science and </a:t>
            </a:r>
            <a:r>
              <a:rPr lang="en-US" sz="1200" b="0" i="0" kern="1200" dirty="0" err="1">
                <a:solidFill>
                  <a:schemeClr val="tx1"/>
                </a:solidFill>
                <a:effectLst/>
                <a:latin typeface="+mn-lt"/>
                <a:ea typeface="+mn-ea"/>
                <a:cs typeface="+mn-cs"/>
              </a:rPr>
              <a:t>Statistik</a:t>
            </a:r>
            <a:r>
              <a:rPr lang="en-US" sz="1200" b="0" i="0" kern="1200" dirty="0">
                <a:solidFill>
                  <a:schemeClr val="tx1"/>
                </a:solidFill>
                <a:effectLst/>
                <a:latin typeface="+mn-lt"/>
                <a:ea typeface="+mn-ea"/>
                <a:cs typeface="+mn-cs"/>
              </a:rPr>
              <a:t> Austria receive crucial impulses, thus strengthening empirical research at the Austrian science hub. At each event, international guest speakers will present top research papers utilizing data from statistical institutions or innovations in statistics.</a:t>
            </a:r>
            <a:endParaRPr lang="de-AT" dirty="0"/>
          </a:p>
        </p:txBody>
      </p:sp>
      <p:sp>
        <p:nvSpPr>
          <p:cNvPr id="4" name="Foliennummernplatzhalter 3"/>
          <p:cNvSpPr>
            <a:spLocks noGrp="1"/>
          </p:cNvSpPr>
          <p:nvPr>
            <p:ph type="sldNum" sz="quarter" idx="5"/>
          </p:nvPr>
        </p:nvSpPr>
        <p:spPr/>
        <p:txBody>
          <a:bodyPr/>
          <a:lstStyle/>
          <a:p>
            <a:fld id="{13765F49-A4EF-40D2-B2AB-141FDE6809C9}" type="slidenum">
              <a:rPr lang="de-AT" smtClean="0"/>
              <a:t>4</a:t>
            </a:fld>
            <a:endParaRPr lang="de-AT"/>
          </a:p>
        </p:txBody>
      </p:sp>
    </p:spTree>
    <p:extLst>
      <p:ext uri="{BB962C8B-B14F-4D97-AF65-F5344CB8AC3E}">
        <p14:creationId xmlns:p14="http://schemas.microsoft.com/office/powerpoint/2010/main" val="385316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13765F49-A4EF-40D2-B2AB-141FDE6809C9}" type="slidenum">
              <a:rPr lang="de-AT" smtClean="0"/>
              <a:t>7</a:t>
            </a:fld>
            <a:endParaRPr lang="de-AT"/>
          </a:p>
        </p:txBody>
      </p:sp>
    </p:spTree>
    <p:extLst>
      <p:ext uri="{BB962C8B-B14F-4D97-AF65-F5344CB8AC3E}">
        <p14:creationId xmlns:p14="http://schemas.microsoft.com/office/powerpoint/2010/main" val="14397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13765F49-A4EF-40D2-B2AB-141FDE6809C9}" type="slidenum">
              <a:rPr lang="de-AT" smtClean="0"/>
              <a:t>11</a:t>
            </a:fld>
            <a:endParaRPr lang="de-AT"/>
          </a:p>
        </p:txBody>
      </p:sp>
    </p:spTree>
    <p:extLst>
      <p:ext uri="{BB962C8B-B14F-4D97-AF65-F5344CB8AC3E}">
        <p14:creationId xmlns:p14="http://schemas.microsoft.com/office/powerpoint/2010/main" val="263971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13765F49-A4EF-40D2-B2AB-141FDE6809C9}" type="slidenum">
              <a:rPr lang="de-AT" smtClean="0"/>
              <a:t>12</a:t>
            </a:fld>
            <a:endParaRPr lang="de-AT"/>
          </a:p>
        </p:txBody>
      </p:sp>
    </p:spTree>
    <p:extLst>
      <p:ext uri="{BB962C8B-B14F-4D97-AF65-F5344CB8AC3E}">
        <p14:creationId xmlns:p14="http://schemas.microsoft.com/office/powerpoint/2010/main" val="80591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13765F49-A4EF-40D2-B2AB-141FDE6809C9}" type="slidenum">
              <a:rPr lang="de-AT" smtClean="0"/>
              <a:t>13</a:t>
            </a:fld>
            <a:endParaRPr lang="de-AT"/>
          </a:p>
        </p:txBody>
      </p:sp>
    </p:spTree>
    <p:extLst>
      <p:ext uri="{BB962C8B-B14F-4D97-AF65-F5344CB8AC3E}">
        <p14:creationId xmlns:p14="http://schemas.microsoft.com/office/powerpoint/2010/main" val="159774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822F8-0087-5B9C-A1FC-6D9CFCB0683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D421C892-6644-23A0-088C-5955C3EC8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499560C3-9554-B6E9-3398-C333B4B96E4A}"/>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5" name="Marcador de Posição do Rodapé 4">
            <a:extLst>
              <a:ext uri="{FF2B5EF4-FFF2-40B4-BE49-F238E27FC236}">
                <a16:creationId xmlns:a16="http://schemas.microsoft.com/office/drawing/2014/main" id="{5A8FCC13-3CAF-E204-4A72-32B469DBAA4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BC99792-8E04-23FF-4DFE-5CB75487634B}"/>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98551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1C152-6CA4-129C-54CA-E83BA2EC5532}"/>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66BDF53-55A8-2329-4609-3DFF75FF3148}"/>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46AF4D1-5BEA-6A29-A6A1-25E75D2D47DC}"/>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5" name="Marcador de Posição do Rodapé 4">
            <a:extLst>
              <a:ext uri="{FF2B5EF4-FFF2-40B4-BE49-F238E27FC236}">
                <a16:creationId xmlns:a16="http://schemas.microsoft.com/office/drawing/2014/main" id="{C41EC0EE-230B-24A2-381E-0C14B5FD822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4B680D1-0CB9-A623-860B-52288BC7CDE9}"/>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398559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698CE7-4BB5-E310-FE16-0752487938E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F823BED-7883-3758-8FB2-A4A754147A01}"/>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6E02DBA-6B27-FEF4-AF62-E28A084C566C}"/>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5" name="Marcador de Posição do Rodapé 4">
            <a:extLst>
              <a:ext uri="{FF2B5EF4-FFF2-40B4-BE49-F238E27FC236}">
                <a16:creationId xmlns:a16="http://schemas.microsoft.com/office/drawing/2014/main" id="{9619E188-63A8-1400-8AE0-72312428264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B9B8CB6-B8A1-02DA-9978-F9BD524D9C64}"/>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378044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05CAD-230F-7448-AA9D-B99CE415E732}"/>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793938B-419F-4950-CA8F-391E709BA272}"/>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BCFA5B6-F3B5-9942-485B-8000B06CCE29}"/>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5" name="Marcador de Posição do Rodapé 4">
            <a:extLst>
              <a:ext uri="{FF2B5EF4-FFF2-40B4-BE49-F238E27FC236}">
                <a16:creationId xmlns:a16="http://schemas.microsoft.com/office/drawing/2014/main" id="{09BD61C4-5741-A5AA-8BB6-26DFE429B9A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CC6C99B-5F70-0536-6BBA-03CB978C7D14}"/>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118838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19828-0D05-BA95-49E6-96E64E0137E6}"/>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D47507C-4FFE-6278-217C-300433069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A82683F6-BCBC-06FD-55B9-102F469784C1}"/>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5" name="Marcador de Posição do Rodapé 4">
            <a:extLst>
              <a:ext uri="{FF2B5EF4-FFF2-40B4-BE49-F238E27FC236}">
                <a16:creationId xmlns:a16="http://schemas.microsoft.com/office/drawing/2014/main" id="{AD2A5206-EEA0-0729-D64C-BD51925D39B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33BB17C-99C3-D656-D650-AB34086F3C18}"/>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171894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FCB2C-3A46-F97C-39D1-70532A566D25}"/>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ED86AAE-2735-1A02-9C0E-A46F88E9DB84}"/>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4594A39-E0AF-EE9B-886B-D263B1C6158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884B4D59-313F-A7D6-4897-CFA91EC90581}"/>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6" name="Marcador de Posição do Rodapé 5">
            <a:extLst>
              <a:ext uri="{FF2B5EF4-FFF2-40B4-BE49-F238E27FC236}">
                <a16:creationId xmlns:a16="http://schemas.microsoft.com/office/drawing/2014/main" id="{B4F82919-6FFC-9C33-2B9E-35D9C47F1DE8}"/>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F8C8E4D-3DAD-88EA-8131-38A662A94F5D}"/>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7303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F853D-3A87-27D4-4447-F69269FC4F70}"/>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2F9B203-A4CA-6365-FB09-2AE095583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8956E5BD-8373-5F23-4E42-886DA3B2CC34}"/>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08E562A7-1293-1220-3D37-BD9B4B20F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2154A26-B1B8-BCF1-2636-84F386F748E9}"/>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FCC3BFFD-855B-4DCD-0486-A3BF5B75190D}"/>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8" name="Marcador de Posição do Rodapé 7">
            <a:extLst>
              <a:ext uri="{FF2B5EF4-FFF2-40B4-BE49-F238E27FC236}">
                <a16:creationId xmlns:a16="http://schemas.microsoft.com/office/drawing/2014/main" id="{675C5708-9E08-690F-C473-AF9F89D83C3B}"/>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88AF5572-AEFC-030A-EFF2-7C40F2BA823C}"/>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228821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667FF-F009-39DE-AC88-586053EAE06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90AE6938-75B6-F0C0-9DA9-758E9BAD3E41}"/>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4" name="Marcador de Posição do Rodapé 3">
            <a:extLst>
              <a:ext uri="{FF2B5EF4-FFF2-40B4-BE49-F238E27FC236}">
                <a16:creationId xmlns:a16="http://schemas.microsoft.com/office/drawing/2014/main" id="{313C91E3-D281-3E74-C06A-63279B5FEB65}"/>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6D3F0356-BADD-8595-DC6D-B3AA890AE880}"/>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126133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53390949-9309-D24A-BFAE-0C469A47A7A1}"/>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3" name="Marcador de Posição do Rodapé 2">
            <a:extLst>
              <a:ext uri="{FF2B5EF4-FFF2-40B4-BE49-F238E27FC236}">
                <a16:creationId xmlns:a16="http://schemas.microsoft.com/office/drawing/2014/main" id="{A683EF84-CCE2-07B6-CD4D-D0645EDD8B9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C18C5B5B-F807-B24E-4D07-66E0D280EFD8}"/>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201053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C7F9E-3547-6DFD-CD24-1107C01041E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A0604F8-7DD3-FD80-ADBB-60C8ADB3F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9CBBE267-730B-3ECD-57BC-607E00E37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FB2F240-0052-9977-7363-ACD5A4F27272}"/>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6" name="Marcador de Posição do Rodapé 5">
            <a:extLst>
              <a:ext uri="{FF2B5EF4-FFF2-40B4-BE49-F238E27FC236}">
                <a16:creationId xmlns:a16="http://schemas.microsoft.com/office/drawing/2014/main" id="{EBA24FAD-FEBF-C91B-E060-EF7BD9F75C7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93C2FF9A-4903-F8BE-D6BD-1F77AD167EEC}"/>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367401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7BCD5-0B8B-3142-B393-D65B59CB001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DBDE30FF-47ED-19CF-0472-7E0B4AC7A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DB978EB8-1069-B86B-39AE-115A2C6D6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85BABEC-3AB9-7977-E39B-78784FFE0942}"/>
              </a:ext>
            </a:extLst>
          </p:cNvPr>
          <p:cNvSpPr>
            <a:spLocks noGrp="1"/>
          </p:cNvSpPr>
          <p:nvPr>
            <p:ph type="dt" sz="half" idx="10"/>
          </p:nvPr>
        </p:nvSpPr>
        <p:spPr/>
        <p:txBody>
          <a:bodyPr/>
          <a:lstStyle/>
          <a:p>
            <a:fld id="{D577BD41-F727-4253-9A48-23A10E22D345}" type="datetimeFigureOut">
              <a:rPr lang="pt-PT" smtClean="0"/>
              <a:t>17/05/2024</a:t>
            </a:fld>
            <a:endParaRPr lang="pt-PT"/>
          </a:p>
        </p:txBody>
      </p:sp>
      <p:sp>
        <p:nvSpPr>
          <p:cNvPr id="6" name="Marcador de Posição do Rodapé 5">
            <a:extLst>
              <a:ext uri="{FF2B5EF4-FFF2-40B4-BE49-F238E27FC236}">
                <a16:creationId xmlns:a16="http://schemas.microsoft.com/office/drawing/2014/main" id="{D87B9EF4-6E25-E91A-3039-30218743F687}"/>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C2E10C6B-2D28-1D36-27BD-4CDA95450B10}"/>
              </a:ext>
            </a:extLst>
          </p:cNvPr>
          <p:cNvSpPr>
            <a:spLocks noGrp="1"/>
          </p:cNvSpPr>
          <p:nvPr>
            <p:ph type="sldNum" sz="quarter" idx="12"/>
          </p:nvPr>
        </p:nvSpPr>
        <p:spPr/>
        <p:txBody>
          <a:bodyPr/>
          <a:lstStyle/>
          <a:p>
            <a:fld id="{68FDFA57-DD67-406B-85C3-064A3A3AFF2A}" type="slidenum">
              <a:rPr lang="pt-PT" smtClean="0"/>
              <a:t>‹Nr.›</a:t>
            </a:fld>
            <a:endParaRPr lang="pt-PT"/>
          </a:p>
        </p:txBody>
      </p:sp>
    </p:spTree>
    <p:extLst>
      <p:ext uri="{BB962C8B-B14F-4D97-AF65-F5344CB8AC3E}">
        <p14:creationId xmlns:p14="http://schemas.microsoft.com/office/powerpoint/2010/main" val="167275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362922F-9D21-21F6-4DCE-261CF3367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155F730-FA5E-A93C-ACAC-8AAAB3006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7228AB0A-0205-0D93-24B3-31C776DE3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77BD41-F727-4253-9A48-23A10E22D345}" type="datetimeFigureOut">
              <a:rPr lang="pt-PT" smtClean="0"/>
              <a:t>17/05/2024</a:t>
            </a:fld>
            <a:endParaRPr lang="pt-PT"/>
          </a:p>
        </p:txBody>
      </p:sp>
      <p:sp>
        <p:nvSpPr>
          <p:cNvPr id="5" name="Marcador de Posição do Rodapé 4">
            <a:extLst>
              <a:ext uri="{FF2B5EF4-FFF2-40B4-BE49-F238E27FC236}">
                <a16:creationId xmlns:a16="http://schemas.microsoft.com/office/drawing/2014/main" id="{66BC9299-126B-C1B1-0576-BA547E287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5570CCE5-B260-EF74-25B1-C6BB07917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FDFA57-DD67-406B-85C3-064A3A3AFF2A}" type="slidenum">
              <a:rPr lang="pt-PT" smtClean="0"/>
              <a:t>‹Nr.›</a:t>
            </a:fld>
            <a:endParaRPr lang="pt-PT"/>
          </a:p>
        </p:txBody>
      </p:sp>
    </p:spTree>
    <p:extLst>
      <p:ext uri="{BB962C8B-B14F-4D97-AF65-F5344CB8AC3E}">
        <p14:creationId xmlns:p14="http://schemas.microsoft.com/office/powerpoint/2010/main" val="262639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3929" userDrawn="1">
          <p15:clr>
            <a:srgbClr val="F26B43"/>
          </p15:clr>
        </p15:guide>
        <p15:guide id="5" pos="370" userDrawn="1">
          <p15:clr>
            <a:srgbClr val="F26B43"/>
          </p15:clr>
        </p15:guide>
        <p15:guide id="6" pos="7310" userDrawn="1">
          <p15:clr>
            <a:srgbClr val="F26B43"/>
          </p15:clr>
        </p15:guide>
        <p15:guide id="7" pos="21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statistik.at/amdc-data/#/produc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istik.at/en/services/tools/services/center-for-science/austrian-socio-economic-panel-ase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mailto:Regina.Fuchs@statistik.gv.at" TargetMode="External"/><Relationship Id="rId13" Type="http://schemas.openxmlformats.org/officeDocument/2006/relationships/image" Target="../media/image4.png"/><Relationship Id="rId1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hyperlink" Target="mailto:Tobias.Thomas@statistik.gv.at" TargetMode="External"/><Relationship Id="rId12" Type="http://schemas.openxmlformats.org/officeDocument/2006/relationships/image" Target="../media/image3.svg"/><Relationship Id="rId17" Type="http://schemas.openxmlformats.org/officeDocument/2006/relationships/image" Target="../media/image35.svg"/><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mailto:Magdalena.Six@statistik.gv.at" TargetMode="External"/><Relationship Id="rId11" Type="http://schemas.openxmlformats.org/officeDocument/2006/relationships/image" Target="../media/image2.png"/><Relationship Id="rId5" Type="http://schemas.openxmlformats.org/officeDocument/2006/relationships/image" Target="../media/image33.svg"/><Relationship Id="rId15" Type="http://schemas.openxmlformats.org/officeDocument/2006/relationships/image" Target="../media/image16.svg"/><Relationship Id="rId10" Type="http://schemas.openxmlformats.org/officeDocument/2006/relationships/hyperlink" Target="https://www.statistik.at/services/tools/services/center-wissenschaft" TargetMode="External"/><Relationship Id="rId19" Type="http://schemas.openxmlformats.org/officeDocument/2006/relationships/image" Target="../media/image37.svg"/><Relationship Id="rId4" Type="http://schemas.openxmlformats.org/officeDocument/2006/relationships/image" Target="../media/image32.png"/><Relationship Id="rId9" Type="http://schemas.openxmlformats.org/officeDocument/2006/relationships/hyperlink" Target="mailto:Tobias.Goellner@statistik.gv.at" TargetMode="Externa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18.sv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image" Target="../media/image14.sv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14E46-38FA-CCD9-D08B-0BDCF12B11DC}"/>
            </a:ext>
          </a:extLst>
        </p:cNvPr>
        <p:cNvGrpSpPr/>
        <p:nvPr/>
      </p:nvGrpSpPr>
      <p:grpSpPr>
        <a:xfrm>
          <a:off x="0" y="0"/>
          <a:ext cx="0" cy="0"/>
          <a:chOff x="0" y="0"/>
          <a:chExt cx="0" cy="0"/>
        </a:xfrm>
      </p:grpSpPr>
      <p:pic>
        <p:nvPicPr>
          <p:cNvPr id="12" name="Imagem 11" descr="Uma imagem com desfocar, Saturação de cores, azul, amarelo&#10;&#10;Descrição gerada automaticamente">
            <a:extLst>
              <a:ext uri="{FF2B5EF4-FFF2-40B4-BE49-F238E27FC236}">
                <a16:creationId xmlns:a16="http://schemas.microsoft.com/office/drawing/2014/main" id="{1FA88CD9-9D46-E9F4-7379-37AC91555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Agrupar 20">
            <a:extLst>
              <a:ext uri="{FF2B5EF4-FFF2-40B4-BE49-F238E27FC236}">
                <a16:creationId xmlns:a16="http://schemas.microsoft.com/office/drawing/2014/main" id="{2FD52094-1646-0C5C-21E5-BC69F5CC05EF}"/>
              </a:ext>
            </a:extLst>
          </p:cNvPr>
          <p:cNvGrpSpPr/>
          <p:nvPr/>
        </p:nvGrpSpPr>
        <p:grpSpPr>
          <a:xfrm>
            <a:off x="3568654" y="6205287"/>
            <a:ext cx="5054693" cy="307777"/>
            <a:chOff x="4383639" y="5904870"/>
            <a:chExt cx="5054693" cy="307777"/>
          </a:xfrm>
        </p:grpSpPr>
        <p:pic>
          <p:nvPicPr>
            <p:cNvPr id="14" name="Gráfico 13">
              <a:extLst>
                <a:ext uri="{FF2B5EF4-FFF2-40B4-BE49-F238E27FC236}">
                  <a16:creationId xmlns:a16="http://schemas.microsoft.com/office/drawing/2014/main" id="{75983E61-13EA-E13D-8B81-7F8F58238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6266" y="5990432"/>
              <a:ext cx="952095" cy="128408"/>
            </a:xfrm>
            <a:prstGeom prst="rect">
              <a:avLst/>
            </a:prstGeom>
          </p:spPr>
        </p:pic>
        <p:pic>
          <p:nvPicPr>
            <p:cNvPr id="16" name="Imagem 15">
              <a:extLst>
                <a:ext uri="{FF2B5EF4-FFF2-40B4-BE49-F238E27FC236}">
                  <a16:creationId xmlns:a16="http://schemas.microsoft.com/office/drawing/2014/main" id="{888380DC-5D32-1D7C-473D-08F2159DEBA2}"/>
                </a:ext>
              </a:extLst>
            </p:cNvPr>
            <p:cNvPicPr>
              <a:picLocks noChangeAspect="1"/>
            </p:cNvPicPr>
            <p:nvPr/>
          </p:nvPicPr>
          <p:blipFill rotWithShape="1">
            <a:blip r:embed="rId5">
              <a:extLst>
                <a:ext uri="{28A0092B-C50C-407E-A947-70E740481C1C}">
                  <a14:useLocalDpi xmlns:a14="http://schemas.microsoft.com/office/drawing/2010/main" val="0"/>
                </a:ext>
              </a:extLst>
            </a:blip>
            <a:srcRect l="2565" r="3029"/>
            <a:stretch/>
          </p:blipFill>
          <p:spPr>
            <a:xfrm>
              <a:off x="4383639" y="5916425"/>
              <a:ext cx="2249907" cy="276423"/>
            </a:xfrm>
            <a:prstGeom prst="rect">
              <a:avLst/>
            </a:prstGeom>
          </p:spPr>
        </p:pic>
        <p:sp>
          <p:nvSpPr>
            <p:cNvPr id="20" name="CaixaDeTexto 19">
              <a:extLst>
                <a:ext uri="{FF2B5EF4-FFF2-40B4-BE49-F238E27FC236}">
                  <a16:creationId xmlns:a16="http://schemas.microsoft.com/office/drawing/2014/main" id="{0AE838D9-EB42-796D-D478-01BF4BE00D2A}"/>
                </a:ext>
              </a:extLst>
            </p:cNvPr>
            <p:cNvSpPr txBox="1"/>
            <p:nvPr/>
          </p:nvSpPr>
          <p:spPr>
            <a:xfrm>
              <a:off x="8031081" y="5904870"/>
              <a:ext cx="1407251" cy="307777"/>
            </a:xfrm>
            <a:prstGeom prst="rect">
              <a:avLst/>
            </a:prstGeom>
            <a:noFill/>
          </p:spPr>
          <p:txBody>
            <a:bodyPr wrap="square">
              <a:spAutoFit/>
            </a:bodyPr>
            <a:lstStyle/>
            <a:p>
              <a:r>
                <a:rPr lang="en-US" sz="700" b="0" i="0" dirty="0">
                  <a:solidFill>
                    <a:srgbClr val="192E69"/>
                  </a:solidFill>
                  <a:effectLst/>
                </a:rPr>
                <a:t>The conference is partly financed by the European Union</a:t>
              </a:r>
              <a:endParaRPr lang="pt-PT" sz="700" dirty="0">
                <a:solidFill>
                  <a:srgbClr val="192E69"/>
                </a:solidFill>
              </a:endParaRPr>
            </a:p>
          </p:txBody>
        </p:sp>
      </p:grpSp>
      <p:pic>
        <p:nvPicPr>
          <p:cNvPr id="25" name="Gráfico 24">
            <a:extLst>
              <a:ext uri="{FF2B5EF4-FFF2-40B4-BE49-F238E27FC236}">
                <a16:creationId xmlns:a16="http://schemas.microsoft.com/office/drawing/2014/main" id="{9FD817DF-3DE9-5FB7-74E2-FAA3BB5714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6619" y="-238125"/>
            <a:ext cx="5181600" cy="5181600"/>
          </a:xfrm>
          <a:prstGeom prst="rect">
            <a:avLst/>
          </a:prstGeom>
        </p:spPr>
      </p:pic>
      <p:pic>
        <p:nvPicPr>
          <p:cNvPr id="27" name="Gráfico 26">
            <a:extLst>
              <a:ext uri="{FF2B5EF4-FFF2-40B4-BE49-F238E27FC236}">
                <a16:creationId xmlns:a16="http://schemas.microsoft.com/office/drawing/2014/main" id="{300AF731-15B0-7C85-A05B-951B3206C9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268" y="4113691"/>
            <a:ext cx="3528614" cy="3528614"/>
          </a:xfrm>
          <a:prstGeom prst="rect">
            <a:avLst/>
          </a:prstGeom>
        </p:spPr>
      </p:pic>
      <p:pic>
        <p:nvPicPr>
          <p:cNvPr id="29" name="Gráfico 28">
            <a:extLst>
              <a:ext uri="{FF2B5EF4-FFF2-40B4-BE49-F238E27FC236}">
                <a16:creationId xmlns:a16="http://schemas.microsoft.com/office/drawing/2014/main" id="{3827D08F-A047-CC56-8AF8-EFE4C5E896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38434" y="3374058"/>
            <a:ext cx="4549846" cy="3969456"/>
          </a:xfrm>
          <a:prstGeom prst="rect">
            <a:avLst/>
          </a:prstGeom>
        </p:spPr>
      </p:pic>
      <p:pic>
        <p:nvPicPr>
          <p:cNvPr id="23" name="Gráfico 22">
            <a:extLst>
              <a:ext uri="{FF2B5EF4-FFF2-40B4-BE49-F238E27FC236}">
                <a16:creationId xmlns:a16="http://schemas.microsoft.com/office/drawing/2014/main" id="{8D68453A-38C6-23AD-7D41-5C72E3C9791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92559" y="2456188"/>
            <a:ext cx="8206882" cy="1945625"/>
          </a:xfrm>
          <a:prstGeom prst="rect">
            <a:avLst/>
          </a:prstGeom>
        </p:spPr>
      </p:pic>
    </p:spTree>
    <p:extLst>
      <p:ext uri="{BB962C8B-B14F-4D97-AF65-F5344CB8AC3E}">
        <p14:creationId xmlns:p14="http://schemas.microsoft.com/office/powerpoint/2010/main" val="119188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D6058-3B63-4A36-A055-7FB8CE6136CB}"/>
              </a:ext>
            </a:extLst>
          </p:cNvPr>
          <p:cNvSpPr>
            <a:spLocks noGrp="1"/>
          </p:cNvSpPr>
          <p:nvPr>
            <p:ph type="title"/>
          </p:nvPr>
        </p:nvSpPr>
        <p:spPr/>
        <p:txBody>
          <a:bodyPr/>
          <a:lstStyle/>
          <a:p>
            <a:r>
              <a:rPr lang="de-AT" dirty="0" err="1"/>
              <a:t>Prerequisites</a:t>
            </a:r>
            <a:r>
              <a:rPr lang="de-AT" dirty="0"/>
              <a:t> </a:t>
            </a:r>
            <a:r>
              <a:rPr lang="de-AT" dirty="0" err="1"/>
              <a:t>for</a:t>
            </a:r>
            <a:r>
              <a:rPr lang="de-AT" dirty="0"/>
              <a:t> </a:t>
            </a:r>
            <a:r>
              <a:rPr lang="de-AT" dirty="0" err="1"/>
              <a:t>AMDC‘s</a:t>
            </a:r>
            <a:r>
              <a:rPr lang="de-AT" dirty="0"/>
              <a:t> </a:t>
            </a:r>
            <a:r>
              <a:rPr lang="de-AT" dirty="0" err="1"/>
              <a:t>success</a:t>
            </a:r>
            <a:endParaRPr lang="de-AT" dirty="0"/>
          </a:p>
        </p:txBody>
      </p:sp>
      <p:sp>
        <p:nvSpPr>
          <p:cNvPr id="4" name="Textfeld 3">
            <a:extLst>
              <a:ext uri="{FF2B5EF4-FFF2-40B4-BE49-F238E27FC236}">
                <a16:creationId xmlns:a16="http://schemas.microsoft.com/office/drawing/2014/main" id="{C31F3292-CFC7-4E5F-8AD7-491BB82C3FFA}"/>
              </a:ext>
            </a:extLst>
          </p:cNvPr>
          <p:cNvSpPr txBox="1"/>
          <p:nvPr/>
        </p:nvSpPr>
        <p:spPr>
          <a:xfrm>
            <a:off x="838199" y="1345885"/>
            <a:ext cx="7981709" cy="5042406"/>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de-AT" sz="2800" dirty="0" err="1"/>
              <a:t>Existence</a:t>
            </a:r>
            <a:r>
              <a:rPr lang="de-AT" sz="2800" dirty="0"/>
              <a:t> </a:t>
            </a:r>
            <a:r>
              <a:rPr lang="de-AT" sz="2800" dirty="0" err="1"/>
              <a:t>of</a:t>
            </a:r>
            <a:r>
              <a:rPr lang="de-AT" sz="2800" dirty="0"/>
              <a:t> a </a:t>
            </a:r>
            <a:r>
              <a:rPr lang="de-AT" sz="2800" dirty="0" err="1"/>
              <a:t>specific</a:t>
            </a:r>
            <a:r>
              <a:rPr lang="de-AT" sz="2800" dirty="0"/>
              <a:t> </a:t>
            </a:r>
            <a:r>
              <a:rPr lang="de-AT" sz="2800" dirty="0" err="1"/>
              <a:t>encrypted</a:t>
            </a:r>
            <a:r>
              <a:rPr lang="de-AT" sz="2800" dirty="0"/>
              <a:t> </a:t>
            </a:r>
            <a:r>
              <a:rPr lang="de-AT" sz="2800" dirty="0" err="1"/>
              <a:t>identifier</a:t>
            </a:r>
            <a:r>
              <a:rPr lang="de-AT" sz="2800" dirty="0"/>
              <a:t> </a:t>
            </a:r>
            <a:br>
              <a:rPr lang="de-AT" sz="2800" dirty="0"/>
            </a:br>
            <a:r>
              <a:rPr lang="de-AT" sz="2800" dirty="0"/>
              <a:t>(</a:t>
            </a:r>
            <a:r>
              <a:rPr lang="de-AT" sz="2800" dirty="0" err="1"/>
              <a:t>vbPK</a:t>
            </a:r>
            <a:r>
              <a:rPr lang="de-AT" sz="2800" dirty="0"/>
              <a:t>-AS </a:t>
            </a:r>
            <a:r>
              <a:rPr lang="de-AT" sz="2800" dirty="0" err="1"/>
              <a:t>for</a:t>
            </a:r>
            <a:r>
              <a:rPr lang="de-AT" sz="2800" dirty="0"/>
              <a:t> </a:t>
            </a:r>
            <a:r>
              <a:rPr lang="de-AT" sz="2800" dirty="0" err="1"/>
              <a:t>persons</a:t>
            </a:r>
            <a:r>
              <a:rPr lang="de-AT" sz="2800" dirty="0"/>
              <a:t>, </a:t>
            </a:r>
            <a:r>
              <a:rPr lang="de-AT" sz="2800" dirty="0" err="1"/>
              <a:t>exists</a:t>
            </a:r>
            <a:r>
              <a:rPr lang="de-AT" sz="2800" dirty="0"/>
              <a:t> </a:t>
            </a:r>
            <a:r>
              <a:rPr lang="de-AT" sz="2800" dirty="0" err="1"/>
              <a:t>since</a:t>
            </a:r>
            <a:r>
              <a:rPr lang="de-AT" sz="2800" dirty="0"/>
              <a:t> 2004)</a:t>
            </a:r>
          </a:p>
          <a:p>
            <a:pPr marL="457200" indent="-457200">
              <a:spcBef>
                <a:spcPts val="1000"/>
              </a:spcBef>
              <a:buFont typeface="Arial" panose="020B0604020202020204" pitchFamily="34" charset="0"/>
              <a:buChar char="•"/>
            </a:pPr>
            <a:r>
              <a:rPr lang="de-AT" sz="2800" dirty="0"/>
              <a:t>Change </a:t>
            </a:r>
            <a:r>
              <a:rPr lang="de-AT" sz="2800" dirty="0" err="1"/>
              <a:t>of</a:t>
            </a:r>
            <a:r>
              <a:rPr lang="de-AT" sz="2800" dirty="0"/>
              <a:t> </a:t>
            </a:r>
            <a:r>
              <a:rPr lang="de-AT" sz="2800" dirty="0" err="1"/>
              <a:t>the</a:t>
            </a:r>
            <a:r>
              <a:rPr lang="de-AT" sz="2800" dirty="0"/>
              <a:t> </a:t>
            </a:r>
            <a:r>
              <a:rPr lang="de-AT" sz="2800" dirty="0" err="1"/>
              <a:t>law</a:t>
            </a:r>
            <a:endParaRPr lang="de-AT" sz="2800" dirty="0"/>
          </a:p>
          <a:p>
            <a:pPr marL="457200" indent="-457200">
              <a:spcBef>
                <a:spcPts val="1000"/>
              </a:spcBef>
              <a:buFont typeface="Arial" panose="020B0604020202020204" pitchFamily="34" charset="0"/>
              <a:buChar char="•"/>
            </a:pPr>
            <a:r>
              <a:rPr lang="de-AT" sz="2800" dirty="0"/>
              <a:t>Financing </a:t>
            </a:r>
            <a:r>
              <a:rPr lang="de-AT" sz="2800" dirty="0" err="1"/>
              <a:t>of</a:t>
            </a:r>
            <a:r>
              <a:rPr lang="de-AT" sz="2800" dirty="0"/>
              <a:t> </a:t>
            </a:r>
            <a:r>
              <a:rPr lang="de-AT" sz="2800" dirty="0" err="1"/>
              <a:t>the</a:t>
            </a:r>
            <a:r>
              <a:rPr lang="de-AT" sz="2800" dirty="0"/>
              <a:t> </a:t>
            </a:r>
            <a:r>
              <a:rPr lang="de-AT" sz="2800" dirty="0" err="1"/>
              <a:t>infrastructure</a:t>
            </a:r>
            <a:endParaRPr lang="de-AT" sz="2800" dirty="0"/>
          </a:p>
          <a:p>
            <a:pPr marL="457200" indent="-457200">
              <a:spcBef>
                <a:spcPts val="1000"/>
              </a:spcBef>
              <a:buFont typeface="Arial" panose="020B0604020202020204" pitchFamily="34" charset="0"/>
              <a:buChar char="•"/>
            </a:pPr>
            <a:r>
              <a:rPr lang="de-AT" sz="2800" dirty="0"/>
              <a:t>Human </a:t>
            </a:r>
            <a:r>
              <a:rPr lang="de-AT" sz="2800" dirty="0" err="1"/>
              <a:t>resources</a:t>
            </a:r>
            <a:endParaRPr lang="de-AT" sz="2800" dirty="0"/>
          </a:p>
          <a:p>
            <a:pPr marL="457200" indent="-457200">
              <a:spcBef>
                <a:spcPts val="1000"/>
              </a:spcBef>
              <a:buFont typeface="Arial" panose="020B0604020202020204" pitchFamily="34" charset="0"/>
              <a:buChar char="•"/>
            </a:pPr>
            <a:r>
              <a:rPr lang="de-AT" sz="2800" dirty="0"/>
              <a:t>Building </a:t>
            </a:r>
            <a:r>
              <a:rPr lang="de-AT" sz="2800" dirty="0" err="1"/>
              <a:t>searchable</a:t>
            </a:r>
            <a:r>
              <a:rPr lang="de-AT" sz="2800" dirty="0"/>
              <a:t> </a:t>
            </a:r>
            <a:r>
              <a:rPr lang="de-AT" sz="2800" dirty="0" err="1"/>
              <a:t>microdata</a:t>
            </a:r>
            <a:r>
              <a:rPr lang="de-AT" sz="2800" dirty="0"/>
              <a:t> </a:t>
            </a:r>
            <a:r>
              <a:rPr lang="de-AT" sz="2800" dirty="0" err="1"/>
              <a:t>catalogue</a:t>
            </a:r>
            <a:r>
              <a:rPr lang="de-AT" sz="2800" dirty="0"/>
              <a:t> incl. </a:t>
            </a:r>
            <a:r>
              <a:rPr lang="de-AT" sz="2800" dirty="0" err="1"/>
              <a:t>metadata</a:t>
            </a:r>
            <a:r>
              <a:rPr lang="de-AT" sz="2800" dirty="0"/>
              <a:t> (</a:t>
            </a:r>
            <a:r>
              <a:rPr lang="de-AT" sz="2800" dirty="0" err="1"/>
              <a:t>codebooks</a:t>
            </a:r>
            <a:r>
              <a:rPr lang="de-AT" sz="2800" dirty="0"/>
              <a:t>,..)</a:t>
            </a:r>
            <a:br>
              <a:rPr lang="de-AT" sz="2800" dirty="0"/>
            </a:br>
            <a:r>
              <a:rPr lang="de-AT" sz="2800" dirty="0">
                <a:hlinkClick r:id="rId2"/>
              </a:rPr>
              <a:t>https://www.statistik.at/amdc-data/#/product</a:t>
            </a:r>
            <a:endParaRPr lang="de-AT" sz="2800" dirty="0"/>
          </a:p>
          <a:p>
            <a:pPr marL="457200" indent="-457200">
              <a:spcBef>
                <a:spcPts val="1000"/>
              </a:spcBef>
              <a:buFont typeface="Arial" panose="020B0604020202020204" pitchFamily="34" charset="0"/>
              <a:buChar char="•"/>
            </a:pPr>
            <a:r>
              <a:rPr lang="de-AT" sz="2800" dirty="0" err="1"/>
              <a:t>Existence</a:t>
            </a:r>
            <a:r>
              <a:rPr lang="de-AT" sz="2800" dirty="0"/>
              <a:t> </a:t>
            </a:r>
            <a:r>
              <a:rPr lang="de-AT" sz="2800" dirty="0" err="1"/>
              <a:t>of</a:t>
            </a:r>
            <a:r>
              <a:rPr lang="de-AT" sz="2800" dirty="0"/>
              <a:t> relevant </a:t>
            </a:r>
            <a:r>
              <a:rPr lang="de-AT" sz="2800" dirty="0" err="1"/>
              <a:t>microdata</a:t>
            </a:r>
            <a:r>
              <a:rPr lang="de-AT" sz="2800" dirty="0"/>
              <a:t> (</a:t>
            </a:r>
            <a:r>
              <a:rPr lang="de-AT" sz="2800" dirty="0" err="1"/>
              <a:t>produced</a:t>
            </a:r>
            <a:r>
              <a:rPr lang="de-AT" sz="2800" dirty="0"/>
              <a:t> </a:t>
            </a:r>
            <a:r>
              <a:rPr lang="de-AT" sz="2800" dirty="0" err="1"/>
              <a:t>by</a:t>
            </a:r>
            <a:r>
              <a:rPr lang="de-AT" sz="2800" dirty="0"/>
              <a:t> </a:t>
            </a:r>
            <a:r>
              <a:rPr lang="de-AT" sz="2800" dirty="0" err="1"/>
              <a:t>Statistics</a:t>
            </a:r>
            <a:r>
              <a:rPr lang="de-AT" sz="2800" dirty="0"/>
              <a:t> Austria but also Federal State </a:t>
            </a:r>
            <a:r>
              <a:rPr lang="de-AT" sz="2800" dirty="0" err="1"/>
              <a:t>microdata</a:t>
            </a:r>
            <a:r>
              <a:rPr lang="de-AT" sz="2800" dirty="0"/>
              <a:t>)</a:t>
            </a:r>
            <a:endParaRPr lang="de-AT" sz="2000" dirty="0"/>
          </a:p>
        </p:txBody>
      </p:sp>
      <p:pic>
        <p:nvPicPr>
          <p:cNvPr id="6" name="Grafik 5">
            <a:extLst>
              <a:ext uri="{FF2B5EF4-FFF2-40B4-BE49-F238E27FC236}">
                <a16:creationId xmlns:a16="http://schemas.microsoft.com/office/drawing/2014/main" id="{9E951DC5-9A48-4083-A9C4-975C0BABD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259" y="2038350"/>
            <a:ext cx="2781300" cy="2781300"/>
          </a:xfrm>
          <a:prstGeom prst="rect">
            <a:avLst/>
          </a:prstGeom>
        </p:spPr>
      </p:pic>
    </p:spTree>
    <p:extLst>
      <p:ext uri="{BB962C8B-B14F-4D97-AF65-F5344CB8AC3E}">
        <p14:creationId xmlns:p14="http://schemas.microsoft.com/office/powerpoint/2010/main" val="37196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44FBCE1-2BBB-404B-9844-1FE622E6D897}"/>
              </a:ext>
            </a:extLst>
          </p:cNvPr>
          <p:cNvSpPr txBox="1">
            <a:spLocks/>
          </p:cNvSpPr>
          <p:nvPr/>
        </p:nvSpPr>
        <p:spPr>
          <a:xfrm>
            <a:off x="550862" y="581524"/>
            <a:ext cx="10982325" cy="59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AMDC Overview (May 2024)</a:t>
            </a:r>
          </a:p>
        </p:txBody>
      </p:sp>
      <p:graphicFrame>
        <p:nvGraphicFramePr>
          <p:cNvPr id="4" name="Tabelle 3">
            <a:extLst>
              <a:ext uri="{FF2B5EF4-FFF2-40B4-BE49-F238E27FC236}">
                <a16:creationId xmlns:a16="http://schemas.microsoft.com/office/drawing/2014/main" id="{96CB8E8B-7C92-41D1-ACFE-668A03A8447B}"/>
              </a:ext>
            </a:extLst>
          </p:cNvPr>
          <p:cNvGraphicFramePr>
            <a:graphicFrameLocks noGrp="1"/>
          </p:cNvGraphicFramePr>
          <p:nvPr>
            <p:extLst>
              <p:ext uri="{D42A27DB-BD31-4B8C-83A1-F6EECF244321}">
                <p14:modId xmlns:p14="http://schemas.microsoft.com/office/powerpoint/2010/main" val="2378759805"/>
              </p:ext>
            </p:extLst>
          </p:nvPr>
        </p:nvGraphicFramePr>
        <p:xfrm>
          <a:off x="550862" y="1474308"/>
          <a:ext cx="7298792" cy="1112520"/>
        </p:xfrm>
        <a:graphic>
          <a:graphicData uri="http://schemas.openxmlformats.org/drawingml/2006/table">
            <a:tbl>
              <a:tblPr firstRow="1" bandRow="1">
                <a:tableStyleId>{72833802-FEF1-4C79-8D5D-14CF1EAF98D9}</a:tableStyleId>
              </a:tblPr>
              <a:tblGrid>
                <a:gridCol w="6281380">
                  <a:extLst>
                    <a:ext uri="{9D8B030D-6E8A-4147-A177-3AD203B41FA5}">
                      <a16:colId xmlns:a16="http://schemas.microsoft.com/office/drawing/2014/main" val="3560438841"/>
                    </a:ext>
                  </a:extLst>
                </a:gridCol>
                <a:gridCol w="1017412">
                  <a:extLst>
                    <a:ext uri="{9D8B030D-6E8A-4147-A177-3AD203B41FA5}">
                      <a16:colId xmlns:a16="http://schemas.microsoft.com/office/drawing/2014/main" val="3243305774"/>
                    </a:ext>
                  </a:extLst>
                </a:gridCol>
              </a:tblGrid>
              <a:tr h="370840">
                <a:tc>
                  <a:txBody>
                    <a:bodyPr/>
                    <a:lstStyle/>
                    <a:p>
                      <a:r>
                        <a:rPr lang="en-US" sz="1800" b="1" noProof="1"/>
                        <a:t>Registered Organisation (Accreditation)</a:t>
                      </a:r>
                      <a:endParaRPr lang="en-US" noProof="1"/>
                    </a:p>
                  </a:txBody>
                  <a:tcPr anchor="ctr">
                    <a:solidFill>
                      <a:srgbClr val="326996"/>
                    </a:solidFill>
                  </a:tcPr>
                </a:tc>
                <a:tc>
                  <a:txBody>
                    <a:bodyPr/>
                    <a:lstStyle/>
                    <a:p>
                      <a:pPr algn="ctr"/>
                      <a:r>
                        <a:rPr lang="de-AT" sz="1800" b="1" dirty="0"/>
                        <a:t>60</a:t>
                      </a:r>
                      <a:endParaRPr lang="de-AT" dirty="0"/>
                    </a:p>
                  </a:txBody>
                  <a:tcPr anchor="ctr">
                    <a:solidFill>
                      <a:srgbClr val="326996"/>
                    </a:solidFill>
                  </a:tcPr>
                </a:tc>
                <a:extLst>
                  <a:ext uri="{0D108BD9-81ED-4DB2-BD59-A6C34878D82A}">
                    <a16:rowId xmlns:a16="http://schemas.microsoft.com/office/drawing/2014/main" val="224048505"/>
                  </a:ext>
                </a:extLst>
              </a:tr>
              <a:tr h="370840">
                <a:tc>
                  <a:txBody>
                    <a:bodyPr/>
                    <a:lstStyle/>
                    <a:p>
                      <a:r>
                        <a:rPr lang="en-US" sz="1800" noProof="1"/>
                        <a:t>§ 31 Abs. 8 Federal Statistics Law 2000 </a:t>
                      </a:r>
                      <a:endParaRPr lang="en-US" noProof="1"/>
                    </a:p>
                  </a:txBody>
                  <a:tcPr anchor="ctr"/>
                </a:tc>
                <a:tc>
                  <a:txBody>
                    <a:bodyPr/>
                    <a:lstStyle/>
                    <a:p>
                      <a:pPr algn="ctr"/>
                      <a:r>
                        <a:rPr lang="de-AT" dirty="0"/>
                        <a:t>36</a:t>
                      </a:r>
                    </a:p>
                  </a:txBody>
                  <a:tcPr anchor="ctr"/>
                </a:tc>
                <a:extLst>
                  <a:ext uri="{0D108BD9-81ED-4DB2-BD59-A6C34878D82A}">
                    <a16:rowId xmlns:a16="http://schemas.microsoft.com/office/drawing/2014/main" val="1720413348"/>
                  </a:ext>
                </a:extLst>
              </a:tr>
              <a:tr h="370840">
                <a:tc>
                  <a:txBody>
                    <a:bodyPr/>
                    <a:lstStyle/>
                    <a:p>
                      <a:r>
                        <a:rPr lang="en-US" sz="1800" b="0" kern="1200" noProof="1">
                          <a:solidFill>
                            <a:schemeClr val="tx2"/>
                          </a:solidFill>
                          <a:latin typeface="+mn-lt"/>
                          <a:ea typeface="+mn-ea"/>
                          <a:cs typeface="+mn-cs"/>
                        </a:rPr>
                        <a:t>Other scientific ogansiation (incl. 9 foreign – more pending)</a:t>
                      </a:r>
                      <a:endParaRPr lang="en-US" b="0" noProof="1">
                        <a:solidFill>
                          <a:schemeClr val="tx2"/>
                        </a:solidFill>
                      </a:endParaRPr>
                    </a:p>
                  </a:txBody>
                  <a:tcPr anchor="ctr"/>
                </a:tc>
                <a:tc>
                  <a:txBody>
                    <a:bodyPr/>
                    <a:lstStyle/>
                    <a:p>
                      <a:pPr algn="ctr"/>
                      <a:r>
                        <a:rPr lang="de-AT" dirty="0"/>
                        <a:t>24</a:t>
                      </a:r>
                    </a:p>
                  </a:txBody>
                  <a:tcPr anchor="ctr"/>
                </a:tc>
                <a:extLst>
                  <a:ext uri="{0D108BD9-81ED-4DB2-BD59-A6C34878D82A}">
                    <a16:rowId xmlns:a16="http://schemas.microsoft.com/office/drawing/2014/main" val="3339446355"/>
                  </a:ext>
                </a:extLst>
              </a:tr>
            </a:tbl>
          </a:graphicData>
        </a:graphic>
      </p:graphicFrame>
      <p:graphicFrame>
        <p:nvGraphicFramePr>
          <p:cNvPr id="5" name="Tabelle 4">
            <a:extLst>
              <a:ext uri="{FF2B5EF4-FFF2-40B4-BE49-F238E27FC236}">
                <a16:creationId xmlns:a16="http://schemas.microsoft.com/office/drawing/2014/main" id="{A786F771-8B78-47F6-BBF1-674E2E6A9F23}"/>
              </a:ext>
            </a:extLst>
          </p:cNvPr>
          <p:cNvGraphicFramePr>
            <a:graphicFrameLocks noGrp="1"/>
          </p:cNvGraphicFramePr>
          <p:nvPr>
            <p:extLst>
              <p:ext uri="{D42A27DB-BD31-4B8C-83A1-F6EECF244321}">
                <p14:modId xmlns:p14="http://schemas.microsoft.com/office/powerpoint/2010/main" val="491927092"/>
              </p:ext>
            </p:extLst>
          </p:nvPr>
        </p:nvGraphicFramePr>
        <p:xfrm>
          <a:off x="550862" y="2833792"/>
          <a:ext cx="7298792" cy="1112520"/>
        </p:xfrm>
        <a:graphic>
          <a:graphicData uri="http://schemas.openxmlformats.org/drawingml/2006/table">
            <a:tbl>
              <a:tblPr firstRow="1" bandRow="1">
                <a:tableStyleId>{72833802-FEF1-4C79-8D5D-14CF1EAF98D9}</a:tableStyleId>
              </a:tblPr>
              <a:tblGrid>
                <a:gridCol w="6313577">
                  <a:extLst>
                    <a:ext uri="{9D8B030D-6E8A-4147-A177-3AD203B41FA5}">
                      <a16:colId xmlns:a16="http://schemas.microsoft.com/office/drawing/2014/main" val="3560438841"/>
                    </a:ext>
                  </a:extLst>
                </a:gridCol>
                <a:gridCol w="985215">
                  <a:extLst>
                    <a:ext uri="{9D8B030D-6E8A-4147-A177-3AD203B41FA5}">
                      <a16:colId xmlns:a16="http://schemas.microsoft.com/office/drawing/2014/main" val="3243305774"/>
                    </a:ext>
                  </a:extLst>
                </a:gridCol>
              </a:tblGrid>
              <a:tr h="370840">
                <a:tc>
                  <a:txBody>
                    <a:bodyPr/>
                    <a:lstStyle/>
                    <a:p>
                      <a:r>
                        <a:rPr lang="en-US" sz="1800" noProof="0" dirty="0"/>
                        <a:t>Available micro data</a:t>
                      </a:r>
                      <a:endParaRPr lang="en-US" noProof="0" dirty="0"/>
                    </a:p>
                  </a:txBody>
                  <a:tcPr>
                    <a:solidFill>
                      <a:srgbClr val="326996"/>
                    </a:solidFill>
                  </a:tcPr>
                </a:tc>
                <a:tc>
                  <a:txBody>
                    <a:bodyPr/>
                    <a:lstStyle/>
                    <a:p>
                      <a:pPr algn="ctr"/>
                      <a:r>
                        <a:rPr lang="de-AT" sz="1800" b="1" dirty="0"/>
                        <a:t>106</a:t>
                      </a:r>
                      <a:endParaRPr lang="de-AT" dirty="0"/>
                    </a:p>
                  </a:txBody>
                  <a:tcPr anchor="ctr">
                    <a:solidFill>
                      <a:srgbClr val="326996"/>
                    </a:solidFill>
                  </a:tcPr>
                </a:tc>
                <a:extLst>
                  <a:ext uri="{0D108BD9-81ED-4DB2-BD59-A6C34878D82A}">
                    <a16:rowId xmlns:a16="http://schemas.microsoft.com/office/drawing/2014/main" val="224048505"/>
                  </a:ext>
                </a:extLst>
              </a:tr>
              <a:tr h="370840">
                <a:tc>
                  <a:txBody>
                    <a:bodyPr/>
                    <a:lstStyle/>
                    <a:p>
                      <a:r>
                        <a:rPr lang="en-US" sz="1800" noProof="0" dirty="0"/>
                        <a:t>Statistics Austria</a:t>
                      </a:r>
                      <a:endParaRPr lang="en-US" noProof="0" dirty="0"/>
                    </a:p>
                  </a:txBody>
                  <a:tcPr/>
                </a:tc>
                <a:tc>
                  <a:txBody>
                    <a:bodyPr/>
                    <a:lstStyle/>
                    <a:p>
                      <a:pPr algn="ctr"/>
                      <a:r>
                        <a:rPr lang="de-AT" sz="1800" dirty="0"/>
                        <a:t>104</a:t>
                      </a:r>
                      <a:endParaRPr lang="de-AT" dirty="0"/>
                    </a:p>
                  </a:txBody>
                  <a:tcPr anchor="ctr"/>
                </a:tc>
                <a:extLst>
                  <a:ext uri="{0D108BD9-81ED-4DB2-BD59-A6C34878D82A}">
                    <a16:rowId xmlns:a16="http://schemas.microsoft.com/office/drawing/2014/main" val="1720413348"/>
                  </a:ext>
                </a:extLst>
              </a:tr>
              <a:tr h="370840">
                <a:tc>
                  <a:txBody>
                    <a:bodyPr/>
                    <a:lstStyle/>
                    <a:p>
                      <a:r>
                        <a:rPr lang="en-US" sz="1800" noProof="0" dirty="0"/>
                        <a:t>Federal Administration (§ 38b FOG regulation) </a:t>
                      </a:r>
                      <a:endParaRPr lang="en-US" noProof="0" dirty="0"/>
                    </a:p>
                  </a:txBody>
                  <a:tcPr/>
                </a:tc>
                <a:tc>
                  <a:txBody>
                    <a:bodyPr/>
                    <a:lstStyle/>
                    <a:p>
                      <a:pPr algn="ctr"/>
                      <a:r>
                        <a:rPr lang="de-AT" dirty="0"/>
                        <a:t>2</a:t>
                      </a:r>
                    </a:p>
                  </a:txBody>
                  <a:tcPr anchor="ctr"/>
                </a:tc>
                <a:extLst>
                  <a:ext uri="{0D108BD9-81ED-4DB2-BD59-A6C34878D82A}">
                    <a16:rowId xmlns:a16="http://schemas.microsoft.com/office/drawing/2014/main" val="3339446355"/>
                  </a:ext>
                </a:extLst>
              </a:tr>
            </a:tbl>
          </a:graphicData>
        </a:graphic>
      </p:graphicFrame>
      <p:graphicFrame>
        <p:nvGraphicFramePr>
          <p:cNvPr id="6" name="Tabelle 5">
            <a:extLst>
              <a:ext uri="{FF2B5EF4-FFF2-40B4-BE49-F238E27FC236}">
                <a16:creationId xmlns:a16="http://schemas.microsoft.com/office/drawing/2014/main" id="{D0B61F56-AFC7-4E4A-86B0-B9FC242EBBC2}"/>
              </a:ext>
            </a:extLst>
          </p:cNvPr>
          <p:cNvGraphicFramePr>
            <a:graphicFrameLocks noGrp="1"/>
          </p:cNvGraphicFramePr>
          <p:nvPr>
            <p:extLst>
              <p:ext uri="{D42A27DB-BD31-4B8C-83A1-F6EECF244321}">
                <p14:modId xmlns:p14="http://schemas.microsoft.com/office/powerpoint/2010/main" val="1810120493"/>
              </p:ext>
            </p:extLst>
          </p:nvPr>
        </p:nvGraphicFramePr>
        <p:xfrm>
          <a:off x="550862" y="4193277"/>
          <a:ext cx="7298792" cy="1483360"/>
        </p:xfrm>
        <a:graphic>
          <a:graphicData uri="http://schemas.openxmlformats.org/drawingml/2006/table">
            <a:tbl>
              <a:tblPr firstRow="1" bandRow="1">
                <a:tableStyleId>{72833802-FEF1-4C79-8D5D-14CF1EAF98D9}</a:tableStyleId>
              </a:tblPr>
              <a:tblGrid>
                <a:gridCol w="6300699">
                  <a:extLst>
                    <a:ext uri="{9D8B030D-6E8A-4147-A177-3AD203B41FA5}">
                      <a16:colId xmlns:a16="http://schemas.microsoft.com/office/drawing/2014/main" val="3560438841"/>
                    </a:ext>
                  </a:extLst>
                </a:gridCol>
                <a:gridCol w="998093">
                  <a:extLst>
                    <a:ext uri="{9D8B030D-6E8A-4147-A177-3AD203B41FA5}">
                      <a16:colId xmlns:a16="http://schemas.microsoft.com/office/drawing/2014/main" val="3243305774"/>
                    </a:ext>
                  </a:extLst>
                </a:gridCol>
              </a:tblGrid>
              <a:tr h="370840">
                <a:tc>
                  <a:txBody>
                    <a:bodyPr/>
                    <a:lstStyle/>
                    <a:p>
                      <a:r>
                        <a:rPr lang="en-US" sz="1800" b="1" noProof="0" dirty="0"/>
                        <a:t>Submitted project proposals</a:t>
                      </a:r>
                      <a:endParaRPr lang="en-US" noProof="0" dirty="0"/>
                    </a:p>
                  </a:txBody>
                  <a:tcPr>
                    <a:solidFill>
                      <a:srgbClr val="326996"/>
                    </a:solidFill>
                  </a:tcPr>
                </a:tc>
                <a:tc>
                  <a:txBody>
                    <a:bodyPr/>
                    <a:lstStyle/>
                    <a:p>
                      <a:pPr algn="ctr"/>
                      <a:r>
                        <a:rPr lang="de-AT" sz="1800" b="1" dirty="0"/>
                        <a:t>85</a:t>
                      </a:r>
                      <a:endParaRPr lang="de-AT" dirty="0"/>
                    </a:p>
                  </a:txBody>
                  <a:tcPr anchor="ctr">
                    <a:solidFill>
                      <a:srgbClr val="326996"/>
                    </a:solidFill>
                  </a:tcPr>
                </a:tc>
                <a:extLst>
                  <a:ext uri="{0D108BD9-81ED-4DB2-BD59-A6C34878D82A}">
                    <a16:rowId xmlns:a16="http://schemas.microsoft.com/office/drawing/2014/main" val="224048505"/>
                  </a:ext>
                </a:extLst>
              </a:tr>
              <a:tr h="370840">
                <a:tc>
                  <a:txBody>
                    <a:bodyPr/>
                    <a:lstStyle/>
                    <a:p>
                      <a:r>
                        <a:rPr lang="en-US" noProof="0" dirty="0"/>
                        <a:t>Current projects</a:t>
                      </a:r>
                    </a:p>
                  </a:txBody>
                  <a:tcPr/>
                </a:tc>
                <a:tc>
                  <a:txBody>
                    <a:bodyPr/>
                    <a:lstStyle/>
                    <a:p>
                      <a:pPr algn="ctr"/>
                      <a:r>
                        <a:rPr lang="de-AT" dirty="0"/>
                        <a:t>27</a:t>
                      </a:r>
                    </a:p>
                  </a:txBody>
                  <a:tcPr anchor="ctr"/>
                </a:tc>
                <a:extLst>
                  <a:ext uri="{0D108BD9-81ED-4DB2-BD59-A6C34878D82A}">
                    <a16:rowId xmlns:a16="http://schemas.microsoft.com/office/drawing/2014/main" val="1720413348"/>
                  </a:ext>
                </a:extLst>
              </a:tr>
              <a:tr h="370840">
                <a:tc>
                  <a:txBody>
                    <a:bodyPr/>
                    <a:lstStyle/>
                    <a:p>
                      <a:r>
                        <a:rPr lang="en-US" sz="1800" noProof="0" dirty="0"/>
                        <a:t>Other pending project proposals</a:t>
                      </a:r>
                      <a:endParaRPr lang="en-US" noProof="0" dirty="0"/>
                    </a:p>
                  </a:txBody>
                  <a:tcPr/>
                </a:tc>
                <a:tc>
                  <a:txBody>
                    <a:bodyPr/>
                    <a:lstStyle/>
                    <a:p>
                      <a:pPr algn="ctr"/>
                      <a:r>
                        <a:rPr lang="de-AT" dirty="0"/>
                        <a:t>53</a:t>
                      </a:r>
                    </a:p>
                  </a:txBody>
                  <a:tcPr anchor="ctr"/>
                </a:tc>
                <a:extLst>
                  <a:ext uri="{0D108BD9-81ED-4DB2-BD59-A6C34878D82A}">
                    <a16:rowId xmlns:a16="http://schemas.microsoft.com/office/drawing/2014/main" val="1879890856"/>
                  </a:ext>
                </a:extLst>
              </a:tr>
              <a:tr h="370840">
                <a:tc>
                  <a:txBody>
                    <a:bodyPr/>
                    <a:lstStyle/>
                    <a:p>
                      <a:r>
                        <a:rPr lang="en-US" noProof="0" dirty="0"/>
                        <a:t>Completed</a:t>
                      </a:r>
                    </a:p>
                  </a:txBody>
                  <a:tcPr/>
                </a:tc>
                <a:tc>
                  <a:txBody>
                    <a:bodyPr/>
                    <a:lstStyle/>
                    <a:p>
                      <a:pPr algn="ctr"/>
                      <a:r>
                        <a:rPr lang="de-AT" dirty="0"/>
                        <a:t>5</a:t>
                      </a:r>
                    </a:p>
                  </a:txBody>
                  <a:tcPr anchor="ctr"/>
                </a:tc>
                <a:extLst>
                  <a:ext uri="{0D108BD9-81ED-4DB2-BD59-A6C34878D82A}">
                    <a16:rowId xmlns:a16="http://schemas.microsoft.com/office/drawing/2014/main" val="360336374"/>
                  </a:ext>
                </a:extLst>
              </a:tr>
            </a:tbl>
          </a:graphicData>
        </a:graphic>
      </p:graphicFrame>
      <p:cxnSp>
        <p:nvCxnSpPr>
          <p:cNvPr id="7" name="Gerader Verbinder 6">
            <a:extLst>
              <a:ext uri="{FF2B5EF4-FFF2-40B4-BE49-F238E27FC236}">
                <a16:creationId xmlns:a16="http://schemas.microsoft.com/office/drawing/2014/main" id="{FC5ECA66-B7D3-45CC-9BCE-96C73A336BA8}"/>
              </a:ext>
            </a:extLst>
          </p:cNvPr>
          <p:cNvCxnSpPr>
            <a:cxnSpLocks/>
          </p:cNvCxnSpPr>
          <p:nvPr/>
        </p:nvCxnSpPr>
        <p:spPr>
          <a:xfrm flipV="1">
            <a:off x="7849654" y="1474308"/>
            <a:ext cx="657036" cy="747772"/>
          </a:xfrm>
          <a:prstGeom prst="line">
            <a:avLst/>
          </a:prstGeom>
          <a:ln w="25400">
            <a:solidFill>
              <a:srgbClr val="315E87"/>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D2BF207A-051A-4074-B6E7-573EF6E6EF75}"/>
              </a:ext>
            </a:extLst>
          </p:cNvPr>
          <p:cNvSpPr txBox="1"/>
          <p:nvPr/>
        </p:nvSpPr>
        <p:spPr>
          <a:xfrm>
            <a:off x="8506690" y="1480540"/>
            <a:ext cx="3445164" cy="3541612"/>
          </a:xfrm>
          <a:prstGeom prst="rect">
            <a:avLst/>
          </a:prstGeom>
          <a:noFill/>
          <a:ln w="28575">
            <a:solidFill>
              <a:srgbClr val="315E87"/>
            </a:solidFill>
          </a:ln>
        </p:spPr>
        <p:txBody>
          <a:bodyPr wrap="square" lIns="90000" tIns="46800" rIns="90000" bIns="4680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Göteborgs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Universitet</a:t>
            </a:r>
            <a:endParaRPr kumimoji="0" lang="de-AT"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defRPr/>
            </a:pPr>
            <a:r>
              <a:rPr lang="de-DE" sz="1600" dirty="0">
                <a:solidFill>
                  <a:prstClr val="black"/>
                </a:solidFill>
                <a:latin typeface="Calibri" panose="020F0502020204030204"/>
              </a:rPr>
              <a:t>Geneva Graduate Institute</a:t>
            </a:r>
            <a:endParaRPr lang="de-AT"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600" dirty="0">
                <a:solidFill>
                  <a:prstClr val="black"/>
                </a:solidFill>
                <a:latin typeface="Calibri" panose="020F0502020204030204"/>
              </a:rPr>
              <a:t>ifo Institut - Leibniz-Institut für Wirtschaftsforschung München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600" dirty="0" err="1">
                <a:solidFill>
                  <a:prstClr val="black"/>
                </a:solidFill>
                <a:latin typeface="Calibri" panose="020F0502020204030204"/>
              </a:rPr>
              <a:t>Katholieke</a:t>
            </a:r>
            <a:r>
              <a:rPr lang="de-AT" sz="1600" dirty="0">
                <a:solidFill>
                  <a:prstClr val="black"/>
                </a:solidFill>
                <a:latin typeface="Calibri" panose="020F0502020204030204"/>
              </a:rPr>
              <a:t> </a:t>
            </a:r>
            <a:r>
              <a:rPr lang="de-AT" sz="1600" dirty="0" err="1">
                <a:solidFill>
                  <a:prstClr val="black"/>
                </a:solidFill>
                <a:latin typeface="Calibri" panose="020F0502020204030204"/>
              </a:rPr>
              <a:t>Universiteit</a:t>
            </a:r>
            <a:r>
              <a:rPr lang="de-AT" sz="1600" dirty="0">
                <a:solidFill>
                  <a:prstClr val="black"/>
                </a:solidFill>
                <a:latin typeface="Calibri" panose="020F0502020204030204"/>
              </a:rPr>
              <a:t> </a:t>
            </a:r>
            <a:r>
              <a:rPr lang="de-AT" sz="1600" dirty="0" err="1">
                <a:solidFill>
                  <a:prstClr val="black"/>
                </a:solidFill>
                <a:latin typeface="Calibri" panose="020F0502020204030204"/>
              </a:rPr>
              <a:t>te</a:t>
            </a:r>
            <a:r>
              <a:rPr lang="de-AT" sz="1600" dirty="0">
                <a:solidFill>
                  <a:prstClr val="black"/>
                </a:solidFill>
                <a:latin typeface="Calibri" panose="020F0502020204030204"/>
              </a:rPr>
              <a:t> Leuven</a:t>
            </a:r>
          </a:p>
          <a:p>
            <a:pPr marL="285750" lvl="0" indent="-285750">
              <a:buFont typeface="Arial" panose="020B0604020202020204" pitchFamily="34" charset="0"/>
              <a:buChar char="•"/>
              <a:defRPr/>
            </a:pPr>
            <a:r>
              <a:rPr lang="en-US" sz="1600" dirty="0">
                <a:solidFill>
                  <a:prstClr val="black"/>
                </a:solidFill>
                <a:latin typeface="Calibri" panose="020F0502020204030204"/>
              </a:rPr>
              <a:t>Okinawa Institute of Science and Technology Graduate University</a:t>
            </a:r>
          </a:p>
          <a:p>
            <a:pPr marL="285750" indent="-285750">
              <a:buFont typeface="Arial" panose="020B0604020202020204" pitchFamily="34" charset="0"/>
              <a:buChar char="•"/>
              <a:defRPr/>
            </a:pPr>
            <a:r>
              <a:rPr lang="en-US" sz="1600" dirty="0">
                <a:solidFill>
                  <a:prstClr val="black"/>
                </a:solidFill>
                <a:latin typeface="Calibri" panose="020F0502020204030204"/>
              </a:rPr>
              <a:t>Skills and Employability Division, Organization for Economic Cooperation and Development (OECD)</a:t>
            </a:r>
          </a:p>
          <a:p>
            <a:pPr marL="285750" lvl="0" indent="-285750">
              <a:buFont typeface="Arial" panose="020B0604020202020204" pitchFamily="34" charset="0"/>
              <a:buChar char="•"/>
              <a:defRPr/>
            </a:pPr>
            <a:r>
              <a:rPr lang="de-AT" sz="1600" dirty="0" err="1">
                <a:solidFill>
                  <a:prstClr val="black"/>
                </a:solidFill>
                <a:latin typeface="Calibri" panose="020F0502020204030204"/>
              </a:rPr>
              <a:t>Università</a:t>
            </a:r>
            <a:r>
              <a:rPr lang="de-AT" sz="1600" dirty="0">
                <a:solidFill>
                  <a:prstClr val="black"/>
                </a:solidFill>
                <a:latin typeface="Calibri" panose="020F0502020204030204"/>
              </a:rPr>
              <a:t> Luigi </a:t>
            </a:r>
            <a:r>
              <a:rPr lang="de-AT" sz="1600" dirty="0" err="1">
                <a:solidFill>
                  <a:prstClr val="black"/>
                </a:solidFill>
                <a:latin typeface="Calibri" panose="020F0502020204030204"/>
              </a:rPr>
              <a:t>Bocconi</a:t>
            </a:r>
            <a:r>
              <a:rPr lang="de-AT" sz="1600" dirty="0">
                <a:solidFill>
                  <a:prstClr val="black"/>
                </a:solidFill>
                <a:latin typeface="Calibri" panose="020F0502020204030204"/>
              </a:rPr>
              <a:t>, Milano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600" dirty="0">
                <a:solidFill>
                  <a:prstClr val="black"/>
                </a:solidFill>
                <a:latin typeface="Calibri" panose="020F0502020204030204"/>
              </a:rPr>
              <a:t>Universität Zürich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Calibri" panose="020F0502020204030204"/>
              </a:rPr>
              <a:t>Vrije Universiteit Amsterdam</a:t>
            </a:r>
          </a:p>
        </p:txBody>
      </p:sp>
      <p:cxnSp>
        <p:nvCxnSpPr>
          <p:cNvPr id="9" name="Gerader Verbinder 8">
            <a:extLst>
              <a:ext uri="{FF2B5EF4-FFF2-40B4-BE49-F238E27FC236}">
                <a16:creationId xmlns:a16="http://schemas.microsoft.com/office/drawing/2014/main" id="{291C9DA3-385D-40F0-A97E-6773EC1F6396}"/>
              </a:ext>
            </a:extLst>
          </p:cNvPr>
          <p:cNvCxnSpPr>
            <a:cxnSpLocks/>
          </p:cNvCxnSpPr>
          <p:nvPr/>
        </p:nvCxnSpPr>
        <p:spPr>
          <a:xfrm>
            <a:off x="7849654" y="2586828"/>
            <a:ext cx="657036" cy="1942881"/>
          </a:xfrm>
          <a:prstGeom prst="line">
            <a:avLst/>
          </a:prstGeom>
          <a:ln w="25400">
            <a:solidFill>
              <a:srgbClr val="315E87"/>
            </a:solidFill>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03F8AA27-4F2B-4627-A96D-4223822A8407}"/>
              </a:ext>
            </a:extLst>
          </p:cNvPr>
          <p:cNvSpPr/>
          <p:nvPr/>
        </p:nvSpPr>
        <p:spPr>
          <a:xfrm>
            <a:off x="8506690" y="5570535"/>
            <a:ext cx="3445164" cy="840230"/>
          </a:xfrm>
          <a:prstGeom prst="rect">
            <a:avLst/>
          </a:prstGeom>
          <a:ln w="28575">
            <a:solidFill>
              <a:srgbClr val="315E87"/>
            </a:solidFill>
          </a:ln>
        </p:spPr>
        <p:txBody>
          <a:bodyPr wrap="square">
            <a:spAutoFit/>
          </a:bodyPr>
          <a:lstStyle/>
          <a:p>
            <a:pPr lvl="0">
              <a:lnSpc>
                <a:spcPct val="90000"/>
              </a:lnSpc>
              <a:defRPr/>
            </a:pPr>
            <a:r>
              <a:rPr lang="en-US" dirty="0">
                <a:solidFill>
                  <a:prstClr val="black"/>
                </a:solidFill>
              </a:rPr>
              <a:t>Federal Ministry of Education, Science and Research (BMBWF), more pending!</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Gerader Verbinder 10">
            <a:extLst>
              <a:ext uri="{FF2B5EF4-FFF2-40B4-BE49-F238E27FC236}">
                <a16:creationId xmlns:a16="http://schemas.microsoft.com/office/drawing/2014/main" id="{6D1A7FFB-C40A-4B27-AF45-4E34C8811F38}"/>
              </a:ext>
            </a:extLst>
          </p:cNvPr>
          <p:cNvCxnSpPr>
            <a:cxnSpLocks/>
          </p:cNvCxnSpPr>
          <p:nvPr/>
        </p:nvCxnSpPr>
        <p:spPr>
          <a:xfrm>
            <a:off x="7849654" y="3569919"/>
            <a:ext cx="657036" cy="2000616"/>
          </a:xfrm>
          <a:prstGeom prst="line">
            <a:avLst/>
          </a:prstGeom>
          <a:ln w="25400">
            <a:solidFill>
              <a:srgbClr val="315E87"/>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4CFD0DE-52EB-42C5-9B6D-8D76AAD44432}"/>
              </a:ext>
            </a:extLst>
          </p:cNvPr>
          <p:cNvCxnSpPr>
            <a:cxnSpLocks/>
          </p:cNvCxnSpPr>
          <p:nvPr/>
        </p:nvCxnSpPr>
        <p:spPr>
          <a:xfrm>
            <a:off x="7849654" y="3946312"/>
            <a:ext cx="657036" cy="2464453"/>
          </a:xfrm>
          <a:prstGeom prst="line">
            <a:avLst/>
          </a:prstGeom>
          <a:ln w="25400">
            <a:solidFill>
              <a:srgbClr val="315E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63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62501-B60D-48F9-A73B-B350A60730E5}"/>
              </a:ext>
            </a:extLst>
          </p:cNvPr>
          <p:cNvSpPr>
            <a:spLocks noGrp="1"/>
          </p:cNvSpPr>
          <p:nvPr>
            <p:ph type="title"/>
          </p:nvPr>
        </p:nvSpPr>
        <p:spPr/>
        <p:txBody>
          <a:bodyPr/>
          <a:lstStyle/>
          <a:p>
            <a:r>
              <a:rPr lang="de-AT" dirty="0"/>
              <a:t>Austrian </a:t>
            </a:r>
            <a:r>
              <a:rPr lang="de-AT" dirty="0" err="1"/>
              <a:t>Socio-Economic</a:t>
            </a:r>
            <a:r>
              <a:rPr lang="de-AT" dirty="0"/>
              <a:t> Panel (ASEP)</a:t>
            </a:r>
          </a:p>
        </p:txBody>
      </p:sp>
      <p:sp>
        <p:nvSpPr>
          <p:cNvPr id="3" name="Textfeld 2">
            <a:extLst>
              <a:ext uri="{FF2B5EF4-FFF2-40B4-BE49-F238E27FC236}">
                <a16:creationId xmlns:a16="http://schemas.microsoft.com/office/drawing/2014/main" id="{87FAF29D-72D5-4867-B680-973DF5FC258C}"/>
              </a:ext>
            </a:extLst>
          </p:cNvPr>
          <p:cNvSpPr txBox="1"/>
          <p:nvPr/>
        </p:nvSpPr>
        <p:spPr>
          <a:xfrm>
            <a:off x="838200" y="1516284"/>
            <a:ext cx="10513519" cy="2308324"/>
          </a:xfrm>
          <a:prstGeom prst="rect">
            <a:avLst/>
          </a:prstGeom>
          <a:noFill/>
        </p:spPr>
        <p:txBody>
          <a:bodyPr wrap="none" rtlCol="0">
            <a:spAutoFit/>
          </a:bodyPr>
          <a:lstStyle/>
          <a:p>
            <a:pPr marL="285750" indent="-285750">
              <a:buFont typeface="Arial" panose="020B0604020202020204" pitchFamily="34" charset="0"/>
              <a:buChar char="•"/>
            </a:pPr>
            <a:r>
              <a:rPr lang="en-US" dirty="0"/>
              <a:t>The </a:t>
            </a:r>
            <a:r>
              <a:rPr lang="en-US" b="1" dirty="0"/>
              <a:t>Austrian Socio-Economic Panel (ASEP)</a:t>
            </a:r>
            <a:r>
              <a:rPr lang="en-US" dirty="0"/>
              <a:t> is a long-term research project offering researchers in </a:t>
            </a:r>
            <a:br>
              <a:rPr lang="en-US" dirty="0"/>
            </a:br>
            <a:r>
              <a:rPr lang="en-US" dirty="0"/>
              <a:t>Austria and beyond a unique analytical potential for longitudinal analyses. </a:t>
            </a:r>
            <a:br>
              <a:rPr lang="en-US" dirty="0"/>
            </a:br>
            <a:r>
              <a:rPr lang="en-US" dirty="0">
                <a:hlinkClick r:id="rId3"/>
              </a:rPr>
              <a:t>https://www.statistik.at/en/services/tools/services/center-for-science/austrian-socio-economic-panel-asep</a:t>
            </a:r>
            <a:endParaRPr lang="en-US" dirty="0"/>
          </a:p>
          <a:p>
            <a:pPr marL="285750" indent="-285750">
              <a:buFont typeface="Arial" panose="020B0604020202020204" pitchFamily="34" charset="0"/>
              <a:buChar char="•"/>
            </a:pPr>
            <a:r>
              <a:rPr lang="en-US" dirty="0" err="1"/>
              <a:t>Topcis</a:t>
            </a:r>
            <a:r>
              <a:rPr lang="en-US" dirty="0"/>
              <a:t>: housing, income, work, family, health, education, demographics, values and </a:t>
            </a:r>
            <a:r>
              <a:rPr lang="en-US" dirty="0" err="1"/>
              <a:t>attitures</a:t>
            </a:r>
            <a:endParaRPr lang="en-US" dirty="0"/>
          </a:p>
          <a:p>
            <a:pPr marL="285750" indent="-285750">
              <a:buFont typeface="Arial" panose="020B0604020202020204" pitchFamily="34" charset="0"/>
              <a:buChar char="•"/>
            </a:pPr>
            <a:r>
              <a:rPr lang="en-US" dirty="0"/>
              <a:t>Accessible for researchers as scientific use file and via AMDC, </a:t>
            </a:r>
            <a:r>
              <a:rPr lang="en-US" b="1" dirty="0"/>
              <a:t>starting from end of 2024</a:t>
            </a:r>
          </a:p>
          <a:p>
            <a:pPr marL="285750" indent="-285750">
              <a:buFont typeface="Arial" panose="020B0604020202020204" pitchFamily="34" charset="0"/>
              <a:buChar char="•"/>
            </a:pPr>
            <a:r>
              <a:rPr lang="en-US" dirty="0"/>
              <a:t>Funding is provided by the </a:t>
            </a:r>
            <a:r>
              <a:rPr lang="en-US" b="1" dirty="0"/>
              <a:t>Federal Ministry of Education, Science and Research (BMBWF)</a:t>
            </a:r>
          </a:p>
          <a:p>
            <a:pPr marL="285750" indent="-285750">
              <a:buFont typeface="Arial" panose="020B0604020202020204" pitchFamily="34" charset="0"/>
              <a:buChar char="•"/>
            </a:pPr>
            <a:r>
              <a:rPr lang="en-US" dirty="0"/>
              <a:t>Accompanied by </a:t>
            </a:r>
            <a:r>
              <a:rPr lang="en-US" b="1" dirty="0"/>
              <a:t>scientific advisory board</a:t>
            </a:r>
            <a:r>
              <a:rPr lang="en-US" dirty="0"/>
              <a:t> comprising international and national experts</a:t>
            </a:r>
          </a:p>
          <a:p>
            <a:r>
              <a:rPr lang="en-US" b="1" dirty="0"/>
              <a:t>ASEP </a:t>
            </a:r>
            <a:r>
              <a:rPr lang="en-US" dirty="0"/>
              <a:t>consists of two different, but </a:t>
            </a:r>
            <a:r>
              <a:rPr lang="en-US" b="1" dirty="0"/>
              <a:t>linkable</a:t>
            </a:r>
            <a:r>
              <a:rPr lang="en-US" dirty="0"/>
              <a:t> sub-projects:</a:t>
            </a:r>
          </a:p>
        </p:txBody>
      </p:sp>
      <p:sp>
        <p:nvSpPr>
          <p:cNvPr id="4" name="Textfeld 3">
            <a:extLst>
              <a:ext uri="{FF2B5EF4-FFF2-40B4-BE49-F238E27FC236}">
                <a16:creationId xmlns:a16="http://schemas.microsoft.com/office/drawing/2014/main" id="{E8F304E3-BA96-4DA9-AEA5-68D862A0E229}"/>
              </a:ext>
            </a:extLst>
          </p:cNvPr>
          <p:cNvSpPr txBox="1"/>
          <p:nvPr/>
        </p:nvSpPr>
        <p:spPr>
          <a:xfrm>
            <a:off x="838199" y="3841145"/>
            <a:ext cx="4879695" cy="2585323"/>
          </a:xfrm>
          <a:prstGeom prst="rect">
            <a:avLst/>
          </a:prstGeom>
          <a:noFill/>
        </p:spPr>
        <p:txBody>
          <a:bodyPr wrap="square" rtlCol="0">
            <a:spAutoFit/>
          </a:bodyPr>
          <a:lstStyle/>
          <a:p>
            <a:r>
              <a:rPr lang="de-AT" b="1" dirty="0"/>
              <a:t>ASEP Survey</a:t>
            </a:r>
          </a:p>
          <a:p>
            <a:pPr marL="285750" indent="-285750">
              <a:buFont typeface="Arial" panose="020B0604020202020204" pitchFamily="34" charset="0"/>
              <a:buChar char="•"/>
            </a:pPr>
            <a:r>
              <a:rPr lang="en-US" dirty="0"/>
              <a:t>Pilot study wave 1 (2023) and wave 2 (2024), </a:t>
            </a:r>
            <a:r>
              <a:rPr lang="en-US" dirty="0" err="1"/>
              <a:t>netto</a:t>
            </a:r>
            <a:r>
              <a:rPr lang="en-US" dirty="0"/>
              <a:t> sample survey size: 1400 households</a:t>
            </a:r>
          </a:p>
          <a:p>
            <a:pPr marL="285750" indent="-285750">
              <a:buFont typeface="Arial" panose="020B0604020202020204" pitchFamily="34" charset="0"/>
              <a:buChar char="•"/>
            </a:pPr>
            <a:r>
              <a:rPr lang="en-US" dirty="0"/>
              <a:t>from 2025 onwards yearly survey (</a:t>
            </a:r>
            <a:r>
              <a:rPr lang="en-US" dirty="0" err="1"/>
              <a:t>netto</a:t>
            </a:r>
            <a:r>
              <a:rPr lang="en-US" dirty="0"/>
              <a:t> sample size 5000 households)</a:t>
            </a:r>
          </a:p>
          <a:p>
            <a:pPr marL="285750" indent="-285750">
              <a:buFont typeface="Arial" panose="020B0604020202020204" pitchFamily="34" charset="0"/>
              <a:buChar char="•"/>
            </a:pPr>
            <a:r>
              <a:rPr lang="en-US" dirty="0"/>
              <a:t>Survey mode: Tailored-Mixed-Mode Design, using CAWI, CAPI and CATI</a:t>
            </a:r>
          </a:p>
          <a:p>
            <a:endParaRPr lang="de-AT" dirty="0"/>
          </a:p>
          <a:p>
            <a:endParaRPr lang="de-AT" dirty="0"/>
          </a:p>
        </p:txBody>
      </p:sp>
      <p:sp>
        <p:nvSpPr>
          <p:cNvPr id="5" name="Textfeld 4">
            <a:extLst>
              <a:ext uri="{FF2B5EF4-FFF2-40B4-BE49-F238E27FC236}">
                <a16:creationId xmlns:a16="http://schemas.microsoft.com/office/drawing/2014/main" id="{685209CE-5A57-400E-B39A-CA40EEF7D1A3}"/>
              </a:ext>
            </a:extLst>
          </p:cNvPr>
          <p:cNvSpPr txBox="1"/>
          <p:nvPr/>
        </p:nvSpPr>
        <p:spPr>
          <a:xfrm>
            <a:off x="5839471" y="3824608"/>
            <a:ext cx="5144903" cy="2585323"/>
          </a:xfrm>
          <a:prstGeom prst="rect">
            <a:avLst/>
          </a:prstGeom>
          <a:noFill/>
        </p:spPr>
        <p:txBody>
          <a:bodyPr wrap="square" rtlCol="0">
            <a:spAutoFit/>
          </a:bodyPr>
          <a:lstStyle/>
          <a:p>
            <a:r>
              <a:rPr lang="en-US" b="1" dirty="0"/>
              <a:t>ASEP Register</a:t>
            </a:r>
            <a:r>
              <a:rPr lang="en-US" dirty="0"/>
              <a:t> </a:t>
            </a:r>
          </a:p>
          <a:p>
            <a:pPr marL="285750" indent="-285750">
              <a:buFont typeface="Arial" panose="020B0604020202020204" pitchFamily="34" charset="0"/>
              <a:buChar char="•"/>
            </a:pPr>
            <a:r>
              <a:rPr lang="en-US" dirty="0"/>
              <a:t>provides </a:t>
            </a:r>
            <a:r>
              <a:rPr lang="en-US" b="1" dirty="0"/>
              <a:t>administrative data </a:t>
            </a:r>
            <a:r>
              <a:rPr lang="en-US" dirty="0"/>
              <a:t>from Statistics Austria for scientific research</a:t>
            </a:r>
          </a:p>
          <a:p>
            <a:pPr marL="285750" indent="-285750">
              <a:buFont typeface="Arial" panose="020B0604020202020204" pitchFamily="34" charset="0"/>
              <a:buChar char="•"/>
            </a:pPr>
            <a:r>
              <a:rPr lang="en-US" dirty="0"/>
              <a:t>will be available </a:t>
            </a:r>
            <a:r>
              <a:rPr lang="en-US" b="1" dirty="0"/>
              <a:t>retroactively from 2015 </a:t>
            </a:r>
            <a:r>
              <a:rPr lang="en-US" dirty="0"/>
              <a:t>onwards</a:t>
            </a:r>
          </a:p>
          <a:p>
            <a:pPr marL="285750" indent="-285750">
              <a:buFont typeface="Arial" panose="020B0604020202020204" pitchFamily="34" charset="0"/>
              <a:buChar char="•"/>
            </a:pPr>
            <a:r>
              <a:rPr lang="en-US" dirty="0"/>
              <a:t>enables longitudinal analyses right from the start</a:t>
            </a:r>
          </a:p>
          <a:p>
            <a:pPr marL="285750" indent="-285750">
              <a:buFont typeface="Arial" panose="020B0604020202020204" pitchFamily="34" charset="0"/>
              <a:buChar char="•"/>
            </a:pPr>
            <a:r>
              <a:rPr lang="en-US" dirty="0"/>
              <a:t>enables analyses of data from the </a:t>
            </a:r>
            <a:r>
              <a:rPr lang="en-US" b="1" dirty="0"/>
              <a:t>entire Austrian resident population</a:t>
            </a:r>
            <a:r>
              <a:rPr lang="en-US" dirty="0"/>
              <a:t> for the characteristics provided</a:t>
            </a:r>
            <a:endParaRPr lang="de-AT" dirty="0"/>
          </a:p>
          <a:p>
            <a:endParaRPr lang="de-AT" dirty="0"/>
          </a:p>
        </p:txBody>
      </p:sp>
    </p:spTree>
    <p:extLst>
      <p:ext uri="{BB962C8B-B14F-4D97-AF65-F5344CB8AC3E}">
        <p14:creationId xmlns:p14="http://schemas.microsoft.com/office/powerpoint/2010/main" val="181578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BA4A-8B9F-B69F-C78E-FE3B53065BEA}"/>
            </a:ext>
          </a:extLst>
        </p:cNvPr>
        <p:cNvGrpSpPr/>
        <p:nvPr/>
      </p:nvGrpSpPr>
      <p:grpSpPr>
        <a:xfrm>
          <a:off x="0" y="0"/>
          <a:ext cx="0" cy="0"/>
          <a:chOff x="0" y="0"/>
          <a:chExt cx="0" cy="0"/>
        </a:xfrm>
      </p:grpSpPr>
      <p:pic>
        <p:nvPicPr>
          <p:cNvPr id="5" name="Imagem 4" descr="Uma imagem com desfocar, Saturação de cores, azul, amarelo&#10;&#10;Descrição gerada automaticamente">
            <a:extLst>
              <a:ext uri="{FF2B5EF4-FFF2-40B4-BE49-F238E27FC236}">
                <a16:creationId xmlns:a16="http://schemas.microsoft.com/office/drawing/2014/main" id="{5B37046D-0A67-E9BA-8B06-D713CCF5B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Gráfico 12">
            <a:extLst>
              <a:ext uri="{FF2B5EF4-FFF2-40B4-BE49-F238E27FC236}">
                <a16:creationId xmlns:a16="http://schemas.microsoft.com/office/drawing/2014/main" id="{E531199B-09B5-2131-3B08-2F7CCBDEA0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3386" y="2165030"/>
            <a:ext cx="6105173" cy="5326381"/>
          </a:xfrm>
          <a:prstGeom prst="rect">
            <a:avLst/>
          </a:prstGeom>
        </p:spPr>
      </p:pic>
      <p:sp>
        <p:nvSpPr>
          <p:cNvPr id="2" name="Título 1">
            <a:extLst>
              <a:ext uri="{FF2B5EF4-FFF2-40B4-BE49-F238E27FC236}">
                <a16:creationId xmlns:a16="http://schemas.microsoft.com/office/drawing/2014/main" id="{93C36F3D-6C05-7D41-0922-33F3BE5F2B6B}"/>
              </a:ext>
            </a:extLst>
          </p:cNvPr>
          <p:cNvSpPr>
            <a:spLocks noGrp="1"/>
          </p:cNvSpPr>
          <p:nvPr>
            <p:ph type="ctrTitle"/>
          </p:nvPr>
        </p:nvSpPr>
        <p:spPr>
          <a:xfrm>
            <a:off x="587375" y="620713"/>
            <a:ext cx="8079371" cy="2014203"/>
          </a:xfrm>
        </p:spPr>
        <p:txBody>
          <a:bodyPr/>
          <a:lstStyle/>
          <a:p>
            <a:pPr algn="l"/>
            <a:r>
              <a:rPr lang="pt-PT" b="1" dirty="0">
                <a:solidFill>
                  <a:srgbClr val="192E69"/>
                </a:solidFill>
              </a:rPr>
              <a:t>Thanks for the attention!</a:t>
            </a:r>
          </a:p>
        </p:txBody>
      </p:sp>
      <p:sp>
        <p:nvSpPr>
          <p:cNvPr id="3" name="Subtítulo 2">
            <a:extLst>
              <a:ext uri="{FF2B5EF4-FFF2-40B4-BE49-F238E27FC236}">
                <a16:creationId xmlns:a16="http://schemas.microsoft.com/office/drawing/2014/main" id="{C1A3F8A0-DD0D-8117-E294-12DCBB3CD87E}"/>
              </a:ext>
            </a:extLst>
          </p:cNvPr>
          <p:cNvSpPr>
            <a:spLocks noGrp="1"/>
          </p:cNvSpPr>
          <p:nvPr>
            <p:ph type="subTitle" idx="1"/>
          </p:nvPr>
        </p:nvSpPr>
        <p:spPr>
          <a:xfrm>
            <a:off x="587374" y="2634916"/>
            <a:ext cx="8421560" cy="3910263"/>
          </a:xfrm>
        </p:spPr>
        <p:txBody>
          <a:bodyPr>
            <a:normAutofit fontScale="92500" lnSpcReduction="20000"/>
          </a:bodyPr>
          <a:lstStyle/>
          <a:p>
            <a:pPr algn="l"/>
            <a:r>
              <a:rPr lang="pt-PT" sz="1800" dirty="0"/>
              <a:t>Magdalena Six</a:t>
            </a:r>
          </a:p>
          <a:p>
            <a:pPr algn="l"/>
            <a:r>
              <a:rPr lang="pt-PT" sz="1800" dirty="0">
                <a:hlinkClick r:id="rId6"/>
              </a:rPr>
              <a:t>Magdalena.Six@statistik.gv.at</a:t>
            </a:r>
            <a:endParaRPr lang="pt-PT" sz="1800" dirty="0"/>
          </a:p>
          <a:p>
            <a:pPr algn="l"/>
            <a:endParaRPr lang="pt-PT" sz="1800" dirty="0"/>
          </a:p>
          <a:p>
            <a:pPr algn="l"/>
            <a:r>
              <a:rPr lang="pt-PT" sz="1800" dirty="0"/>
              <a:t>Questions about...</a:t>
            </a:r>
          </a:p>
          <a:p>
            <a:pPr algn="l"/>
            <a:r>
              <a:rPr lang="pt-PT" sz="1800" b="1" dirty="0"/>
              <a:t>Center for Science</a:t>
            </a:r>
            <a:r>
              <a:rPr lang="pt-PT" sz="1800" dirty="0"/>
              <a:t> </a:t>
            </a:r>
          </a:p>
          <a:p>
            <a:pPr algn="l"/>
            <a:r>
              <a:rPr lang="pt-PT" sz="1800" dirty="0"/>
              <a:t>-&gt; Tobias Thomas (</a:t>
            </a:r>
            <a:r>
              <a:rPr lang="pt-PT" sz="1800" dirty="0">
                <a:hlinkClick r:id="rId7"/>
              </a:rPr>
              <a:t>Tobias.Thomas@statistik.gv.at</a:t>
            </a:r>
            <a:r>
              <a:rPr lang="pt-PT" sz="1800" dirty="0"/>
              <a:t>), Regina Fuchs (</a:t>
            </a:r>
            <a:r>
              <a:rPr lang="pt-PT" sz="1800" dirty="0">
                <a:hlinkClick r:id="rId8"/>
              </a:rPr>
              <a:t>Regina.Fuchs@statistik.gv.at</a:t>
            </a:r>
            <a:r>
              <a:rPr lang="pt-PT" sz="1800" dirty="0"/>
              <a:t>)</a:t>
            </a:r>
          </a:p>
          <a:p>
            <a:pPr algn="l"/>
            <a:r>
              <a:rPr lang="pt-PT" sz="1800" b="1" dirty="0"/>
              <a:t>Austrian Micro Data Center (AMDC)</a:t>
            </a:r>
          </a:p>
          <a:p>
            <a:pPr algn="l"/>
            <a:r>
              <a:rPr lang="pt-PT" sz="1800" dirty="0"/>
              <a:t>-&gt; Tobias Göllner (</a:t>
            </a:r>
            <a:r>
              <a:rPr lang="pt-PT" sz="1800" dirty="0">
                <a:hlinkClick r:id="rId9"/>
              </a:rPr>
              <a:t>Tobias.Goellner@statisti</a:t>
            </a:r>
            <a:r>
              <a:rPr lang="pt-PT" sz="1800" i="1" dirty="0">
                <a:hlinkClick r:id="rId9"/>
              </a:rPr>
              <a:t>k</a:t>
            </a:r>
            <a:r>
              <a:rPr lang="pt-PT" sz="1800" dirty="0">
                <a:hlinkClick r:id="rId9"/>
              </a:rPr>
              <a:t>.gv.at</a:t>
            </a:r>
            <a:r>
              <a:rPr lang="pt-PT" sz="1800" dirty="0"/>
              <a:t> )</a:t>
            </a:r>
          </a:p>
          <a:p>
            <a:pPr algn="l"/>
            <a:r>
              <a:rPr lang="pt-PT" sz="1800" b="1" dirty="0"/>
              <a:t>Austrian Socio Economic Panel (ASEP)</a:t>
            </a:r>
          </a:p>
          <a:p>
            <a:pPr algn="l"/>
            <a:r>
              <a:rPr lang="pt-PT" sz="1800" dirty="0"/>
              <a:t>-&gt; Marc Plate (Marc.Plate@statistik.gv.)</a:t>
            </a:r>
          </a:p>
          <a:p>
            <a:pPr algn="l"/>
            <a:r>
              <a:rPr lang="pt-PT" sz="1800" dirty="0"/>
              <a:t>Further information:</a:t>
            </a:r>
          </a:p>
          <a:p>
            <a:pPr algn="l"/>
            <a:r>
              <a:rPr lang="pt-PT" sz="1800" dirty="0">
                <a:hlinkClick r:id="rId10"/>
              </a:rPr>
              <a:t>https://www.statistik.at/services/tools/services/center-wissenschaft</a:t>
            </a:r>
            <a:endParaRPr lang="pt-PT" sz="1800" dirty="0"/>
          </a:p>
          <a:p>
            <a:pPr algn="l"/>
            <a:endParaRPr lang="pt-PT" sz="1800" dirty="0"/>
          </a:p>
        </p:txBody>
      </p:sp>
      <p:grpSp>
        <p:nvGrpSpPr>
          <p:cNvPr id="6" name="Agrupar 5">
            <a:extLst>
              <a:ext uri="{FF2B5EF4-FFF2-40B4-BE49-F238E27FC236}">
                <a16:creationId xmlns:a16="http://schemas.microsoft.com/office/drawing/2014/main" id="{938F4C2A-92FB-A854-A47B-1A5F93D0AAFA}"/>
              </a:ext>
            </a:extLst>
          </p:cNvPr>
          <p:cNvGrpSpPr/>
          <p:nvPr/>
        </p:nvGrpSpPr>
        <p:grpSpPr>
          <a:xfrm>
            <a:off x="9304419" y="5249311"/>
            <a:ext cx="2249907" cy="1048266"/>
            <a:chOff x="4383639" y="5916425"/>
            <a:chExt cx="2249907" cy="1048266"/>
          </a:xfrm>
        </p:grpSpPr>
        <p:pic>
          <p:nvPicPr>
            <p:cNvPr id="7" name="Gráfico 6">
              <a:extLst>
                <a:ext uri="{FF2B5EF4-FFF2-40B4-BE49-F238E27FC236}">
                  <a16:creationId xmlns:a16="http://schemas.microsoft.com/office/drawing/2014/main" id="{2C3F1365-596C-3767-38E5-CCA2E13F69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28668" y="6360677"/>
              <a:ext cx="952095" cy="128408"/>
            </a:xfrm>
            <a:prstGeom prst="rect">
              <a:avLst/>
            </a:prstGeom>
          </p:spPr>
        </p:pic>
        <p:pic>
          <p:nvPicPr>
            <p:cNvPr id="8" name="Imagem 7">
              <a:extLst>
                <a:ext uri="{FF2B5EF4-FFF2-40B4-BE49-F238E27FC236}">
                  <a16:creationId xmlns:a16="http://schemas.microsoft.com/office/drawing/2014/main" id="{652CC0A0-D020-DA02-0CE7-0AA337C1875B}"/>
                </a:ext>
              </a:extLst>
            </p:cNvPr>
            <p:cNvPicPr>
              <a:picLocks noChangeAspect="1"/>
            </p:cNvPicPr>
            <p:nvPr/>
          </p:nvPicPr>
          <p:blipFill rotWithShape="1">
            <a:blip r:embed="rId13">
              <a:extLst>
                <a:ext uri="{28A0092B-C50C-407E-A947-70E740481C1C}">
                  <a14:useLocalDpi xmlns:a14="http://schemas.microsoft.com/office/drawing/2010/main" val="0"/>
                </a:ext>
              </a:extLst>
            </a:blip>
            <a:srcRect l="2565" r="3029"/>
            <a:stretch/>
          </p:blipFill>
          <p:spPr>
            <a:xfrm>
              <a:off x="4383639" y="5916425"/>
              <a:ext cx="2249907" cy="276423"/>
            </a:xfrm>
            <a:prstGeom prst="rect">
              <a:avLst/>
            </a:prstGeom>
          </p:spPr>
        </p:pic>
        <p:sp>
          <p:nvSpPr>
            <p:cNvPr id="11" name="CaixaDeTexto 10">
              <a:extLst>
                <a:ext uri="{FF2B5EF4-FFF2-40B4-BE49-F238E27FC236}">
                  <a16:creationId xmlns:a16="http://schemas.microsoft.com/office/drawing/2014/main" id="{30725380-6354-3188-115A-DA526F63D22B}"/>
                </a:ext>
              </a:extLst>
            </p:cNvPr>
            <p:cNvSpPr txBox="1"/>
            <p:nvPr/>
          </p:nvSpPr>
          <p:spPr>
            <a:xfrm>
              <a:off x="4801089" y="6656914"/>
              <a:ext cx="1407251" cy="307777"/>
            </a:xfrm>
            <a:prstGeom prst="rect">
              <a:avLst/>
            </a:prstGeom>
            <a:noFill/>
          </p:spPr>
          <p:txBody>
            <a:bodyPr wrap="square">
              <a:spAutoFit/>
            </a:bodyPr>
            <a:lstStyle/>
            <a:p>
              <a:r>
                <a:rPr lang="en-US" sz="700" b="0" i="0" dirty="0">
                  <a:solidFill>
                    <a:srgbClr val="192E69"/>
                  </a:solidFill>
                  <a:effectLst/>
                </a:rPr>
                <a:t>The conference is partly financed by the European Union</a:t>
              </a:r>
              <a:endParaRPr lang="pt-PT" sz="700" dirty="0">
                <a:solidFill>
                  <a:srgbClr val="192E69"/>
                </a:solidFill>
              </a:endParaRPr>
            </a:p>
          </p:txBody>
        </p:sp>
      </p:grpSp>
      <p:pic>
        <p:nvPicPr>
          <p:cNvPr id="12" name="Gráfico 11">
            <a:extLst>
              <a:ext uri="{FF2B5EF4-FFF2-40B4-BE49-F238E27FC236}">
                <a16:creationId xmlns:a16="http://schemas.microsoft.com/office/drawing/2014/main" id="{ADED44B9-E437-448B-B013-D087322087B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68924" y="620713"/>
            <a:ext cx="2713139" cy="644040"/>
          </a:xfrm>
          <a:prstGeom prst="rect">
            <a:avLst/>
          </a:prstGeom>
        </p:spPr>
      </p:pic>
      <p:pic>
        <p:nvPicPr>
          <p:cNvPr id="14" name="Gráfico 13">
            <a:extLst>
              <a:ext uri="{FF2B5EF4-FFF2-40B4-BE49-F238E27FC236}">
                <a16:creationId xmlns:a16="http://schemas.microsoft.com/office/drawing/2014/main" id="{22694C5C-A9D8-E212-DEFB-707F6286A5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3090" y="-633411"/>
            <a:ext cx="5181600" cy="5181600"/>
          </a:xfrm>
          <a:prstGeom prst="rect">
            <a:avLst/>
          </a:prstGeom>
        </p:spPr>
      </p:pic>
      <p:pic>
        <p:nvPicPr>
          <p:cNvPr id="15" name="Gráfico 14">
            <a:extLst>
              <a:ext uri="{FF2B5EF4-FFF2-40B4-BE49-F238E27FC236}">
                <a16:creationId xmlns:a16="http://schemas.microsoft.com/office/drawing/2014/main" id="{AEDBB3B9-8D8E-4372-CAD1-1D8857AEAC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25493" y="1362073"/>
            <a:ext cx="2554972" cy="2554972"/>
          </a:xfrm>
          <a:prstGeom prst="rect">
            <a:avLst/>
          </a:prstGeom>
        </p:spPr>
      </p:pic>
    </p:spTree>
    <p:extLst>
      <p:ext uri="{BB962C8B-B14F-4D97-AF65-F5344CB8AC3E}">
        <p14:creationId xmlns:p14="http://schemas.microsoft.com/office/powerpoint/2010/main" val="7583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79F3-667C-3AF7-D646-B01FE7268342}"/>
            </a:ext>
          </a:extLst>
        </p:cNvPr>
        <p:cNvGrpSpPr/>
        <p:nvPr/>
      </p:nvGrpSpPr>
      <p:grpSpPr>
        <a:xfrm>
          <a:off x="0" y="0"/>
          <a:ext cx="0" cy="0"/>
          <a:chOff x="0" y="0"/>
          <a:chExt cx="0" cy="0"/>
        </a:xfrm>
      </p:grpSpPr>
      <p:pic>
        <p:nvPicPr>
          <p:cNvPr id="12" name="Imagem 11" descr="Uma imagem com desfocar, Saturação de cores, azul, amarelo&#10;&#10;Descrição gerada automaticamente">
            <a:extLst>
              <a:ext uri="{FF2B5EF4-FFF2-40B4-BE49-F238E27FC236}">
                <a16:creationId xmlns:a16="http://schemas.microsoft.com/office/drawing/2014/main" id="{9058CD90-491D-583B-3436-289B5E16C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Agrupar 20">
            <a:extLst>
              <a:ext uri="{FF2B5EF4-FFF2-40B4-BE49-F238E27FC236}">
                <a16:creationId xmlns:a16="http://schemas.microsoft.com/office/drawing/2014/main" id="{D61A0178-C95B-7BBB-597A-B3D12DF7A6E2}"/>
              </a:ext>
            </a:extLst>
          </p:cNvPr>
          <p:cNvGrpSpPr/>
          <p:nvPr/>
        </p:nvGrpSpPr>
        <p:grpSpPr>
          <a:xfrm>
            <a:off x="3568654" y="6205287"/>
            <a:ext cx="5054693" cy="307777"/>
            <a:chOff x="4383639" y="5904870"/>
            <a:chExt cx="5054693" cy="307777"/>
          </a:xfrm>
        </p:grpSpPr>
        <p:pic>
          <p:nvPicPr>
            <p:cNvPr id="14" name="Gráfico 13">
              <a:extLst>
                <a:ext uri="{FF2B5EF4-FFF2-40B4-BE49-F238E27FC236}">
                  <a16:creationId xmlns:a16="http://schemas.microsoft.com/office/drawing/2014/main" id="{633A5743-25D1-8D20-AA8A-D34B43E5E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6266" y="5990432"/>
              <a:ext cx="952095" cy="128408"/>
            </a:xfrm>
            <a:prstGeom prst="rect">
              <a:avLst/>
            </a:prstGeom>
          </p:spPr>
        </p:pic>
        <p:pic>
          <p:nvPicPr>
            <p:cNvPr id="16" name="Imagem 15">
              <a:extLst>
                <a:ext uri="{FF2B5EF4-FFF2-40B4-BE49-F238E27FC236}">
                  <a16:creationId xmlns:a16="http://schemas.microsoft.com/office/drawing/2014/main" id="{A8899DBB-B7D1-56B3-06BA-065DC420A683}"/>
                </a:ext>
              </a:extLst>
            </p:cNvPr>
            <p:cNvPicPr>
              <a:picLocks noChangeAspect="1"/>
            </p:cNvPicPr>
            <p:nvPr/>
          </p:nvPicPr>
          <p:blipFill rotWithShape="1">
            <a:blip r:embed="rId5">
              <a:extLst>
                <a:ext uri="{28A0092B-C50C-407E-A947-70E740481C1C}">
                  <a14:useLocalDpi xmlns:a14="http://schemas.microsoft.com/office/drawing/2010/main" val="0"/>
                </a:ext>
              </a:extLst>
            </a:blip>
            <a:srcRect l="2565" r="3029"/>
            <a:stretch/>
          </p:blipFill>
          <p:spPr>
            <a:xfrm>
              <a:off x="4383639" y="5916425"/>
              <a:ext cx="2249907" cy="276423"/>
            </a:xfrm>
            <a:prstGeom prst="rect">
              <a:avLst/>
            </a:prstGeom>
          </p:spPr>
        </p:pic>
        <p:sp>
          <p:nvSpPr>
            <p:cNvPr id="20" name="CaixaDeTexto 19">
              <a:extLst>
                <a:ext uri="{FF2B5EF4-FFF2-40B4-BE49-F238E27FC236}">
                  <a16:creationId xmlns:a16="http://schemas.microsoft.com/office/drawing/2014/main" id="{1D040907-07B3-898D-EF84-FE1A2F6DCBC6}"/>
                </a:ext>
              </a:extLst>
            </p:cNvPr>
            <p:cNvSpPr txBox="1"/>
            <p:nvPr/>
          </p:nvSpPr>
          <p:spPr>
            <a:xfrm>
              <a:off x="8031081" y="5904870"/>
              <a:ext cx="1407251" cy="307777"/>
            </a:xfrm>
            <a:prstGeom prst="rect">
              <a:avLst/>
            </a:prstGeom>
            <a:noFill/>
          </p:spPr>
          <p:txBody>
            <a:bodyPr wrap="square">
              <a:spAutoFit/>
            </a:bodyPr>
            <a:lstStyle/>
            <a:p>
              <a:r>
                <a:rPr lang="en-US" sz="700" b="0" i="0" dirty="0">
                  <a:solidFill>
                    <a:srgbClr val="192E69"/>
                  </a:solidFill>
                  <a:effectLst/>
                </a:rPr>
                <a:t>The conference is partly financed by the European Union</a:t>
              </a:r>
              <a:endParaRPr lang="pt-PT" sz="700" dirty="0">
                <a:solidFill>
                  <a:srgbClr val="192E69"/>
                </a:solidFill>
              </a:endParaRPr>
            </a:p>
          </p:txBody>
        </p:sp>
      </p:grpSp>
      <p:pic>
        <p:nvPicPr>
          <p:cNvPr id="25" name="Gráfico 24">
            <a:extLst>
              <a:ext uri="{FF2B5EF4-FFF2-40B4-BE49-F238E27FC236}">
                <a16:creationId xmlns:a16="http://schemas.microsoft.com/office/drawing/2014/main" id="{661BE49E-4D40-9D00-4407-35413EA99B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6619" y="-238125"/>
            <a:ext cx="5181600" cy="5181600"/>
          </a:xfrm>
          <a:prstGeom prst="rect">
            <a:avLst/>
          </a:prstGeom>
        </p:spPr>
      </p:pic>
      <p:pic>
        <p:nvPicPr>
          <p:cNvPr id="23" name="Gráfico 22">
            <a:extLst>
              <a:ext uri="{FF2B5EF4-FFF2-40B4-BE49-F238E27FC236}">
                <a16:creationId xmlns:a16="http://schemas.microsoft.com/office/drawing/2014/main" id="{AFF467C2-738C-5EEE-E718-3E5DD40F0E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2559" y="2456188"/>
            <a:ext cx="8206882" cy="1945625"/>
          </a:xfrm>
          <a:prstGeom prst="rect">
            <a:avLst/>
          </a:prstGeom>
        </p:spPr>
      </p:pic>
      <p:pic>
        <p:nvPicPr>
          <p:cNvPr id="27" name="Gráfico 26">
            <a:extLst>
              <a:ext uri="{FF2B5EF4-FFF2-40B4-BE49-F238E27FC236}">
                <a16:creationId xmlns:a16="http://schemas.microsoft.com/office/drawing/2014/main" id="{3415868F-9BBC-F1F5-5C87-2B8BDE0354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5268" y="4113691"/>
            <a:ext cx="3528614" cy="3528614"/>
          </a:xfrm>
          <a:prstGeom prst="rect">
            <a:avLst/>
          </a:prstGeom>
        </p:spPr>
      </p:pic>
    </p:spTree>
    <p:extLst>
      <p:ext uri="{BB962C8B-B14F-4D97-AF65-F5344CB8AC3E}">
        <p14:creationId xmlns:p14="http://schemas.microsoft.com/office/powerpoint/2010/main" val="15447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EA53D-1CAB-3383-E0F6-C4CD019B59B1}"/>
            </a:ext>
          </a:extLst>
        </p:cNvPr>
        <p:cNvGrpSpPr/>
        <p:nvPr/>
      </p:nvGrpSpPr>
      <p:grpSpPr>
        <a:xfrm>
          <a:off x="0" y="0"/>
          <a:ext cx="0" cy="0"/>
          <a:chOff x="0" y="0"/>
          <a:chExt cx="0" cy="0"/>
        </a:xfrm>
      </p:grpSpPr>
      <p:pic>
        <p:nvPicPr>
          <p:cNvPr id="4" name="Imagem 3" descr="Uma imagem com desfocar, Saturação de cores, azul, amarelo&#10;&#10;Descrição gerada automaticamente">
            <a:extLst>
              <a:ext uri="{FF2B5EF4-FFF2-40B4-BE49-F238E27FC236}">
                <a16:creationId xmlns:a16="http://schemas.microsoft.com/office/drawing/2014/main" id="{931FAB71-DE95-0A08-5DFA-1FE9609F4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95663" cy="6858000"/>
          </a:xfrm>
          <a:prstGeom prst="rect">
            <a:avLst/>
          </a:prstGeom>
        </p:spPr>
      </p:pic>
      <p:pic>
        <p:nvPicPr>
          <p:cNvPr id="16" name="Gráfico 15">
            <a:extLst>
              <a:ext uri="{FF2B5EF4-FFF2-40B4-BE49-F238E27FC236}">
                <a16:creationId xmlns:a16="http://schemas.microsoft.com/office/drawing/2014/main" id="{814A1EE3-C904-AB2A-4201-FE9F81D253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9114" y="-269304"/>
            <a:ext cx="2294160" cy="2294160"/>
          </a:xfrm>
          <a:prstGeom prst="rect">
            <a:avLst/>
          </a:prstGeom>
        </p:spPr>
      </p:pic>
      <p:sp>
        <p:nvSpPr>
          <p:cNvPr id="2" name="Título 1">
            <a:extLst>
              <a:ext uri="{FF2B5EF4-FFF2-40B4-BE49-F238E27FC236}">
                <a16:creationId xmlns:a16="http://schemas.microsoft.com/office/drawing/2014/main" id="{BCD29DD3-29EA-1C26-DCC1-FBBA824F4974}"/>
              </a:ext>
            </a:extLst>
          </p:cNvPr>
          <p:cNvSpPr>
            <a:spLocks noGrp="1"/>
          </p:cNvSpPr>
          <p:nvPr>
            <p:ph type="ctrTitle"/>
          </p:nvPr>
        </p:nvSpPr>
        <p:spPr>
          <a:xfrm>
            <a:off x="3793905" y="620713"/>
            <a:ext cx="7810719" cy="2808287"/>
          </a:xfrm>
        </p:spPr>
        <p:txBody>
          <a:bodyPr>
            <a:normAutofit/>
          </a:bodyPr>
          <a:lstStyle/>
          <a:p>
            <a:pPr algn="l"/>
            <a:r>
              <a:rPr lang="en-GB" dirty="0"/>
              <a:t>How to serve society</a:t>
            </a:r>
            <a:br>
              <a:rPr lang="en-GB" dirty="0"/>
            </a:br>
            <a:r>
              <a:rPr lang="en-US" sz="4400" dirty="0"/>
              <a:t>Statistics Austria’s new ways to engage with Academia and the Scientific Community</a:t>
            </a:r>
            <a:endParaRPr lang="pt-PT" b="1" dirty="0">
              <a:solidFill>
                <a:srgbClr val="192E69"/>
              </a:solidFill>
            </a:endParaRPr>
          </a:p>
        </p:txBody>
      </p:sp>
      <p:sp>
        <p:nvSpPr>
          <p:cNvPr id="3" name="Subtítulo 2">
            <a:extLst>
              <a:ext uri="{FF2B5EF4-FFF2-40B4-BE49-F238E27FC236}">
                <a16:creationId xmlns:a16="http://schemas.microsoft.com/office/drawing/2014/main" id="{0E98F727-2176-B843-B40F-87B9A786E22D}"/>
              </a:ext>
            </a:extLst>
          </p:cNvPr>
          <p:cNvSpPr>
            <a:spLocks noGrp="1"/>
          </p:cNvSpPr>
          <p:nvPr>
            <p:ph type="subTitle" idx="1"/>
          </p:nvPr>
        </p:nvSpPr>
        <p:spPr>
          <a:xfrm>
            <a:off x="3793904" y="3602037"/>
            <a:ext cx="7810719" cy="2635249"/>
          </a:xfrm>
        </p:spPr>
        <p:txBody>
          <a:bodyPr>
            <a:normAutofit/>
          </a:bodyPr>
          <a:lstStyle/>
          <a:p>
            <a:pPr algn="l"/>
            <a:r>
              <a:rPr lang="pt-PT" sz="2000" dirty="0"/>
              <a:t>Magdalena Six, Thomas Burg</a:t>
            </a:r>
          </a:p>
          <a:p>
            <a:pPr algn="l"/>
            <a:r>
              <a:rPr lang="pt-PT" sz="2000" dirty="0"/>
              <a:t>Center for Methodology</a:t>
            </a:r>
          </a:p>
          <a:p>
            <a:pPr algn="l"/>
            <a:r>
              <a:rPr lang="pt-PT" sz="2000" dirty="0"/>
              <a:t>Statistics Austria</a:t>
            </a:r>
          </a:p>
          <a:p>
            <a:pPr algn="l"/>
            <a:endParaRPr lang="pt-PT" sz="1800" dirty="0"/>
          </a:p>
          <a:p>
            <a:pPr algn="l"/>
            <a:r>
              <a:rPr lang="pt-PT" sz="1800" dirty="0"/>
              <a:t>Session 28</a:t>
            </a:r>
          </a:p>
          <a:p>
            <a:pPr algn="l"/>
            <a:r>
              <a:rPr lang="pt-PT" sz="1800" dirty="0"/>
              <a:t>6th of June, 2024</a:t>
            </a:r>
          </a:p>
        </p:txBody>
      </p:sp>
      <p:grpSp>
        <p:nvGrpSpPr>
          <p:cNvPr id="5" name="Agrupar 4">
            <a:extLst>
              <a:ext uri="{FF2B5EF4-FFF2-40B4-BE49-F238E27FC236}">
                <a16:creationId xmlns:a16="http://schemas.microsoft.com/office/drawing/2014/main" id="{97032ACD-BA42-AEBA-5DAF-2ADF11C66FAB}"/>
              </a:ext>
            </a:extLst>
          </p:cNvPr>
          <p:cNvGrpSpPr/>
          <p:nvPr/>
        </p:nvGrpSpPr>
        <p:grpSpPr>
          <a:xfrm>
            <a:off x="572877" y="5249311"/>
            <a:ext cx="2249907" cy="1048266"/>
            <a:chOff x="4383639" y="5916425"/>
            <a:chExt cx="2249907" cy="1048266"/>
          </a:xfrm>
        </p:grpSpPr>
        <p:pic>
          <p:nvPicPr>
            <p:cNvPr id="6" name="Gráfico 5">
              <a:extLst>
                <a:ext uri="{FF2B5EF4-FFF2-40B4-BE49-F238E27FC236}">
                  <a16:creationId xmlns:a16="http://schemas.microsoft.com/office/drawing/2014/main" id="{D2DF7E3B-66D9-8ABD-01B9-83C2A589FA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8668" y="6360677"/>
              <a:ext cx="952095" cy="128408"/>
            </a:xfrm>
            <a:prstGeom prst="rect">
              <a:avLst/>
            </a:prstGeom>
          </p:spPr>
        </p:pic>
        <p:pic>
          <p:nvPicPr>
            <p:cNvPr id="8" name="Imagem 7">
              <a:extLst>
                <a:ext uri="{FF2B5EF4-FFF2-40B4-BE49-F238E27FC236}">
                  <a16:creationId xmlns:a16="http://schemas.microsoft.com/office/drawing/2014/main" id="{7B1ED7AF-F37E-3A2E-38B8-38B9A92547A2}"/>
                </a:ext>
              </a:extLst>
            </p:cNvPr>
            <p:cNvPicPr>
              <a:picLocks noChangeAspect="1"/>
            </p:cNvPicPr>
            <p:nvPr/>
          </p:nvPicPr>
          <p:blipFill rotWithShape="1">
            <a:blip r:embed="rId7">
              <a:extLst>
                <a:ext uri="{28A0092B-C50C-407E-A947-70E740481C1C}">
                  <a14:useLocalDpi xmlns:a14="http://schemas.microsoft.com/office/drawing/2010/main" val="0"/>
                </a:ext>
              </a:extLst>
            </a:blip>
            <a:srcRect l="2565" r="3029"/>
            <a:stretch/>
          </p:blipFill>
          <p:spPr>
            <a:xfrm>
              <a:off x="4383639" y="5916425"/>
              <a:ext cx="2249907" cy="276423"/>
            </a:xfrm>
            <a:prstGeom prst="rect">
              <a:avLst/>
            </a:prstGeom>
          </p:spPr>
        </p:pic>
        <p:sp>
          <p:nvSpPr>
            <p:cNvPr id="11" name="CaixaDeTexto 10">
              <a:extLst>
                <a:ext uri="{FF2B5EF4-FFF2-40B4-BE49-F238E27FC236}">
                  <a16:creationId xmlns:a16="http://schemas.microsoft.com/office/drawing/2014/main" id="{E02B24E1-AFCF-0C0A-6C6D-9E875059CD29}"/>
                </a:ext>
              </a:extLst>
            </p:cNvPr>
            <p:cNvSpPr txBox="1"/>
            <p:nvPr/>
          </p:nvSpPr>
          <p:spPr>
            <a:xfrm>
              <a:off x="4801089" y="6656914"/>
              <a:ext cx="1407251" cy="307777"/>
            </a:xfrm>
            <a:prstGeom prst="rect">
              <a:avLst/>
            </a:prstGeom>
            <a:noFill/>
          </p:spPr>
          <p:txBody>
            <a:bodyPr wrap="square">
              <a:spAutoFit/>
            </a:bodyPr>
            <a:lstStyle/>
            <a:p>
              <a:r>
                <a:rPr lang="en-US" sz="700" b="0" i="0" dirty="0">
                  <a:solidFill>
                    <a:srgbClr val="192E69"/>
                  </a:solidFill>
                  <a:effectLst/>
                </a:rPr>
                <a:t>The conference is partly financed by the European Union</a:t>
              </a:r>
              <a:endParaRPr lang="pt-PT" sz="700" dirty="0">
                <a:solidFill>
                  <a:srgbClr val="192E69"/>
                </a:solidFill>
              </a:endParaRPr>
            </a:p>
          </p:txBody>
        </p:sp>
      </p:grpSp>
      <p:pic>
        <p:nvPicPr>
          <p:cNvPr id="15" name="Gráfico 14">
            <a:extLst>
              <a:ext uri="{FF2B5EF4-FFF2-40B4-BE49-F238E27FC236}">
                <a16:creationId xmlns:a16="http://schemas.microsoft.com/office/drawing/2014/main" id="{67DE680B-128B-84B6-3F69-3FDF862C0B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7382" y="620713"/>
            <a:ext cx="2713139" cy="644040"/>
          </a:xfrm>
          <a:prstGeom prst="rect">
            <a:avLst/>
          </a:prstGeom>
        </p:spPr>
      </p:pic>
      <p:pic>
        <p:nvPicPr>
          <p:cNvPr id="17" name="Gráfico 16">
            <a:extLst>
              <a:ext uri="{FF2B5EF4-FFF2-40B4-BE49-F238E27FC236}">
                <a16:creationId xmlns:a16="http://schemas.microsoft.com/office/drawing/2014/main" id="{438EEFF4-0AB5-4AB5-FECA-DB868A9B32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5881" y="1619763"/>
            <a:ext cx="3397515" cy="3397515"/>
          </a:xfrm>
          <a:prstGeom prst="rect">
            <a:avLst/>
          </a:prstGeom>
        </p:spPr>
      </p:pic>
      <p:pic>
        <p:nvPicPr>
          <p:cNvPr id="20" name="Gráfico 19">
            <a:extLst>
              <a:ext uri="{FF2B5EF4-FFF2-40B4-BE49-F238E27FC236}">
                <a16:creationId xmlns:a16="http://schemas.microsoft.com/office/drawing/2014/main" id="{8C57AD2D-7BBD-6B05-D69A-6EF948ED2C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41186" y="2178283"/>
            <a:ext cx="6105172" cy="5326380"/>
          </a:xfrm>
          <a:prstGeom prst="rect">
            <a:avLst/>
          </a:prstGeom>
        </p:spPr>
      </p:pic>
    </p:spTree>
    <p:extLst>
      <p:ext uri="{BB962C8B-B14F-4D97-AF65-F5344CB8AC3E}">
        <p14:creationId xmlns:p14="http://schemas.microsoft.com/office/powerpoint/2010/main" val="198599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8D209-C5AD-4167-85C9-4EBA5C5601E6}"/>
              </a:ext>
            </a:extLst>
          </p:cNvPr>
          <p:cNvSpPr>
            <a:spLocks noGrp="1"/>
          </p:cNvSpPr>
          <p:nvPr>
            <p:ph type="title"/>
          </p:nvPr>
        </p:nvSpPr>
        <p:spPr/>
        <p:txBody>
          <a:bodyPr/>
          <a:lstStyle/>
          <a:p>
            <a:r>
              <a:rPr lang="de-AT" dirty="0" err="1"/>
              <a:t>Cooperation</a:t>
            </a:r>
            <a:r>
              <a:rPr lang="de-AT" dirty="0"/>
              <a:t> </a:t>
            </a:r>
            <a:r>
              <a:rPr lang="de-AT" dirty="0" err="1"/>
              <a:t>between</a:t>
            </a:r>
            <a:r>
              <a:rPr lang="de-AT" dirty="0"/>
              <a:t> NSOs and </a:t>
            </a:r>
            <a:r>
              <a:rPr lang="de-AT" dirty="0" err="1"/>
              <a:t>the</a:t>
            </a:r>
            <a:r>
              <a:rPr lang="de-AT" dirty="0"/>
              <a:t> Scientific Community – a </a:t>
            </a:r>
            <a:r>
              <a:rPr lang="de-AT" dirty="0" err="1"/>
              <a:t>Win-Win</a:t>
            </a:r>
            <a:r>
              <a:rPr lang="de-AT" dirty="0"/>
              <a:t> </a:t>
            </a:r>
            <a:r>
              <a:rPr lang="de-AT" dirty="0" err="1"/>
              <a:t>situation</a:t>
            </a:r>
            <a:endParaRPr lang="de-AT" dirty="0"/>
          </a:p>
        </p:txBody>
      </p:sp>
      <p:sp>
        <p:nvSpPr>
          <p:cNvPr id="4" name="Inhaltsplatzhalter 3">
            <a:extLst>
              <a:ext uri="{FF2B5EF4-FFF2-40B4-BE49-F238E27FC236}">
                <a16:creationId xmlns:a16="http://schemas.microsoft.com/office/drawing/2014/main" id="{0BA90DE4-BB35-4B80-A160-9707372C45F6}"/>
              </a:ext>
            </a:extLst>
          </p:cNvPr>
          <p:cNvSpPr>
            <a:spLocks noGrp="1"/>
          </p:cNvSpPr>
          <p:nvPr>
            <p:ph sz="half" idx="2"/>
          </p:nvPr>
        </p:nvSpPr>
        <p:spPr/>
        <p:txBody>
          <a:bodyPr/>
          <a:lstStyle/>
          <a:p>
            <a:pPr marL="0" indent="0">
              <a:buNone/>
            </a:pPr>
            <a:r>
              <a:rPr lang="de-AT" dirty="0"/>
              <a:t>STAT </a:t>
            </a:r>
            <a:r>
              <a:rPr lang="de-AT" dirty="0" err="1"/>
              <a:t>Strategy</a:t>
            </a:r>
            <a:r>
              <a:rPr lang="de-AT" dirty="0"/>
              <a:t> 2025: </a:t>
            </a:r>
            <a:r>
              <a:rPr lang="de-AT" dirty="0" err="1"/>
              <a:t>build</a:t>
            </a:r>
            <a:r>
              <a:rPr lang="de-AT" dirty="0"/>
              <a:t> </a:t>
            </a:r>
            <a:r>
              <a:rPr lang="de-AT" dirty="0" err="1"/>
              <a:t>capacity</a:t>
            </a:r>
            <a:r>
              <a:rPr lang="de-AT" dirty="0"/>
              <a:t> and </a:t>
            </a:r>
            <a:r>
              <a:rPr lang="de-AT" dirty="0" err="1"/>
              <a:t>strenghten</a:t>
            </a:r>
            <a:r>
              <a:rPr lang="de-AT" dirty="0"/>
              <a:t> </a:t>
            </a:r>
            <a:r>
              <a:rPr lang="de-AT" dirty="0" err="1"/>
              <a:t>cooperation</a:t>
            </a:r>
            <a:r>
              <a:rPr lang="de-AT" dirty="0"/>
              <a:t> </a:t>
            </a:r>
            <a:r>
              <a:rPr lang="de-AT" dirty="0" err="1"/>
              <a:t>with</a:t>
            </a:r>
            <a:r>
              <a:rPr lang="de-AT" dirty="0"/>
              <a:t> </a:t>
            </a:r>
            <a:r>
              <a:rPr lang="de-AT" dirty="0" err="1"/>
              <a:t>the</a:t>
            </a:r>
            <a:r>
              <a:rPr lang="de-AT" dirty="0"/>
              <a:t> </a:t>
            </a:r>
            <a:r>
              <a:rPr lang="de-AT" dirty="0" err="1"/>
              <a:t>scientific</a:t>
            </a:r>
            <a:r>
              <a:rPr lang="de-AT" dirty="0"/>
              <a:t> </a:t>
            </a:r>
            <a:r>
              <a:rPr lang="de-AT" dirty="0" err="1"/>
              <a:t>community</a:t>
            </a:r>
            <a:br>
              <a:rPr lang="de-AT" dirty="0"/>
            </a:br>
            <a:endParaRPr lang="de-AT" dirty="0"/>
          </a:p>
          <a:p>
            <a:r>
              <a:rPr lang="de-AT" dirty="0"/>
              <a:t>ÖAW-</a:t>
            </a:r>
            <a:r>
              <a:rPr lang="de-AT" dirty="0" err="1"/>
              <a:t>Statistics</a:t>
            </a:r>
            <a:r>
              <a:rPr lang="de-AT" dirty="0"/>
              <a:t> Austria </a:t>
            </a:r>
            <a:r>
              <a:rPr lang="de-AT" dirty="0" err="1"/>
              <a:t>lectures</a:t>
            </a:r>
            <a:endParaRPr lang="de-AT" dirty="0"/>
          </a:p>
          <a:p>
            <a:r>
              <a:rPr lang="de-AT" dirty="0"/>
              <a:t>Center </a:t>
            </a:r>
            <a:r>
              <a:rPr lang="de-AT" dirty="0" err="1"/>
              <a:t>for</a:t>
            </a:r>
            <a:r>
              <a:rPr lang="de-AT" dirty="0"/>
              <a:t> </a:t>
            </a:r>
            <a:r>
              <a:rPr lang="de-AT" dirty="0" err="1"/>
              <a:t>science</a:t>
            </a:r>
            <a:endParaRPr lang="de-AT" dirty="0"/>
          </a:p>
          <a:p>
            <a:r>
              <a:rPr lang="de-AT" dirty="0"/>
              <a:t>Austrian </a:t>
            </a:r>
            <a:r>
              <a:rPr lang="de-AT" dirty="0" err="1"/>
              <a:t>Microdata</a:t>
            </a:r>
            <a:r>
              <a:rPr lang="de-AT" dirty="0"/>
              <a:t> Center</a:t>
            </a:r>
          </a:p>
          <a:p>
            <a:r>
              <a:rPr lang="de-AT" dirty="0"/>
              <a:t>Austrian </a:t>
            </a:r>
            <a:r>
              <a:rPr lang="de-AT" dirty="0" err="1"/>
              <a:t>Socio</a:t>
            </a:r>
            <a:r>
              <a:rPr lang="de-AT" dirty="0"/>
              <a:t> </a:t>
            </a:r>
            <a:r>
              <a:rPr lang="de-AT" dirty="0" err="1"/>
              <a:t>Economic</a:t>
            </a:r>
            <a:r>
              <a:rPr lang="de-AT" dirty="0"/>
              <a:t> Panel</a:t>
            </a:r>
          </a:p>
        </p:txBody>
      </p:sp>
      <p:pic>
        <p:nvPicPr>
          <p:cNvPr id="8" name="Inhaltsplatzhalter 7">
            <a:extLst>
              <a:ext uri="{FF2B5EF4-FFF2-40B4-BE49-F238E27FC236}">
                <a16:creationId xmlns:a16="http://schemas.microsoft.com/office/drawing/2014/main" id="{87EB50EF-4E53-436C-890C-2B88E345FD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8092" y="1825625"/>
            <a:ext cx="4341816" cy="4351338"/>
          </a:xfrm>
        </p:spPr>
      </p:pic>
    </p:spTree>
    <p:extLst>
      <p:ext uri="{BB962C8B-B14F-4D97-AF65-F5344CB8AC3E}">
        <p14:creationId xmlns:p14="http://schemas.microsoft.com/office/powerpoint/2010/main" val="149610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ADB2A-FF42-4894-9783-2FC39A34D7B2}"/>
              </a:ext>
            </a:extLst>
          </p:cNvPr>
          <p:cNvSpPr>
            <a:spLocks noGrp="1"/>
          </p:cNvSpPr>
          <p:nvPr>
            <p:ph type="title"/>
          </p:nvPr>
        </p:nvSpPr>
        <p:spPr/>
        <p:txBody>
          <a:bodyPr>
            <a:normAutofit/>
          </a:bodyPr>
          <a:lstStyle/>
          <a:p>
            <a:r>
              <a:rPr lang="de-AT" dirty="0"/>
              <a:t>ÖAW-STAT Workshops and Lectures </a:t>
            </a:r>
            <a:br>
              <a:rPr lang="de-AT" dirty="0"/>
            </a:br>
            <a:r>
              <a:rPr lang="de-AT" sz="3200" dirty="0"/>
              <a:t>Austrian Academy </a:t>
            </a:r>
            <a:r>
              <a:rPr lang="de-AT" sz="3200" dirty="0" err="1"/>
              <a:t>of</a:t>
            </a:r>
            <a:r>
              <a:rPr lang="de-AT" sz="3200" dirty="0"/>
              <a:t> Sciences – </a:t>
            </a:r>
            <a:r>
              <a:rPr lang="de-AT" sz="3200" dirty="0" err="1"/>
              <a:t>Statistics</a:t>
            </a:r>
            <a:r>
              <a:rPr lang="de-AT" sz="3200" dirty="0"/>
              <a:t> Austria</a:t>
            </a:r>
            <a:endParaRPr lang="de-AT" dirty="0"/>
          </a:p>
        </p:txBody>
      </p:sp>
      <p:sp>
        <p:nvSpPr>
          <p:cNvPr id="3" name="Inhaltsplatzhalter 2">
            <a:extLst>
              <a:ext uri="{FF2B5EF4-FFF2-40B4-BE49-F238E27FC236}">
                <a16:creationId xmlns:a16="http://schemas.microsoft.com/office/drawing/2014/main" id="{2C535EF7-5937-4544-B798-8DC9F49B543C}"/>
              </a:ext>
            </a:extLst>
          </p:cNvPr>
          <p:cNvSpPr>
            <a:spLocks noGrp="1"/>
          </p:cNvSpPr>
          <p:nvPr>
            <p:ph sz="half" idx="1"/>
          </p:nvPr>
        </p:nvSpPr>
        <p:spPr>
          <a:xfrm>
            <a:off x="838200" y="1825625"/>
            <a:ext cx="4625051" cy="4351338"/>
          </a:xfrm>
        </p:spPr>
        <p:txBody>
          <a:bodyPr>
            <a:normAutofit fontScale="92500" lnSpcReduction="20000"/>
          </a:bodyPr>
          <a:lstStyle/>
          <a:p>
            <a:pPr marL="0" indent="0">
              <a:buNone/>
            </a:pPr>
            <a:r>
              <a:rPr lang="de-AT" b="1" dirty="0"/>
              <a:t>Workshops</a:t>
            </a:r>
          </a:p>
          <a:p>
            <a:r>
              <a:rPr lang="en-GB" dirty="0"/>
              <a:t>started in 2021, twice a year</a:t>
            </a:r>
          </a:p>
          <a:p>
            <a:r>
              <a:rPr lang="en-GB" dirty="0"/>
              <a:t>one general topic per workshop</a:t>
            </a:r>
          </a:p>
          <a:p>
            <a:r>
              <a:rPr lang="en-GB" dirty="0"/>
              <a:t>kick-off speech by renowned invited (international) speaker from academia</a:t>
            </a:r>
          </a:p>
          <a:p>
            <a:r>
              <a:rPr lang="en-GB" dirty="0"/>
              <a:t>sessions with two presentations per session by subject-matter experts from STAT and from academia</a:t>
            </a:r>
          </a:p>
          <a:p>
            <a:r>
              <a:rPr lang="en-GB" dirty="0"/>
              <a:t>open discussions between invited participants</a:t>
            </a:r>
          </a:p>
        </p:txBody>
      </p:sp>
      <p:sp>
        <p:nvSpPr>
          <p:cNvPr id="4" name="Inhaltsplatzhalter 3">
            <a:extLst>
              <a:ext uri="{FF2B5EF4-FFF2-40B4-BE49-F238E27FC236}">
                <a16:creationId xmlns:a16="http://schemas.microsoft.com/office/drawing/2014/main" id="{0CC242ED-2AC0-4D37-BDC3-8B87828EEFEA}"/>
              </a:ext>
            </a:extLst>
          </p:cNvPr>
          <p:cNvSpPr>
            <a:spLocks noGrp="1"/>
          </p:cNvSpPr>
          <p:nvPr>
            <p:ph sz="half" idx="2"/>
          </p:nvPr>
        </p:nvSpPr>
        <p:spPr>
          <a:xfrm>
            <a:off x="6096000" y="1795443"/>
            <a:ext cx="5181600" cy="4351338"/>
          </a:xfrm>
        </p:spPr>
        <p:txBody>
          <a:bodyPr>
            <a:normAutofit fontScale="92500" lnSpcReduction="20000"/>
          </a:bodyPr>
          <a:lstStyle/>
          <a:p>
            <a:pPr marL="0" indent="0">
              <a:buNone/>
            </a:pPr>
            <a:r>
              <a:rPr lang="de-AT" b="1" dirty="0"/>
              <a:t>Lectures</a:t>
            </a:r>
          </a:p>
          <a:p>
            <a:r>
              <a:rPr lang="en-GB" dirty="0"/>
              <a:t>subsequent to the workshop</a:t>
            </a:r>
          </a:p>
          <a:p>
            <a:r>
              <a:rPr lang="en-GB" dirty="0"/>
              <a:t>lecture by invited (international) speaker </a:t>
            </a:r>
          </a:p>
          <a:p>
            <a:r>
              <a:rPr lang="en-GB" dirty="0"/>
              <a:t>all members of ÖAW and all employees of STAT invited</a:t>
            </a:r>
          </a:p>
        </p:txBody>
      </p:sp>
      <p:pic>
        <p:nvPicPr>
          <p:cNvPr id="7" name="Grafik 6">
            <a:extLst>
              <a:ext uri="{FF2B5EF4-FFF2-40B4-BE49-F238E27FC236}">
                <a16:creationId xmlns:a16="http://schemas.microsoft.com/office/drawing/2014/main" id="{D814EE17-5DE9-4BB3-92DB-4CC335AEC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54" y="4001294"/>
            <a:ext cx="2325200" cy="2325200"/>
          </a:xfrm>
          <a:prstGeom prst="rect">
            <a:avLst/>
          </a:prstGeom>
        </p:spPr>
      </p:pic>
    </p:spTree>
    <p:extLst>
      <p:ext uri="{BB962C8B-B14F-4D97-AF65-F5344CB8AC3E}">
        <p14:creationId xmlns:p14="http://schemas.microsoft.com/office/powerpoint/2010/main" val="223435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A4437-D51D-4591-AF5A-683BA3119E3C}"/>
              </a:ext>
            </a:extLst>
          </p:cNvPr>
          <p:cNvSpPr>
            <a:spLocks noGrp="1"/>
          </p:cNvSpPr>
          <p:nvPr>
            <p:ph type="title"/>
          </p:nvPr>
        </p:nvSpPr>
        <p:spPr>
          <a:xfrm>
            <a:off x="503448" y="214655"/>
            <a:ext cx="4723185" cy="1325563"/>
          </a:xfrm>
        </p:spPr>
        <p:txBody>
          <a:bodyPr>
            <a:normAutofit/>
          </a:bodyPr>
          <a:lstStyle/>
          <a:p>
            <a:pPr algn="ctr"/>
            <a:r>
              <a:rPr lang="de-AT" sz="3600" dirty="0"/>
              <a:t>ÖAW-STAT Lectures </a:t>
            </a:r>
            <a:br>
              <a:rPr lang="de-AT" sz="3600" dirty="0"/>
            </a:br>
            <a:r>
              <a:rPr lang="de-AT" sz="3600" dirty="0"/>
              <a:t>so </a:t>
            </a:r>
            <a:r>
              <a:rPr lang="de-AT" sz="3600" dirty="0" err="1"/>
              <a:t>far</a:t>
            </a:r>
            <a:r>
              <a:rPr lang="de-AT" sz="3600" dirty="0"/>
              <a:t>  </a:t>
            </a:r>
          </a:p>
        </p:txBody>
      </p:sp>
      <p:pic>
        <p:nvPicPr>
          <p:cNvPr id="5" name="Grafik 4">
            <a:extLst>
              <a:ext uri="{FF2B5EF4-FFF2-40B4-BE49-F238E27FC236}">
                <a16:creationId xmlns:a16="http://schemas.microsoft.com/office/drawing/2014/main" id="{559A9426-9D68-4456-B9C5-001814781E4C}"/>
              </a:ext>
            </a:extLst>
          </p:cNvPr>
          <p:cNvPicPr>
            <a:picLocks noChangeAspect="1"/>
          </p:cNvPicPr>
          <p:nvPr/>
        </p:nvPicPr>
        <p:blipFill>
          <a:blip r:embed="rId2"/>
          <a:stretch>
            <a:fillRect/>
          </a:stretch>
        </p:blipFill>
        <p:spPr>
          <a:xfrm>
            <a:off x="804390" y="1828800"/>
            <a:ext cx="4035518" cy="4485973"/>
          </a:xfrm>
          <a:prstGeom prst="rect">
            <a:avLst/>
          </a:prstGeom>
        </p:spPr>
      </p:pic>
      <p:pic>
        <p:nvPicPr>
          <p:cNvPr id="4" name="Grafik 3">
            <a:extLst>
              <a:ext uri="{FF2B5EF4-FFF2-40B4-BE49-F238E27FC236}">
                <a16:creationId xmlns:a16="http://schemas.microsoft.com/office/drawing/2014/main" id="{F2564DC5-CF05-44D6-B409-7301A74CD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046" y="214655"/>
            <a:ext cx="6038850" cy="6629400"/>
          </a:xfrm>
          <a:prstGeom prst="rect">
            <a:avLst/>
          </a:prstGeom>
        </p:spPr>
      </p:pic>
    </p:spTree>
    <p:extLst>
      <p:ext uri="{BB962C8B-B14F-4D97-AF65-F5344CB8AC3E}">
        <p14:creationId xmlns:p14="http://schemas.microsoft.com/office/powerpoint/2010/main" val="125964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8EBAC-F22A-47B8-B7BD-77169F4F5340}"/>
              </a:ext>
            </a:extLst>
          </p:cNvPr>
          <p:cNvSpPr>
            <a:spLocks noGrp="1"/>
          </p:cNvSpPr>
          <p:nvPr>
            <p:ph type="title"/>
          </p:nvPr>
        </p:nvSpPr>
        <p:spPr>
          <a:xfrm>
            <a:off x="988670" y="-175328"/>
            <a:ext cx="10515600" cy="1594673"/>
          </a:xfrm>
        </p:spPr>
        <p:txBody>
          <a:bodyPr/>
          <a:lstStyle/>
          <a:p>
            <a:r>
              <a:rPr lang="de-AT" dirty="0"/>
              <a:t>Center </a:t>
            </a:r>
            <a:r>
              <a:rPr lang="de-AT" dirty="0" err="1"/>
              <a:t>for</a:t>
            </a:r>
            <a:r>
              <a:rPr lang="de-AT" dirty="0"/>
              <a:t> </a:t>
            </a:r>
            <a:r>
              <a:rPr lang="de-AT" dirty="0" err="1"/>
              <a:t>science</a:t>
            </a:r>
            <a:r>
              <a:rPr lang="de-AT" dirty="0"/>
              <a:t> at </a:t>
            </a:r>
            <a:r>
              <a:rPr lang="de-AT" dirty="0" err="1"/>
              <a:t>Statistics</a:t>
            </a:r>
            <a:r>
              <a:rPr lang="de-AT" dirty="0"/>
              <a:t> Austria</a:t>
            </a:r>
          </a:p>
        </p:txBody>
      </p:sp>
      <p:pic>
        <p:nvPicPr>
          <p:cNvPr id="5" name="Grafik 4">
            <a:extLst>
              <a:ext uri="{FF2B5EF4-FFF2-40B4-BE49-F238E27FC236}">
                <a16:creationId xmlns:a16="http://schemas.microsoft.com/office/drawing/2014/main" id="{B59EA0EE-182A-41CB-A8E8-AC982C234D90}"/>
              </a:ext>
            </a:extLst>
          </p:cNvPr>
          <p:cNvPicPr>
            <a:picLocks noChangeAspect="1"/>
          </p:cNvPicPr>
          <p:nvPr/>
        </p:nvPicPr>
        <p:blipFill>
          <a:blip r:embed="rId2"/>
          <a:stretch>
            <a:fillRect/>
          </a:stretch>
        </p:blipFill>
        <p:spPr>
          <a:xfrm>
            <a:off x="113720" y="1053296"/>
            <a:ext cx="7715389" cy="5422738"/>
          </a:xfrm>
          <a:prstGeom prst="rect">
            <a:avLst/>
          </a:prstGeom>
        </p:spPr>
      </p:pic>
      <p:pic>
        <p:nvPicPr>
          <p:cNvPr id="6" name="Grafik 5">
            <a:extLst>
              <a:ext uri="{FF2B5EF4-FFF2-40B4-BE49-F238E27FC236}">
                <a16:creationId xmlns:a16="http://schemas.microsoft.com/office/drawing/2014/main" id="{F491E724-8FC7-43BA-8B18-1C653E77A1B5}"/>
              </a:ext>
            </a:extLst>
          </p:cNvPr>
          <p:cNvPicPr>
            <a:picLocks noChangeAspect="1"/>
          </p:cNvPicPr>
          <p:nvPr/>
        </p:nvPicPr>
        <p:blipFill>
          <a:blip r:embed="rId3"/>
          <a:stretch>
            <a:fillRect/>
          </a:stretch>
        </p:blipFill>
        <p:spPr>
          <a:xfrm>
            <a:off x="8637487" y="1821565"/>
            <a:ext cx="3181350" cy="3886200"/>
          </a:xfrm>
          <a:prstGeom prst="rect">
            <a:avLst/>
          </a:prstGeom>
        </p:spPr>
      </p:pic>
      <p:cxnSp>
        <p:nvCxnSpPr>
          <p:cNvPr id="8" name="Gerader Verbinder 7">
            <a:extLst>
              <a:ext uri="{FF2B5EF4-FFF2-40B4-BE49-F238E27FC236}">
                <a16:creationId xmlns:a16="http://schemas.microsoft.com/office/drawing/2014/main" id="{409135B6-45B0-48D7-B702-5F3E2DD8300D}"/>
              </a:ext>
            </a:extLst>
          </p:cNvPr>
          <p:cNvCxnSpPr>
            <a:cxnSpLocks/>
          </p:cNvCxnSpPr>
          <p:nvPr/>
        </p:nvCxnSpPr>
        <p:spPr>
          <a:xfrm flipV="1">
            <a:off x="7662441" y="1817226"/>
            <a:ext cx="937549" cy="2997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id="{5324DA6D-ED75-46CB-97C7-A777B73C7675}"/>
              </a:ext>
            </a:extLst>
          </p:cNvPr>
          <p:cNvCxnSpPr>
            <a:cxnSpLocks/>
          </p:cNvCxnSpPr>
          <p:nvPr/>
        </p:nvCxnSpPr>
        <p:spPr>
          <a:xfrm flipV="1">
            <a:off x="7662441" y="5707765"/>
            <a:ext cx="975046" cy="3978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4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1E403-A63F-4FA5-BEFD-A2ED2BA877BB}"/>
              </a:ext>
            </a:extLst>
          </p:cNvPr>
          <p:cNvSpPr>
            <a:spLocks noGrp="1"/>
          </p:cNvSpPr>
          <p:nvPr>
            <p:ph type="title"/>
          </p:nvPr>
        </p:nvSpPr>
        <p:spPr/>
        <p:txBody>
          <a:bodyPr>
            <a:normAutofit/>
          </a:bodyPr>
          <a:lstStyle/>
          <a:p>
            <a:r>
              <a:rPr lang="de-AT" dirty="0"/>
              <a:t>Austrian </a:t>
            </a:r>
            <a:r>
              <a:rPr lang="de-AT" dirty="0" err="1"/>
              <a:t>Microdata</a:t>
            </a:r>
            <a:r>
              <a:rPr lang="de-AT" dirty="0"/>
              <a:t> Center (AMDC) </a:t>
            </a:r>
            <a:br>
              <a:rPr lang="de-AT" dirty="0"/>
            </a:br>
            <a:r>
              <a:rPr lang="de-AT" dirty="0" err="1"/>
              <a:t>Linkable</a:t>
            </a:r>
            <a:r>
              <a:rPr lang="de-AT" dirty="0"/>
              <a:t> </a:t>
            </a:r>
            <a:r>
              <a:rPr lang="de-AT" dirty="0" err="1"/>
              <a:t>Microdata</a:t>
            </a:r>
            <a:r>
              <a:rPr lang="de-AT" dirty="0"/>
              <a:t> </a:t>
            </a:r>
            <a:r>
              <a:rPr lang="de-AT" dirty="0" err="1"/>
              <a:t>for</a:t>
            </a:r>
            <a:r>
              <a:rPr lang="de-AT" dirty="0"/>
              <a:t> </a:t>
            </a:r>
            <a:r>
              <a:rPr lang="de-AT" dirty="0" err="1"/>
              <a:t>Adacemia</a:t>
            </a:r>
            <a:endParaRPr lang="de-AT" dirty="0"/>
          </a:p>
        </p:txBody>
      </p:sp>
      <p:sp>
        <p:nvSpPr>
          <p:cNvPr id="6" name="Textfeld 5">
            <a:extLst>
              <a:ext uri="{FF2B5EF4-FFF2-40B4-BE49-F238E27FC236}">
                <a16:creationId xmlns:a16="http://schemas.microsoft.com/office/drawing/2014/main" id="{677D41BA-3D09-4C77-AEE1-2F3B3A23D0D3}"/>
              </a:ext>
            </a:extLst>
          </p:cNvPr>
          <p:cNvSpPr txBox="1"/>
          <p:nvPr/>
        </p:nvSpPr>
        <p:spPr>
          <a:xfrm>
            <a:off x="838200" y="1738560"/>
            <a:ext cx="7836061" cy="4904099"/>
          </a:xfrm>
          <a:prstGeom prst="rect">
            <a:avLst/>
          </a:prstGeom>
          <a:noFill/>
        </p:spPr>
        <p:txBody>
          <a:bodyPr wrap="square" rtlCol="0">
            <a:spAutoFit/>
          </a:bodyPr>
          <a:lstStyle/>
          <a:p>
            <a:pPr>
              <a:spcBef>
                <a:spcPts val="1000"/>
              </a:spcBef>
            </a:pPr>
            <a:r>
              <a:rPr lang="en-US" sz="2400" dirty="0"/>
              <a:t>Amendment to the Federal Statistics Act enabled remote access </a:t>
            </a:r>
            <a:r>
              <a:rPr lang="en-US" sz="2400" b="1" dirty="0"/>
              <a:t>to indirectly identifiable </a:t>
            </a:r>
            <a:r>
              <a:rPr lang="en-US" sz="2400" dirty="0"/>
              <a:t>and </a:t>
            </a:r>
            <a:r>
              <a:rPr lang="en-US" sz="2400" b="1" dirty="0"/>
              <a:t>linkable microdata </a:t>
            </a:r>
            <a:r>
              <a:rPr lang="en-US" sz="2400" dirty="0"/>
              <a:t>for scientific purposes</a:t>
            </a:r>
          </a:p>
          <a:p>
            <a:pPr>
              <a:spcBef>
                <a:spcPts val="1000"/>
              </a:spcBef>
            </a:pPr>
            <a:r>
              <a:rPr lang="en-US" sz="2400" dirty="0"/>
              <a:t>Statistics Austria established new research data infrastructure, the </a:t>
            </a:r>
            <a:r>
              <a:rPr lang="en-US" sz="2400" b="1" dirty="0"/>
              <a:t>Austrian Microdata Center </a:t>
            </a:r>
            <a:r>
              <a:rPr lang="en-US" sz="2400" dirty="0"/>
              <a:t>(AMDC), </a:t>
            </a:r>
            <a:br>
              <a:rPr lang="en-US" sz="2400" dirty="0"/>
            </a:br>
            <a:r>
              <a:rPr lang="en-US" sz="2400" dirty="0"/>
              <a:t>start 1</a:t>
            </a:r>
            <a:r>
              <a:rPr lang="en-US" sz="2400" baseline="30000" dirty="0"/>
              <a:t>st</a:t>
            </a:r>
            <a:r>
              <a:rPr lang="en-US" sz="2400" dirty="0"/>
              <a:t> of July 2022</a:t>
            </a:r>
            <a:endParaRPr lang="en-US" sz="2400" b="1" dirty="0"/>
          </a:p>
          <a:p>
            <a:pPr>
              <a:lnSpc>
                <a:spcPct val="70000"/>
              </a:lnSpc>
              <a:spcBef>
                <a:spcPts val="1000"/>
              </a:spcBef>
            </a:pPr>
            <a:r>
              <a:rPr lang="en-US" sz="2400" b="1" dirty="0"/>
              <a:t>Requirements</a:t>
            </a:r>
            <a:r>
              <a:rPr lang="en-US" sz="2400" dirty="0"/>
              <a:t> for research entity to gain access</a:t>
            </a:r>
          </a:p>
          <a:p>
            <a:pPr marL="457200" indent="-457200">
              <a:lnSpc>
                <a:spcPct val="70000"/>
              </a:lnSpc>
              <a:spcBef>
                <a:spcPts val="1000"/>
              </a:spcBef>
              <a:buFont typeface="Arial" panose="020B0604020202020204" pitchFamily="34" charset="0"/>
              <a:buChar char="•"/>
            </a:pPr>
            <a:r>
              <a:rPr lang="en-US" sz="2400" dirty="0"/>
              <a:t>Conduct research at university level and make results available to the public free of charge</a:t>
            </a:r>
          </a:p>
          <a:p>
            <a:pPr marL="457200" indent="-457200">
              <a:lnSpc>
                <a:spcPct val="70000"/>
              </a:lnSpc>
              <a:spcBef>
                <a:spcPts val="1000"/>
              </a:spcBef>
              <a:buFont typeface="Arial" panose="020B0604020202020204" pitchFamily="34" charset="0"/>
              <a:buChar char="•"/>
            </a:pPr>
            <a:r>
              <a:rPr lang="en-US" sz="2400" dirty="0"/>
              <a:t>Legal personality with primary focus on research</a:t>
            </a:r>
          </a:p>
          <a:p>
            <a:pPr marL="457200" indent="-457200">
              <a:lnSpc>
                <a:spcPct val="70000"/>
              </a:lnSpc>
              <a:spcBef>
                <a:spcPts val="1000"/>
              </a:spcBef>
              <a:buFont typeface="Arial" panose="020B0604020202020204" pitchFamily="34" charset="0"/>
              <a:buChar char="•"/>
            </a:pPr>
            <a:r>
              <a:rPr lang="en-US" sz="2400" dirty="0"/>
              <a:t>Independent and autonomous in scientific activities</a:t>
            </a:r>
          </a:p>
          <a:p>
            <a:pPr marL="457200" indent="-457200">
              <a:lnSpc>
                <a:spcPct val="70000"/>
              </a:lnSpc>
              <a:spcBef>
                <a:spcPts val="1000"/>
              </a:spcBef>
              <a:buFont typeface="Arial" panose="020B0604020202020204" pitchFamily="34" charset="0"/>
              <a:buChar char="•"/>
            </a:pPr>
            <a:r>
              <a:rPr lang="en-US" sz="2400" dirty="0"/>
              <a:t>Fulfil technical and infrastructure requirements w.r.t to guaranteeing data security</a:t>
            </a:r>
          </a:p>
        </p:txBody>
      </p:sp>
      <p:pic>
        <p:nvPicPr>
          <p:cNvPr id="11" name="Grafik 10">
            <a:extLst>
              <a:ext uri="{FF2B5EF4-FFF2-40B4-BE49-F238E27FC236}">
                <a16:creationId xmlns:a16="http://schemas.microsoft.com/office/drawing/2014/main" id="{873C8C66-2BF4-41A2-A04F-23ED43174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261" y="1015753"/>
            <a:ext cx="2705100" cy="2714625"/>
          </a:xfrm>
          <a:prstGeom prst="rect">
            <a:avLst/>
          </a:prstGeom>
        </p:spPr>
      </p:pic>
      <p:pic>
        <p:nvPicPr>
          <p:cNvPr id="13" name="Grafik 12">
            <a:extLst>
              <a:ext uri="{FF2B5EF4-FFF2-40B4-BE49-F238E27FC236}">
                <a16:creationId xmlns:a16="http://schemas.microsoft.com/office/drawing/2014/main" id="{8A565EDC-683C-4CFC-B122-96435718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4261" y="3778250"/>
            <a:ext cx="2705100" cy="2714625"/>
          </a:xfrm>
          <a:prstGeom prst="rect">
            <a:avLst/>
          </a:prstGeom>
        </p:spPr>
      </p:pic>
    </p:spTree>
    <p:extLst>
      <p:ext uri="{BB962C8B-B14F-4D97-AF65-F5344CB8AC3E}">
        <p14:creationId xmlns:p14="http://schemas.microsoft.com/office/powerpoint/2010/main" val="198945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571B9-4611-4DB5-ACE6-9A04148853F9}"/>
              </a:ext>
            </a:extLst>
          </p:cNvPr>
          <p:cNvSpPr>
            <a:spLocks noGrp="1"/>
          </p:cNvSpPr>
          <p:nvPr>
            <p:ph type="title"/>
          </p:nvPr>
        </p:nvSpPr>
        <p:spPr/>
        <p:txBody>
          <a:bodyPr/>
          <a:lstStyle/>
          <a:p>
            <a:r>
              <a:rPr lang="de-AT" dirty="0" err="1"/>
              <a:t>What</a:t>
            </a:r>
            <a:r>
              <a:rPr lang="de-AT" dirty="0"/>
              <a:t> </a:t>
            </a:r>
            <a:r>
              <a:rPr lang="de-AT" dirty="0" err="1"/>
              <a:t>kind</a:t>
            </a:r>
            <a:r>
              <a:rPr lang="de-AT" dirty="0"/>
              <a:t> </a:t>
            </a:r>
            <a:r>
              <a:rPr lang="de-AT" dirty="0" err="1"/>
              <a:t>of</a:t>
            </a:r>
            <a:r>
              <a:rPr lang="de-AT" dirty="0"/>
              <a:t> </a:t>
            </a:r>
            <a:r>
              <a:rPr lang="de-AT" dirty="0" err="1"/>
              <a:t>data</a:t>
            </a:r>
            <a:r>
              <a:rPr lang="de-AT" dirty="0"/>
              <a:t> </a:t>
            </a:r>
            <a:r>
              <a:rPr lang="de-AT" dirty="0" err="1"/>
              <a:t>is</a:t>
            </a:r>
            <a:r>
              <a:rPr lang="de-AT" dirty="0"/>
              <a:t> </a:t>
            </a:r>
            <a:r>
              <a:rPr lang="de-AT" dirty="0" err="1"/>
              <a:t>available</a:t>
            </a:r>
            <a:r>
              <a:rPr lang="de-AT" dirty="0"/>
              <a:t> in </a:t>
            </a:r>
            <a:r>
              <a:rPr lang="de-AT" dirty="0" err="1"/>
              <a:t>the</a:t>
            </a:r>
            <a:r>
              <a:rPr lang="de-AT" dirty="0"/>
              <a:t> AMDC?</a:t>
            </a:r>
          </a:p>
        </p:txBody>
      </p:sp>
      <p:pic>
        <p:nvPicPr>
          <p:cNvPr id="3" name="Grafik 2">
            <a:extLst>
              <a:ext uri="{FF2B5EF4-FFF2-40B4-BE49-F238E27FC236}">
                <a16:creationId xmlns:a16="http://schemas.microsoft.com/office/drawing/2014/main" id="{B082EB35-47CA-49B6-9C99-4E6FB1270032}"/>
              </a:ext>
            </a:extLst>
          </p:cNvPr>
          <p:cNvPicPr>
            <a:picLocks noChangeAspect="1"/>
          </p:cNvPicPr>
          <p:nvPr/>
        </p:nvPicPr>
        <p:blipFill>
          <a:blip r:embed="rId2"/>
          <a:stretch>
            <a:fillRect/>
          </a:stretch>
        </p:blipFill>
        <p:spPr>
          <a:xfrm>
            <a:off x="838200" y="2064555"/>
            <a:ext cx="10027534" cy="3462962"/>
          </a:xfrm>
          <a:prstGeom prst="rect">
            <a:avLst/>
          </a:prstGeom>
        </p:spPr>
      </p:pic>
      <p:sp>
        <p:nvSpPr>
          <p:cNvPr id="4" name="Textfeld 3">
            <a:extLst>
              <a:ext uri="{FF2B5EF4-FFF2-40B4-BE49-F238E27FC236}">
                <a16:creationId xmlns:a16="http://schemas.microsoft.com/office/drawing/2014/main" id="{FE86E4B3-AFF9-4F37-A5E7-520F688D2F8D}"/>
              </a:ext>
            </a:extLst>
          </p:cNvPr>
          <p:cNvSpPr txBox="1"/>
          <p:nvPr/>
        </p:nvSpPr>
        <p:spPr>
          <a:xfrm>
            <a:off x="509286" y="6400800"/>
            <a:ext cx="10545387" cy="276999"/>
          </a:xfrm>
          <a:prstGeom prst="rect">
            <a:avLst/>
          </a:prstGeom>
          <a:noFill/>
        </p:spPr>
        <p:txBody>
          <a:bodyPr wrap="none" rtlCol="0">
            <a:spAutoFit/>
          </a:bodyPr>
          <a:lstStyle/>
          <a:p>
            <a:r>
              <a:rPr lang="de-AT" sz="1200" dirty="0" err="1"/>
              <a:t>Fuchs,R</a:t>
            </a:r>
            <a:r>
              <a:rPr lang="de-AT" sz="1200" dirty="0"/>
              <a:t>., Göllner, T., Hartmann, S. and Thomas, T. (2023). </a:t>
            </a:r>
            <a:r>
              <a:rPr lang="de-AT" sz="1200" dirty="0" err="1"/>
              <a:t>Fostering</a:t>
            </a:r>
            <a:r>
              <a:rPr lang="de-AT" sz="1200" dirty="0"/>
              <a:t> </a:t>
            </a:r>
            <a:r>
              <a:rPr lang="de-AT" sz="1200" dirty="0" err="1"/>
              <a:t>Excellent</a:t>
            </a:r>
            <a:r>
              <a:rPr lang="de-AT" sz="1200" dirty="0"/>
              <a:t> Research </a:t>
            </a:r>
            <a:r>
              <a:rPr lang="de-AT" sz="1200" dirty="0" err="1"/>
              <a:t>by</a:t>
            </a:r>
            <a:r>
              <a:rPr lang="de-AT" sz="1200" dirty="0"/>
              <a:t> </a:t>
            </a:r>
            <a:r>
              <a:rPr lang="de-AT" sz="1200" dirty="0" err="1"/>
              <a:t>the</a:t>
            </a:r>
            <a:r>
              <a:rPr lang="de-AT" sz="1200" dirty="0"/>
              <a:t> Austrian Micro Data Center (AMDC), Journal </a:t>
            </a:r>
            <a:r>
              <a:rPr lang="de-AT" sz="1200" dirty="0" err="1"/>
              <a:t>of</a:t>
            </a:r>
            <a:r>
              <a:rPr lang="de-AT" sz="1200" dirty="0"/>
              <a:t> Economics and </a:t>
            </a:r>
            <a:r>
              <a:rPr lang="de-AT" sz="1200" dirty="0" err="1"/>
              <a:t>Statistics</a:t>
            </a:r>
            <a:endParaRPr lang="de-AT" sz="1200" dirty="0"/>
          </a:p>
        </p:txBody>
      </p:sp>
    </p:spTree>
    <p:extLst>
      <p:ext uri="{BB962C8B-B14F-4D97-AF65-F5344CB8AC3E}">
        <p14:creationId xmlns:p14="http://schemas.microsoft.com/office/powerpoint/2010/main" val="195854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A33D8-E0A6-4855-BEF2-09878CD46938}"/>
              </a:ext>
            </a:extLst>
          </p:cNvPr>
          <p:cNvSpPr>
            <a:spLocks noGrp="1"/>
          </p:cNvSpPr>
          <p:nvPr>
            <p:ph type="title"/>
          </p:nvPr>
        </p:nvSpPr>
        <p:spPr/>
        <p:txBody>
          <a:bodyPr/>
          <a:lstStyle/>
          <a:p>
            <a:r>
              <a:rPr lang="de-AT" dirty="0"/>
              <a:t>A </a:t>
            </a:r>
            <a:r>
              <a:rPr lang="de-AT" dirty="0" err="1"/>
              <a:t>researcher‘s</a:t>
            </a:r>
            <a:r>
              <a:rPr lang="de-AT" dirty="0"/>
              <a:t> </a:t>
            </a:r>
            <a:r>
              <a:rPr lang="de-AT" dirty="0" err="1"/>
              <a:t>way</a:t>
            </a:r>
            <a:r>
              <a:rPr lang="de-AT" dirty="0"/>
              <a:t> </a:t>
            </a:r>
            <a:r>
              <a:rPr lang="de-AT" dirty="0" err="1"/>
              <a:t>to</a:t>
            </a:r>
            <a:r>
              <a:rPr lang="de-AT" dirty="0"/>
              <a:t> </a:t>
            </a:r>
            <a:r>
              <a:rPr lang="de-AT" dirty="0" err="1"/>
              <a:t>microdata</a:t>
            </a:r>
            <a:endParaRPr lang="de-AT" dirty="0"/>
          </a:p>
        </p:txBody>
      </p:sp>
      <p:pic>
        <p:nvPicPr>
          <p:cNvPr id="3" name="Grafik 2">
            <a:extLst>
              <a:ext uri="{FF2B5EF4-FFF2-40B4-BE49-F238E27FC236}">
                <a16:creationId xmlns:a16="http://schemas.microsoft.com/office/drawing/2014/main" id="{62985282-98E1-4B73-980D-8C208801FEC9}"/>
              </a:ext>
            </a:extLst>
          </p:cNvPr>
          <p:cNvPicPr>
            <a:picLocks noChangeAspect="1"/>
          </p:cNvPicPr>
          <p:nvPr/>
        </p:nvPicPr>
        <p:blipFill>
          <a:blip r:embed="rId2"/>
          <a:stretch>
            <a:fillRect/>
          </a:stretch>
        </p:blipFill>
        <p:spPr>
          <a:xfrm>
            <a:off x="1848715" y="1551793"/>
            <a:ext cx="7718693" cy="4034316"/>
          </a:xfrm>
          <a:prstGeom prst="rect">
            <a:avLst/>
          </a:prstGeom>
        </p:spPr>
      </p:pic>
      <p:sp>
        <p:nvSpPr>
          <p:cNvPr id="4" name="Flussdiagramm: Prozess 3">
            <a:extLst>
              <a:ext uri="{FF2B5EF4-FFF2-40B4-BE49-F238E27FC236}">
                <a16:creationId xmlns:a16="http://schemas.microsoft.com/office/drawing/2014/main" id="{092832E0-E497-4E74-97F0-55B1190E201D}"/>
              </a:ext>
            </a:extLst>
          </p:cNvPr>
          <p:cNvSpPr/>
          <p:nvPr/>
        </p:nvSpPr>
        <p:spPr>
          <a:xfrm>
            <a:off x="717258" y="5586109"/>
            <a:ext cx="1562582" cy="9067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Search </a:t>
            </a:r>
            <a:r>
              <a:rPr lang="de-AT" sz="1400" dirty="0" err="1"/>
              <a:t>microdata</a:t>
            </a:r>
            <a:r>
              <a:rPr lang="de-AT" sz="1400" dirty="0"/>
              <a:t> </a:t>
            </a:r>
            <a:r>
              <a:rPr lang="de-AT" sz="1400" dirty="0" err="1"/>
              <a:t>catalogue</a:t>
            </a:r>
            <a:endParaRPr lang="de-AT" sz="1400" dirty="0"/>
          </a:p>
        </p:txBody>
      </p:sp>
      <p:sp>
        <p:nvSpPr>
          <p:cNvPr id="5" name="Flussdiagramm: Prozess 4">
            <a:extLst>
              <a:ext uri="{FF2B5EF4-FFF2-40B4-BE49-F238E27FC236}">
                <a16:creationId xmlns:a16="http://schemas.microsoft.com/office/drawing/2014/main" id="{2487D0AE-E0F1-4E87-9E49-29C49063D6DB}"/>
              </a:ext>
            </a:extLst>
          </p:cNvPr>
          <p:cNvSpPr/>
          <p:nvPr/>
        </p:nvSpPr>
        <p:spPr>
          <a:xfrm>
            <a:off x="2509064" y="5570071"/>
            <a:ext cx="1562582" cy="906766"/>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Registration </a:t>
            </a:r>
            <a:r>
              <a:rPr lang="de-AT" sz="1400" dirty="0" err="1"/>
              <a:t>of</a:t>
            </a:r>
            <a:r>
              <a:rPr lang="de-AT" sz="1400" dirty="0"/>
              <a:t> </a:t>
            </a:r>
            <a:r>
              <a:rPr lang="de-AT" sz="1400" dirty="0" err="1"/>
              <a:t>organisation</a:t>
            </a:r>
            <a:r>
              <a:rPr lang="de-AT" sz="1400" dirty="0"/>
              <a:t> (</a:t>
            </a:r>
            <a:r>
              <a:rPr lang="de-AT" sz="1400" dirty="0" err="1"/>
              <a:t>accrediation</a:t>
            </a:r>
            <a:r>
              <a:rPr lang="de-AT" sz="1400" dirty="0"/>
              <a:t>)</a:t>
            </a:r>
          </a:p>
        </p:txBody>
      </p:sp>
      <p:sp>
        <p:nvSpPr>
          <p:cNvPr id="6" name="Flussdiagramm: Prozess 5">
            <a:extLst>
              <a:ext uri="{FF2B5EF4-FFF2-40B4-BE49-F238E27FC236}">
                <a16:creationId xmlns:a16="http://schemas.microsoft.com/office/drawing/2014/main" id="{B8866D74-1BDD-4EA1-B59F-FDFB4BC4B847}"/>
              </a:ext>
            </a:extLst>
          </p:cNvPr>
          <p:cNvSpPr/>
          <p:nvPr/>
        </p:nvSpPr>
        <p:spPr>
          <a:xfrm>
            <a:off x="4300870" y="5588757"/>
            <a:ext cx="1562582" cy="9067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Research </a:t>
            </a:r>
            <a:r>
              <a:rPr lang="de-AT" sz="1400" dirty="0" err="1"/>
              <a:t>proposal</a:t>
            </a:r>
            <a:r>
              <a:rPr lang="de-AT" sz="1400" dirty="0"/>
              <a:t> incl. </a:t>
            </a:r>
            <a:r>
              <a:rPr lang="de-AT" sz="1400" dirty="0" err="1"/>
              <a:t>needed</a:t>
            </a:r>
            <a:r>
              <a:rPr lang="de-AT" sz="1400" dirty="0"/>
              <a:t> </a:t>
            </a:r>
            <a:r>
              <a:rPr lang="de-AT" sz="1400" dirty="0" err="1"/>
              <a:t>microdata</a:t>
            </a:r>
            <a:endParaRPr lang="de-AT" sz="1400" dirty="0"/>
          </a:p>
        </p:txBody>
      </p:sp>
      <p:sp>
        <p:nvSpPr>
          <p:cNvPr id="7" name="Flussdiagramm: Prozess 6">
            <a:extLst>
              <a:ext uri="{FF2B5EF4-FFF2-40B4-BE49-F238E27FC236}">
                <a16:creationId xmlns:a16="http://schemas.microsoft.com/office/drawing/2014/main" id="{844244DB-725A-4E01-AD27-206A4C33DE87}"/>
              </a:ext>
            </a:extLst>
          </p:cNvPr>
          <p:cNvSpPr/>
          <p:nvPr/>
        </p:nvSpPr>
        <p:spPr>
          <a:xfrm>
            <a:off x="6092676" y="5586109"/>
            <a:ext cx="1562582" cy="9067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Exchange </a:t>
            </a:r>
            <a:r>
              <a:rPr lang="de-AT" sz="1400" dirty="0" err="1"/>
              <a:t>with</a:t>
            </a:r>
            <a:r>
              <a:rPr lang="de-AT" sz="1400" dirty="0"/>
              <a:t> AMDC </a:t>
            </a:r>
            <a:r>
              <a:rPr lang="de-AT" sz="1400" dirty="0" err="1"/>
              <a:t>experts</a:t>
            </a:r>
            <a:r>
              <a:rPr lang="de-AT" sz="1400" dirty="0"/>
              <a:t>, formal </a:t>
            </a:r>
            <a:r>
              <a:rPr lang="de-AT" sz="1400" dirty="0" err="1"/>
              <a:t>offer</a:t>
            </a:r>
            <a:r>
              <a:rPr lang="de-AT" sz="1400" dirty="0"/>
              <a:t> &amp; </a:t>
            </a:r>
            <a:r>
              <a:rPr lang="de-AT" sz="1400" dirty="0" err="1"/>
              <a:t>contract</a:t>
            </a:r>
            <a:endParaRPr lang="de-AT" sz="1400" dirty="0"/>
          </a:p>
        </p:txBody>
      </p:sp>
      <p:sp>
        <p:nvSpPr>
          <p:cNvPr id="8" name="Flussdiagramm: Prozess 7">
            <a:extLst>
              <a:ext uri="{FF2B5EF4-FFF2-40B4-BE49-F238E27FC236}">
                <a16:creationId xmlns:a16="http://schemas.microsoft.com/office/drawing/2014/main" id="{F86BA077-F1C3-4A65-B1A6-49E33D340BF3}"/>
              </a:ext>
            </a:extLst>
          </p:cNvPr>
          <p:cNvSpPr/>
          <p:nvPr/>
        </p:nvSpPr>
        <p:spPr>
          <a:xfrm>
            <a:off x="7884482" y="5586109"/>
            <a:ext cx="1562582" cy="9067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Research </a:t>
            </a:r>
            <a:r>
              <a:rPr lang="de-AT" sz="1400" dirty="0" err="1"/>
              <a:t>phase</a:t>
            </a:r>
            <a:r>
              <a:rPr lang="de-AT" sz="1400" dirty="0"/>
              <a:t> via VDI</a:t>
            </a:r>
          </a:p>
        </p:txBody>
      </p:sp>
      <p:sp>
        <p:nvSpPr>
          <p:cNvPr id="9" name="Flussdiagramm: Prozess 8">
            <a:extLst>
              <a:ext uri="{FF2B5EF4-FFF2-40B4-BE49-F238E27FC236}">
                <a16:creationId xmlns:a16="http://schemas.microsoft.com/office/drawing/2014/main" id="{A32DD717-0481-4D82-8B6C-E3E9F25732C8}"/>
              </a:ext>
            </a:extLst>
          </p:cNvPr>
          <p:cNvSpPr/>
          <p:nvPr/>
        </p:nvSpPr>
        <p:spPr>
          <a:xfrm>
            <a:off x="9682936" y="5586109"/>
            <a:ext cx="1670864" cy="9067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t>Statistical </a:t>
            </a:r>
            <a:r>
              <a:rPr lang="de-AT" sz="1400" dirty="0" err="1"/>
              <a:t>disclosure</a:t>
            </a:r>
            <a:r>
              <a:rPr lang="de-AT" sz="1400" dirty="0"/>
              <a:t> </a:t>
            </a:r>
            <a:r>
              <a:rPr lang="de-AT" sz="1400" dirty="0" err="1"/>
              <a:t>control</a:t>
            </a:r>
            <a:r>
              <a:rPr lang="de-AT" sz="1400" dirty="0"/>
              <a:t> </a:t>
            </a:r>
            <a:r>
              <a:rPr lang="de-AT" sz="1400" dirty="0" err="1"/>
              <a:t>by</a:t>
            </a:r>
            <a:r>
              <a:rPr lang="de-AT" sz="1400" dirty="0"/>
              <a:t> AMDC on </a:t>
            </a:r>
            <a:r>
              <a:rPr lang="de-AT" sz="1400" dirty="0" err="1"/>
              <a:t>output</a:t>
            </a:r>
            <a:endParaRPr lang="de-AT" sz="1400" dirty="0"/>
          </a:p>
        </p:txBody>
      </p:sp>
    </p:spTree>
    <p:extLst>
      <p:ext uri="{BB962C8B-B14F-4D97-AF65-F5344CB8AC3E}">
        <p14:creationId xmlns:p14="http://schemas.microsoft.com/office/powerpoint/2010/main" val="162947565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6D1E8EA4CD0804C918D6218EA0473AD" ma:contentTypeVersion="20" ma:contentTypeDescription="Criar um novo documento." ma:contentTypeScope="" ma:versionID="af169f06d429a3f20d4ab00d5d109ed9">
  <xsd:schema xmlns:xsd="http://www.w3.org/2001/XMLSchema" xmlns:xs="http://www.w3.org/2001/XMLSchema" xmlns:p="http://schemas.microsoft.com/office/2006/metadata/properties" xmlns:ns2="95e050e0-9c38-4d65-b99e-95696d3c879d" xmlns:ns3="5c9e08c8-e7f2-462b-9164-2ef5c429cc81" targetNamespace="http://schemas.microsoft.com/office/2006/metadata/properties" ma:root="true" ma:fieldsID="3bbb77e109ed7e35b519c82c68df2200" ns2:_="" ns3:_="">
    <xsd:import namespace="95e050e0-9c38-4d65-b99e-95696d3c879d"/>
    <xsd:import namespace="5c9e08c8-e7f2-462b-9164-2ef5c429c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050e0-9c38-4d65-b99e-95696d3c87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m" ma:readOnly="false" ma:fieldId="{5cf76f15-5ced-4ddc-b409-7134ff3c332f}" ma:taxonomyMulti="true" ma:sspId="f5c1640c-3db8-4566-90c0-52ccacb8e1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9e08c8-e7f2-462b-9164-2ef5c429cc81" elementFormDefault="qualified">
    <xsd:import namespace="http://schemas.microsoft.com/office/2006/documentManagement/types"/>
    <xsd:import namespace="http://schemas.microsoft.com/office/infopath/2007/PartnerControls"/>
    <xsd:element name="SharedWithUsers" ma:index="14"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Partilhado Com" ma:internalName="SharedWithDetails" ma:readOnly="true">
      <xsd:simpleType>
        <xsd:restriction base="dms:Note">
          <xsd:maxLength value="255"/>
        </xsd:restriction>
      </xsd:simpleType>
    </xsd:element>
    <xsd:element name="TaxCatchAll" ma:index="23" nillable="true" ma:displayName="Taxonomy Catch All Column" ma:hidden="true" ma:list="{70ff5524-624c-4f69-bd55-967041d09b88}" ma:internalName="TaxCatchAll" ma:showField="CatchAllData" ma:web="5c9e08c8-e7f2-462b-9164-2ef5c429c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D760CD-997B-4E92-B810-B788BD53A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050e0-9c38-4d65-b99e-95696d3c879d"/>
    <ds:schemaRef ds:uri="5c9e08c8-e7f2-462b-9164-2ef5c429c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72355-8F1C-4DB7-AD72-8835CA80B4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Breitbild</PresentationFormat>
  <Paragraphs>121</Paragraphs>
  <Slides>14</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Aptos</vt:lpstr>
      <vt:lpstr>Aptos Display</vt:lpstr>
      <vt:lpstr>Arial</vt:lpstr>
      <vt:lpstr>Calibri</vt:lpstr>
      <vt:lpstr>Tema do Office</vt:lpstr>
      <vt:lpstr>PowerPoint-Präsentation</vt:lpstr>
      <vt:lpstr>How to serve society Statistics Austria’s new ways to engage with Academia and the Scientific Community</vt:lpstr>
      <vt:lpstr>Cooperation between NSOs and the Scientific Community – a Win-Win situation</vt:lpstr>
      <vt:lpstr>ÖAW-STAT Workshops and Lectures  Austrian Academy of Sciences – Statistics Austria</vt:lpstr>
      <vt:lpstr>ÖAW-STAT Lectures  so far  </vt:lpstr>
      <vt:lpstr>Center for science at Statistics Austria</vt:lpstr>
      <vt:lpstr>Austrian Microdata Center (AMDC)  Linkable Microdata for Adacemia</vt:lpstr>
      <vt:lpstr>What kind of data is available in the AMDC?</vt:lpstr>
      <vt:lpstr>A researcher‘s way to microdata</vt:lpstr>
      <vt:lpstr>Prerequisites for AMDC‘s success</vt:lpstr>
      <vt:lpstr>PowerPoint-Präsentation</vt:lpstr>
      <vt:lpstr>Austrian Socio-Economic Panel (ASEP)</vt:lpstr>
      <vt:lpstr>Thanks for the attention!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Brito | Leading.pt</dc:creator>
  <cp:lastModifiedBy>Magdalena Six</cp:lastModifiedBy>
  <cp:revision>52</cp:revision>
  <dcterms:created xsi:type="dcterms:W3CDTF">2024-02-27T11:40:56Z</dcterms:created>
  <dcterms:modified xsi:type="dcterms:W3CDTF">2024-05-17T12:59:21Z</dcterms:modified>
</cp:coreProperties>
</file>