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6" userDrawn="1">
          <p15:clr>
            <a:srgbClr val="A4A3A4"/>
          </p15:clr>
        </p15:guide>
        <p15:guide id="2" pos="9536" userDrawn="1">
          <p15:clr>
            <a:srgbClr val="A4A3A4"/>
          </p15:clr>
        </p15:guide>
        <p15:guide id="3" orient="horz" pos="134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D253"/>
    <a:srgbClr val="FFCC00"/>
    <a:srgbClr val="FF5050"/>
    <a:srgbClr val="FEF6C8"/>
    <a:srgbClr val="EFECB5"/>
    <a:srgbClr val="192E69"/>
    <a:srgbClr val="879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30" d="100"/>
          <a:sy n="30" d="100"/>
        </p:scale>
        <p:origin x="636" y="-4380"/>
      </p:cViewPr>
      <p:guideLst>
        <p:guide orient="horz" pos="3276"/>
        <p:guide pos="9536"/>
        <p:guide orient="horz" pos="134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OneDrive\Desktop\Konferencija\Konferencija2020juni_graf-tab_en_LefterijaKalevska-IvanSpasovsk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u="none" strike="noStrike" baseline="0" dirty="0">
                <a:effectLst/>
              </a:rPr>
              <a:t>Number of news releases and thematic publications</a:t>
            </a:r>
            <a:endParaRPr lang="en-US" sz="2400" dirty="0"/>
          </a:p>
        </c:rich>
      </c:tx>
      <c:overlay val="0"/>
    </c:title>
    <c:autoTitleDeleted val="0"/>
    <c:plotArea>
      <c:layout>
        <c:manualLayout>
          <c:layoutTarget val="inner"/>
          <c:xMode val="edge"/>
          <c:yMode val="edge"/>
          <c:x val="9.2867408465177478E-2"/>
          <c:y val="0.15632269956885436"/>
          <c:w val="0.69781889628320415"/>
          <c:h val="0.72433234194207974"/>
        </c:manualLayout>
      </c:layout>
      <c:barChart>
        <c:barDir val="col"/>
        <c:grouping val="clustered"/>
        <c:varyColors val="0"/>
        <c:ser>
          <c:idx val="0"/>
          <c:order val="0"/>
          <c:tx>
            <c:strRef>
              <c:f>graf1!$B$15</c:f>
              <c:strCache>
                <c:ptCount val="1"/>
                <c:pt idx="0">
                  <c:v>number of news releases</c:v>
                </c:pt>
              </c:strCache>
            </c:strRef>
          </c:tx>
          <c:spPr>
            <a:solidFill>
              <a:schemeClr val="accent5">
                <a:lumMod val="50000"/>
              </a:schemeClr>
            </a:solidFill>
            <a:ln>
              <a:solidFill>
                <a:schemeClr val="tx1"/>
              </a:solidFill>
            </a:ln>
          </c:spPr>
          <c:invertIfNegative val="0"/>
          <c:dLbls>
            <c:spPr>
              <a:noFill/>
              <a:ln>
                <a:noFill/>
              </a:ln>
              <a:effectLst/>
            </c:spPr>
            <c:txPr>
              <a:bodyPr/>
              <a:lstStyle/>
              <a:p>
                <a:pPr>
                  <a:defRPr sz="2400" b="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graf1!$C$2:$G$2</c:f>
              <c:strCache>
                <c:ptCount val="5"/>
                <c:pt idx="0">
                  <c:v>2016</c:v>
                </c:pt>
                <c:pt idx="1">
                  <c:v>2017</c:v>
                </c:pt>
                <c:pt idx="2">
                  <c:v>2018</c:v>
                </c:pt>
                <c:pt idx="3">
                  <c:v>2019</c:v>
                </c:pt>
                <c:pt idx="4">
                  <c:v>2020</c:v>
                </c:pt>
              </c:strCache>
            </c:strRef>
          </c:cat>
          <c:val>
            <c:numRef>
              <c:f>graf1!$C$15:$G$15</c:f>
              <c:numCache>
                <c:formatCode>0</c:formatCode>
                <c:ptCount val="5"/>
                <c:pt idx="0">
                  <c:v>312</c:v>
                </c:pt>
                <c:pt idx="1">
                  <c:v>315</c:v>
                </c:pt>
                <c:pt idx="2">
                  <c:v>314</c:v>
                </c:pt>
                <c:pt idx="3">
                  <c:v>329</c:v>
                </c:pt>
                <c:pt idx="4">
                  <c:v>297</c:v>
                </c:pt>
              </c:numCache>
            </c:numRef>
          </c:val>
          <c:extLst>
            <c:ext xmlns:c16="http://schemas.microsoft.com/office/drawing/2014/chart" uri="{C3380CC4-5D6E-409C-BE32-E72D297353CC}">
              <c16:uniqueId val="{00000000-718A-4284-A87F-725154A35E10}"/>
            </c:ext>
          </c:extLst>
        </c:ser>
        <c:ser>
          <c:idx val="1"/>
          <c:order val="1"/>
          <c:tx>
            <c:strRef>
              <c:f>graf1!$B$16</c:f>
              <c:strCache>
                <c:ptCount val="1"/>
                <c:pt idx="0">
                  <c:v>number of thematic publications, total</c:v>
                </c:pt>
              </c:strCache>
            </c:strRef>
          </c:tx>
          <c:spPr>
            <a:solidFill>
              <a:schemeClr val="accent5">
                <a:lumMod val="60000"/>
                <a:lumOff val="40000"/>
              </a:schemeClr>
            </a:solidFill>
            <a:ln>
              <a:solidFill>
                <a:schemeClr val="tx1"/>
              </a:solidFill>
            </a:ln>
          </c:spPr>
          <c:invertIfNegative val="0"/>
          <c:dLbls>
            <c:spPr>
              <a:noFill/>
              <a:ln>
                <a:noFill/>
              </a:ln>
              <a:effectLst/>
            </c:spPr>
            <c:txPr>
              <a:bodyPr/>
              <a:lstStyle/>
              <a:p>
                <a:pPr>
                  <a:defRPr sz="2400" b="0">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graf1!$C$2:$G$2</c:f>
              <c:strCache>
                <c:ptCount val="5"/>
                <c:pt idx="0">
                  <c:v>2016</c:v>
                </c:pt>
                <c:pt idx="1">
                  <c:v>2017</c:v>
                </c:pt>
                <c:pt idx="2">
                  <c:v>2018</c:v>
                </c:pt>
                <c:pt idx="3">
                  <c:v>2019</c:v>
                </c:pt>
                <c:pt idx="4">
                  <c:v>2020</c:v>
                </c:pt>
              </c:strCache>
            </c:strRef>
          </c:cat>
          <c:val>
            <c:numRef>
              <c:f>graf1!$C$16:$G$16</c:f>
              <c:numCache>
                <c:formatCode>0</c:formatCode>
                <c:ptCount val="5"/>
                <c:pt idx="0">
                  <c:v>31</c:v>
                </c:pt>
                <c:pt idx="1">
                  <c:v>39</c:v>
                </c:pt>
                <c:pt idx="2">
                  <c:v>34</c:v>
                </c:pt>
                <c:pt idx="3">
                  <c:v>31</c:v>
                </c:pt>
                <c:pt idx="4">
                  <c:v>31</c:v>
                </c:pt>
              </c:numCache>
            </c:numRef>
          </c:val>
          <c:extLst>
            <c:ext xmlns:c16="http://schemas.microsoft.com/office/drawing/2014/chart" uri="{C3380CC4-5D6E-409C-BE32-E72D297353CC}">
              <c16:uniqueId val="{00000001-718A-4284-A87F-725154A35E10}"/>
            </c:ext>
          </c:extLst>
        </c:ser>
        <c:ser>
          <c:idx val="2"/>
          <c:order val="2"/>
          <c:tx>
            <c:strRef>
              <c:f>graf1!$B$17</c:f>
              <c:strCache>
                <c:ptCount val="1"/>
                <c:pt idx="0">
                  <c:v>number of thematic publications, in MAKStat</c:v>
                </c:pt>
              </c:strCache>
            </c:strRef>
          </c:tx>
          <c:spPr>
            <a:solidFill>
              <a:srgbClr val="C00000"/>
            </a:solidFill>
            <a:ln>
              <a:solidFill>
                <a:schemeClr val="tx1"/>
              </a:solidFill>
            </a:ln>
          </c:spPr>
          <c:invertIfNegative val="0"/>
          <c:dLbls>
            <c:spPr>
              <a:noFill/>
              <a:ln>
                <a:noFill/>
              </a:ln>
              <a:effectLst/>
            </c:spPr>
            <c:txPr>
              <a:bodyPr/>
              <a:lstStyle/>
              <a:p>
                <a:pPr>
                  <a:defRPr sz="2400" b="0">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graf1!$C$2:$G$2</c:f>
              <c:strCache>
                <c:ptCount val="5"/>
                <c:pt idx="0">
                  <c:v>2016</c:v>
                </c:pt>
                <c:pt idx="1">
                  <c:v>2017</c:v>
                </c:pt>
                <c:pt idx="2">
                  <c:v>2018</c:v>
                </c:pt>
                <c:pt idx="3">
                  <c:v>2019</c:v>
                </c:pt>
                <c:pt idx="4">
                  <c:v>2020</c:v>
                </c:pt>
              </c:strCache>
            </c:strRef>
          </c:cat>
          <c:val>
            <c:numRef>
              <c:f>graf1!$C$17:$G$17</c:f>
              <c:numCache>
                <c:formatCode>General</c:formatCode>
                <c:ptCount val="5"/>
                <c:pt idx="0">
                  <c:v>8</c:v>
                </c:pt>
                <c:pt idx="1">
                  <c:v>15</c:v>
                </c:pt>
                <c:pt idx="2">
                  <c:v>17</c:v>
                </c:pt>
                <c:pt idx="3">
                  <c:v>26</c:v>
                </c:pt>
                <c:pt idx="4">
                  <c:v>26</c:v>
                </c:pt>
              </c:numCache>
            </c:numRef>
          </c:val>
          <c:extLst>
            <c:ext xmlns:c16="http://schemas.microsoft.com/office/drawing/2014/chart" uri="{C3380CC4-5D6E-409C-BE32-E72D297353CC}">
              <c16:uniqueId val="{00000002-718A-4284-A87F-725154A35E10}"/>
            </c:ext>
          </c:extLst>
        </c:ser>
        <c:dLbls>
          <c:showLegendKey val="0"/>
          <c:showVal val="0"/>
          <c:showCatName val="0"/>
          <c:showSerName val="0"/>
          <c:showPercent val="0"/>
          <c:showBubbleSize val="0"/>
        </c:dLbls>
        <c:gapWidth val="75"/>
        <c:axId val="69711744"/>
        <c:axId val="69713280"/>
      </c:barChart>
      <c:catAx>
        <c:axId val="69711744"/>
        <c:scaling>
          <c:orientation val="minMax"/>
        </c:scaling>
        <c:delete val="0"/>
        <c:axPos val="b"/>
        <c:majorGridlines>
          <c:spPr>
            <a:ln>
              <a:solidFill>
                <a:schemeClr val="bg1">
                  <a:lumMod val="50000"/>
                </a:schemeClr>
              </a:solidFill>
            </a:ln>
          </c:spPr>
        </c:majorGridlines>
        <c:numFmt formatCode="General" sourceLinked="0"/>
        <c:majorTickMark val="none"/>
        <c:minorTickMark val="none"/>
        <c:tickLblPos val="nextTo"/>
        <c:txPr>
          <a:bodyPr/>
          <a:lstStyle/>
          <a:p>
            <a:pPr>
              <a:defRPr sz="2400"/>
            </a:pPr>
            <a:endParaRPr lang="en-US"/>
          </a:p>
        </c:txPr>
        <c:crossAx val="69713280"/>
        <c:crosses val="autoZero"/>
        <c:auto val="1"/>
        <c:lblAlgn val="ctr"/>
        <c:lblOffset val="100"/>
        <c:noMultiLvlLbl val="0"/>
      </c:catAx>
      <c:valAx>
        <c:axId val="69713280"/>
        <c:scaling>
          <c:orientation val="minMax"/>
          <c:max val="400"/>
          <c:min val="0"/>
        </c:scaling>
        <c:delete val="0"/>
        <c:axPos val="l"/>
        <c:majorGridlines>
          <c:spPr>
            <a:ln>
              <a:solidFill>
                <a:schemeClr val="bg1">
                  <a:lumMod val="50000"/>
                </a:schemeClr>
              </a:solidFill>
            </a:ln>
          </c:spPr>
        </c:majorGridlines>
        <c:title>
          <c:tx>
            <c:rich>
              <a:bodyPr rot="-5400000" vert="horz"/>
              <a:lstStyle/>
              <a:p>
                <a:pPr>
                  <a:defRPr sz="2400" b="0"/>
                </a:pPr>
                <a:r>
                  <a:rPr lang="en-US" sz="2400" b="0"/>
                  <a:t>number</a:t>
                </a:r>
              </a:p>
            </c:rich>
          </c:tx>
          <c:layout>
            <c:manualLayout>
              <c:xMode val="edge"/>
              <c:yMode val="edge"/>
              <c:x val="3.0550996384716192E-3"/>
              <c:y val="0.36422091337479345"/>
            </c:manualLayout>
          </c:layout>
          <c:overlay val="0"/>
        </c:title>
        <c:numFmt formatCode="0" sourceLinked="1"/>
        <c:majorTickMark val="none"/>
        <c:minorTickMark val="none"/>
        <c:tickLblPos val="nextTo"/>
        <c:spPr>
          <a:ln w="9525">
            <a:noFill/>
          </a:ln>
        </c:spPr>
        <c:txPr>
          <a:bodyPr/>
          <a:lstStyle/>
          <a:p>
            <a:pPr>
              <a:defRPr sz="2400"/>
            </a:pPr>
            <a:endParaRPr lang="en-US"/>
          </a:p>
        </c:txPr>
        <c:crossAx val="69711744"/>
        <c:crosses val="autoZero"/>
        <c:crossBetween val="between"/>
        <c:majorUnit val="100"/>
        <c:minorUnit val="100"/>
      </c:valAx>
    </c:plotArea>
    <c:legend>
      <c:legendPos val="b"/>
      <c:legendEntry>
        <c:idx val="0"/>
        <c:txPr>
          <a:bodyPr/>
          <a:lstStyle/>
          <a:p>
            <a:pPr>
              <a:defRPr sz="2000"/>
            </a:pPr>
            <a:endParaRPr lang="en-US"/>
          </a:p>
        </c:txPr>
      </c:legendEntry>
      <c:legendEntry>
        <c:idx val="1"/>
        <c:txPr>
          <a:bodyPr/>
          <a:lstStyle/>
          <a:p>
            <a:pPr>
              <a:defRPr sz="2000"/>
            </a:pPr>
            <a:endParaRPr lang="en-US"/>
          </a:p>
        </c:txPr>
      </c:legendEntry>
      <c:legendEntry>
        <c:idx val="2"/>
        <c:txPr>
          <a:bodyPr/>
          <a:lstStyle/>
          <a:p>
            <a:pPr>
              <a:defRPr sz="2000"/>
            </a:pPr>
            <a:endParaRPr lang="en-US"/>
          </a:p>
        </c:txPr>
      </c:legendEntry>
      <c:layout>
        <c:manualLayout>
          <c:xMode val="edge"/>
          <c:yMode val="edge"/>
          <c:x val="0.78861545719602355"/>
          <c:y val="0.16898446617103069"/>
          <c:w val="0.21104482355720072"/>
          <c:h val="0.74166746920990012"/>
        </c:manualLayout>
      </c:layout>
      <c:overlay val="0"/>
      <c:txPr>
        <a:bodyPr/>
        <a:lstStyle/>
        <a:p>
          <a:pPr>
            <a:defRPr sz="2000"/>
          </a:pPr>
          <a:endParaRPr lang="en-US"/>
        </a:p>
      </c:txPr>
    </c:legend>
    <c:plotVisOnly val="1"/>
    <c:dispBlanksAs val="gap"/>
    <c:showDLblsOverMax val="0"/>
  </c:chart>
  <c:spPr>
    <a:ln>
      <a:solidFill>
        <a:schemeClr val="tx1"/>
      </a:solidFill>
    </a:ln>
    <a:effectLst>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2400" dirty="0">
                <a:effectLst/>
              </a:rPr>
              <a:t>Time lag to the first results in news releases</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overlay val="0"/>
    </c:title>
    <c:autoTitleDeleted val="0"/>
    <c:plotArea>
      <c:layout>
        <c:manualLayout>
          <c:layoutTarget val="inner"/>
          <c:xMode val="edge"/>
          <c:yMode val="edge"/>
          <c:x val="0.10297840108240652"/>
          <c:y val="0.12916778011480062"/>
          <c:w val="0.86142321117903498"/>
          <c:h val="0.7179326450128537"/>
        </c:manualLayout>
      </c:layout>
      <c:lineChart>
        <c:grouping val="standard"/>
        <c:varyColors val="0"/>
        <c:ser>
          <c:idx val="1"/>
          <c:order val="0"/>
          <c:tx>
            <c:strRef>
              <c:f>graf2_graf3!$B$2</c:f>
              <c:strCache>
                <c:ptCount val="1"/>
                <c:pt idx="0">
                  <c:v>first results</c:v>
                </c:pt>
              </c:strCache>
            </c:strRef>
          </c:tx>
          <c:marker>
            <c:symbol val="none"/>
          </c:marker>
          <c:dLbls>
            <c:spPr>
              <a:noFill/>
              <a:ln>
                <a:noFill/>
              </a:ln>
              <a:effectLst/>
            </c:spPr>
            <c:txPr>
              <a:bodyPr/>
              <a:lstStyle/>
              <a:p>
                <a:pPr>
                  <a:defRPr sz="2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graf2_graf3!$B$3:$B$7</c:f>
              <c:numCache>
                <c:formatCode>#,##0</c:formatCode>
                <c:ptCount val="5"/>
                <c:pt idx="0">
                  <c:v>156</c:v>
                </c:pt>
                <c:pt idx="1">
                  <c:v>144</c:v>
                </c:pt>
                <c:pt idx="2">
                  <c:v>155</c:v>
                </c:pt>
                <c:pt idx="3">
                  <c:v>156</c:v>
                </c:pt>
                <c:pt idx="4">
                  <c:v>171</c:v>
                </c:pt>
              </c:numCache>
            </c:numRef>
          </c:val>
          <c:smooth val="0"/>
          <c:extLst>
            <c:ext xmlns:c16="http://schemas.microsoft.com/office/drawing/2014/chart" uri="{C3380CC4-5D6E-409C-BE32-E72D297353CC}">
              <c16:uniqueId val="{00000000-E12B-4F36-A4D2-36611F08D32E}"/>
            </c:ext>
          </c:extLst>
        </c:ser>
        <c:dLbls>
          <c:showLegendKey val="0"/>
          <c:showVal val="0"/>
          <c:showCatName val="0"/>
          <c:showSerName val="0"/>
          <c:showPercent val="0"/>
          <c:showBubbleSize val="0"/>
        </c:dLbls>
        <c:smooth val="0"/>
        <c:axId val="70157440"/>
        <c:axId val="70158976"/>
      </c:lineChart>
      <c:catAx>
        <c:axId val="70157440"/>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nextTo"/>
        <c:txPr>
          <a:bodyPr/>
          <a:lstStyle/>
          <a:p>
            <a:pPr>
              <a:defRPr sz="2400"/>
            </a:pPr>
            <a:endParaRPr lang="en-US"/>
          </a:p>
        </c:txPr>
        <c:crossAx val="70158976"/>
        <c:crosses val="autoZero"/>
        <c:auto val="1"/>
        <c:lblAlgn val="ctr"/>
        <c:lblOffset val="100"/>
        <c:noMultiLvlLbl val="0"/>
      </c:catAx>
      <c:valAx>
        <c:axId val="70158976"/>
        <c:scaling>
          <c:orientation val="minMax"/>
          <c:max val="175"/>
          <c:min val="135"/>
        </c:scaling>
        <c:delete val="0"/>
        <c:axPos val="l"/>
        <c:majorGridlines>
          <c:spPr>
            <a:ln>
              <a:solidFill>
                <a:schemeClr val="bg1">
                  <a:lumMod val="75000"/>
                </a:schemeClr>
              </a:solidFill>
            </a:ln>
          </c:spPr>
        </c:majorGridlines>
        <c:minorGridlines/>
        <c:title>
          <c:tx>
            <c:rich>
              <a:bodyPr rot="-5400000" vert="horz"/>
              <a:lstStyle/>
              <a:p>
                <a:pPr>
                  <a:defRPr sz="2400" b="0"/>
                </a:pPr>
                <a:r>
                  <a:rPr lang="en-US" sz="2400" b="0" dirty="0"/>
                  <a:t>average number of days</a:t>
                </a:r>
              </a:p>
            </c:rich>
          </c:tx>
          <c:layout>
            <c:manualLayout>
              <c:xMode val="edge"/>
              <c:yMode val="edge"/>
              <c:x val="2.2417791459224032E-3"/>
              <c:y val="0.15506390363903114"/>
            </c:manualLayout>
          </c:layout>
          <c:overlay val="0"/>
        </c:title>
        <c:numFmt formatCode="#,##0" sourceLinked="1"/>
        <c:majorTickMark val="out"/>
        <c:minorTickMark val="none"/>
        <c:tickLblPos val="nextTo"/>
        <c:txPr>
          <a:bodyPr/>
          <a:lstStyle/>
          <a:p>
            <a:pPr>
              <a:defRPr sz="2400"/>
            </a:pPr>
            <a:endParaRPr lang="en-US"/>
          </a:p>
        </c:txPr>
        <c:crossAx val="70157440"/>
        <c:crosses val="autoZero"/>
        <c:crossBetween val="between"/>
        <c:majorUnit val="5"/>
        <c:minorUnit val="5"/>
      </c:valAx>
      <c:spPr>
        <a:ln>
          <a:solidFill>
            <a:schemeClr val="bg1">
              <a:lumMod val="50000"/>
            </a:schemeClr>
          </a:solidFill>
        </a:ln>
        <a:effectLst>
          <a:outerShdw blurRad="50800" dist="38100" dir="2700000" algn="tl" rotWithShape="0">
            <a:schemeClr val="bg1">
              <a:lumMod val="50000"/>
              <a:alpha val="40000"/>
            </a:schemeClr>
          </a:outerShdw>
        </a:effectLst>
      </c:spPr>
    </c:plotArea>
    <c:plotVisOnly val="1"/>
    <c:dispBlanksAs val="gap"/>
    <c:showDLblsOverMax val="0"/>
  </c:chart>
  <c:spPr>
    <a:ln>
      <a:solidFill>
        <a:schemeClr val="tx1"/>
      </a:solidFill>
    </a:ln>
    <a:effectLst>
      <a:outerShdw blurRad="50800" dist="38100" dir="2700000" algn="tl"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u="none" strike="noStrike" baseline="0" dirty="0">
                <a:effectLst/>
              </a:rPr>
              <a:t>Time lag to the first results in news releases, by periodicity</a:t>
            </a:r>
            <a:endParaRPr lang="en-US" sz="2400" dirty="0"/>
          </a:p>
        </c:rich>
      </c:tx>
      <c:overlay val="0"/>
    </c:title>
    <c:autoTitleDeleted val="0"/>
    <c:plotArea>
      <c:layout>
        <c:manualLayout>
          <c:layoutTarget val="inner"/>
          <c:xMode val="edge"/>
          <c:yMode val="edge"/>
          <c:x val="9.4672291281138535E-2"/>
          <c:y val="0.11464390167603189"/>
          <c:w val="0.69085478924846278"/>
          <c:h val="0.76430620979343278"/>
        </c:manualLayout>
      </c:layout>
      <c:barChart>
        <c:barDir val="col"/>
        <c:grouping val="clustered"/>
        <c:varyColors val="0"/>
        <c:ser>
          <c:idx val="1"/>
          <c:order val="0"/>
          <c:tx>
            <c:strRef>
              <c:f>graf2_graf3!$C$2</c:f>
              <c:strCache>
                <c:ptCount val="1"/>
                <c:pt idx="0">
                  <c:v>monthly news releases</c:v>
                </c:pt>
              </c:strCache>
            </c:strRef>
          </c:tx>
          <c:spPr>
            <a:solidFill>
              <a:srgbClr val="C00000"/>
            </a:solidFill>
            <a:ln>
              <a:solidFill>
                <a:schemeClr val="tx1"/>
              </a:solidFill>
            </a:ln>
          </c:spPr>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graf2_graf3!$A$3:$A$7</c:f>
              <c:numCache>
                <c:formatCode>General</c:formatCode>
                <c:ptCount val="5"/>
                <c:pt idx="0">
                  <c:v>2016</c:v>
                </c:pt>
                <c:pt idx="1">
                  <c:v>2017</c:v>
                </c:pt>
                <c:pt idx="2">
                  <c:v>2018</c:v>
                </c:pt>
                <c:pt idx="3">
                  <c:v>2019</c:v>
                </c:pt>
                <c:pt idx="4">
                  <c:v>2020</c:v>
                </c:pt>
              </c:numCache>
            </c:numRef>
          </c:cat>
          <c:val>
            <c:numRef>
              <c:f>graf2_graf3!$C$3:$C$7</c:f>
              <c:numCache>
                <c:formatCode>#,##0</c:formatCode>
                <c:ptCount val="5"/>
                <c:pt idx="0">
                  <c:v>40</c:v>
                </c:pt>
                <c:pt idx="1">
                  <c:v>40</c:v>
                </c:pt>
                <c:pt idx="2">
                  <c:v>40</c:v>
                </c:pt>
                <c:pt idx="3">
                  <c:v>40</c:v>
                </c:pt>
                <c:pt idx="4">
                  <c:v>41</c:v>
                </c:pt>
              </c:numCache>
            </c:numRef>
          </c:val>
          <c:extLst>
            <c:ext xmlns:c16="http://schemas.microsoft.com/office/drawing/2014/chart" uri="{C3380CC4-5D6E-409C-BE32-E72D297353CC}">
              <c16:uniqueId val="{00000000-4F51-41FC-A7EC-7DAFB578630B}"/>
            </c:ext>
          </c:extLst>
        </c:ser>
        <c:ser>
          <c:idx val="0"/>
          <c:order val="1"/>
          <c:tx>
            <c:strRef>
              <c:f>graf2_graf3!$D$2</c:f>
              <c:strCache>
                <c:ptCount val="1"/>
                <c:pt idx="0">
                  <c:v>quarterly news releases</c:v>
                </c:pt>
              </c:strCache>
            </c:strRef>
          </c:tx>
          <c:spPr>
            <a:solidFill>
              <a:srgbClr val="0070C0"/>
            </a:solidFill>
            <a:ln>
              <a:solidFill>
                <a:schemeClr val="tx1"/>
              </a:solidFill>
            </a:ln>
          </c:spPr>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graf2_graf3!$A$3:$A$7</c:f>
              <c:numCache>
                <c:formatCode>General</c:formatCode>
                <c:ptCount val="5"/>
                <c:pt idx="0">
                  <c:v>2016</c:v>
                </c:pt>
                <c:pt idx="1">
                  <c:v>2017</c:v>
                </c:pt>
                <c:pt idx="2">
                  <c:v>2018</c:v>
                </c:pt>
                <c:pt idx="3">
                  <c:v>2019</c:v>
                </c:pt>
                <c:pt idx="4">
                  <c:v>2020</c:v>
                </c:pt>
              </c:numCache>
            </c:numRef>
          </c:cat>
          <c:val>
            <c:numRef>
              <c:f>graf2_graf3!$D$3:$D$7</c:f>
              <c:numCache>
                <c:formatCode>#,##0</c:formatCode>
                <c:ptCount val="5"/>
                <c:pt idx="0">
                  <c:v>63</c:v>
                </c:pt>
                <c:pt idx="1">
                  <c:v>63</c:v>
                </c:pt>
                <c:pt idx="2">
                  <c:v>63</c:v>
                </c:pt>
                <c:pt idx="3">
                  <c:v>63</c:v>
                </c:pt>
                <c:pt idx="4">
                  <c:v>64</c:v>
                </c:pt>
              </c:numCache>
            </c:numRef>
          </c:val>
          <c:extLst>
            <c:ext xmlns:c16="http://schemas.microsoft.com/office/drawing/2014/chart" uri="{C3380CC4-5D6E-409C-BE32-E72D297353CC}">
              <c16:uniqueId val="{00000001-4F51-41FC-A7EC-7DAFB578630B}"/>
            </c:ext>
          </c:extLst>
        </c:ser>
        <c:ser>
          <c:idx val="2"/>
          <c:order val="2"/>
          <c:tx>
            <c:strRef>
              <c:f>graf2_graf3!$F$2</c:f>
              <c:strCache>
                <c:ptCount val="1"/>
                <c:pt idx="0">
                  <c:v>annual news releases</c:v>
                </c:pt>
              </c:strCache>
            </c:strRef>
          </c:tx>
          <c:spPr>
            <a:solidFill>
              <a:srgbClr val="92D050"/>
            </a:solidFill>
            <a:ln>
              <a:solidFill>
                <a:schemeClr val="tx1"/>
              </a:solidFill>
            </a:ln>
          </c:spPr>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graf2_graf3!$A$3:$A$7</c:f>
              <c:numCache>
                <c:formatCode>General</c:formatCode>
                <c:ptCount val="5"/>
                <c:pt idx="0">
                  <c:v>2016</c:v>
                </c:pt>
                <c:pt idx="1">
                  <c:v>2017</c:v>
                </c:pt>
                <c:pt idx="2">
                  <c:v>2018</c:v>
                </c:pt>
                <c:pt idx="3">
                  <c:v>2019</c:v>
                </c:pt>
                <c:pt idx="4">
                  <c:v>2020</c:v>
                </c:pt>
              </c:numCache>
            </c:numRef>
          </c:cat>
          <c:val>
            <c:numRef>
              <c:f>graf2_graf3!$F$3:$F$7</c:f>
              <c:numCache>
                <c:formatCode>#,##0</c:formatCode>
                <c:ptCount val="5"/>
                <c:pt idx="0">
                  <c:v>290</c:v>
                </c:pt>
                <c:pt idx="1">
                  <c:v>289</c:v>
                </c:pt>
                <c:pt idx="2">
                  <c:v>288</c:v>
                </c:pt>
                <c:pt idx="3">
                  <c:v>290</c:v>
                </c:pt>
                <c:pt idx="4">
                  <c:v>271</c:v>
                </c:pt>
              </c:numCache>
            </c:numRef>
          </c:val>
          <c:extLst>
            <c:ext xmlns:c16="http://schemas.microsoft.com/office/drawing/2014/chart" uri="{C3380CC4-5D6E-409C-BE32-E72D297353CC}">
              <c16:uniqueId val="{00000002-4F51-41FC-A7EC-7DAFB578630B}"/>
            </c:ext>
          </c:extLst>
        </c:ser>
        <c:ser>
          <c:idx val="3"/>
          <c:order val="3"/>
          <c:tx>
            <c:strRef>
              <c:f>graf2_graf3!$G$2</c:f>
              <c:strCache>
                <c:ptCount val="1"/>
                <c:pt idx="0">
                  <c:v>multi-annual news releases</c:v>
                </c:pt>
              </c:strCache>
            </c:strRef>
          </c:tx>
          <c:spPr>
            <a:solidFill>
              <a:srgbClr val="7030A0"/>
            </a:solidFill>
            <a:ln>
              <a:solidFill>
                <a:srgbClr val="7030A0"/>
              </a:solidFill>
            </a:ln>
          </c:spPr>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graf2_graf3!$A$3:$A$7</c:f>
              <c:numCache>
                <c:formatCode>General</c:formatCode>
                <c:ptCount val="5"/>
                <c:pt idx="0">
                  <c:v>2016</c:v>
                </c:pt>
                <c:pt idx="1">
                  <c:v>2017</c:v>
                </c:pt>
                <c:pt idx="2">
                  <c:v>2018</c:v>
                </c:pt>
                <c:pt idx="3">
                  <c:v>2019</c:v>
                </c:pt>
                <c:pt idx="4">
                  <c:v>2020</c:v>
                </c:pt>
              </c:numCache>
            </c:numRef>
          </c:cat>
          <c:val>
            <c:numRef>
              <c:f>graf2_graf3!$G$3:$G$7</c:f>
              <c:numCache>
                <c:formatCode>#,##0</c:formatCode>
                <c:ptCount val="5"/>
                <c:pt idx="0">
                  <c:v>0</c:v>
                </c:pt>
                <c:pt idx="1">
                  <c:v>94</c:v>
                </c:pt>
                <c:pt idx="2">
                  <c:v>0</c:v>
                </c:pt>
                <c:pt idx="3">
                  <c:v>0</c:v>
                </c:pt>
                <c:pt idx="4">
                  <c:v>0</c:v>
                </c:pt>
              </c:numCache>
            </c:numRef>
          </c:val>
          <c:extLst>
            <c:ext xmlns:c16="http://schemas.microsoft.com/office/drawing/2014/chart" uri="{C3380CC4-5D6E-409C-BE32-E72D297353CC}">
              <c16:uniqueId val="{00000003-4F51-41FC-A7EC-7DAFB578630B}"/>
            </c:ext>
          </c:extLst>
        </c:ser>
        <c:dLbls>
          <c:showLegendKey val="0"/>
          <c:showVal val="0"/>
          <c:showCatName val="0"/>
          <c:showSerName val="0"/>
          <c:showPercent val="0"/>
          <c:showBubbleSize val="0"/>
        </c:dLbls>
        <c:gapWidth val="150"/>
        <c:axId val="70126976"/>
        <c:axId val="70132864"/>
      </c:barChart>
      <c:catAx>
        <c:axId val="70126976"/>
        <c:scaling>
          <c:orientation val="minMax"/>
        </c:scaling>
        <c:delete val="0"/>
        <c:axPos val="b"/>
        <c:majorGridlines/>
        <c:numFmt formatCode="General" sourceLinked="1"/>
        <c:majorTickMark val="out"/>
        <c:minorTickMark val="none"/>
        <c:tickLblPos val="nextTo"/>
        <c:txPr>
          <a:bodyPr/>
          <a:lstStyle/>
          <a:p>
            <a:pPr>
              <a:defRPr sz="2400"/>
            </a:pPr>
            <a:endParaRPr lang="en-US"/>
          </a:p>
        </c:txPr>
        <c:crossAx val="70132864"/>
        <c:crosses val="autoZero"/>
        <c:auto val="1"/>
        <c:lblAlgn val="ctr"/>
        <c:lblOffset val="100"/>
        <c:noMultiLvlLbl val="0"/>
      </c:catAx>
      <c:valAx>
        <c:axId val="70132864"/>
        <c:scaling>
          <c:orientation val="minMax"/>
        </c:scaling>
        <c:delete val="0"/>
        <c:axPos val="l"/>
        <c:majorGridlines/>
        <c:title>
          <c:tx>
            <c:rich>
              <a:bodyPr/>
              <a:lstStyle/>
              <a:p>
                <a:pPr>
                  <a:defRPr sz="2400" b="0"/>
                </a:pPr>
                <a:r>
                  <a:rPr lang="en-US" sz="2400" b="0" dirty="0"/>
                  <a:t>average number of days</a:t>
                </a:r>
              </a:p>
            </c:rich>
          </c:tx>
          <c:layout>
            <c:manualLayout>
              <c:xMode val="edge"/>
              <c:yMode val="edge"/>
              <c:x val="0"/>
              <c:y val="0.22064930219741385"/>
            </c:manualLayout>
          </c:layout>
          <c:overlay val="0"/>
        </c:title>
        <c:numFmt formatCode="#,##0" sourceLinked="1"/>
        <c:majorTickMark val="out"/>
        <c:minorTickMark val="none"/>
        <c:tickLblPos val="nextTo"/>
        <c:txPr>
          <a:bodyPr/>
          <a:lstStyle/>
          <a:p>
            <a:pPr>
              <a:defRPr sz="2400"/>
            </a:pPr>
            <a:endParaRPr lang="en-US"/>
          </a:p>
        </c:txPr>
        <c:crossAx val="70126976"/>
        <c:crosses val="autoZero"/>
        <c:crossBetween val="between"/>
      </c:valAx>
    </c:plotArea>
    <c:legend>
      <c:legendPos val="r"/>
      <c:layout>
        <c:manualLayout>
          <c:xMode val="edge"/>
          <c:yMode val="edge"/>
          <c:x val="0.78816331279963259"/>
          <c:y val="0.19030387868183138"/>
          <c:w val="0.20276875326332891"/>
          <c:h val="0.57346106736657965"/>
        </c:manualLayout>
      </c:layout>
      <c:overlay val="0"/>
      <c:txPr>
        <a:bodyPr/>
        <a:lstStyle/>
        <a:p>
          <a:pPr>
            <a:defRPr sz="2000"/>
          </a:pPr>
          <a:endParaRPr lang="en-US"/>
        </a:p>
      </c:txPr>
    </c:legend>
    <c:plotVisOnly val="1"/>
    <c:dispBlanksAs val="gap"/>
    <c:showDLblsOverMax val="0"/>
  </c:chart>
  <c:spPr>
    <a:ln>
      <a:solidFill>
        <a:schemeClr val="tx1"/>
      </a:solidFill>
    </a:ln>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effectLst/>
              </a:rPr>
              <a:t>Time lag to final results in news releases and thematic publications</a:t>
            </a:r>
          </a:p>
        </c:rich>
      </c:tx>
      <c:overlay val="0"/>
    </c:title>
    <c:autoTitleDeleted val="0"/>
    <c:plotArea>
      <c:layout>
        <c:manualLayout>
          <c:layoutTarget val="inner"/>
          <c:xMode val="edge"/>
          <c:yMode val="edge"/>
          <c:x val="0.10460529187635244"/>
          <c:y val="0.16190480980731645"/>
          <c:w val="0.85979606694978139"/>
          <c:h val="0.71367267045713045"/>
        </c:manualLayout>
      </c:layout>
      <c:lineChart>
        <c:grouping val="standard"/>
        <c:varyColors val="0"/>
        <c:ser>
          <c:idx val="0"/>
          <c:order val="0"/>
          <c:tx>
            <c:strRef>
              <c:f>graf4_graf5!$B$2</c:f>
              <c:strCache>
                <c:ptCount val="1"/>
                <c:pt idx="0">
                  <c:v>final results</c:v>
                </c:pt>
              </c:strCache>
            </c:strRef>
          </c:tx>
          <c:spPr>
            <a:ln>
              <a:solidFill>
                <a:srgbClr val="0070C0"/>
              </a:solidFill>
            </a:ln>
          </c:spPr>
          <c:marker>
            <c:symbol val="none"/>
          </c:marker>
          <c:dLbls>
            <c:dLbl>
              <c:idx val="0"/>
              <c:layout>
                <c:manualLayout>
                  <c:x val="-2.5471831952057572E-2"/>
                  <c:y val="-0.101624180747921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CE-4F29-8E02-6EE65DAA743D}"/>
                </c:ext>
              </c:extLst>
            </c:dLbl>
            <c:dLbl>
              <c:idx val="1"/>
              <c:layout>
                <c:manualLayout>
                  <c:x val="-2.8441730741648425E-2"/>
                  <c:y val="-7.2588700534229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CE-4F29-8E02-6EE65DAA743D}"/>
                </c:ext>
              </c:extLst>
            </c:dLbl>
            <c:dLbl>
              <c:idx val="2"/>
              <c:layout>
                <c:manualLayout>
                  <c:x val="-2.8441730741648498E-2"/>
                  <c:y val="-6.6781604491491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CE-4F29-8E02-6EE65DAA743D}"/>
                </c:ext>
              </c:extLst>
            </c:dLbl>
            <c:dLbl>
              <c:idx val="3"/>
              <c:layout>
                <c:manualLayout>
                  <c:x val="-2.7451764478451473E-2"/>
                  <c:y val="8.129934459833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CE-4F29-8E02-6EE65DAA743D}"/>
                </c:ext>
              </c:extLst>
            </c:dLbl>
            <c:dLbl>
              <c:idx val="4"/>
              <c:layout>
                <c:manualLayout>
                  <c:x val="-2.3491899425663668E-2"/>
                  <c:y val="7.8395796576968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CE-4F29-8E02-6EE65DAA743D}"/>
                </c:ext>
              </c:extLst>
            </c:dLbl>
            <c:spPr>
              <a:noFill/>
              <a:ln>
                <a:noFill/>
              </a:ln>
              <a:effectLst/>
            </c:spPr>
            <c:txPr>
              <a:bodyPr/>
              <a:lstStyle/>
              <a:p>
                <a:pPr>
                  <a:defRPr sz="2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graf4_graf5!$B$3:$B$7</c:f>
              <c:numCache>
                <c:formatCode>#,##0</c:formatCode>
                <c:ptCount val="5"/>
                <c:pt idx="0">
                  <c:v>213</c:v>
                </c:pt>
                <c:pt idx="1">
                  <c:v>228</c:v>
                </c:pt>
                <c:pt idx="2">
                  <c:v>233</c:v>
                </c:pt>
                <c:pt idx="3">
                  <c:v>219</c:v>
                </c:pt>
                <c:pt idx="4">
                  <c:v>220</c:v>
                </c:pt>
              </c:numCache>
            </c:numRef>
          </c:val>
          <c:smooth val="0"/>
          <c:extLst>
            <c:ext xmlns:c16="http://schemas.microsoft.com/office/drawing/2014/chart" uri="{C3380CC4-5D6E-409C-BE32-E72D297353CC}">
              <c16:uniqueId val="{00000000-48CB-4E2D-BE08-B8A4FDC99D6F}"/>
            </c:ext>
          </c:extLst>
        </c:ser>
        <c:dLbls>
          <c:showLegendKey val="0"/>
          <c:showVal val="0"/>
          <c:showCatName val="0"/>
          <c:showSerName val="0"/>
          <c:showPercent val="0"/>
          <c:showBubbleSize val="0"/>
        </c:dLbls>
        <c:smooth val="0"/>
        <c:axId val="70630784"/>
        <c:axId val="70640768"/>
      </c:lineChart>
      <c:catAx>
        <c:axId val="70630784"/>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a:lstStyle/>
          <a:p>
            <a:pPr>
              <a:defRPr sz="2400"/>
            </a:pPr>
            <a:endParaRPr lang="en-US"/>
          </a:p>
        </c:txPr>
        <c:crossAx val="70640768"/>
        <c:crosses val="autoZero"/>
        <c:auto val="1"/>
        <c:lblAlgn val="ctr"/>
        <c:lblOffset val="100"/>
        <c:noMultiLvlLbl val="0"/>
      </c:catAx>
      <c:valAx>
        <c:axId val="70640768"/>
        <c:scaling>
          <c:orientation val="minMax"/>
          <c:max val="240"/>
          <c:min val="205"/>
        </c:scaling>
        <c:delete val="0"/>
        <c:axPos val="l"/>
        <c:majorGridlines>
          <c:spPr>
            <a:ln>
              <a:solidFill>
                <a:schemeClr val="bg1">
                  <a:lumMod val="85000"/>
                </a:schemeClr>
              </a:solidFill>
            </a:ln>
          </c:spPr>
        </c:majorGridlines>
        <c:title>
          <c:tx>
            <c:rich>
              <a:bodyPr rot="-5400000" vert="horz"/>
              <a:lstStyle/>
              <a:p>
                <a:pPr>
                  <a:defRPr sz="2400" b="0"/>
                </a:pPr>
                <a:r>
                  <a:rPr lang="en-US" sz="2400" b="0"/>
                  <a:t>average number of days</a:t>
                </a:r>
              </a:p>
            </c:rich>
          </c:tx>
          <c:layout>
            <c:manualLayout>
              <c:xMode val="edge"/>
              <c:yMode val="edge"/>
              <c:x val="2.0153998216501721E-3"/>
              <c:y val="0.15784121433237028"/>
            </c:manualLayout>
          </c:layout>
          <c:overlay val="0"/>
        </c:title>
        <c:numFmt formatCode="#,##0" sourceLinked="1"/>
        <c:majorTickMark val="out"/>
        <c:minorTickMark val="none"/>
        <c:tickLblPos val="nextTo"/>
        <c:txPr>
          <a:bodyPr/>
          <a:lstStyle/>
          <a:p>
            <a:pPr>
              <a:defRPr sz="2400"/>
            </a:pPr>
            <a:endParaRPr lang="en-US"/>
          </a:p>
        </c:txPr>
        <c:crossAx val="70630784"/>
        <c:crosses val="autoZero"/>
        <c:crossBetween val="between"/>
        <c:majorUnit val="5"/>
        <c:minorUnit val="5"/>
      </c:valAx>
      <c:spPr>
        <a:ln>
          <a:solidFill>
            <a:schemeClr val="bg1">
              <a:lumMod val="50000"/>
            </a:schemeClr>
          </a:solidFill>
        </a:ln>
        <a:effectLst>
          <a:outerShdw blurRad="50800" dist="38100" dir="2700000" algn="tl" rotWithShape="0">
            <a:schemeClr val="bg1">
              <a:lumMod val="50000"/>
              <a:alpha val="40000"/>
            </a:schemeClr>
          </a:outerShdw>
        </a:effectLst>
      </c:spPr>
    </c:plotArea>
    <c:plotVisOnly val="1"/>
    <c:dispBlanksAs val="gap"/>
    <c:showDLblsOverMax val="0"/>
  </c:chart>
  <c:spPr>
    <a:ln>
      <a:solidFill>
        <a:schemeClr val="tx1"/>
      </a:solidFill>
    </a:ln>
    <a:effectLst>
      <a:outerShdw blurRad="50800" dist="38100" dir="2700000" algn="tl" rotWithShape="0">
        <a:prstClr val="black">
          <a:alpha val="40000"/>
        </a:prstClr>
      </a:outerShdw>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b="1" i="0" u="none" strike="noStrike" baseline="0" dirty="0">
                <a:effectLst/>
              </a:rPr>
              <a:t>Time lag to final results in news releases and thematic publications, by periodicity</a:t>
            </a:r>
            <a:endParaRPr lang="en-US" sz="2000" dirty="0"/>
          </a:p>
        </c:rich>
      </c:tx>
      <c:overlay val="0"/>
    </c:title>
    <c:autoTitleDeleted val="0"/>
    <c:plotArea>
      <c:layout>
        <c:manualLayout>
          <c:layoutTarget val="inner"/>
          <c:xMode val="edge"/>
          <c:yMode val="edge"/>
          <c:x val="9.1985518616683498E-2"/>
          <c:y val="0.12757707265231352"/>
          <c:w val="0.66597223485379953"/>
          <c:h val="0.76766827413152883"/>
        </c:manualLayout>
      </c:layout>
      <c:barChart>
        <c:barDir val="col"/>
        <c:grouping val="clustered"/>
        <c:varyColors val="0"/>
        <c:ser>
          <c:idx val="1"/>
          <c:order val="0"/>
          <c:tx>
            <c:strRef>
              <c:f>graf4_graf5!$C$2</c:f>
              <c:strCache>
                <c:ptCount val="1"/>
                <c:pt idx="0">
                  <c:v>monthly news releases</c:v>
                </c:pt>
              </c:strCache>
            </c:strRef>
          </c:tx>
          <c:spPr>
            <a:solidFill>
              <a:srgbClr val="C00000"/>
            </a:solidFill>
            <a:ln>
              <a:solidFill>
                <a:schemeClr val="tx1"/>
              </a:solidFill>
            </a:ln>
          </c:spPr>
          <c:invertIfNegative val="0"/>
          <c:dLbls>
            <c:spPr>
              <a:noFill/>
              <a:ln>
                <a:noFill/>
              </a:ln>
              <a:effectLst/>
            </c:spPr>
            <c:txPr>
              <a:bodyPr rot="-5400000" vert="horz"/>
              <a:lstStyle/>
              <a:p>
                <a:pPr>
                  <a:defRPr sz="18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graf4_graf5!$C$3:$C$7</c:f>
              <c:numCache>
                <c:formatCode>#,##0</c:formatCode>
                <c:ptCount val="5"/>
                <c:pt idx="0">
                  <c:v>38</c:v>
                </c:pt>
                <c:pt idx="1">
                  <c:v>37</c:v>
                </c:pt>
                <c:pt idx="2">
                  <c:v>37</c:v>
                </c:pt>
                <c:pt idx="3">
                  <c:v>37</c:v>
                </c:pt>
                <c:pt idx="4">
                  <c:v>34</c:v>
                </c:pt>
              </c:numCache>
            </c:numRef>
          </c:val>
          <c:extLst>
            <c:ext xmlns:c16="http://schemas.microsoft.com/office/drawing/2014/chart" uri="{C3380CC4-5D6E-409C-BE32-E72D297353CC}">
              <c16:uniqueId val="{00000000-5640-4C88-BF08-695486E9B187}"/>
            </c:ext>
          </c:extLst>
        </c:ser>
        <c:ser>
          <c:idx val="0"/>
          <c:order val="1"/>
          <c:tx>
            <c:strRef>
              <c:f>graf4_graf5!$D$2</c:f>
              <c:strCache>
                <c:ptCount val="1"/>
                <c:pt idx="0">
                  <c:v>quarterly news releases</c:v>
                </c:pt>
              </c:strCache>
            </c:strRef>
          </c:tx>
          <c:spPr>
            <a:solidFill>
              <a:srgbClr val="0070C0"/>
            </a:solidFill>
            <a:ln>
              <a:solidFill>
                <a:schemeClr val="tx1"/>
              </a:solidFill>
            </a:ln>
          </c:spPr>
          <c:invertIfNegative val="0"/>
          <c:dLbls>
            <c:spPr>
              <a:noFill/>
              <a:ln>
                <a:noFill/>
              </a:ln>
              <a:effectLst/>
            </c:spPr>
            <c:txPr>
              <a:bodyPr rot="-5400000" vert="horz"/>
              <a:lstStyle/>
              <a:p>
                <a:pPr>
                  <a:defRPr sz="1800" b="1">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graf4_graf5!$D$3:$D$7</c:f>
              <c:numCache>
                <c:formatCode>#,##0</c:formatCode>
                <c:ptCount val="5"/>
                <c:pt idx="0">
                  <c:v>52</c:v>
                </c:pt>
                <c:pt idx="1">
                  <c:v>47</c:v>
                </c:pt>
                <c:pt idx="2">
                  <c:v>47</c:v>
                </c:pt>
                <c:pt idx="3">
                  <c:v>54</c:v>
                </c:pt>
                <c:pt idx="4">
                  <c:v>57</c:v>
                </c:pt>
              </c:numCache>
            </c:numRef>
          </c:val>
          <c:extLst>
            <c:ext xmlns:c16="http://schemas.microsoft.com/office/drawing/2014/chart" uri="{C3380CC4-5D6E-409C-BE32-E72D297353CC}">
              <c16:uniqueId val="{00000001-5640-4C88-BF08-695486E9B187}"/>
            </c:ext>
          </c:extLst>
        </c:ser>
        <c:ser>
          <c:idx val="4"/>
          <c:order val="2"/>
          <c:tx>
            <c:strRef>
              <c:f>graf4_graf5!$E$2</c:f>
              <c:strCache>
                <c:ptCount val="1"/>
                <c:pt idx="0">
                  <c:v>semi-annual news releases</c:v>
                </c:pt>
              </c:strCache>
            </c:strRef>
          </c:tx>
          <c:spPr>
            <a:solidFill>
              <a:schemeClr val="accent6">
                <a:lumMod val="75000"/>
              </a:schemeClr>
            </a:solidFill>
            <a:ln>
              <a:solidFill>
                <a:schemeClr val="tx1"/>
              </a:solidFill>
            </a:ln>
          </c:spPr>
          <c:invertIfNegative val="0"/>
          <c:dLbls>
            <c:spPr>
              <a:noFill/>
              <a:ln>
                <a:noFill/>
              </a:ln>
              <a:effectLst/>
            </c:spPr>
            <c:txPr>
              <a:bodyPr rot="-5400000" vert="horz"/>
              <a:lstStyle/>
              <a:p>
                <a:pPr>
                  <a:defRPr sz="1800" b="1">
                    <a:solidFill>
                      <a:schemeClr val="accent6">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graf4_graf5!$E$3:$E$7</c:f>
              <c:numCache>
                <c:formatCode>#,##0</c:formatCode>
                <c:ptCount val="5"/>
                <c:pt idx="0">
                  <c:v>61</c:v>
                </c:pt>
                <c:pt idx="1">
                  <c:v>75</c:v>
                </c:pt>
                <c:pt idx="2">
                  <c:v>90</c:v>
                </c:pt>
                <c:pt idx="3">
                  <c:v>90</c:v>
                </c:pt>
                <c:pt idx="4">
                  <c:v>91</c:v>
                </c:pt>
              </c:numCache>
            </c:numRef>
          </c:val>
          <c:extLst>
            <c:ext xmlns:c16="http://schemas.microsoft.com/office/drawing/2014/chart" uri="{C3380CC4-5D6E-409C-BE32-E72D297353CC}">
              <c16:uniqueId val="{00000002-5640-4C88-BF08-695486E9B187}"/>
            </c:ext>
          </c:extLst>
        </c:ser>
        <c:ser>
          <c:idx val="2"/>
          <c:order val="3"/>
          <c:tx>
            <c:strRef>
              <c:f>graf4_graf5!$F$2</c:f>
              <c:strCache>
                <c:ptCount val="1"/>
                <c:pt idx="0">
                  <c:v>annual news releases</c:v>
                </c:pt>
              </c:strCache>
            </c:strRef>
          </c:tx>
          <c:spPr>
            <a:solidFill>
              <a:srgbClr val="92D050"/>
            </a:solidFill>
            <a:ln>
              <a:solidFill>
                <a:schemeClr val="tx1"/>
              </a:solidFill>
            </a:ln>
          </c:spPr>
          <c:invertIfNegative val="0"/>
          <c:dLbls>
            <c:spPr>
              <a:noFill/>
              <a:ln>
                <a:noFill/>
              </a:ln>
              <a:effectLst/>
            </c:spPr>
            <c:txPr>
              <a:bodyPr rot="-5400000" vert="horz"/>
              <a:lstStyle/>
              <a:p>
                <a:pPr>
                  <a:defRPr sz="18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graf4_graf5!$F$3:$F$7</c:f>
              <c:numCache>
                <c:formatCode>#,##0</c:formatCode>
                <c:ptCount val="5"/>
                <c:pt idx="0">
                  <c:v>227</c:v>
                </c:pt>
                <c:pt idx="1">
                  <c:v>249</c:v>
                </c:pt>
                <c:pt idx="2">
                  <c:v>252</c:v>
                </c:pt>
                <c:pt idx="3">
                  <c:v>261</c:v>
                </c:pt>
                <c:pt idx="4">
                  <c:v>284</c:v>
                </c:pt>
              </c:numCache>
            </c:numRef>
          </c:val>
          <c:extLst>
            <c:ext xmlns:c16="http://schemas.microsoft.com/office/drawing/2014/chart" uri="{C3380CC4-5D6E-409C-BE32-E72D297353CC}">
              <c16:uniqueId val="{00000003-5640-4C88-BF08-695486E9B187}"/>
            </c:ext>
          </c:extLst>
        </c:ser>
        <c:ser>
          <c:idx val="3"/>
          <c:order val="4"/>
          <c:tx>
            <c:strRef>
              <c:f>graf4_graf5!$G$2</c:f>
              <c:strCache>
                <c:ptCount val="1"/>
                <c:pt idx="0">
                  <c:v>multi-annual news releases</c:v>
                </c:pt>
              </c:strCache>
            </c:strRef>
          </c:tx>
          <c:spPr>
            <a:solidFill>
              <a:srgbClr val="7030A0"/>
            </a:solidFill>
            <a:ln>
              <a:solidFill>
                <a:prstClr val="black"/>
              </a:solidFill>
            </a:ln>
          </c:spPr>
          <c:invertIfNegative val="0"/>
          <c:dLbls>
            <c:spPr>
              <a:noFill/>
              <a:ln>
                <a:noFill/>
              </a:ln>
              <a:effectLst/>
            </c:spPr>
            <c:txPr>
              <a:bodyPr rot="-5400000" vert="horz"/>
              <a:lstStyle/>
              <a:p>
                <a:pPr>
                  <a:defRPr sz="1800" b="1">
                    <a:solidFill>
                      <a:srgbClr val="7030A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graf4_graf5!$G$3:$G$7</c:f>
              <c:numCache>
                <c:formatCode>#,##0</c:formatCode>
                <c:ptCount val="5"/>
                <c:pt idx="0">
                  <c:v>346.2</c:v>
                </c:pt>
                <c:pt idx="1">
                  <c:v>277.8</c:v>
                </c:pt>
                <c:pt idx="2">
                  <c:v>392.2</c:v>
                </c:pt>
                <c:pt idx="3">
                  <c:v>244</c:v>
                </c:pt>
                <c:pt idx="4">
                  <c:v>382</c:v>
                </c:pt>
              </c:numCache>
            </c:numRef>
          </c:val>
          <c:extLst>
            <c:ext xmlns:c16="http://schemas.microsoft.com/office/drawing/2014/chart" uri="{C3380CC4-5D6E-409C-BE32-E72D297353CC}">
              <c16:uniqueId val="{00000004-5640-4C88-BF08-695486E9B187}"/>
            </c:ext>
          </c:extLst>
        </c:ser>
        <c:ser>
          <c:idx val="5"/>
          <c:order val="5"/>
          <c:tx>
            <c:strRef>
              <c:f>graf4_graf5!$H$2</c:f>
              <c:strCache>
                <c:ptCount val="1"/>
                <c:pt idx="0">
                  <c:v>annual them.publications</c:v>
                </c:pt>
              </c:strCache>
            </c:strRef>
          </c:tx>
          <c:spPr>
            <a:solidFill>
              <a:schemeClr val="accent3">
                <a:lumMod val="50000"/>
              </a:schemeClr>
            </a:solidFill>
            <a:ln>
              <a:solidFill>
                <a:schemeClr val="tx1"/>
              </a:solidFill>
            </a:ln>
          </c:spPr>
          <c:invertIfNegative val="0"/>
          <c:dLbls>
            <c:spPr>
              <a:noFill/>
              <a:ln>
                <a:noFill/>
              </a:ln>
              <a:effectLst/>
            </c:spPr>
            <c:txPr>
              <a:bodyPr rot="-5400000" vert="horz"/>
              <a:lstStyle/>
              <a:p>
                <a:pPr>
                  <a:defRPr sz="1800" b="1">
                    <a:solidFill>
                      <a:schemeClr val="accent3">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graf4_graf5!$H$3:$H$7</c:f>
              <c:numCache>
                <c:formatCode>#,##0</c:formatCode>
                <c:ptCount val="5"/>
                <c:pt idx="0">
                  <c:v>295</c:v>
                </c:pt>
                <c:pt idx="1">
                  <c:v>294</c:v>
                </c:pt>
                <c:pt idx="2">
                  <c:v>290</c:v>
                </c:pt>
                <c:pt idx="3">
                  <c:v>300</c:v>
                </c:pt>
                <c:pt idx="4">
                  <c:v>323</c:v>
                </c:pt>
              </c:numCache>
            </c:numRef>
          </c:val>
          <c:extLst>
            <c:ext xmlns:c16="http://schemas.microsoft.com/office/drawing/2014/chart" uri="{C3380CC4-5D6E-409C-BE32-E72D297353CC}">
              <c16:uniqueId val="{00000005-5640-4C88-BF08-695486E9B187}"/>
            </c:ext>
          </c:extLst>
        </c:ser>
        <c:ser>
          <c:idx val="6"/>
          <c:order val="6"/>
          <c:tx>
            <c:strRef>
              <c:f>graf4_graf5!$I$2</c:f>
              <c:strCache>
                <c:ptCount val="1"/>
                <c:pt idx="0">
                  <c:v>multi-annual them.publications</c:v>
                </c:pt>
              </c:strCache>
            </c:strRef>
          </c:tx>
          <c:spPr>
            <a:solidFill>
              <a:schemeClr val="accent2">
                <a:lumMod val="75000"/>
              </a:schemeClr>
            </a:solidFill>
            <a:ln>
              <a:solidFill>
                <a:schemeClr val="tx1"/>
              </a:solidFill>
            </a:ln>
          </c:spPr>
          <c:invertIfNegative val="0"/>
          <c:dLbls>
            <c:spPr>
              <a:noFill/>
              <a:ln>
                <a:noFill/>
              </a:ln>
              <a:effectLst/>
            </c:spPr>
            <c:txPr>
              <a:bodyPr rot="-5400000" vert="horz"/>
              <a:lstStyle/>
              <a:p>
                <a:pPr>
                  <a:defRPr sz="1800" b="1">
                    <a:solidFill>
                      <a:schemeClr val="accent2">
                        <a:lumMod val="7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graf4_graf5!$A$3:$A$7</c:f>
              <c:numCache>
                <c:formatCode>General</c:formatCode>
                <c:ptCount val="5"/>
                <c:pt idx="0">
                  <c:v>2016</c:v>
                </c:pt>
                <c:pt idx="1">
                  <c:v>2017</c:v>
                </c:pt>
                <c:pt idx="2">
                  <c:v>2018</c:v>
                </c:pt>
                <c:pt idx="3">
                  <c:v>2019</c:v>
                </c:pt>
                <c:pt idx="4">
                  <c:v>2020</c:v>
                </c:pt>
              </c:numCache>
            </c:numRef>
          </c:cat>
          <c:val>
            <c:numRef>
              <c:f>graf4_graf5!$I$3:$I$7</c:f>
              <c:numCache>
                <c:formatCode>#,##0</c:formatCode>
                <c:ptCount val="5"/>
                <c:pt idx="0">
                  <c:v>517</c:v>
                </c:pt>
                <c:pt idx="1">
                  <c:v>381.2</c:v>
                </c:pt>
                <c:pt idx="2">
                  <c:v>662</c:v>
                </c:pt>
                <c:pt idx="3">
                  <c:v>0</c:v>
                </c:pt>
                <c:pt idx="4">
                  <c:v>0</c:v>
                </c:pt>
              </c:numCache>
            </c:numRef>
          </c:val>
          <c:extLst>
            <c:ext xmlns:c16="http://schemas.microsoft.com/office/drawing/2014/chart" uri="{C3380CC4-5D6E-409C-BE32-E72D297353CC}">
              <c16:uniqueId val="{00000006-5640-4C88-BF08-695486E9B187}"/>
            </c:ext>
          </c:extLst>
        </c:ser>
        <c:dLbls>
          <c:showLegendKey val="0"/>
          <c:showVal val="0"/>
          <c:showCatName val="0"/>
          <c:showSerName val="0"/>
          <c:showPercent val="0"/>
          <c:showBubbleSize val="0"/>
        </c:dLbls>
        <c:gapWidth val="150"/>
        <c:axId val="70588288"/>
        <c:axId val="70589824"/>
      </c:barChart>
      <c:catAx>
        <c:axId val="70588288"/>
        <c:scaling>
          <c:orientation val="minMax"/>
        </c:scaling>
        <c:delete val="0"/>
        <c:axPos val="b"/>
        <c:majorGridlines/>
        <c:numFmt formatCode="General" sourceLinked="1"/>
        <c:majorTickMark val="out"/>
        <c:minorTickMark val="none"/>
        <c:tickLblPos val="nextTo"/>
        <c:txPr>
          <a:bodyPr/>
          <a:lstStyle/>
          <a:p>
            <a:pPr>
              <a:defRPr sz="2000"/>
            </a:pPr>
            <a:endParaRPr lang="en-US"/>
          </a:p>
        </c:txPr>
        <c:crossAx val="70589824"/>
        <c:crosses val="autoZero"/>
        <c:auto val="1"/>
        <c:lblAlgn val="ctr"/>
        <c:lblOffset val="100"/>
        <c:noMultiLvlLbl val="0"/>
      </c:catAx>
      <c:valAx>
        <c:axId val="70589824"/>
        <c:scaling>
          <c:orientation val="minMax"/>
        </c:scaling>
        <c:delete val="0"/>
        <c:axPos val="l"/>
        <c:majorGridlines/>
        <c:title>
          <c:tx>
            <c:rich>
              <a:bodyPr/>
              <a:lstStyle/>
              <a:p>
                <a:pPr>
                  <a:defRPr sz="2000" b="0"/>
                </a:pPr>
                <a:r>
                  <a:rPr lang="en-US" sz="2000" b="0"/>
                  <a:t>average number of days</a:t>
                </a:r>
              </a:p>
            </c:rich>
          </c:tx>
          <c:layout>
            <c:manualLayout>
              <c:xMode val="edge"/>
              <c:yMode val="edge"/>
              <c:x val="2.6763223118455642E-3"/>
              <c:y val="0.20475852538004707"/>
            </c:manualLayout>
          </c:layout>
          <c:overlay val="0"/>
        </c:title>
        <c:numFmt formatCode="#,##0" sourceLinked="1"/>
        <c:majorTickMark val="out"/>
        <c:minorTickMark val="none"/>
        <c:tickLblPos val="nextTo"/>
        <c:txPr>
          <a:bodyPr/>
          <a:lstStyle/>
          <a:p>
            <a:pPr>
              <a:defRPr sz="2000"/>
            </a:pPr>
            <a:endParaRPr lang="en-US"/>
          </a:p>
        </c:txPr>
        <c:crossAx val="70588288"/>
        <c:crosses val="autoZero"/>
        <c:crossBetween val="between"/>
      </c:valAx>
    </c:plotArea>
    <c:legend>
      <c:legendPos val="r"/>
      <c:layout>
        <c:manualLayout>
          <c:xMode val="edge"/>
          <c:yMode val="edge"/>
          <c:x val="0.75591202063742391"/>
          <c:y val="9.3974264108354508E-2"/>
          <c:w val="0.24311859378681341"/>
          <c:h val="0.80744113926797978"/>
        </c:manualLayout>
      </c:layout>
      <c:overlay val="0"/>
      <c:txPr>
        <a:bodyPr/>
        <a:lstStyle/>
        <a:p>
          <a:pPr>
            <a:defRPr sz="2000"/>
          </a:pPr>
          <a:endParaRPr lang="en-US"/>
        </a:p>
      </c:txPr>
    </c:legend>
    <c:plotVisOnly val="1"/>
    <c:dispBlanksAs val="gap"/>
    <c:showDLblsOverMax val="0"/>
  </c:chart>
  <c:spPr>
    <a:ln>
      <a:solidFill>
        <a:schemeClr val="tx1"/>
      </a:solidFill>
    </a:ln>
    <a:effectLst>
      <a:outerShdw blurRad="50800" dist="38100" dir="2700000" algn="tl" rotWithShape="0">
        <a:schemeClr val="tx1">
          <a:alpha val="40000"/>
        </a:schemeClr>
      </a:outerShdw>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1" i="0" u="none" strike="noStrike" baseline="0" dirty="0">
                <a:effectLst/>
              </a:rPr>
              <a:t>Time lag of publishing of the first and of the final results</a:t>
            </a:r>
            <a:endParaRPr lang="en-US" sz="2400" dirty="0"/>
          </a:p>
        </c:rich>
      </c:tx>
      <c:overlay val="0"/>
    </c:title>
    <c:autoTitleDeleted val="0"/>
    <c:plotArea>
      <c:layout>
        <c:manualLayout>
          <c:layoutTarget val="inner"/>
          <c:xMode val="edge"/>
          <c:yMode val="edge"/>
          <c:x val="7.0291779221028014E-2"/>
          <c:y val="0.13764314313972253"/>
          <c:w val="0.8968628465237467"/>
          <c:h val="0.56000495978957998"/>
        </c:manualLayout>
      </c:layout>
      <c:barChart>
        <c:barDir val="col"/>
        <c:grouping val="clustered"/>
        <c:varyColors val="0"/>
        <c:ser>
          <c:idx val="4"/>
          <c:order val="0"/>
          <c:tx>
            <c:strRef>
              <c:f>graf6!$B$11</c:f>
              <c:strCache>
                <c:ptCount val="1"/>
                <c:pt idx="0">
                  <c:v>publication date &lt; planned publication date</c:v>
                </c:pt>
              </c:strCache>
            </c:strRef>
          </c:tx>
          <c:spPr>
            <a:solidFill>
              <a:srgbClr val="FFFF00"/>
            </a:solidFill>
            <a:ln>
              <a:solidFill>
                <a:schemeClr val="tx1"/>
              </a:solidFill>
            </a:ln>
          </c:spPr>
          <c:invertIfNegative val="0"/>
          <c:dLbls>
            <c:spPr>
              <a:noFill/>
              <a:ln>
                <a:noFill/>
              </a:ln>
              <a:effectLst/>
            </c:spPr>
            <c:txPr>
              <a:bodyPr/>
              <a:lstStyle/>
              <a:p>
                <a:pPr>
                  <a:defRPr sz="24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graf6!$H$2:$L$2</c:f>
              <c:strCache>
                <c:ptCount val="5"/>
                <c:pt idx="0">
                  <c:v>2016</c:v>
                </c:pt>
                <c:pt idx="1">
                  <c:v>2017</c:v>
                </c:pt>
                <c:pt idx="2">
                  <c:v>2018</c:v>
                </c:pt>
                <c:pt idx="3">
                  <c:v>2019</c:v>
                </c:pt>
                <c:pt idx="4">
                  <c:v>2020</c:v>
                </c:pt>
              </c:strCache>
            </c:strRef>
          </c:cat>
          <c:val>
            <c:numRef>
              <c:f>graf6!$H$11:$L$11</c:f>
              <c:numCache>
                <c:formatCode>0.0</c:formatCode>
                <c:ptCount val="5"/>
                <c:pt idx="0">
                  <c:v>2.3323615160349855</c:v>
                </c:pt>
                <c:pt idx="1">
                  <c:v>3.9548022598870061</c:v>
                </c:pt>
                <c:pt idx="2">
                  <c:v>4.3103448275862073</c:v>
                </c:pt>
                <c:pt idx="3">
                  <c:v>3.0555555555555554</c:v>
                </c:pt>
                <c:pt idx="4">
                  <c:v>0.91463414634146334</c:v>
                </c:pt>
              </c:numCache>
            </c:numRef>
          </c:val>
          <c:extLst>
            <c:ext xmlns:c16="http://schemas.microsoft.com/office/drawing/2014/chart" uri="{C3380CC4-5D6E-409C-BE32-E72D297353CC}">
              <c16:uniqueId val="{00000000-B0A2-4CCD-9381-D353DD20F646}"/>
            </c:ext>
          </c:extLst>
        </c:ser>
        <c:ser>
          <c:idx val="0"/>
          <c:order val="1"/>
          <c:tx>
            <c:strRef>
              <c:f>graf6!$B$12</c:f>
              <c:strCache>
                <c:ptCount val="1"/>
                <c:pt idx="0">
                  <c:v>publication date = planned publication date</c:v>
                </c:pt>
              </c:strCache>
            </c:strRef>
          </c:tx>
          <c:spPr>
            <a:solidFill>
              <a:srgbClr val="3ED253"/>
            </a:solidFill>
            <a:ln>
              <a:solidFill>
                <a:schemeClr val="tx1">
                  <a:lumMod val="95000"/>
                  <a:lumOff val="5000"/>
                </a:schemeClr>
              </a:solidFill>
            </a:ln>
          </c:spPr>
          <c:invertIfNegative val="0"/>
          <c:dLbls>
            <c:spPr>
              <a:noFill/>
              <a:ln>
                <a:noFill/>
              </a:ln>
              <a:effectLst/>
            </c:spPr>
            <c:txPr>
              <a:bodyPr/>
              <a:lstStyle/>
              <a:p>
                <a:pPr>
                  <a:defRPr sz="2400" b="1">
                    <a:solidFill>
                      <a:schemeClr val="accent3">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graf6!$H$2:$L$2</c:f>
              <c:strCache>
                <c:ptCount val="5"/>
                <c:pt idx="0">
                  <c:v>2016</c:v>
                </c:pt>
                <c:pt idx="1">
                  <c:v>2017</c:v>
                </c:pt>
                <c:pt idx="2">
                  <c:v>2018</c:v>
                </c:pt>
                <c:pt idx="3">
                  <c:v>2019</c:v>
                </c:pt>
                <c:pt idx="4">
                  <c:v>2020</c:v>
                </c:pt>
              </c:strCache>
            </c:strRef>
          </c:cat>
          <c:val>
            <c:numRef>
              <c:f>graf6!$H$12:$L$12</c:f>
              <c:numCache>
                <c:formatCode>0.0</c:formatCode>
                <c:ptCount val="5"/>
                <c:pt idx="0">
                  <c:v>94.169096209912539</c:v>
                </c:pt>
                <c:pt idx="1">
                  <c:v>92.937853107344637</c:v>
                </c:pt>
                <c:pt idx="2">
                  <c:v>92.81609195402298</c:v>
                </c:pt>
                <c:pt idx="3">
                  <c:v>94.722222222222214</c:v>
                </c:pt>
                <c:pt idx="4">
                  <c:v>97.865853658536579</c:v>
                </c:pt>
              </c:numCache>
            </c:numRef>
          </c:val>
          <c:extLst>
            <c:ext xmlns:c16="http://schemas.microsoft.com/office/drawing/2014/chart" uri="{C3380CC4-5D6E-409C-BE32-E72D297353CC}">
              <c16:uniqueId val="{00000001-B0A2-4CCD-9381-D353DD20F646}"/>
            </c:ext>
          </c:extLst>
        </c:ser>
        <c:ser>
          <c:idx val="1"/>
          <c:order val="2"/>
          <c:tx>
            <c:strRef>
              <c:f>graf6!$B$13</c:f>
              <c:strCache>
                <c:ptCount val="1"/>
                <c:pt idx="0">
                  <c:v>publication date &gt; planned publication date</c:v>
                </c:pt>
              </c:strCache>
            </c:strRef>
          </c:tx>
          <c:spPr>
            <a:solidFill>
              <a:srgbClr val="C00000"/>
            </a:solidFill>
            <a:ln>
              <a:solidFill>
                <a:schemeClr val="tx1"/>
              </a:solidFill>
            </a:ln>
          </c:spPr>
          <c:invertIfNegative val="0"/>
          <c:dLbls>
            <c:spPr>
              <a:noFill/>
              <a:ln>
                <a:noFill/>
              </a:ln>
              <a:effectLst/>
            </c:spPr>
            <c:txPr>
              <a:bodyPr/>
              <a:lstStyle/>
              <a:p>
                <a:pPr>
                  <a:defRPr sz="2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graf6!$H$2:$L$2</c:f>
              <c:strCache>
                <c:ptCount val="5"/>
                <c:pt idx="0">
                  <c:v>2016</c:v>
                </c:pt>
                <c:pt idx="1">
                  <c:v>2017</c:v>
                </c:pt>
                <c:pt idx="2">
                  <c:v>2018</c:v>
                </c:pt>
                <c:pt idx="3">
                  <c:v>2019</c:v>
                </c:pt>
                <c:pt idx="4">
                  <c:v>2020</c:v>
                </c:pt>
              </c:strCache>
            </c:strRef>
          </c:cat>
          <c:val>
            <c:numRef>
              <c:f>graf6!$H$13:$L$13</c:f>
              <c:numCache>
                <c:formatCode>0.0</c:formatCode>
                <c:ptCount val="5"/>
                <c:pt idx="0">
                  <c:v>3.4985422740524781</c:v>
                </c:pt>
                <c:pt idx="1">
                  <c:v>3.1073446327683616</c:v>
                </c:pt>
                <c:pt idx="2">
                  <c:v>2.8735632183908044</c:v>
                </c:pt>
                <c:pt idx="3">
                  <c:v>2.2222222222222223</c:v>
                </c:pt>
                <c:pt idx="4">
                  <c:v>1.2195121951219512</c:v>
                </c:pt>
              </c:numCache>
            </c:numRef>
          </c:val>
          <c:extLst>
            <c:ext xmlns:c16="http://schemas.microsoft.com/office/drawing/2014/chart" uri="{C3380CC4-5D6E-409C-BE32-E72D297353CC}">
              <c16:uniqueId val="{00000002-B0A2-4CCD-9381-D353DD20F646}"/>
            </c:ext>
          </c:extLst>
        </c:ser>
        <c:dLbls>
          <c:showLegendKey val="0"/>
          <c:showVal val="0"/>
          <c:showCatName val="0"/>
          <c:showSerName val="0"/>
          <c:showPercent val="0"/>
          <c:showBubbleSize val="0"/>
        </c:dLbls>
        <c:gapWidth val="150"/>
        <c:axId val="70740992"/>
        <c:axId val="70755072"/>
      </c:barChart>
      <c:catAx>
        <c:axId val="70740992"/>
        <c:scaling>
          <c:orientation val="minMax"/>
        </c:scaling>
        <c:delete val="0"/>
        <c:axPos val="b"/>
        <c:majorGridlines/>
        <c:minorGridlines/>
        <c:numFmt formatCode="General" sourceLinked="1"/>
        <c:majorTickMark val="out"/>
        <c:minorTickMark val="none"/>
        <c:tickLblPos val="nextTo"/>
        <c:txPr>
          <a:bodyPr/>
          <a:lstStyle/>
          <a:p>
            <a:pPr>
              <a:defRPr sz="2400"/>
            </a:pPr>
            <a:endParaRPr lang="en-US"/>
          </a:p>
        </c:txPr>
        <c:crossAx val="70755072"/>
        <c:crosses val="autoZero"/>
        <c:auto val="1"/>
        <c:lblAlgn val="ctr"/>
        <c:lblOffset val="100"/>
        <c:noMultiLvlLbl val="0"/>
      </c:catAx>
      <c:valAx>
        <c:axId val="70755072"/>
        <c:scaling>
          <c:orientation val="minMax"/>
          <c:max val="100"/>
          <c:min val="0"/>
        </c:scaling>
        <c:delete val="0"/>
        <c:axPos val="l"/>
        <c:majorGridlines>
          <c:spPr>
            <a:ln>
              <a:solidFill>
                <a:schemeClr val="tx1"/>
              </a:solidFill>
            </a:ln>
          </c:spPr>
        </c:majorGridlines>
        <c:title>
          <c:tx>
            <c:rich>
              <a:bodyPr rot="0" vert="horz"/>
              <a:lstStyle/>
              <a:p>
                <a:pPr>
                  <a:defRPr sz="2400" b="1"/>
                </a:pPr>
                <a:r>
                  <a:rPr lang="en-US" sz="2400" b="1"/>
                  <a:t>%</a:t>
                </a:r>
              </a:p>
            </c:rich>
          </c:tx>
          <c:layout>
            <c:manualLayout>
              <c:xMode val="edge"/>
              <c:yMode val="edge"/>
              <c:x val="4.1406824146981722E-3"/>
              <c:y val="0.33619041209592426"/>
            </c:manualLayout>
          </c:layout>
          <c:overlay val="0"/>
        </c:title>
        <c:numFmt formatCode="0" sourceLinked="0"/>
        <c:majorTickMark val="out"/>
        <c:minorTickMark val="none"/>
        <c:tickLblPos val="nextTo"/>
        <c:txPr>
          <a:bodyPr/>
          <a:lstStyle/>
          <a:p>
            <a:pPr>
              <a:defRPr sz="2400"/>
            </a:pPr>
            <a:endParaRPr lang="en-US"/>
          </a:p>
        </c:txPr>
        <c:crossAx val="70740992"/>
        <c:crosses val="autoZero"/>
        <c:crossBetween val="between"/>
        <c:majorUnit val="20"/>
        <c:minorUnit val="20"/>
      </c:valAx>
    </c:plotArea>
    <c:legend>
      <c:legendPos val="r"/>
      <c:layout>
        <c:manualLayout>
          <c:xMode val="edge"/>
          <c:yMode val="edge"/>
          <c:x val="9.7214192351584832E-3"/>
          <c:y val="0.80419922342192285"/>
          <c:w val="0.98370284519174833"/>
          <c:h val="0.19580077657807715"/>
        </c:manualLayout>
      </c:layout>
      <c:overlay val="0"/>
      <c:txPr>
        <a:bodyPr/>
        <a:lstStyle/>
        <a:p>
          <a:pPr>
            <a:defRPr sz="2400">
              <a:latin typeface="Calibri" pitchFamily="34" charset="0"/>
            </a:defRPr>
          </a:pPr>
          <a:endParaRPr lang="en-US"/>
        </a:p>
      </c:txPr>
    </c:legend>
    <c:plotVisOnly val="1"/>
    <c:dispBlanksAs val="gap"/>
    <c:showDLblsOverMax val="0"/>
  </c:chart>
  <c:spPr>
    <a:ln>
      <a:solidFill>
        <a:schemeClr val="tx1"/>
      </a:solidFill>
    </a:ln>
    <a:effectLst>
      <a:outerShdw blurRad="50800" dist="38100" dir="2700000" algn="tl" rotWithShape="0">
        <a:prstClr val="black">
          <a:alpha val="40000"/>
        </a:prstClr>
      </a:outerShd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E872C-F677-475B-9DE7-AB0F25BFEB46}" type="datetimeFigureOut">
              <a:rPr lang="en-US" smtClean="0"/>
              <a:t>5/16/2024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26597-326A-4577-8C96-976979FD3ECC}" type="slidenum">
              <a:rPr lang="en-US" smtClean="0"/>
              <a:t>‹#›</a:t>
            </a:fld>
            <a:endParaRPr lang="en-US"/>
          </a:p>
        </p:txBody>
      </p:sp>
    </p:spTree>
    <p:extLst>
      <p:ext uri="{BB962C8B-B14F-4D97-AF65-F5344CB8AC3E}">
        <p14:creationId xmlns:p14="http://schemas.microsoft.com/office/powerpoint/2010/main" val="149029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pt-PT"/>
              <a:t>Clique para editar o estilo de título do Modelo Global</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68BE4AF2-D9DD-40A3-B7F8-45984D25EC61}" type="datetimeFigureOut">
              <a:rPr lang="pt-PT" smtClean="0"/>
              <a:t>16/05/2024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222211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8BE4AF2-D9DD-40A3-B7F8-45984D25EC61}" type="datetimeFigureOut">
              <a:rPr lang="pt-PT" smtClean="0"/>
              <a:t>16/05/2024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245536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8BE4AF2-D9DD-40A3-B7F8-45984D25EC61}" type="datetimeFigureOut">
              <a:rPr lang="pt-PT" smtClean="0"/>
              <a:t>16/05/2024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196768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8BE4AF2-D9DD-40A3-B7F8-45984D25EC61}" type="datetimeFigureOut">
              <a:rPr lang="pt-PT" smtClean="0"/>
              <a:t>16/05/2024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196393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68BE4AF2-D9DD-40A3-B7F8-45984D25EC61}" type="datetimeFigureOut">
              <a:rPr lang="pt-PT" smtClean="0"/>
              <a:t>16/05/2024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316084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68BE4AF2-D9DD-40A3-B7F8-45984D25EC61}" type="datetimeFigureOut">
              <a:rPr lang="pt-PT" smtClean="0"/>
              <a:t>16/05/2024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81812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4" name="Content Placeholder 3"/>
          <p:cNvSpPr>
            <a:spLocks noGrp="1"/>
          </p:cNvSpPr>
          <p:nvPr>
            <p:ph sz="half" idx="2"/>
          </p:nvPr>
        </p:nvSpPr>
        <p:spPr>
          <a:xfrm>
            <a:off x="2085368" y="15635264"/>
            <a:ext cx="12807832"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pt-PT"/>
              <a:t>Clique para editar os estilos do texto de Modelo Global</a:t>
            </a:r>
          </a:p>
        </p:txBody>
      </p:sp>
      <p:sp>
        <p:nvSpPr>
          <p:cNvPr id="6" name="Content Placeholder 5"/>
          <p:cNvSpPr>
            <a:spLocks noGrp="1"/>
          </p:cNvSpPr>
          <p:nvPr>
            <p:ph sz="quarter" idx="4"/>
          </p:nvPr>
        </p:nvSpPr>
        <p:spPr>
          <a:xfrm>
            <a:off x="15326828" y="15635264"/>
            <a:ext cx="12870909" cy="22997117"/>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68BE4AF2-D9DD-40A3-B7F8-45984D25EC61}" type="datetimeFigureOut">
              <a:rPr lang="pt-PT" smtClean="0"/>
              <a:t>16/05/2024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91982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68BE4AF2-D9DD-40A3-B7F8-45984D25EC61}" type="datetimeFigureOut">
              <a:rPr lang="pt-PT" smtClean="0"/>
              <a:t>16/05/2024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318867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E4AF2-D9DD-40A3-B7F8-45984D25EC61}" type="datetimeFigureOut">
              <a:rPr lang="pt-PT" smtClean="0"/>
              <a:t>16/05/2024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12312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68BE4AF2-D9DD-40A3-B7F8-45984D25EC61}" type="datetimeFigureOut">
              <a:rPr lang="pt-PT" smtClean="0"/>
              <a:t>16/05/2024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37336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pt-PT"/>
              <a:t>Clique no ícone para adicionar uma imagem</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68BE4AF2-D9DD-40A3-B7F8-45984D25EC61}" type="datetimeFigureOut">
              <a:rPr lang="pt-PT" smtClean="0"/>
              <a:t>16/05/2024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3F5A8BA-598F-4DA5-93AB-2C012222D9B0}" type="slidenum">
              <a:rPr lang="pt-PT" smtClean="0"/>
              <a:t>‹#›</a:t>
            </a:fld>
            <a:endParaRPr lang="pt-PT"/>
          </a:p>
        </p:txBody>
      </p:sp>
    </p:spTree>
    <p:extLst>
      <p:ext uri="{BB962C8B-B14F-4D97-AF65-F5344CB8AC3E}">
        <p14:creationId xmlns:p14="http://schemas.microsoft.com/office/powerpoint/2010/main" val="35144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68BE4AF2-D9DD-40A3-B7F8-45984D25EC61}" type="datetimeFigureOut">
              <a:rPr lang="pt-PT" smtClean="0"/>
              <a:t>16/05/2024</a:t>
            </a:fld>
            <a:endParaRPr lang="pt-P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pt-P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F3F5A8BA-598F-4DA5-93AB-2C012222D9B0}" type="slidenum">
              <a:rPr lang="pt-PT" smtClean="0"/>
              <a:t>‹#›</a:t>
            </a:fld>
            <a:endParaRPr lang="pt-PT"/>
          </a:p>
        </p:txBody>
      </p:sp>
    </p:spTree>
    <p:extLst>
      <p:ext uri="{BB962C8B-B14F-4D97-AF65-F5344CB8AC3E}">
        <p14:creationId xmlns:p14="http://schemas.microsoft.com/office/powerpoint/2010/main" val="3412168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chart" Target="../charts/chart6.xml"/><Relationship Id="rId2" Type="http://schemas.openxmlformats.org/officeDocument/2006/relationships/image" Target="../media/image1.jpeg"/><Relationship Id="rId16"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chart" Target="../charts/chart4.xm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desfocar, Saturação de cores, azul, amarelo&#10;&#10;Descrição gerada automaticamente">
            <a:extLst>
              <a:ext uri="{FF2B5EF4-FFF2-40B4-BE49-F238E27FC236}">
                <a16:creationId xmlns:a16="http://schemas.microsoft.com/office/drawing/2014/main" id="{6DAA2E14-C59C-BE6C-F8D3-0E4AA17725A9}"/>
              </a:ext>
            </a:extLst>
          </p:cNvPr>
          <p:cNvPicPr>
            <a:picLocks noChangeAspect="1"/>
          </p:cNvPicPr>
          <p:nvPr/>
        </p:nvPicPr>
        <p:blipFill rotWithShape="1">
          <a:blip r:embed="rId2">
            <a:extLst>
              <a:ext uri="{28A0092B-C50C-407E-A947-70E740481C1C}">
                <a14:useLocalDpi xmlns:a14="http://schemas.microsoft.com/office/drawing/2010/main" val="0"/>
              </a:ext>
            </a:extLst>
          </a:blip>
          <a:srcRect t="26286" b="15611"/>
          <a:stretch/>
        </p:blipFill>
        <p:spPr>
          <a:xfrm>
            <a:off x="0" y="1"/>
            <a:ext cx="30275213" cy="3371586"/>
          </a:xfrm>
          <a:prstGeom prst="rect">
            <a:avLst/>
          </a:prstGeom>
        </p:spPr>
      </p:pic>
      <p:pic>
        <p:nvPicPr>
          <p:cNvPr id="16" name="Gráfico 15">
            <a:extLst>
              <a:ext uri="{FF2B5EF4-FFF2-40B4-BE49-F238E27FC236}">
                <a16:creationId xmlns:a16="http://schemas.microsoft.com/office/drawing/2014/main" id="{C20B5D35-DB2A-4D5D-CDE1-41E916CF9FD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76699"/>
          <a:stretch/>
        </p:blipFill>
        <p:spPr>
          <a:xfrm>
            <a:off x="6403670" y="-1"/>
            <a:ext cx="12003492" cy="2796907"/>
          </a:xfrm>
          <a:prstGeom prst="rect">
            <a:avLst/>
          </a:prstGeom>
        </p:spPr>
      </p:pic>
      <p:pic>
        <p:nvPicPr>
          <p:cNvPr id="17" name="Gráfico 16">
            <a:extLst>
              <a:ext uri="{FF2B5EF4-FFF2-40B4-BE49-F238E27FC236}">
                <a16:creationId xmlns:a16="http://schemas.microsoft.com/office/drawing/2014/main" id="{CD1399D1-E98B-C857-FE65-200B95224D0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24687506" y="3867675"/>
            <a:ext cx="5587708" cy="11175415"/>
          </a:xfrm>
          <a:prstGeom prst="rect">
            <a:avLst/>
          </a:prstGeom>
        </p:spPr>
      </p:pic>
      <p:grpSp>
        <p:nvGrpSpPr>
          <p:cNvPr id="22" name="Agrupar 21">
            <a:extLst>
              <a:ext uri="{FF2B5EF4-FFF2-40B4-BE49-F238E27FC236}">
                <a16:creationId xmlns:a16="http://schemas.microsoft.com/office/drawing/2014/main" id="{C3D7CD1D-CE38-D59B-DD22-99BE6D260271}"/>
              </a:ext>
            </a:extLst>
          </p:cNvPr>
          <p:cNvGrpSpPr/>
          <p:nvPr/>
        </p:nvGrpSpPr>
        <p:grpSpPr>
          <a:xfrm>
            <a:off x="19117294" y="1042926"/>
            <a:ext cx="9508498" cy="767469"/>
            <a:chOff x="6549930" y="618078"/>
            <a:chExt cx="3424722" cy="276423"/>
          </a:xfrm>
        </p:grpSpPr>
        <p:pic>
          <p:nvPicPr>
            <p:cNvPr id="19" name="Gráfico 18">
              <a:extLst>
                <a:ext uri="{FF2B5EF4-FFF2-40B4-BE49-F238E27FC236}">
                  <a16:creationId xmlns:a16="http://schemas.microsoft.com/office/drawing/2014/main" id="{BD07C377-F3E8-65EB-6F6C-0F8CA8E422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2557" y="692085"/>
              <a:ext cx="952095" cy="128408"/>
            </a:xfrm>
            <a:prstGeom prst="rect">
              <a:avLst/>
            </a:prstGeom>
          </p:spPr>
        </p:pic>
        <p:pic>
          <p:nvPicPr>
            <p:cNvPr id="20" name="Imagem 19">
              <a:extLst>
                <a:ext uri="{FF2B5EF4-FFF2-40B4-BE49-F238E27FC236}">
                  <a16:creationId xmlns:a16="http://schemas.microsoft.com/office/drawing/2014/main" id="{399952BD-45F5-407E-D9B4-FCC1109E5A77}"/>
                </a:ext>
              </a:extLst>
            </p:cNvPr>
            <p:cNvPicPr>
              <a:picLocks noChangeAspect="1"/>
            </p:cNvPicPr>
            <p:nvPr/>
          </p:nvPicPr>
          <p:blipFill rotWithShape="1">
            <a:blip r:embed="rId9">
              <a:extLst>
                <a:ext uri="{28A0092B-C50C-407E-A947-70E740481C1C}">
                  <a14:useLocalDpi xmlns:a14="http://schemas.microsoft.com/office/drawing/2010/main" val="0"/>
                </a:ext>
              </a:extLst>
            </a:blip>
            <a:srcRect l="2565" r="3029"/>
            <a:stretch/>
          </p:blipFill>
          <p:spPr>
            <a:xfrm>
              <a:off x="6549930" y="618078"/>
              <a:ext cx="2249907" cy="276423"/>
            </a:xfrm>
            <a:prstGeom prst="rect">
              <a:avLst/>
            </a:prstGeom>
          </p:spPr>
        </p:pic>
      </p:grpSp>
      <p:sp>
        <p:nvSpPr>
          <p:cNvPr id="21" name="CaixaDeTexto 20">
            <a:extLst>
              <a:ext uri="{FF2B5EF4-FFF2-40B4-BE49-F238E27FC236}">
                <a16:creationId xmlns:a16="http://schemas.microsoft.com/office/drawing/2014/main" id="{F237CB70-8280-89A3-4607-DC28AD16EDA7}"/>
              </a:ext>
            </a:extLst>
          </p:cNvPr>
          <p:cNvSpPr txBox="1"/>
          <p:nvPr/>
        </p:nvSpPr>
        <p:spPr>
          <a:xfrm>
            <a:off x="24687506" y="1965909"/>
            <a:ext cx="4480041" cy="830997"/>
          </a:xfrm>
          <a:prstGeom prst="rect">
            <a:avLst/>
          </a:prstGeom>
          <a:noFill/>
        </p:spPr>
        <p:txBody>
          <a:bodyPr wrap="square">
            <a:spAutoFit/>
          </a:bodyPr>
          <a:lstStyle/>
          <a:p>
            <a:r>
              <a:rPr lang="en-US" sz="2400" b="0" i="0" dirty="0">
                <a:solidFill>
                  <a:srgbClr val="192E69"/>
                </a:solidFill>
                <a:effectLst/>
              </a:rPr>
              <a:t>The conference is partly financed by the European Union</a:t>
            </a:r>
            <a:endParaRPr lang="pt-PT" sz="2400" dirty="0">
              <a:solidFill>
                <a:srgbClr val="192E69"/>
              </a:solidFill>
            </a:endParaRPr>
          </a:p>
        </p:txBody>
      </p:sp>
      <p:pic>
        <p:nvPicPr>
          <p:cNvPr id="15" name="Gráfico 14">
            <a:extLst>
              <a:ext uri="{FF2B5EF4-FFF2-40B4-BE49-F238E27FC236}">
                <a16:creationId xmlns:a16="http://schemas.microsoft.com/office/drawing/2014/main" id="{A27B910A-673F-689E-DF16-C65D2DF511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7666" y="751611"/>
            <a:ext cx="7198685" cy="1706611"/>
          </a:xfrm>
          <a:prstGeom prst="rect">
            <a:avLst/>
          </a:prstGeom>
        </p:spPr>
      </p:pic>
      <p:graphicFrame>
        <p:nvGraphicFramePr>
          <p:cNvPr id="2" name="Chart 1">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3897917354"/>
              </p:ext>
            </p:extLst>
          </p:nvPr>
        </p:nvGraphicFramePr>
        <p:xfrm>
          <a:off x="1181030" y="9338686"/>
          <a:ext cx="13384057" cy="480763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C929067B-2160-F4EE-119B-39C680262471}"/>
              </a:ext>
            </a:extLst>
          </p:cNvPr>
          <p:cNvSpPr txBox="1"/>
          <p:nvPr/>
        </p:nvSpPr>
        <p:spPr>
          <a:xfrm>
            <a:off x="0" y="3732579"/>
            <a:ext cx="30275213" cy="1343188"/>
          </a:xfrm>
          <a:prstGeom prst="rect">
            <a:avLst/>
          </a:prstGeom>
          <a:noFill/>
        </p:spPr>
        <p:txBody>
          <a:bodyPr wrap="square" rtlCol="0">
            <a:spAutoFit/>
          </a:bodyPr>
          <a:lstStyle/>
          <a:p>
            <a:pPr algn="ctr">
              <a:lnSpc>
                <a:spcPct val="107000"/>
              </a:lnSpc>
              <a:spcAft>
                <a:spcPts val="800"/>
              </a:spcAft>
            </a:pPr>
            <a:r>
              <a:rPr lang="en-US" sz="8000" b="1" dirty="0">
                <a:effectLst/>
                <a:latin typeface="Arial" panose="020B0604020202020204" pitchFamily="34" charset="0"/>
                <a:ea typeface="Calibri" panose="020F0502020204030204" pitchFamily="34" charset="0"/>
                <a:cs typeface="Times New Roman" panose="02020603050405020304" pitchFamily="18" charset="0"/>
              </a:rPr>
              <a:t>Timeliness and punctuality in the State Statistical Office</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FD1E0E-389D-BD61-F7F2-AE97556EBA3C}"/>
              </a:ext>
            </a:extLst>
          </p:cNvPr>
          <p:cNvSpPr txBox="1"/>
          <p:nvPr/>
        </p:nvSpPr>
        <p:spPr>
          <a:xfrm>
            <a:off x="1107667" y="5069601"/>
            <a:ext cx="28059880" cy="1808316"/>
          </a:xfrm>
          <a:prstGeom prst="rect">
            <a:avLst/>
          </a:prstGeom>
          <a:noFill/>
        </p:spPr>
        <p:txBody>
          <a:bodyPr wrap="square" rtlCol="0">
            <a:spAutoFit/>
          </a:bodyPr>
          <a:lstStyle/>
          <a:p>
            <a:pPr algn="ctr">
              <a:lnSpc>
                <a:spcPct val="107000"/>
              </a:lnSpc>
              <a:spcAft>
                <a:spcPts val="800"/>
              </a:spcAft>
            </a:pPr>
            <a:r>
              <a:rPr lang="en-US" sz="6000" b="1" dirty="0">
                <a:effectLst/>
                <a:latin typeface="Arial" panose="020B0604020202020204" pitchFamily="34" charset="0"/>
                <a:ea typeface="Calibri" panose="020F0502020204030204" pitchFamily="34" charset="0"/>
                <a:cs typeface="Times New Roman" panose="02020603050405020304" pitchFamily="18" charset="0"/>
              </a:rPr>
              <a:t>Ivan Spasovski</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State Statistical Office, Republic of North Macedonia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424257291"/>
              </p:ext>
            </p:extLst>
          </p:nvPr>
        </p:nvGraphicFramePr>
        <p:xfrm>
          <a:off x="1181030" y="16731058"/>
          <a:ext cx="13384055" cy="513045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 name="Chart 6">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2032618978"/>
              </p:ext>
            </p:extLst>
          </p:nvPr>
        </p:nvGraphicFramePr>
        <p:xfrm>
          <a:off x="1107665" y="27272441"/>
          <a:ext cx="13457420" cy="576630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 name="Table 8">
            <a:extLst>
              <a:ext uri="{FF2B5EF4-FFF2-40B4-BE49-F238E27FC236}">
                <a16:creationId xmlns:a16="http://schemas.microsoft.com/office/drawing/2014/main" id="{909296B2-CF00-5AD1-363B-ECEC3946F582}"/>
              </a:ext>
            </a:extLst>
          </p:cNvPr>
          <p:cNvGraphicFramePr>
            <a:graphicFrameLocks noGrp="1"/>
          </p:cNvGraphicFramePr>
          <p:nvPr>
            <p:extLst>
              <p:ext uri="{D42A27DB-BD31-4B8C-83A1-F6EECF244321}">
                <p14:modId xmlns:p14="http://schemas.microsoft.com/office/powerpoint/2010/main" val="1161465924"/>
              </p:ext>
            </p:extLst>
          </p:nvPr>
        </p:nvGraphicFramePr>
        <p:xfrm>
          <a:off x="1181030" y="36986274"/>
          <a:ext cx="13384054" cy="4169820"/>
        </p:xfrm>
        <a:graphic>
          <a:graphicData uri="http://schemas.openxmlformats.org/drawingml/2006/table">
            <a:tbl>
              <a:tblPr firstRow="1" firstCol="1" bandRow="1">
                <a:tableStyleId>{85BE263C-DBD7-4A20-BB59-AAB30ACAA65A}</a:tableStyleId>
              </a:tblPr>
              <a:tblGrid>
                <a:gridCol w="2495332">
                  <a:extLst>
                    <a:ext uri="{9D8B030D-6E8A-4147-A177-3AD203B41FA5}">
                      <a16:colId xmlns:a16="http://schemas.microsoft.com/office/drawing/2014/main" val="2399400147"/>
                    </a:ext>
                  </a:extLst>
                </a:gridCol>
                <a:gridCol w="1814787">
                  <a:extLst>
                    <a:ext uri="{9D8B030D-6E8A-4147-A177-3AD203B41FA5}">
                      <a16:colId xmlns:a16="http://schemas.microsoft.com/office/drawing/2014/main" val="2215915508"/>
                    </a:ext>
                  </a:extLst>
                </a:gridCol>
                <a:gridCol w="1814787">
                  <a:extLst>
                    <a:ext uri="{9D8B030D-6E8A-4147-A177-3AD203B41FA5}">
                      <a16:colId xmlns:a16="http://schemas.microsoft.com/office/drawing/2014/main" val="1116144037"/>
                    </a:ext>
                  </a:extLst>
                </a:gridCol>
                <a:gridCol w="1814787">
                  <a:extLst>
                    <a:ext uri="{9D8B030D-6E8A-4147-A177-3AD203B41FA5}">
                      <a16:colId xmlns:a16="http://schemas.microsoft.com/office/drawing/2014/main" val="2035561916"/>
                    </a:ext>
                  </a:extLst>
                </a:gridCol>
                <a:gridCol w="1814787">
                  <a:extLst>
                    <a:ext uri="{9D8B030D-6E8A-4147-A177-3AD203B41FA5}">
                      <a16:colId xmlns:a16="http://schemas.microsoft.com/office/drawing/2014/main" val="2655511411"/>
                    </a:ext>
                  </a:extLst>
                </a:gridCol>
                <a:gridCol w="1814787">
                  <a:extLst>
                    <a:ext uri="{9D8B030D-6E8A-4147-A177-3AD203B41FA5}">
                      <a16:colId xmlns:a16="http://schemas.microsoft.com/office/drawing/2014/main" val="3555553227"/>
                    </a:ext>
                  </a:extLst>
                </a:gridCol>
                <a:gridCol w="1814787">
                  <a:extLst>
                    <a:ext uri="{9D8B030D-6E8A-4147-A177-3AD203B41FA5}">
                      <a16:colId xmlns:a16="http://schemas.microsoft.com/office/drawing/2014/main" val="2575090389"/>
                    </a:ext>
                  </a:extLst>
                </a:gridCol>
              </a:tblGrid>
              <a:tr h="481133">
                <a:tc gridSpan="7">
                  <a:txBody>
                    <a:bodyPr/>
                    <a:lstStyle/>
                    <a:p>
                      <a:pPr>
                        <a:lnSpc>
                          <a:spcPct val="107000"/>
                        </a:lnSpc>
                        <a:spcAft>
                          <a:spcPts val="800"/>
                        </a:spcAft>
                      </a:pPr>
                      <a:r>
                        <a:rPr lang="en-US" sz="2400" dirty="0">
                          <a:effectLst/>
                        </a:rPr>
                        <a:t>Table 1 Time lag of publishing of the first 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6691752"/>
                  </a:ext>
                </a:extLst>
              </a:tr>
              <a:tr h="481133">
                <a:tc rowSpan="2">
                  <a:txBody>
                    <a:bodyPr/>
                    <a:lstStyle/>
                    <a:p>
                      <a:pPr algn="ctr">
                        <a:lnSpc>
                          <a:spcPct val="107000"/>
                        </a:lnSpc>
                        <a:spcAft>
                          <a:spcPts val="800"/>
                        </a:spcAft>
                      </a:pPr>
                      <a:r>
                        <a:rPr lang="en-US" sz="2400" dirty="0">
                          <a:effectLst/>
                        </a:rPr>
                        <a:t>Year of publication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US" sz="2400" dirty="0">
                          <a:solidFill>
                            <a:schemeClr val="tx1"/>
                          </a:solidFill>
                          <a:effectLst/>
                        </a:rPr>
                        <a:t>Total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800"/>
                        </a:spcAft>
                      </a:pPr>
                      <a:r>
                        <a:rPr lang="en-US" sz="2400">
                          <a:effectLst/>
                        </a:rPr>
                        <a:t>News releases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1719027"/>
                  </a:ext>
                </a:extLst>
              </a:tr>
              <a:tr h="801889">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2400" dirty="0">
                          <a:solidFill>
                            <a:schemeClr val="tx1"/>
                          </a:solidFill>
                          <a:effectLst/>
                        </a:rPr>
                        <a:t>monthly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solidFill>
                            <a:schemeClr val="tx1"/>
                          </a:solidFill>
                          <a:effectLst/>
                        </a:rPr>
                        <a:t>quarterly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solidFill>
                            <a:schemeClr val="tx1"/>
                          </a:solidFill>
                          <a:effectLst/>
                        </a:rPr>
                        <a:t>semi-annual</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solidFill>
                            <a:schemeClr val="tx1"/>
                          </a:solidFill>
                          <a:effectLst/>
                        </a:rPr>
                        <a:t>annual</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solidFill>
                            <a:schemeClr val="tx1"/>
                          </a:solidFill>
                          <a:effectLst/>
                        </a:rPr>
                        <a:t>multi-annual</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987082"/>
                  </a:ext>
                </a:extLst>
              </a:tr>
              <a:tr h="481133">
                <a:tc>
                  <a:txBody>
                    <a:bodyPr/>
                    <a:lstStyle/>
                    <a:p>
                      <a:pPr algn="ctr">
                        <a:lnSpc>
                          <a:spcPct val="107000"/>
                        </a:lnSpc>
                        <a:spcAft>
                          <a:spcPts val="800"/>
                        </a:spcAft>
                      </a:pPr>
                      <a:r>
                        <a:rPr lang="en-US" sz="2400">
                          <a:effectLst/>
                        </a:rPr>
                        <a:t>2016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2069235"/>
                  </a:ext>
                </a:extLst>
              </a:tr>
              <a:tr h="481133">
                <a:tc>
                  <a:txBody>
                    <a:bodyPr/>
                    <a:lstStyle/>
                    <a:p>
                      <a:pPr algn="ctr">
                        <a:lnSpc>
                          <a:spcPct val="107000"/>
                        </a:lnSpc>
                        <a:spcAft>
                          <a:spcPts val="800"/>
                        </a:spcAft>
                      </a:pPr>
                      <a:r>
                        <a:rPr lang="en-US" sz="2400">
                          <a:effectLst/>
                        </a:rPr>
                        <a:t>2017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1404852"/>
                  </a:ext>
                </a:extLst>
              </a:tr>
              <a:tr h="481133">
                <a:tc>
                  <a:txBody>
                    <a:bodyPr/>
                    <a:lstStyle/>
                    <a:p>
                      <a:pPr algn="ctr">
                        <a:lnSpc>
                          <a:spcPct val="107000"/>
                        </a:lnSpc>
                        <a:spcAft>
                          <a:spcPts val="800"/>
                        </a:spcAft>
                      </a:pPr>
                      <a:r>
                        <a:rPr lang="en-US" sz="2400">
                          <a:effectLst/>
                        </a:rPr>
                        <a:t>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866679"/>
                  </a:ext>
                </a:extLst>
              </a:tr>
              <a:tr h="481133">
                <a:tc>
                  <a:txBody>
                    <a:bodyPr/>
                    <a:lstStyle/>
                    <a:p>
                      <a:pPr algn="ctr">
                        <a:lnSpc>
                          <a:spcPct val="107000"/>
                        </a:lnSpc>
                        <a:spcAft>
                          <a:spcPts val="800"/>
                        </a:spcAft>
                      </a:pPr>
                      <a:r>
                        <a:rPr lang="en-US" sz="2400">
                          <a:effectLst/>
                        </a:rPr>
                        <a:t>2019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1613076"/>
                  </a:ext>
                </a:extLst>
              </a:tr>
              <a:tr h="481133">
                <a:tc>
                  <a:txBody>
                    <a:bodyPr/>
                    <a:lstStyle/>
                    <a:p>
                      <a:pPr algn="ctr">
                        <a:lnSpc>
                          <a:spcPct val="107000"/>
                        </a:lnSpc>
                        <a:spcAft>
                          <a:spcPts val="800"/>
                        </a:spcAft>
                      </a:pPr>
                      <a:r>
                        <a:rPr lang="en-US" sz="2400">
                          <a:effectLst/>
                        </a:rPr>
                        <a:t>2020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0,0</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solidFill>
                            <a:schemeClr val="tx1"/>
                          </a:solidFill>
                          <a:effectLst/>
                        </a:rPr>
                        <a:t>-</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0,0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solidFill>
                            <a:schemeClr val="tx1"/>
                          </a:solidFill>
                          <a:effectLst/>
                        </a:rPr>
                        <a: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8860964"/>
                  </a:ext>
                </a:extLst>
              </a:tr>
            </a:tbl>
          </a:graphicData>
        </a:graphic>
      </p:graphicFrame>
      <p:graphicFrame>
        <p:nvGraphicFramePr>
          <p:cNvPr id="12" name="Chart 11">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4086803996"/>
              </p:ext>
            </p:extLst>
          </p:nvPr>
        </p:nvGraphicFramePr>
        <p:xfrm>
          <a:off x="15783489" y="7708844"/>
          <a:ext cx="13384057" cy="480763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 name="Chart 12">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4047646851"/>
              </p:ext>
            </p:extLst>
          </p:nvPr>
        </p:nvGraphicFramePr>
        <p:xfrm>
          <a:off x="15856843" y="14976708"/>
          <a:ext cx="13384057" cy="60609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4" name="Table 13">
            <a:extLst>
              <a:ext uri="{FF2B5EF4-FFF2-40B4-BE49-F238E27FC236}">
                <a16:creationId xmlns:a16="http://schemas.microsoft.com/office/drawing/2014/main" id="{6F7AEC93-435F-F18A-9DEE-304E298F73C3}"/>
              </a:ext>
            </a:extLst>
          </p:cNvPr>
          <p:cNvGraphicFramePr>
            <a:graphicFrameLocks noGrp="1"/>
          </p:cNvGraphicFramePr>
          <p:nvPr>
            <p:extLst>
              <p:ext uri="{D42A27DB-BD31-4B8C-83A1-F6EECF244321}">
                <p14:modId xmlns:p14="http://schemas.microsoft.com/office/powerpoint/2010/main" val="460691326"/>
              </p:ext>
            </p:extLst>
          </p:nvPr>
        </p:nvGraphicFramePr>
        <p:xfrm>
          <a:off x="15856843" y="25352154"/>
          <a:ext cx="13237339" cy="4370844"/>
        </p:xfrm>
        <a:graphic>
          <a:graphicData uri="http://schemas.openxmlformats.org/drawingml/2006/table">
            <a:tbl>
              <a:tblPr firstRow="1" firstCol="1" bandRow="1">
                <a:tableStyleId>{85BE263C-DBD7-4A20-BB59-AAB30ACAA65A}</a:tableStyleId>
              </a:tblPr>
              <a:tblGrid>
                <a:gridCol w="2290507">
                  <a:extLst>
                    <a:ext uri="{9D8B030D-6E8A-4147-A177-3AD203B41FA5}">
                      <a16:colId xmlns:a16="http://schemas.microsoft.com/office/drawing/2014/main" val="3059612888"/>
                    </a:ext>
                  </a:extLst>
                </a:gridCol>
                <a:gridCol w="1368354">
                  <a:extLst>
                    <a:ext uri="{9D8B030D-6E8A-4147-A177-3AD203B41FA5}">
                      <a16:colId xmlns:a16="http://schemas.microsoft.com/office/drawing/2014/main" val="3807678781"/>
                    </a:ext>
                  </a:extLst>
                </a:gridCol>
                <a:gridCol w="1368354">
                  <a:extLst>
                    <a:ext uri="{9D8B030D-6E8A-4147-A177-3AD203B41FA5}">
                      <a16:colId xmlns:a16="http://schemas.microsoft.com/office/drawing/2014/main" val="3343713995"/>
                    </a:ext>
                  </a:extLst>
                </a:gridCol>
                <a:gridCol w="1368354">
                  <a:extLst>
                    <a:ext uri="{9D8B030D-6E8A-4147-A177-3AD203B41FA5}">
                      <a16:colId xmlns:a16="http://schemas.microsoft.com/office/drawing/2014/main" val="776399658"/>
                    </a:ext>
                  </a:extLst>
                </a:gridCol>
                <a:gridCol w="1368354">
                  <a:extLst>
                    <a:ext uri="{9D8B030D-6E8A-4147-A177-3AD203B41FA5}">
                      <a16:colId xmlns:a16="http://schemas.microsoft.com/office/drawing/2014/main" val="1710327416"/>
                    </a:ext>
                  </a:extLst>
                </a:gridCol>
                <a:gridCol w="1368354">
                  <a:extLst>
                    <a:ext uri="{9D8B030D-6E8A-4147-A177-3AD203B41FA5}">
                      <a16:colId xmlns:a16="http://schemas.microsoft.com/office/drawing/2014/main" val="4079514391"/>
                    </a:ext>
                  </a:extLst>
                </a:gridCol>
                <a:gridCol w="1368354">
                  <a:extLst>
                    <a:ext uri="{9D8B030D-6E8A-4147-A177-3AD203B41FA5}">
                      <a16:colId xmlns:a16="http://schemas.microsoft.com/office/drawing/2014/main" val="1629394775"/>
                    </a:ext>
                  </a:extLst>
                </a:gridCol>
                <a:gridCol w="1368354">
                  <a:extLst>
                    <a:ext uri="{9D8B030D-6E8A-4147-A177-3AD203B41FA5}">
                      <a16:colId xmlns:a16="http://schemas.microsoft.com/office/drawing/2014/main" val="827417786"/>
                    </a:ext>
                  </a:extLst>
                </a:gridCol>
                <a:gridCol w="1368354">
                  <a:extLst>
                    <a:ext uri="{9D8B030D-6E8A-4147-A177-3AD203B41FA5}">
                      <a16:colId xmlns:a16="http://schemas.microsoft.com/office/drawing/2014/main" val="4172580536"/>
                    </a:ext>
                  </a:extLst>
                </a:gridCol>
              </a:tblGrid>
              <a:tr h="472336">
                <a:tc gridSpan="9">
                  <a:txBody>
                    <a:bodyPr/>
                    <a:lstStyle/>
                    <a:p>
                      <a:pPr>
                        <a:lnSpc>
                          <a:spcPct val="107000"/>
                        </a:lnSpc>
                        <a:spcAft>
                          <a:spcPts val="800"/>
                        </a:spcAft>
                      </a:pPr>
                      <a:r>
                        <a:rPr lang="en-US" sz="2400" dirty="0">
                          <a:effectLst/>
                        </a:rPr>
                        <a:t>Table 2 Time lag of the publication of the final 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9318228"/>
                  </a:ext>
                </a:extLst>
              </a:tr>
              <a:tr h="701517">
                <a:tc rowSpan="2">
                  <a:txBody>
                    <a:bodyPr/>
                    <a:lstStyle/>
                    <a:p>
                      <a:pPr algn="ctr">
                        <a:lnSpc>
                          <a:spcPct val="107000"/>
                        </a:lnSpc>
                        <a:spcAft>
                          <a:spcPts val="800"/>
                        </a:spcAft>
                      </a:pPr>
                      <a:r>
                        <a:rPr lang="en-US" sz="2400" dirty="0">
                          <a:effectLst/>
                        </a:rPr>
                        <a:t>Year of publication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800"/>
                        </a:spcAft>
                      </a:pPr>
                      <a:r>
                        <a:rPr lang="en-US" sz="2400">
                          <a:effectLst/>
                        </a:rPr>
                        <a:t>News releases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pPr>
                      <a:r>
                        <a:rPr lang="en-US" sz="2400">
                          <a:effectLst/>
                        </a:rPr>
                        <a:t>Thematic publications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98826625"/>
                  </a:ext>
                </a:extLst>
              </a:tr>
              <a:tr h="701517">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2400">
                          <a:effectLst/>
                        </a:rPr>
                        <a:t>monthly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quarterly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semi-annual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annual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multi-annual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annual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multi-annual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65066"/>
                  </a:ext>
                </a:extLst>
              </a:tr>
              <a:tr h="472336">
                <a:tc>
                  <a:txBody>
                    <a:bodyPr/>
                    <a:lstStyle/>
                    <a:p>
                      <a:pPr algn="ctr">
                        <a:lnSpc>
                          <a:spcPct val="107000"/>
                        </a:lnSpc>
                        <a:spcAft>
                          <a:spcPts val="800"/>
                        </a:spcAft>
                      </a:pPr>
                      <a:r>
                        <a:rPr lang="en-US" sz="2400">
                          <a:effectLst/>
                        </a:rPr>
                        <a:t>2016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516868"/>
                  </a:ext>
                </a:extLst>
              </a:tr>
              <a:tr h="472336">
                <a:tc>
                  <a:txBody>
                    <a:bodyPr/>
                    <a:lstStyle/>
                    <a:p>
                      <a:pPr algn="ctr">
                        <a:lnSpc>
                          <a:spcPct val="107000"/>
                        </a:lnSpc>
                        <a:spcAft>
                          <a:spcPts val="800"/>
                        </a:spcAft>
                      </a:pPr>
                      <a:r>
                        <a:rPr lang="en-US" sz="2400">
                          <a:effectLst/>
                        </a:rPr>
                        <a:t>2017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2825462"/>
                  </a:ext>
                </a:extLst>
              </a:tr>
              <a:tr h="472336">
                <a:tc>
                  <a:txBody>
                    <a:bodyPr/>
                    <a:lstStyle/>
                    <a:p>
                      <a:pPr algn="ctr">
                        <a:lnSpc>
                          <a:spcPct val="107000"/>
                        </a:lnSpc>
                        <a:spcAft>
                          <a:spcPts val="800"/>
                        </a:spcAft>
                      </a:pPr>
                      <a:r>
                        <a:rPr lang="en-US" sz="2400">
                          <a:effectLst/>
                        </a:rPr>
                        <a:t>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646255"/>
                  </a:ext>
                </a:extLst>
              </a:tr>
              <a:tr h="472336">
                <a:tc>
                  <a:txBody>
                    <a:bodyPr/>
                    <a:lstStyle/>
                    <a:p>
                      <a:pPr algn="ctr">
                        <a:lnSpc>
                          <a:spcPct val="107000"/>
                        </a:lnSpc>
                        <a:spcAft>
                          <a:spcPts val="800"/>
                        </a:spcAft>
                      </a:pPr>
                      <a:r>
                        <a:rPr lang="en-US" sz="2400" dirty="0">
                          <a:effectLst/>
                        </a:rPr>
                        <a:t>2019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972302"/>
                  </a:ext>
                </a:extLst>
              </a:tr>
              <a:tr h="472336">
                <a:tc>
                  <a:txBody>
                    <a:bodyPr/>
                    <a:lstStyle/>
                    <a:p>
                      <a:pPr algn="ctr">
                        <a:lnSpc>
                          <a:spcPct val="107000"/>
                        </a:lnSpc>
                        <a:spcAft>
                          <a:spcPts val="800"/>
                        </a:spcAft>
                      </a:pPr>
                      <a:r>
                        <a:rPr lang="en-US" sz="2400">
                          <a:effectLst/>
                        </a:rPr>
                        <a:t>2020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a:effectLst/>
                        </a:rPr>
                        <a:t>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US"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8992428"/>
                  </a:ext>
                </a:extLst>
              </a:tr>
            </a:tbl>
          </a:graphicData>
        </a:graphic>
      </p:graphicFrame>
      <p:graphicFrame>
        <p:nvGraphicFramePr>
          <p:cNvPr id="18" name="Chart 17">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2648560267"/>
              </p:ext>
            </p:extLst>
          </p:nvPr>
        </p:nvGraphicFramePr>
        <p:xfrm>
          <a:off x="15856843" y="32638271"/>
          <a:ext cx="13384057" cy="5121185"/>
        </p:xfrm>
        <a:graphic>
          <a:graphicData uri="http://schemas.openxmlformats.org/drawingml/2006/chart">
            <c:chart xmlns:c="http://schemas.openxmlformats.org/drawingml/2006/chart" xmlns:r="http://schemas.openxmlformats.org/officeDocument/2006/relationships" r:id="rId17"/>
          </a:graphicData>
        </a:graphic>
      </p:graphicFrame>
      <p:sp>
        <p:nvSpPr>
          <p:cNvPr id="24" name="TextBox 23">
            <a:extLst>
              <a:ext uri="{FF2B5EF4-FFF2-40B4-BE49-F238E27FC236}">
                <a16:creationId xmlns:a16="http://schemas.microsoft.com/office/drawing/2014/main" id="{A1CFFBBE-9138-B5FB-8735-DC07D4004B04}"/>
              </a:ext>
            </a:extLst>
          </p:cNvPr>
          <p:cNvSpPr txBox="1"/>
          <p:nvPr/>
        </p:nvSpPr>
        <p:spPr>
          <a:xfrm>
            <a:off x="1107664" y="14425230"/>
            <a:ext cx="13457421" cy="2092881"/>
          </a:xfrm>
          <a:prstGeom prst="rect">
            <a:avLst/>
          </a:prstGeom>
          <a:noFill/>
        </p:spPr>
        <p:txBody>
          <a:bodyPr wrap="square" rtlCol="0">
            <a:spAutoFit/>
          </a:bodyPr>
          <a:lstStyle/>
          <a:p>
            <a:pPr algn="just">
              <a:spcBef>
                <a:spcPts val="600"/>
              </a:spcBef>
              <a:spcAft>
                <a:spcPts val="600"/>
              </a:spcAft>
            </a:pPr>
            <a:r>
              <a:rPr lang="en-US" sz="2400" b="1" dirty="0">
                <a:effectLst/>
                <a:latin typeface="Arial" panose="020B0604020202020204" pitchFamily="34" charset="0"/>
                <a:ea typeface="Calibri" panose="020F0502020204030204" pitchFamily="34" charset="0"/>
                <a:cs typeface="Arial" panose="020B0604020202020204" pitchFamily="34" charset="0"/>
              </a:rPr>
              <a:t>The number of published news releases and thematic publications, in the period 2016-2019, ranges from 343 to 360. In 2019, that number is 360, which is an increase of 5.0% compared to 2016 and 3.4% compared to 2018.</a:t>
            </a:r>
          </a:p>
          <a:p>
            <a:pPr algn="just">
              <a:spcBef>
                <a:spcPts val="600"/>
              </a:spcBef>
              <a:spcAft>
                <a:spcPts val="600"/>
              </a:spcAft>
            </a:pPr>
            <a:r>
              <a:rPr lang="en-US" sz="2400" b="1" dirty="0">
                <a:effectLst/>
                <a:latin typeface="Arial" panose="020B0604020202020204" pitchFamily="34" charset="0"/>
                <a:ea typeface="Calibri" panose="020F0502020204030204" pitchFamily="34" charset="0"/>
                <a:cs typeface="Arial" panose="020B0604020202020204" pitchFamily="34" charset="0"/>
              </a:rPr>
              <a:t>The number of published news releases and thematic publications in 2020 is 328 and that is decrease of 8.9% compared to 2019.</a:t>
            </a:r>
          </a:p>
        </p:txBody>
      </p:sp>
      <p:sp>
        <p:nvSpPr>
          <p:cNvPr id="26" name="TextBox 25">
            <a:extLst>
              <a:ext uri="{FF2B5EF4-FFF2-40B4-BE49-F238E27FC236}">
                <a16:creationId xmlns:a16="http://schemas.microsoft.com/office/drawing/2014/main" id="{7C4DC20A-CBD9-6EE6-B247-AC31AE2B9346}"/>
              </a:ext>
            </a:extLst>
          </p:cNvPr>
          <p:cNvSpPr txBox="1"/>
          <p:nvPr/>
        </p:nvSpPr>
        <p:spPr>
          <a:xfrm>
            <a:off x="1107667" y="7122695"/>
            <a:ext cx="13457420" cy="2062103"/>
          </a:xfrm>
          <a:prstGeom prst="rect">
            <a:avLst/>
          </a:prstGeom>
          <a:noFill/>
        </p:spPr>
        <p:txBody>
          <a:bodyPr wrap="square" rtlCol="0">
            <a:spAutoFit/>
          </a:bodyPr>
          <a:lstStyle/>
          <a:p>
            <a:r>
              <a:rPr lang="en-US" sz="3200" b="1" dirty="0">
                <a:effectLst/>
                <a:latin typeface="Arial" panose="020B0604020202020204" pitchFamily="34" charset="0"/>
                <a:ea typeface="Calibri" panose="020F0502020204030204" pitchFamily="34" charset="0"/>
                <a:cs typeface="Arial" panose="020B0604020202020204" pitchFamily="34" charset="0"/>
              </a:rPr>
              <a:t>Scope</a:t>
            </a:r>
          </a:p>
          <a:p>
            <a:pPr algn="just"/>
            <a:r>
              <a:rPr lang="en-US" sz="2400" b="1" dirty="0">
                <a:effectLst/>
                <a:latin typeface="Arial" panose="020B0604020202020204" pitchFamily="34" charset="0"/>
                <a:ea typeface="Calibri" panose="020F0502020204030204" pitchFamily="34" charset="0"/>
                <a:cs typeface="Arial" panose="020B0604020202020204" pitchFamily="34" charset="0"/>
              </a:rPr>
              <a:t>In the calculation of the quality indicators, are included all published news releases and thematic publications of the State Statistical Office in the reference years from 2016 to 2020. Due to the Corona pandemic in 2020, we will see the impact of the pandemic and results gathered for 2020 will be commented separately.</a:t>
            </a:r>
            <a:endParaRPr lang="en-US" dirty="0"/>
          </a:p>
        </p:txBody>
      </p:sp>
      <p:sp>
        <p:nvSpPr>
          <p:cNvPr id="11" name="TextBox 10">
            <a:extLst>
              <a:ext uri="{FF2B5EF4-FFF2-40B4-BE49-F238E27FC236}">
                <a16:creationId xmlns:a16="http://schemas.microsoft.com/office/drawing/2014/main" id="{56C2EF1A-BD1D-A959-85DF-3486444CA774}"/>
              </a:ext>
            </a:extLst>
          </p:cNvPr>
          <p:cNvSpPr txBox="1"/>
          <p:nvPr/>
        </p:nvSpPr>
        <p:spPr>
          <a:xfrm>
            <a:off x="1107664" y="22094313"/>
            <a:ext cx="13457421" cy="5078313"/>
          </a:xfrm>
          <a:prstGeom prst="rect">
            <a:avLst/>
          </a:prstGeom>
          <a:noFill/>
        </p:spPr>
        <p:txBody>
          <a:bodyPr wrap="square" rtlCol="0">
            <a:spAutoFit/>
          </a:bodyPr>
          <a:lstStyle/>
          <a:p>
            <a:pPr algn="just">
              <a:spcBef>
                <a:spcPts val="600"/>
              </a:spcBef>
              <a:spcAft>
                <a:spcPts val="600"/>
              </a:spcAft>
            </a:pPr>
            <a:r>
              <a:rPr lang="en-US" sz="2400" b="1" dirty="0">
                <a:latin typeface="Arial" panose="020B0604020202020204" pitchFamily="34" charset="0"/>
                <a:cs typeface="Arial" panose="020B0604020202020204" pitchFamily="34" charset="0"/>
              </a:rPr>
              <a:t>The total average time lag to the first results in the news releases in the period 2016-2019 is between 144-156 days. The smallest time lag to the first results in the news releases of 144 days is in 2017 and the largest of 156 days is in 2019 and 2016.</a:t>
            </a:r>
          </a:p>
          <a:p>
            <a:pPr algn="just">
              <a:spcBef>
                <a:spcPts val="600"/>
              </a:spcBef>
              <a:spcAft>
                <a:spcPts val="600"/>
              </a:spcAft>
            </a:pPr>
            <a:r>
              <a:rPr lang="en-US" sz="2400" b="1" dirty="0">
                <a:latin typeface="Arial" panose="020B0604020202020204" pitchFamily="34" charset="0"/>
                <a:cs typeface="Arial" panose="020B0604020202020204" pitchFamily="34" charset="0"/>
              </a:rPr>
              <a:t>The total average time lag to the first results in the news releases in 2020 is 171 days and that is an increase of 9.6% compared to 2019. </a:t>
            </a:r>
          </a:p>
          <a:p>
            <a:pPr algn="just">
              <a:spcBef>
                <a:spcPts val="600"/>
              </a:spcBef>
              <a:spcAft>
                <a:spcPts val="600"/>
              </a:spcAft>
            </a:pPr>
            <a:r>
              <a:rPr lang="en-US" sz="2400" b="1" dirty="0">
                <a:latin typeface="Arial" panose="020B0604020202020204" pitchFamily="34" charset="0"/>
                <a:cs typeface="Arial" panose="020B0604020202020204" pitchFamily="34" charset="0"/>
              </a:rPr>
              <a:t>The number of news releases with first results according to the periodicity of publication in 2016, 2017, 2018, 2019 and 2020 is:</a:t>
            </a:r>
          </a:p>
          <a:p>
            <a:pPr algn="just">
              <a:spcBef>
                <a:spcPts val="600"/>
              </a:spcBef>
              <a:spcAft>
                <a:spcPts val="600"/>
              </a:spcAft>
            </a:pPr>
            <a:r>
              <a:rPr lang="en-US" sz="2400" b="1" dirty="0">
                <a:latin typeface="Arial" panose="020B0604020202020204" pitchFamily="34" charset="0"/>
                <a:cs typeface="Arial" panose="020B0604020202020204" pitchFamily="34" charset="0"/>
              </a:rPr>
              <a:t>-	3 monthly news releases,</a:t>
            </a:r>
          </a:p>
          <a:p>
            <a:pPr algn="just">
              <a:spcBef>
                <a:spcPts val="600"/>
              </a:spcBef>
              <a:spcAft>
                <a:spcPts val="600"/>
              </a:spcAft>
            </a:pPr>
            <a:r>
              <a:rPr lang="en-US" sz="2400" b="1" dirty="0">
                <a:latin typeface="Arial" panose="020B0604020202020204" pitchFamily="34" charset="0"/>
                <a:cs typeface="Arial" panose="020B0604020202020204" pitchFamily="34" charset="0"/>
              </a:rPr>
              <a:t>-	2 quarterly news releases,</a:t>
            </a:r>
          </a:p>
          <a:p>
            <a:pPr algn="just">
              <a:spcBef>
                <a:spcPts val="600"/>
              </a:spcBef>
              <a:spcAft>
                <a:spcPts val="600"/>
              </a:spcAft>
            </a:pPr>
            <a:r>
              <a:rPr lang="en-US" sz="2400" b="1" dirty="0">
                <a:latin typeface="Arial" panose="020B0604020202020204" pitchFamily="34" charset="0"/>
                <a:cs typeface="Arial" panose="020B0604020202020204" pitchFamily="34" charset="0"/>
              </a:rPr>
              <a:t>-	4 annual news releases and</a:t>
            </a:r>
          </a:p>
          <a:p>
            <a:pPr algn="just">
              <a:spcBef>
                <a:spcPts val="600"/>
              </a:spcBef>
              <a:spcAft>
                <a:spcPts val="600"/>
              </a:spcAft>
            </a:pPr>
            <a:r>
              <a:rPr lang="en-US" sz="2400" b="1" dirty="0">
                <a:latin typeface="Arial" panose="020B0604020202020204" pitchFamily="34" charset="0"/>
                <a:cs typeface="Arial" panose="020B0604020202020204" pitchFamily="34" charset="0"/>
              </a:rPr>
              <a:t>-	2 multi-annual news releases (only in 2017).</a:t>
            </a:r>
          </a:p>
        </p:txBody>
      </p:sp>
      <p:sp>
        <p:nvSpPr>
          <p:cNvPr id="23" name="TextBox 22">
            <a:extLst>
              <a:ext uri="{FF2B5EF4-FFF2-40B4-BE49-F238E27FC236}">
                <a16:creationId xmlns:a16="http://schemas.microsoft.com/office/drawing/2014/main" id="{F5150908-5520-17E4-DFC4-9BCF5DC12518}"/>
              </a:ext>
            </a:extLst>
          </p:cNvPr>
          <p:cNvSpPr txBox="1"/>
          <p:nvPr/>
        </p:nvSpPr>
        <p:spPr>
          <a:xfrm>
            <a:off x="1107665" y="33316251"/>
            <a:ext cx="13457420" cy="3570208"/>
          </a:xfrm>
          <a:prstGeom prst="rect">
            <a:avLst/>
          </a:prstGeom>
          <a:noFill/>
        </p:spPr>
        <p:txBody>
          <a:bodyPr wrap="square" rtlCol="0">
            <a:spAutoFit/>
          </a:bodyPr>
          <a:lstStyle/>
          <a:p>
            <a:pPr algn="just">
              <a:spcBef>
                <a:spcPts val="600"/>
              </a:spcBef>
              <a:spcAft>
                <a:spcPts val="600"/>
              </a:spcAft>
            </a:pPr>
            <a:r>
              <a:rPr lang="en-US" sz="2400" b="1" dirty="0">
                <a:latin typeface="Arial" panose="020B0604020202020204" pitchFamily="34" charset="0"/>
                <a:cs typeface="Arial" panose="020B0604020202020204" pitchFamily="34" charset="0"/>
              </a:rPr>
              <a:t>The average time lag to the first results is 40 days for the monthly news releases and 63 days for the quarterly news releases in 2016, 2017, 2018 and 2019. For annual news releases, the average time lag to the first results, ranges between 288-290 days in the period of 2016-2019. The average time lag to the first results in 2020 is 41 days for the monthly news releases, 64 days for the quarterly news releases and 271 days for the annual news releases.</a:t>
            </a:r>
          </a:p>
          <a:p>
            <a:pPr algn="just">
              <a:spcBef>
                <a:spcPts val="600"/>
              </a:spcBef>
              <a:spcAft>
                <a:spcPts val="600"/>
              </a:spcAft>
            </a:pPr>
            <a:r>
              <a:rPr lang="en-US" sz="2400" b="1" dirty="0">
                <a:latin typeface="Arial" panose="020B0604020202020204" pitchFamily="34" charset="0"/>
                <a:cs typeface="Arial" panose="020B0604020202020204" pitchFamily="34" charset="0"/>
              </a:rPr>
              <a:t>The average time lag to the first results for the multi-annual news releases is 94 days in 2017 and refers to the Census of capacities in retail trade and the Census of capacities in catering trade.</a:t>
            </a:r>
            <a:endParaRPr lang="en-US" dirty="0"/>
          </a:p>
        </p:txBody>
      </p:sp>
      <p:sp>
        <p:nvSpPr>
          <p:cNvPr id="27" name="TextBox 26">
            <a:extLst>
              <a:ext uri="{FF2B5EF4-FFF2-40B4-BE49-F238E27FC236}">
                <a16:creationId xmlns:a16="http://schemas.microsoft.com/office/drawing/2014/main" id="{ACAA773B-1026-729C-FE59-F22E265803CB}"/>
              </a:ext>
            </a:extLst>
          </p:cNvPr>
          <p:cNvSpPr txBox="1"/>
          <p:nvPr/>
        </p:nvSpPr>
        <p:spPr>
          <a:xfrm>
            <a:off x="15856842" y="21464495"/>
            <a:ext cx="13384057" cy="3447098"/>
          </a:xfrm>
          <a:prstGeom prst="rect">
            <a:avLst/>
          </a:prstGeom>
          <a:noFill/>
        </p:spPr>
        <p:txBody>
          <a:bodyPr wrap="square" rtlCol="0">
            <a:spAutoFit/>
          </a:bodyPr>
          <a:lstStyle/>
          <a:p>
            <a:pPr algn="just">
              <a:spcBef>
                <a:spcPts val="600"/>
              </a:spcBef>
              <a:spcAft>
                <a:spcPts val="600"/>
              </a:spcAft>
            </a:pPr>
            <a:r>
              <a:rPr lang="en-US" sz="2400" b="1" dirty="0">
                <a:latin typeface="Arial" panose="020B0604020202020204" pitchFamily="34" charset="0"/>
                <a:cs typeface="Arial" panose="020B0604020202020204" pitchFamily="34" charset="0"/>
              </a:rPr>
              <a:t>The average time lag to the final results in the news releases in the period 2016-2020 ranges from-to:</a:t>
            </a:r>
          </a:p>
          <a:p>
            <a:pPr marL="342900" lvl="0" indent="-342900" algn="just">
              <a:spcBef>
                <a:spcPts val="600"/>
              </a:spcBef>
              <a:spcAft>
                <a:spcPts val="600"/>
              </a:spcAft>
              <a:buFont typeface="Calibri" panose="020F0502020204030204" pitchFamily="34" charset="0"/>
              <a:buChar char="-"/>
            </a:pPr>
            <a:r>
              <a:rPr lang="en-US" sz="2400" b="1" dirty="0">
                <a:latin typeface="Arial" panose="020B0604020202020204" pitchFamily="34" charset="0"/>
                <a:cs typeface="Arial" panose="020B0604020202020204" pitchFamily="34" charset="0"/>
              </a:rPr>
              <a:t>34-38 days for monthly news releases,</a:t>
            </a:r>
          </a:p>
          <a:p>
            <a:pPr marL="342900" lvl="0" indent="-342900" algn="just">
              <a:spcBef>
                <a:spcPts val="600"/>
              </a:spcBef>
              <a:spcAft>
                <a:spcPts val="600"/>
              </a:spcAft>
              <a:buFont typeface="Calibri" panose="020F0502020204030204" pitchFamily="34" charset="0"/>
              <a:buChar char="-"/>
            </a:pPr>
            <a:r>
              <a:rPr lang="en-US" sz="2400" b="1" dirty="0">
                <a:latin typeface="Arial" panose="020B0604020202020204" pitchFamily="34" charset="0"/>
                <a:cs typeface="Arial" panose="020B0604020202020204" pitchFamily="34" charset="0"/>
              </a:rPr>
              <a:t>47-57 days for quarterly news releases,</a:t>
            </a:r>
          </a:p>
          <a:p>
            <a:pPr marL="342900" lvl="0" indent="-342900" algn="just">
              <a:spcBef>
                <a:spcPts val="600"/>
              </a:spcBef>
              <a:spcAft>
                <a:spcPts val="600"/>
              </a:spcAft>
              <a:buFont typeface="Calibri" panose="020F0502020204030204" pitchFamily="34" charset="0"/>
              <a:buChar char="-"/>
            </a:pPr>
            <a:r>
              <a:rPr lang="en-US" sz="2400" b="1" dirty="0">
                <a:latin typeface="Arial" panose="020B0604020202020204" pitchFamily="34" charset="0"/>
                <a:cs typeface="Arial" panose="020B0604020202020204" pitchFamily="34" charset="0"/>
              </a:rPr>
              <a:t>61-91 days for semi-annual news releases,</a:t>
            </a:r>
          </a:p>
          <a:p>
            <a:pPr marL="342900" lvl="0" indent="-342900" algn="just">
              <a:spcBef>
                <a:spcPts val="600"/>
              </a:spcBef>
              <a:spcAft>
                <a:spcPts val="600"/>
              </a:spcAft>
              <a:buFont typeface="Calibri" panose="020F0502020204030204" pitchFamily="34" charset="0"/>
              <a:buChar char="-"/>
            </a:pPr>
            <a:r>
              <a:rPr lang="en-US" sz="2400" b="1" dirty="0">
                <a:latin typeface="Arial" panose="020B0604020202020204" pitchFamily="34" charset="0"/>
                <a:cs typeface="Arial" panose="020B0604020202020204" pitchFamily="34" charset="0"/>
              </a:rPr>
              <a:t>227-284 days for annual news releases and</a:t>
            </a:r>
          </a:p>
          <a:p>
            <a:pPr marL="342900" lvl="0" indent="-342900" algn="just">
              <a:spcBef>
                <a:spcPts val="600"/>
              </a:spcBef>
              <a:spcAft>
                <a:spcPts val="600"/>
              </a:spcAft>
              <a:buFont typeface="Calibri" panose="020F0502020204030204" pitchFamily="34" charset="0"/>
              <a:buChar char="-"/>
            </a:pPr>
            <a:r>
              <a:rPr lang="en-US" sz="2400" b="1" dirty="0">
                <a:latin typeface="Arial" panose="020B0604020202020204" pitchFamily="34" charset="0"/>
                <a:cs typeface="Arial" panose="020B0604020202020204" pitchFamily="34" charset="0"/>
              </a:rPr>
              <a:t>244-392 days for multi-annual news releases.</a:t>
            </a:r>
          </a:p>
        </p:txBody>
      </p:sp>
      <p:sp>
        <p:nvSpPr>
          <p:cNvPr id="28" name="TextBox 27">
            <a:extLst>
              <a:ext uri="{FF2B5EF4-FFF2-40B4-BE49-F238E27FC236}">
                <a16:creationId xmlns:a16="http://schemas.microsoft.com/office/drawing/2014/main" id="{A848F9F9-187D-EAE4-E047-F1C5941A63EB}"/>
              </a:ext>
            </a:extLst>
          </p:cNvPr>
          <p:cNvSpPr txBox="1"/>
          <p:nvPr/>
        </p:nvSpPr>
        <p:spPr>
          <a:xfrm>
            <a:off x="15783487" y="12869395"/>
            <a:ext cx="13310695" cy="1723549"/>
          </a:xfrm>
          <a:prstGeom prst="rect">
            <a:avLst/>
          </a:prstGeom>
          <a:noFill/>
        </p:spPr>
        <p:txBody>
          <a:bodyPr wrap="square" rtlCol="0">
            <a:spAutoFit/>
          </a:bodyPr>
          <a:lstStyle/>
          <a:p>
            <a:pPr algn="just">
              <a:spcBef>
                <a:spcPts val="600"/>
              </a:spcBef>
              <a:spcAft>
                <a:spcPts val="600"/>
              </a:spcAft>
            </a:pPr>
            <a:r>
              <a:rPr lang="en-US" sz="2400" b="1" dirty="0">
                <a:latin typeface="Arial" panose="020B0604020202020204" pitchFamily="34" charset="0"/>
                <a:cs typeface="Arial" panose="020B0604020202020204" pitchFamily="34" charset="0"/>
              </a:rPr>
              <a:t>The total average time lag to the final results in the news releases and thematic publications in the period 2016-2020 is between 213-233 days.</a:t>
            </a:r>
          </a:p>
          <a:p>
            <a:pPr algn="just">
              <a:spcBef>
                <a:spcPts val="600"/>
              </a:spcBef>
              <a:spcAft>
                <a:spcPts val="600"/>
              </a:spcAft>
            </a:pPr>
            <a:r>
              <a:rPr lang="en-US" sz="2400" b="1" dirty="0">
                <a:latin typeface="Arial" panose="020B0604020202020204" pitchFamily="34" charset="0"/>
                <a:cs typeface="Arial" panose="020B0604020202020204" pitchFamily="34" charset="0"/>
              </a:rPr>
              <a:t>The smallest time lag to the final results in the news releases and thematic publications of 213 days is in 2016 and the largest of 233 days is in 2018.</a:t>
            </a:r>
            <a:endParaRPr lang="en-US" sz="2400" dirty="0"/>
          </a:p>
        </p:txBody>
      </p:sp>
      <p:sp>
        <p:nvSpPr>
          <p:cNvPr id="29" name="TextBox 28">
            <a:extLst>
              <a:ext uri="{FF2B5EF4-FFF2-40B4-BE49-F238E27FC236}">
                <a16:creationId xmlns:a16="http://schemas.microsoft.com/office/drawing/2014/main" id="{CBC18809-CAA2-498F-7776-1CA3AB86A067}"/>
              </a:ext>
            </a:extLst>
          </p:cNvPr>
          <p:cNvSpPr txBox="1"/>
          <p:nvPr/>
        </p:nvSpPr>
        <p:spPr>
          <a:xfrm>
            <a:off x="15856843" y="30134194"/>
            <a:ext cx="13310698" cy="2092881"/>
          </a:xfrm>
          <a:prstGeom prst="rect">
            <a:avLst/>
          </a:prstGeom>
          <a:noFill/>
        </p:spPr>
        <p:txBody>
          <a:bodyPr wrap="square" rtlCol="0">
            <a:spAutoFit/>
          </a:bodyPr>
          <a:lstStyle/>
          <a:p>
            <a:pPr algn="just">
              <a:spcBef>
                <a:spcPts val="600"/>
              </a:spcBef>
              <a:spcAft>
                <a:spcPts val="600"/>
              </a:spcAft>
            </a:pPr>
            <a:r>
              <a:rPr lang="en-US" sz="2400" b="1" dirty="0">
                <a:latin typeface="Arial" panose="020B0604020202020204" pitchFamily="34" charset="0"/>
                <a:cs typeface="Arial" panose="020B0604020202020204" pitchFamily="34" charset="0"/>
              </a:rPr>
              <a:t>The time lag of the publication of the final results, total and by periodicity, in 2016, 2017, 2018 and 2019 shows that the news releases were published on the planned date of publication.</a:t>
            </a:r>
          </a:p>
          <a:p>
            <a:pPr algn="just">
              <a:spcBef>
                <a:spcPts val="600"/>
              </a:spcBef>
              <a:spcAft>
                <a:spcPts val="600"/>
              </a:spcAft>
            </a:pPr>
            <a:r>
              <a:rPr lang="en-US" sz="2400" b="1" dirty="0">
                <a:latin typeface="Arial" panose="020B0604020202020204" pitchFamily="34" charset="0"/>
                <a:cs typeface="Arial" panose="020B0604020202020204" pitchFamily="34" charset="0"/>
              </a:rPr>
              <a:t>The time lag of the publication of the final results in 2020 shows that the annual news releases were published after the planned date of publication.</a:t>
            </a:r>
            <a:endParaRPr lang="en-US" dirty="0"/>
          </a:p>
        </p:txBody>
      </p:sp>
      <p:sp>
        <p:nvSpPr>
          <p:cNvPr id="30" name="TextBox 29">
            <a:extLst>
              <a:ext uri="{FF2B5EF4-FFF2-40B4-BE49-F238E27FC236}">
                <a16:creationId xmlns:a16="http://schemas.microsoft.com/office/drawing/2014/main" id="{2E03B3D5-C2E2-D4D4-F346-A565D379E01B}"/>
              </a:ext>
            </a:extLst>
          </p:cNvPr>
          <p:cNvSpPr txBox="1"/>
          <p:nvPr/>
        </p:nvSpPr>
        <p:spPr>
          <a:xfrm>
            <a:off x="15783487" y="38109106"/>
            <a:ext cx="13457413" cy="3046988"/>
          </a:xfrm>
          <a:prstGeom prst="rect">
            <a:avLst/>
          </a:prstGeom>
          <a:noFill/>
        </p:spPr>
        <p:txBody>
          <a:bodyPr wrap="square" rtlCol="0">
            <a:spAutoFit/>
          </a:bodyPr>
          <a:lstStyle/>
          <a:p>
            <a:pPr algn="just">
              <a:spcBef>
                <a:spcPts val="600"/>
              </a:spcBef>
              <a:spcAft>
                <a:spcPts val="6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In 2016, 96.5% of the total published news releases and thematic publications were published before/on the planned publication date. In 2017, 96.9% of the total published news releases and thematic publications were published before/on the planned publication date. In 2018, 97.1% of the total published news releases and thematic publications were published before/on the planned publication. In 2019, 97.8% of the total published news releases and thematic publications were published before/on the planned publication date. In 2020, 98.8% of the total published news releases and thematic publications were published before/on the planned publication date..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51506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o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D1E8EA4CD0804C918D6218EA0473AD" ma:contentTypeVersion="20" ma:contentTypeDescription="Criar um novo documento." ma:contentTypeScope="" ma:versionID="af169f06d429a3f20d4ab00d5d109ed9">
  <xsd:schema xmlns:xsd="http://www.w3.org/2001/XMLSchema" xmlns:xs="http://www.w3.org/2001/XMLSchema" xmlns:p="http://schemas.microsoft.com/office/2006/metadata/properties" xmlns:ns2="95e050e0-9c38-4d65-b99e-95696d3c879d" xmlns:ns3="5c9e08c8-e7f2-462b-9164-2ef5c429cc81" targetNamespace="http://schemas.microsoft.com/office/2006/metadata/properties" ma:root="true" ma:fieldsID="3bbb77e109ed7e35b519c82c68df2200" ns2:_="" ns3:_="">
    <xsd:import namespace="95e050e0-9c38-4d65-b99e-95696d3c879d"/>
    <xsd:import namespace="5c9e08c8-e7f2-462b-9164-2ef5c429c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050e0-9c38-4d65-b99e-95696d3c8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m" ma:readOnly="false" ma:fieldId="{5cf76f15-5ced-4ddc-b409-7134ff3c332f}" ma:taxonomyMulti="true" ma:sspId="f5c1640c-3db8-4566-90c0-52ccacb8e1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9e08c8-e7f2-462b-9164-2ef5c429cc81" elementFormDefault="qualified">
    <xsd:import namespace="http://schemas.microsoft.com/office/2006/documentManagement/types"/>
    <xsd:import namespace="http://schemas.microsoft.com/office/infopath/2007/PartnerControls"/>
    <xsd:element name="SharedWithUsers" ma:index="14"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Partilhado Com" ma:internalName="SharedWithDetails" ma:readOnly="true">
      <xsd:simpleType>
        <xsd:restriction base="dms:Note">
          <xsd:maxLength value="255"/>
        </xsd:restriction>
      </xsd:simpleType>
    </xsd:element>
    <xsd:element name="TaxCatchAll" ma:index="23" nillable="true" ma:displayName="Taxonomy Catch All Column" ma:hidden="true" ma:list="{70ff5524-624c-4f69-bd55-967041d09b88}" ma:internalName="TaxCatchAll" ma:showField="CatchAllData" ma:web="5c9e08c8-e7f2-462b-9164-2ef5c429c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e050e0-9c38-4d65-b99e-95696d3c879d">
      <Terms xmlns="http://schemas.microsoft.com/office/infopath/2007/PartnerControls"/>
    </lcf76f155ced4ddcb4097134ff3c332f>
    <TaxCatchAll xmlns="5c9e08c8-e7f2-462b-9164-2ef5c429cc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42F1E-6716-446E-BE14-CEFD2B417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050e0-9c38-4d65-b99e-95696d3c879d"/>
    <ds:schemaRef ds:uri="5c9e08c8-e7f2-462b-9164-2ef5c429c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5D36-678F-4DDF-B589-9B20BAE68384}">
  <ds:schemaRefs>
    <ds:schemaRef ds:uri="http://schemas.openxmlformats.org/package/2006/metadata/core-properties"/>
    <ds:schemaRef ds:uri="95e050e0-9c38-4d65-b99e-95696d3c879d"/>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5c9e08c8-e7f2-462b-9164-2ef5c429cc81"/>
    <ds:schemaRef ds:uri="http://purl.org/dc/dcmitype/"/>
    <ds:schemaRef ds:uri="http://purl.org/dc/elements/1.1/"/>
  </ds:schemaRefs>
</ds:datastoreItem>
</file>

<file path=customXml/itemProps3.xml><?xml version="1.0" encoding="utf-8"?>
<ds:datastoreItem xmlns:ds="http://schemas.openxmlformats.org/officeDocument/2006/customXml" ds:itemID="{035E28EF-8916-4D13-BBB7-DC94D2CA2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435</TotalTime>
  <Words>948</Words>
  <Application>Microsoft Office PowerPoint</Application>
  <PresentationFormat>Custom</PresentationFormat>
  <Paragraphs>146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Tema do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Brito | Leading.pt</dc:creator>
  <cp:lastModifiedBy>Ivan Spasovski</cp:lastModifiedBy>
  <cp:revision>41</cp:revision>
  <dcterms:created xsi:type="dcterms:W3CDTF">2024-02-27T10:06:36Z</dcterms:created>
  <dcterms:modified xsi:type="dcterms:W3CDTF">2024-05-16T16:52:58Z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0x01010026D1E8EA4CD0804C918D6218EA0473AD</vt:lpwstr>
  </property>
</Properties>
</file>