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4"/>
  </p:notesMasterIdLst>
  <p:sldIdLst>
    <p:sldId id="261" r:id="rId4"/>
    <p:sldId id="264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9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orient="horz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E69"/>
    <a:srgbClr val="D4BB62"/>
    <a:srgbClr val="559FA6"/>
    <a:srgbClr val="EFE9D5"/>
    <a:srgbClr val="879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90" y="1140"/>
      </p:cViewPr>
      <p:guideLst>
        <p:guide pos="3840"/>
        <p:guide orient="horz" pos="958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6A88E-30FE-47F5-B984-324600A7406F}" type="datetimeFigureOut">
              <a:rPr lang="de-DE" smtClean="0"/>
              <a:t>17.05.2024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A9E71-8055-45FC-BA0C-8800D37952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41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822F8-0087-5B9C-A1FC-6D9CFCB06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21C892-6644-23A0-088C-5955C3EC8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99560C3-9554-B6E9-3398-C333B4B9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D41-F727-4253-9A48-23A10E22D345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A8FCC13-3CAF-E204-4A72-32B469DB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BC99792-8E04-23FF-4DFE-5CB75487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FA57-DD67-406B-85C3-064A3A3AFF2A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551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1C152-6CA4-129C-54CA-E83BA2EC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66BDF53-55A8-2329-4609-3DFF75FF3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46AF4D1-5BEA-6A29-A6A1-25E75D2D4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D41-F727-4253-9A48-23A10E22D345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41EC0EE-230B-24A2-381E-0C14B5FD8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4B680D1-0CB9-A623-860B-52288BC7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FA57-DD67-406B-85C3-064A3A3AFF2A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55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698CE7-4BB5-E310-FE16-075248793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F823BED-7883-3758-8FB2-A4A754147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6E02DBA-6B27-FEF4-AF62-E28A084C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D41-F727-4253-9A48-23A10E22D345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619E188-63A8-1400-8AE0-72312428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B9B8CB6-B8A1-02DA-9978-F9BD524D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FA57-DD67-406B-85C3-064A3A3AFF2A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044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05CAD-230F-7448-AA9D-B99CE415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793938B-419F-4950-CA8F-391E709BA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BCFA5B6-F3B5-9942-485B-8000B06C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D41-F727-4253-9A48-23A10E22D345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9BD61C4-5741-A5AA-8BB6-26DFE429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C6C99B-5F70-0536-6BBA-03CB978C7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FA57-DD67-406B-85C3-064A3A3AFF2A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838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19828-0D05-BA95-49E6-96E64E01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D47507C-4FFE-6278-217C-300433069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82683F6-BCBC-06FD-55B9-102F4697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D41-F727-4253-9A48-23A10E22D345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D2A5206-EEA0-0729-D64C-BD51925D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33BB17C-99C3-D656-D650-AB34086F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FA57-DD67-406B-85C3-064A3A3AFF2A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894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FCB2C-3A46-F97C-39D1-70532A56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ED86AAE-2735-1A02-9C0E-A46F88E9D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4594A39-E0AF-EE9B-886B-D263B1C61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84B4D59-313F-A7D6-4897-CFA91EC9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D41-F727-4253-9A48-23A10E22D345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4F82919-6FFC-9C33-2B9E-35D9C47F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F8C8E4D-3DAD-88EA-8131-38A662A9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FA57-DD67-406B-85C3-064A3A3AFF2A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030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F853D-3A87-27D4-4447-F69269FC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2F9B203-A4CA-6365-FB09-2AE095583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956E5BD-8373-5F23-4E42-886DA3B2C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8E562A7-1293-1220-3D37-BD9B4B20F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22154A26-B1B8-BCF1-2636-84F386F74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CC3BFFD-855B-4DCD-0486-A3BF5B75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D41-F727-4253-9A48-23A10E22D345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75C5708-9E08-690F-C473-AF9F89D8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88AF5572-AEFC-030A-EFF2-7C40F2BA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FA57-DD67-406B-85C3-064A3A3AFF2A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821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667FF-F009-39DE-AC88-586053EA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0AE6938-75B6-F0C0-9DA9-758E9BAD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D41-F727-4253-9A48-23A10E22D345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13C91E3-D281-3E74-C06A-63279B5F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D3F0356-BADD-8595-DC6D-B3AA890A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FA57-DD67-406B-85C3-064A3A3AFF2A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133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3390949-9309-D24A-BFAE-0C469A47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D41-F727-4253-9A48-23A10E22D345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683EF84-CCE2-07B6-CD4D-D0645EDD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18C5B5B-F807-B24E-4D07-66E0D280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FA57-DD67-406B-85C3-064A3A3AFF2A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053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C7F9E-3547-6DFD-CD24-1107C010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0604F8-7DD3-FD80-ADBB-60C8ADB3F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CBBE267-730B-3ECD-57BC-607E00E37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FB2F240-0052-9977-7363-ACD5A4F2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D41-F727-4253-9A48-23A10E22D345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BA24FAD-FEBF-C91B-E060-EF7BD9F7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3C2FF9A-4903-F8BE-D6BD-1F77AD16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FA57-DD67-406B-85C3-064A3A3AFF2A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401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7BCD5-0B8B-3142-B393-D65B59CB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BDE30FF-47ED-19CF-0472-7E0B4AC7A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B978EB8-1069-B86B-39AE-115A2C6D6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85BABEC-3AB9-7977-E39B-78784FFE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D41-F727-4253-9A48-23A10E22D345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87B9EF4-6E25-E91A-3039-30218743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2E10C6B-2D28-1D36-27BD-4CDA9545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FA57-DD67-406B-85C3-064A3A3AFF2A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275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362922F-9D21-21F6-4DCE-261CF336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155F730-FA5E-A93C-ACAC-8AAAB3006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28AB0A-0205-0D93-24B3-31C776DE3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7BD41-F727-4253-9A48-23A10E22D345}" type="datetimeFigureOut">
              <a:rPr lang="pt-PT" smtClean="0"/>
              <a:t>17/05/2024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6BC9299-126B-C1B1-0576-BA547E287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570CCE5-B260-EF74-25B1-C6BB07917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FDFA57-DD67-406B-85C3-064A3A3AFF2A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639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  <p15:guide id="5" pos="370" userDrawn="1">
          <p15:clr>
            <a:srgbClr val="F26B43"/>
          </p15:clr>
        </p15:guide>
        <p15:guide id="6" pos="7310" userDrawn="1">
          <p15:clr>
            <a:srgbClr val="F26B43"/>
          </p15:clr>
        </p15:guide>
        <p15:guide id="7" pos="2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3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2.svg"/><Relationship Id="rId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5.sv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5.sv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12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5.sv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12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5.sv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5.sv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12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5.sv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12" Type="http://schemas.openxmlformats.org/officeDocument/2006/relationships/image" Target="../media/image2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5.sv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12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5.sv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12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5.sv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EA53D-1CAB-3383-E0F6-C4CD019B5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desfocar, Saturação de cores, azul, amarelo&#10;&#10;Descrição gerada automaticamente">
            <a:extLst>
              <a:ext uri="{FF2B5EF4-FFF2-40B4-BE49-F238E27FC236}">
                <a16:creationId xmlns:a16="http://schemas.microsoft.com/office/drawing/2014/main" id="{931FAB71-DE95-0A08-5DFA-1FE9609F4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95663" cy="68580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814A1EE3-C904-AB2A-4201-FE9F81D25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14" y="-269304"/>
            <a:ext cx="2294160" cy="229416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CD29DD3-29EA-1C26-DCC1-FBBA824F4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3319" y="1248987"/>
            <a:ext cx="7810719" cy="2808287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92E69"/>
                </a:solidFill>
              </a:rPr>
              <a:t>Nearly 10 years of EMOS from an NSI point of view</a:t>
            </a:r>
            <a:endParaRPr lang="pt-PT" b="1" dirty="0">
              <a:solidFill>
                <a:srgbClr val="192E69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98F727-2176-B843-B40F-87B9A786E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7867" y="4946159"/>
            <a:ext cx="3568593" cy="1159149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Markus Zwick</a:t>
            </a:r>
            <a:br>
              <a:rPr lang="en-US" sz="1800" dirty="0"/>
            </a:br>
            <a:r>
              <a:rPr lang="en-US" sz="1800" dirty="0"/>
              <a:t>Destatis</a:t>
            </a:r>
            <a:br>
              <a:rPr lang="en-US" sz="1800" dirty="0"/>
            </a:br>
            <a:r>
              <a:rPr lang="en-US" sz="1800" dirty="0"/>
              <a:t>Federal Statistical Office, Germany</a:t>
            </a:r>
          </a:p>
          <a:p>
            <a:pPr algn="l"/>
            <a:r>
              <a:rPr lang="en-US" sz="1800" dirty="0"/>
              <a:t>Estoril, 6 June 2024</a:t>
            </a:r>
            <a:endParaRPr lang="pt-PT" sz="1800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97032ACD-BA42-AEBA-5DAF-2ADF11C66FAB}"/>
              </a:ext>
            </a:extLst>
          </p:cNvPr>
          <p:cNvGrpSpPr/>
          <p:nvPr/>
        </p:nvGrpSpPr>
        <p:grpSpPr>
          <a:xfrm>
            <a:off x="572877" y="5249311"/>
            <a:ext cx="2249907" cy="1048266"/>
            <a:chOff x="4383639" y="5916425"/>
            <a:chExt cx="2249907" cy="1048266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D2DF7E3B-66D9-8ABD-01B9-83C2A589F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28668" y="6360677"/>
              <a:ext cx="952095" cy="128408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7B1ED7AF-F37E-3A2E-38B8-38B9A925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" r="3029"/>
            <a:stretch/>
          </p:blipFill>
          <p:spPr>
            <a:xfrm>
              <a:off x="4383639" y="5916425"/>
              <a:ext cx="2249907" cy="276423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E02B24E1-AFCF-0C0A-6C6D-9E875059CD29}"/>
                </a:ext>
              </a:extLst>
            </p:cNvPr>
            <p:cNvSpPr txBox="1"/>
            <p:nvPr/>
          </p:nvSpPr>
          <p:spPr>
            <a:xfrm>
              <a:off x="4801089" y="6656914"/>
              <a:ext cx="14072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b="0" i="0" dirty="0">
                  <a:solidFill>
                    <a:srgbClr val="192E69"/>
                  </a:solidFill>
                  <a:effectLst/>
                </a:rPr>
                <a:t>The conference is partly financed by the European Union</a:t>
              </a:r>
              <a:endParaRPr lang="pt-PT" sz="700" dirty="0">
                <a:solidFill>
                  <a:srgbClr val="192E69"/>
                </a:solidFill>
              </a:endParaRPr>
            </a:p>
          </p:txBody>
        </p:sp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67DE680B-128B-84B6-3F69-3FDF862C0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7382" y="620713"/>
            <a:ext cx="2713139" cy="64404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438EEFF4-0AB5-4AB5-FECA-DB868A9B32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125881" y="1619763"/>
            <a:ext cx="3397515" cy="3397515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8C57AD2D-7BBD-6B05-D69A-6EF948ED2C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08664" y="2165031"/>
            <a:ext cx="6105172" cy="53263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8943B04-E6F2-45D3-9D22-CD7E7D86F6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3739" y="3645559"/>
            <a:ext cx="1737511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9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179F3-667C-3AF7-D646-B01FE7268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m desfocar, Saturação de cores, azul, amarelo&#10;&#10;Descrição gerada automaticamente">
            <a:extLst>
              <a:ext uri="{FF2B5EF4-FFF2-40B4-BE49-F238E27FC236}">
                <a16:creationId xmlns:a16="http://schemas.microsoft.com/office/drawing/2014/main" id="{9058CD90-491D-583B-3436-289B5E16C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D61A0178-C95B-7BBB-597A-B3D12DF7A6E2}"/>
              </a:ext>
            </a:extLst>
          </p:cNvPr>
          <p:cNvGrpSpPr/>
          <p:nvPr/>
        </p:nvGrpSpPr>
        <p:grpSpPr>
          <a:xfrm>
            <a:off x="3568654" y="6205287"/>
            <a:ext cx="5054693" cy="307777"/>
            <a:chOff x="4383639" y="5904870"/>
            <a:chExt cx="5054693" cy="307777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633A5743-25D1-8D20-AA8A-D34B43E5E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56266" y="5990432"/>
              <a:ext cx="952095" cy="128408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A8899DBB-B7D1-56B3-06BA-065DC420A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" r="3029"/>
            <a:stretch/>
          </p:blipFill>
          <p:spPr>
            <a:xfrm>
              <a:off x="4383639" y="5916425"/>
              <a:ext cx="2249907" cy="276423"/>
            </a:xfrm>
            <a:prstGeom prst="rect">
              <a:avLst/>
            </a:prstGeom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1D040907-07B3-898D-EF84-FE1A2F6DCBC6}"/>
                </a:ext>
              </a:extLst>
            </p:cNvPr>
            <p:cNvSpPr txBox="1"/>
            <p:nvPr/>
          </p:nvSpPr>
          <p:spPr>
            <a:xfrm>
              <a:off x="8031081" y="5904870"/>
              <a:ext cx="14072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b="0" i="0" dirty="0">
                  <a:solidFill>
                    <a:srgbClr val="192E69"/>
                  </a:solidFill>
                  <a:effectLst/>
                </a:rPr>
                <a:t>The conference is partly financed by the European Union</a:t>
              </a:r>
              <a:endParaRPr lang="pt-PT" sz="700" dirty="0">
                <a:solidFill>
                  <a:srgbClr val="192E69"/>
                </a:solidFill>
              </a:endParaRPr>
            </a:p>
          </p:txBody>
        </p:sp>
      </p:grpSp>
      <p:pic>
        <p:nvPicPr>
          <p:cNvPr id="25" name="Gráfico 24">
            <a:extLst>
              <a:ext uri="{FF2B5EF4-FFF2-40B4-BE49-F238E27FC236}">
                <a16:creationId xmlns:a16="http://schemas.microsoft.com/office/drawing/2014/main" id="{661BE49E-4D40-9D00-4407-35413EA99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6619" y="-238125"/>
            <a:ext cx="5181600" cy="51816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AFF467C2-738C-5EEE-E718-3E5DD40F0E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2559" y="2456188"/>
            <a:ext cx="8206882" cy="1945625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3415868F-9BBC-F1F5-5C87-2B8BDE0354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755268" y="4113691"/>
            <a:ext cx="3528614" cy="352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6A096-6991-99D4-CB7D-6DD4C0628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D390D-8B36-E03E-76DD-4CD59D6A1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850" y="1769979"/>
            <a:ext cx="10058400" cy="4844357"/>
          </a:xfrm>
        </p:spPr>
        <p:txBody>
          <a:bodyPr anchor="ctr"/>
          <a:lstStyle/>
          <a:p>
            <a:pPr algn="l"/>
            <a:br>
              <a:rPr lang="en-US" b="1" dirty="0">
                <a:solidFill>
                  <a:srgbClr val="192E69"/>
                </a:solidFill>
              </a:rPr>
            </a:br>
            <a:br>
              <a:rPr lang="en-US" b="1" dirty="0">
                <a:solidFill>
                  <a:srgbClr val="192E69"/>
                </a:solidFill>
              </a:rPr>
            </a:br>
            <a:br>
              <a:rPr lang="en-US" sz="4400" b="1" dirty="0">
                <a:solidFill>
                  <a:srgbClr val="192E69"/>
                </a:solidFill>
              </a:rPr>
            </a:br>
            <a:endParaRPr lang="pt-PT" b="1" dirty="0">
              <a:solidFill>
                <a:srgbClr val="192E69"/>
              </a:solidFill>
            </a:endParaRPr>
          </a:p>
        </p:txBody>
      </p:sp>
      <p:pic>
        <p:nvPicPr>
          <p:cNvPr id="5" name="Imagem 4" descr="Uma imagem com desfocar, Saturação de cores, azul, amarelo&#10;&#10;Descrição gerada automaticamente">
            <a:extLst>
              <a:ext uri="{FF2B5EF4-FFF2-40B4-BE49-F238E27FC236}">
                <a16:creationId xmlns:a16="http://schemas.microsoft.com/office/drawing/2014/main" id="{B592A5CB-D864-82E4-59BA-81A7A484A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6" b="15611"/>
          <a:stretch/>
        </p:blipFill>
        <p:spPr>
          <a:xfrm>
            <a:off x="0" y="0"/>
            <a:ext cx="12192000" cy="1520825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32A0E63F-78A8-D820-B0FD-9DE49D8C942D}"/>
              </a:ext>
            </a:extLst>
          </p:cNvPr>
          <p:cNvGrpSpPr/>
          <p:nvPr/>
        </p:nvGrpSpPr>
        <p:grpSpPr>
          <a:xfrm>
            <a:off x="6549930" y="606523"/>
            <a:ext cx="5054693" cy="307777"/>
            <a:chOff x="4383639" y="5904870"/>
            <a:chExt cx="5054693" cy="307777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D0CF4A0E-7B87-AA26-6CD4-67BB1931C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56266" y="5990432"/>
              <a:ext cx="952095" cy="12840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D2D77CBA-A672-6C1F-2D24-4E2C91BC0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" r="3029"/>
            <a:stretch/>
          </p:blipFill>
          <p:spPr>
            <a:xfrm>
              <a:off x="4383639" y="5916425"/>
              <a:ext cx="2249907" cy="276423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A4849EF-996B-30F0-628E-D0F425A290A9}"/>
                </a:ext>
              </a:extLst>
            </p:cNvPr>
            <p:cNvSpPr txBox="1"/>
            <p:nvPr/>
          </p:nvSpPr>
          <p:spPr>
            <a:xfrm>
              <a:off x="8031081" y="5904870"/>
              <a:ext cx="14072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b="0" i="0" dirty="0">
                  <a:solidFill>
                    <a:srgbClr val="192E69"/>
                  </a:solidFill>
                  <a:effectLst/>
                </a:rPr>
                <a:t>The conference is partly financed by the European Union</a:t>
              </a:r>
              <a:endParaRPr lang="pt-PT" sz="700" dirty="0">
                <a:solidFill>
                  <a:srgbClr val="192E69"/>
                </a:solidFill>
              </a:endParaRPr>
            </a:p>
          </p:txBody>
        </p:sp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E2BF206F-57D5-A935-7753-A006A2A3D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375" y="434683"/>
            <a:ext cx="2713139" cy="64321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61AAEDE6-95BF-C743-85E9-D757D3630F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142" y="-1759202"/>
            <a:ext cx="3034160" cy="303416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07B8F465-6E25-FF02-4BC9-2958B471D6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84435" y="972435"/>
            <a:ext cx="2240380" cy="22403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066ECDB-6318-4E08-9A84-58509163A4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5538" y="1586586"/>
            <a:ext cx="9223093" cy="51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5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6A096-6991-99D4-CB7D-6DD4C0628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D390D-8B36-E03E-76DD-4CD59D6A1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850" y="1769979"/>
            <a:ext cx="10058400" cy="4844357"/>
          </a:xfrm>
        </p:spPr>
        <p:txBody>
          <a:bodyPr anchor="ctr"/>
          <a:lstStyle/>
          <a:p>
            <a:pPr algn="l"/>
            <a:br>
              <a:rPr lang="en-US" b="1" dirty="0">
                <a:solidFill>
                  <a:srgbClr val="192E69"/>
                </a:solidFill>
              </a:rPr>
            </a:br>
            <a:br>
              <a:rPr lang="en-US" b="1" dirty="0">
                <a:solidFill>
                  <a:srgbClr val="192E69"/>
                </a:solidFill>
              </a:rPr>
            </a:br>
            <a:br>
              <a:rPr lang="en-US" sz="4400" b="1" dirty="0">
                <a:solidFill>
                  <a:srgbClr val="192E69"/>
                </a:solidFill>
              </a:rPr>
            </a:br>
            <a:endParaRPr lang="pt-PT" b="1" dirty="0">
              <a:solidFill>
                <a:srgbClr val="192E69"/>
              </a:solidFill>
            </a:endParaRPr>
          </a:p>
        </p:txBody>
      </p:sp>
      <p:pic>
        <p:nvPicPr>
          <p:cNvPr id="5" name="Imagem 4" descr="Uma imagem com desfocar, Saturação de cores, azul, amarelo&#10;&#10;Descrição gerada automaticamente">
            <a:extLst>
              <a:ext uri="{FF2B5EF4-FFF2-40B4-BE49-F238E27FC236}">
                <a16:creationId xmlns:a16="http://schemas.microsoft.com/office/drawing/2014/main" id="{B592A5CB-D864-82E4-59BA-81A7A484A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6" b="15611"/>
          <a:stretch/>
        </p:blipFill>
        <p:spPr>
          <a:xfrm>
            <a:off x="0" y="0"/>
            <a:ext cx="12192000" cy="1520825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32A0E63F-78A8-D820-B0FD-9DE49D8C942D}"/>
              </a:ext>
            </a:extLst>
          </p:cNvPr>
          <p:cNvGrpSpPr/>
          <p:nvPr/>
        </p:nvGrpSpPr>
        <p:grpSpPr>
          <a:xfrm>
            <a:off x="6549930" y="606523"/>
            <a:ext cx="5054693" cy="307777"/>
            <a:chOff x="4383639" y="5904870"/>
            <a:chExt cx="5054693" cy="307777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D0CF4A0E-7B87-AA26-6CD4-67BB1931C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56266" y="5990432"/>
              <a:ext cx="952095" cy="12840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D2D77CBA-A672-6C1F-2D24-4E2C91BC0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" r="3029"/>
            <a:stretch/>
          </p:blipFill>
          <p:spPr>
            <a:xfrm>
              <a:off x="4383639" y="5916425"/>
              <a:ext cx="2249907" cy="276423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A4849EF-996B-30F0-628E-D0F425A290A9}"/>
                </a:ext>
              </a:extLst>
            </p:cNvPr>
            <p:cNvSpPr txBox="1"/>
            <p:nvPr/>
          </p:nvSpPr>
          <p:spPr>
            <a:xfrm>
              <a:off x="8031081" y="5904870"/>
              <a:ext cx="14072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b="0" i="0" dirty="0">
                  <a:solidFill>
                    <a:srgbClr val="192E69"/>
                  </a:solidFill>
                  <a:effectLst/>
                </a:rPr>
                <a:t>The conference is partly financed by the European Union</a:t>
              </a:r>
              <a:endParaRPr lang="pt-PT" sz="700" dirty="0">
                <a:solidFill>
                  <a:srgbClr val="192E69"/>
                </a:solidFill>
              </a:endParaRPr>
            </a:p>
          </p:txBody>
        </p:sp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E2BF206F-57D5-A935-7753-A006A2A3D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375" y="434683"/>
            <a:ext cx="2713139" cy="64321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61AAEDE6-95BF-C743-85E9-D757D3630F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142" y="-1759202"/>
            <a:ext cx="3034160" cy="303416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07B8F465-6E25-FF02-4BC9-2958B471D6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84435" y="972435"/>
            <a:ext cx="2240380" cy="224038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ACB77CF-F604-4426-962D-458189370E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826" y="1695972"/>
            <a:ext cx="9311634" cy="523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3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6A096-6991-99D4-CB7D-6DD4C0628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D390D-8B36-E03E-76DD-4CD59D6A1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850" y="1769979"/>
            <a:ext cx="10058400" cy="4844357"/>
          </a:xfrm>
        </p:spPr>
        <p:txBody>
          <a:bodyPr anchor="ctr"/>
          <a:lstStyle/>
          <a:p>
            <a:pPr algn="l"/>
            <a:br>
              <a:rPr lang="en-US" b="1" dirty="0">
                <a:solidFill>
                  <a:srgbClr val="192E69"/>
                </a:solidFill>
              </a:rPr>
            </a:br>
            <a:br>
              <a:rPr lang="en-US" b="1" dirty="0">
                <a:solidFill>
                  <a:srgbClr val="192E69"/>
                </a:solidFill>
              </a:rPr>
            </a:br>
            <a:br>
              <a:rPr lang="en-US" sz="4400" b="1" dirty="0">
                <a:solidFill>
                  <a:srgbClr val="192E69"/>
                </a:solidFill>
              </a:rPr>
            </a:br>
            <a:endParaRPr lang="pt-PT" b="1" dirty="0">
              <a:solidFill>
                <a:srgbClr val="192E69"/>
              </a:solidFill>
            </a:endParaRPr>
          </a:p>
        </p:txBody>
      </p:sp>
      <p:pic>
        <p:nvPicPr>
          <p:cNvPr id="5" name="Imagem 4" descr="Uma imagem com desfocar, Saturação de cores, azul, amarelo&#10;&#10;Descrição gerada automaticamente">
            <a:extLst>
              <a:ext uri="{FF2B5EF4-FFF2-40B4-BE49-F238E27FC236}">
                <a16:creationId xmlns:a16="http://schemas.microsoft.com/office/drawing/2014/main" id="{B592A5CB-D864-82E4-59BA-81A7A484A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6" b="15611"/>
          <a:stretch/>
        </p:blipFill>
        <p:spPr>
          <a:xfrm>
            <a:off x="0" y="0"/>
            <a:ext cx="12192000" cy="1520825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32A0E63F-78A8-D820-B0FD-9DE49D8C942D}"/>
              </a:ext>
            </a:extLst>
          </p:cNvPr>
          <p:cNvGrpSpPr/>
          <p:nvPr/>
        </p:nvGrpSpPr>
        <p:grpSpPr>
          <a:xfrm>
            <a:off x="6549930" y="606523"/>
            <a:ext cx="5054693" cy="307777"/>
            <a:chOff x="4383639" y="5904870"/>
            <a:chExt cx="5054693" cy="307777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D0CF4A0E-7B87-AA26-6CD4-67BB1931C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56266" y="5990432"/>
              <a:ext cx="952095" cy="12840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D2D77CBA-A672-6C1F-2D24-4E2C91BC0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" r="3029"/>
            <a:stretch/>
          </p:blipFill>
          <p:spPr>
            <a:xfrm>
              <a:off x="4383639" y="5916425"/>
              <a:ext cx="2249907" cy="276423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A4849EF-996B-30F0-628E-D0F425A290A9}"/>
                </a:ext>
              </a:extLst>
            </p:cNvPr>
            <p:cNvSpPr txBox="1"/>
            <p:nvPr/>
          </p:nvSpPr>
          <p:spPr>
            <a:xfrm>
              <a:off x="8031081" y="5904870"/>
              <a:ext cx="14072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b="0" i="0" dirty="0">
                  <a:solidFill>
                    <a:srgbClr val="192E69"/>
                  </a:solidFill>
                  <a:effectLst/>
                </a:rPr>
                <a:t>The conference is partly financed by the European Union</a:t>
              </a:r>
              <a:endParaRPr lang="pt-PT" sz="700" dirty="0">
                <a:solidFill>
                  <a:srgbClr val="192E69"/>
                </a:solidFill>
              </a:endParaRPr>
            </a:p>
          </p:txBody>
        </p:sp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E2BF206F-57D5-A935-7753-A006A2A3D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375" y="434683"/>
            <a:ext cx="2713139" cy="64321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61AAEDE6-95BF-C743-85E9-D757D3630F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142" y="-1759202"/>
            <a:ext cx="3034160" cy="303416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07B8F465-6E25-FF02-4BC9-2958B471D6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84435" y="972435"/>
            <a:ext cx="2240380" cy="22403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F8D0B78-4A97-4BB3-88A1-915060063C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5020" y="1769979"/>
            <a:ext cx="8934059" cy="50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1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6A096-6991-99D4-CB7D-6DD4C0628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D390D-8B36-E03E-76DD-4CD59D6A1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850" y="1769979"/>
            <a:ext cx="10058400" cy="4844357"/>
          </a:xfrm>
        </p:spPr>
        <p:txBody>
          <a:bodyPr anchor="ctr"/>
          <a:lstStyle/>
          <a:p>
            <a:pPr algn="l"/>
            <a:br>
              <a:rPr lang="en-US" b="1" dirty="0">
                <a:solidFill>
                  <a:srgbClr val="192E69"/>
                </a:solidFill>
              </a:rPr>
            </a:br>
            <a:br>
              <a:rPr lang="en-US" b="1" dirty="0">
                <a:solidFill>
                  <a:srgbClr val="192E69"/>
                </a:solidFill>
              </a:rPr>
            </a:br>
            <a:br>
              <a:rPr lang="en-US" sz="4400" b="1" dirty="0">
                <a:solidFill>
                  <a:srgbClr val="192E69"/>
                </a:solidFill>
              </a:rPr>
            </a:br>
            <a:endParaRPr lang="pt-PT" b="1" dirty="0">
              <a:solidFill>
                <a:srgbClr val="192E69"/>
              </a:solidFill>
            </a:endParaRPr>
          </a:p>
        </p:txBody>
      </p:sp>
      <p:pic>
        <p:nvPicPr>
          <p:cNvPr id="5" name="Imagem 4" descr="Uma imagem com desfocar, Saturação de cores, azul, amarelo&#10;&#10;Descrição gerada automaticamente">
            <a:extLst>
              <a:ext uri="{FF2B5EF4-FFF2-40B4-BE49-F238E27FC236}">
                <a16:creationId xmlns:a16="http://schemas.microsoft.com/office/drawing/2014/main" id="{B592A5CB-D864-82E4-59BA-81A7A484A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6" b="15611"/>
          <a:stretch/>
        </p:blipFill>
        <p:spPr>
          <a:xfrm>
            <a:off x="0" y="0"/>
            <a:ext cx="12192000" cy="1520825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32A0E63F-78A8-D820-B0FD-9DE49D8C942D}"/>
              </a:ext>
            </a:extLst>
          </p:cNvPr>
          <p:cNvGrpSpPr/>
          <p:nvPr/>
        </p:nvGrpSpPr>
        <p:grpSpPr>
          <a:xfrm>
            <a:off x="6549930" y="606523"/>
            <a:ext cx="5054693" cy="307777"/>
            <a:chOff x="4383639" y="5904870"/>
            <a:chExt cx="5054693" cy="307777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D0CF4A0E-7B87-AA26-6CD4-67BB1931C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56266" y="5990432"/>
              <a:ext cx="952095" cy="12840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D2D77CBA-A672-6C1F-2D24-4E2C91BC0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" r="3029"/>
            <a:stretch/>
          </p:blipFill>
          <p:spPr>
            <a:xfrm>
              <a:off x="4383639" y="5916425"/>
              <a:ext cx="2249907" cy="276423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A4849EF-996B-30F0-628E-D0F425A290A9}"/>
                </a:ext>
              </a:extLst>
            </p:cNvPr>
            <p:cNvSpPr txBox="1"/>
            <p:nvPr/>
          </p:nvSpPr>
          <p:spPr>
            <a:xfrm>
              <a:off x="8031081" y="5904870"/>
              <a:ext cx="14072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b="0" i="0" dirty="0">
                  <a:solidFill>
                    <a:srgbClr val="192E69"/>
                  </a:solidFill>
                  <a:effectLst/>
                </a:rPr>
                <a:t>The conference is partly financed by the European Union</a:t>
              </a:r>
              <a:endParaRPr lang="pt-PT" sz="700" dirty="0">
                <a:solidFill>
                  <a:srgbClr val="192E69"/>
                </a:solidFill>
              </a:endParaRPr>
            </a:p>
          </p:txBody>
        </p:sp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E2BF206F-57D5-A935-7753-A006A2A3D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375" y="434683"/>
            <a:ext cx="2713139" cy="64321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61AAEDE6-95BF-C743-85E9-D757D3630F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142" y="-1759202"/>
            <a:ext cx="3034160" cy="303416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07B8F465-6E25-FF02-4BC9-2958B471D6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84435" y="972435"/>
            <a:ext cx="2240380" cy="22403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994494D-40AB-48BC-8BBD-BEC5CFD11D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5956" y="1695972"/>
            <a:ext cx="8612188" cy="484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5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6A096-6991-99D4-CB7D-6DD4C0628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D390D-8B36-E03E-76DD-4CD59D6A1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850" y="1769979"/>
            <a:ext cx="10058400" cy="4844357"/>
          </a:xfrm>
        </p:spPr>
        <p:txBody>
          <a:bodyPr anchor="ctr"/>
          <a:lstStyle/>
          <a:p>
            <a:pPr algn="l"/>
            <a:br>
              <a:rPr lang="en-US" b="1" dirty="0">
                <a:solidFill>
                  <a:srgbClr val="192E69"/>
                </a:solidFill>
              </a:rPr>
            </a:br>
            <a:br>
              <a:rPr lang="en-US" b="1" dirty="0">
                <a:solidFill>
                  <a:srgbClr val="192E69"/>
                </a:solidFill>
              </a:rPr>
            </a:br>
            <a:br>
              <a:rPr lang="en-US" sz="4400" b="1" dirty="0">
                <a:solidFill>
                  <a:srgbClr val="192E69"/>
                </a:solidFill>
              </a:rPr>
            </a:br>
            <a:endParaRPr lang="pt-PT" b="1" dirty="0">
              <a:solidFill>
                <a:srgbClr val="192E69"/>
              </a:solidFill>
            </a:endParaRPr>
          </a:p>
        </p:txBody>
      </p:sp>
      <p:pic>
        <p:nvPicPr>
          <p:cNvPr id="5" name="Imagem 4" descr="Uma imagem com desfocar, Saturação de cores, azul, amarelo&#10;&#10;Descrição gerada automaticamente">
            <a:extLst>
              <a:ext uri="{FF2B5EF4-FFF2-40B4-BE49-F238E27FC236}">
                <a16:creationId xmlns:a16="http://schemas.microsoft.com/office/drawing/2014/main" id="{B592A5CB-D864-82E4-59BA-81A7A484A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6" b="15611"/>
          <a:stretch/>
        </p:blipFill>
        <p:spPr>
          <a:xfrm>
            <a:off x="0" y="0"/>
            <a:ext cx="12192000" cy="1520825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32A0E63F-78A8-D820-B0FD-9DE49D8C942D}"/>
              </a:ext>
            </a:extLst>
          </p:cNvPr>
          <p:cNvGrpSpPr/>
          <p:nvPr/>
        </p:nvGrpSpPr>
        <p:grpSpPr>
          <a:xfrm>
            <a:off x="6549930" y="606523"/>
            <a:ext cx="5054693" cy="307777"/>
            <a:chOff x="4383639" y="5904870"/>
            <a:chExt cx="5054693" cy="307777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D0CF4A0E-7B87-AA26-6CD4-67BB1931C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56266" y="5990432"/>
              <a:ext cx="952095" cy="12840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D2D77CBA-A672-6C1F-2D24-4E2C91BC0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" r="3029"/>
            <a:stretch/>
          </p:blipFill>
          <p:spPr>
            <a:xfrm>
              <a:off x="4383639" y="5916425"/>
              <a:ext cx="2249907" cy="276423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A4849EF-996B-30F0-628E-D0F425A290A9}"/>
                </a:ext>
              </a:extLst>
            </p:cNvPr>
            <p:cNvSpPr txBox="1"/>
            <p:nvPr/>
          </p:nvSpPr>
          <p:spPr>
            <a:xfrm>
              <a:off x="8031081" y="5904870"/>
              <a:ext cx="14072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b="0" i="0" dirty="0">
                  <a:solidFill>
                    <a:srgbClr val="192E69"/>
                  </a:solidFill>
                  <a:effectLst/>
                </a:rPr>
                <a:t>The conference is partly financed by the European Union</a:t>
              </a:r>
              <a:endParaRPr lang="pt-PT" sz="700" dirty="0">
                <a:solidFill>
                  <a:srgbClr val="192E69"/>
                </a:solidFill>
              </a:endParaRPr>
            </a:p>
          </p:txBody>
        </p:sp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E2BF206F-57D5-A935-7753-A006A2A3D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375" y="434683"/>
            <a:ext cx="2713139" cy="64321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61AAEDE6-95BF-C743-85E9-D757D3630F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142" y="-1759202"/>
            <a:ext cx="3034160" cy="303416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07B8F465-6E25-FF02-4BC9-2958B471D6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84435" y="972435"/>
            <a:ext cx="2240380" cy="22403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F55B608-118C-48E6-9E66-D360A16E6A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5955" y="1695972"/>
            <a:ext cx="8612190" cy="48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4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6A096-6991-99D4-CB7D-6DD4C0628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D390D-8B36-E03E-76DD-4CD59D6A1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850" y="1769979"/>
            <a:ext cx="10058400" cy="4844357"/>
          </a:xfrm>
        </p:spPr>
        <p:txBody>
          <a:bodyPr anchor="ctr"/>
          <a:lstStyle/>
          <a:p>
            <a:pPr algn="l"/>
            <a:br>
              <a:rPr lang="en-US" b="1" dirty="0">
                <a:solidFill>
                  <a:srgbClr val="192E69"/>
                </a:solidFill>
              </a:rPr>
            </a:br>
            <a:br>
              <a:rPr lang="en-US" b="1" dirty="0">
                <a:solidFill>
                  <a:srgbClr val="192E69"/>
                </a:solidFill>
              </a:rPr>
            </a:br>
            <a:br>
              <a:rPr lang="en-US" sz="4400" b="1" dirty="0">
                <a:solidFill>
                  <a:srgbClr val="192E69"/>
                </a:solidFill>
              </a:rPr>
            </a:br>
            <a:endParaRPr lang="pt-PT" b="1" dirty="0">
              <a:solidFill>
                <a:srgbClr val="192E69"/>
              </a:solidFill>
            </a:endParaRPr>
          </a:p>
        </p:txBody>
      </p:sp>
      <p:pic>
        <p:nvPicPr>
          <p:cNvPr id="5" name="Imagem 4" descr="Uma imagem com desfocar, Saturação de cores, azul, amarelo&#10;&#10;Descrição gerada automaticamente">
            <a:extLst>
              <a:ext uri="{FF2B5EF4-FFF2-40B4-BE49-F238E27FC236}">
                <a16:creationId xmlns:a16="http://schemas.microsoft.com/office/drawing/2014/main" id="{B592A5CB-D864-82E4-59BA-81A7A484A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6" b="15611"/>
          <a:stretch/>
        </p:blipFill>
        <p:spPr>
          <a:xfrm>
            <a:off x="0" y="0"/>
            <a:ext cx="12192000" cy="1520825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32A0E63F-78A8-D820-B0FD-9DE49D8C942D}"/>
              </a:ext>
            </a:extLst>
          </p:cNvPr>
          <p:cNvGrpSpPr/>
          <p:nvPr/>
        </p:nvGrpSpPr>
        <p:grpSpPr>
          <a:xfrm>
            <a:off x="6549930" y="606523"/>
            <a:ext cx="5054693" cy="307777"/>
            <a:chOff x="4383639" y="5904870"/>
            <a:chExt cx="5054693" cy="307777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D0CF4A0E-7B87-AA26-6CD4-67BB1931C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56266" y="5990432"/>
              <a:ext cx="952095" cy="12840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D2D77CBA-A672-6C1F-2D24-4E2C91BC0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" r="3029"/>
            <a:stretch/>
          </p:blipFill>
          <p:spPr>
            <a:xfrm>
              <a:off x="4383639" y="5916425"/>
              <a:ext cx="2249907" cy="276423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A4849EF-996B-30F0-628E-D0F425A290A9}"/>
                </a:ext>
              </a:extLst>
            </p:cNvPr>
            <p:cNvSpPr txBox="1"/>
            <p:nvPr/>
          </p:nvSpPr>
          <p:spPr>
            <a:xfrm>
              <a:off x="8031081" y="5904870"/>
              <a:ext cx="14072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b="0" i="0" dirty="0">
                  <a:solidFill>
                    <a:srgbClr val="192E69"/>
                  </a:solidFill>
                  <a:effectLst/>
                </a:rPr>
                <a:t>The conference is partly financed by the European Union</a:t>
              </a:r>
              <a:endParaRPr lang="pt-PT" sz="700" dirty="0">
                <a:solidFill>
                  <a:srgbClr val="192E69"/>
                </a:solidFill>
              </a:endParaRPr>
            </a:p>
          </p:txBody>
        </p:sp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E2BF206F-57D5-A935-7753-A006A2A3D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375" y="434683"/>
            <a:ext cx="2713139" cy="64321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61AAEDE6-95BF-C743-85E9-D757D3630F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142" y="-1759202"/>
            <a:ext cx="3034160" cy="303416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07B8F465-6E25-FF02-4BC9-2958B471D6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84435" y="972435"/>
            <a:ext cx="2240380" cy="22403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F9D1C2A-9FF6-4507-B5C3-C6DC1EBEFF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1352" y="1709641"/>
            <a:ext cx="8261396" cy="46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2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6A096-6991-99D4-CB7D-6DD4C0628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D390D-8B36-E03E-76DD-4CD59D6A1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850" y="1769979"/>
            <a:ext cx="10058400" cy="4844357"/>
          </a:xfrm>
        </p:spPr>
        <p:txBody>
          <a:bodyPr anchor="ctr"/>
          <a:lstStyle/>
          <a:p>
            <a:pPr algn="l"/>
            <a:br>
              <a:rPr lang="en-US" b="1" dirty="0">
                <a:solidFill>
                  <a:srgbClr val="192E69"/>
                </a:solidFill>
              </a:rPr>
            </a:br>
            <a:br>
              <a:rPr lang="en-US" b="1" dirty="0">
                <a:solidFill>
                  <a:srgbClr val="192E69"/>
                </a:solidFill>
              </a:rPr>
            </a:br>
            <a:br>
              <a:rPr lang="en-US" sz="4400" b="1" dirty="0">
                <a:solidFill>
                  <a:srgbClr val="192E69"/>
                </a:solidFill>
              </a:rPr>
            </a:br>
            <a:endParaRPr lang="pt-PT" b="1" dirty="0">
              <a:solidFill>
                <a:srgbClr val="192E69"/>
              </a:solidFill>
            </a:endParaRPr>
          </a:p>
        </p:txBody>
      </p:sp>
      <p:pic>
        <p:nvPicPr>
          <p:cNvPr id="5" name="Imagem 4" descr="Uma imagem com desfocar, Saturação de cores, azul, amarelo&#10;&#10;Descrição gerada automaticamente">
            <a:extLst>
              <a:ext uri="{FF2B5EF4-FFF2-40B4-BE49-F238E27FC236}">
                <a16:creationId xmlns:a16="http://schemas.microsoft.com/office/drawing/2014/main" id="{B592A5CB-D864-82E4-59BA-81A7A484A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6" b="15611"/>
          <a:stretch/>
        </p:blipFill>
        <p:spPr>
          <a:xfrm>
            <a:off x="0" y="0"/>
            <a:ext cx="12192000" cy="1520825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32A0E63F-78A8-D820-B0FD-9DE49D8C942D}"/>
              </a:ext>
            </a:extLst>
          </p:cNvPr>
          <p:cNvGrpSpPr/>
          <p:nvPr/>
        </p:nvGrpSpPr>
        <p:grpSpPr>
          <a:xfrm>
            <a:off x="6549930" y="606523"/>
            <a:ext cx="5054693" cy="307777"/>
            <a:chOff x="4383639" y="5904870"/>
            <a:chExt cx="5054693" cy="307777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D0CF4A0E-7B87-AA26-6CD4-67BB1931C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56266" y="5990432"/>
              <a:ext cx="952095" cy="12840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D2D77CBA-A672-6C1F-2D24-4E2C91BC0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" r="3029"/>
            <a:stretch/>
          </p:blipFill>
          <p:spPr>
            <a:xfrm>
              <a:off x="4383639" y="5916425"/>
              <a:ext cx="2249907" cy="276423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A4849EF-996B-30F0-628E-D0F425A290A9}"/>
                </a:ext>
              </a:extLst>
            </p:cNvPr>
            <p:cNvSpPr txBox="1"/>
            <p:nvPr/>
          </p:nvSpPr>
          <p:spPr>
            <a:xfrm>
              <a:off x="8031081" y="5904870"/>
              <a:ext cx="14072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b="0" i="0" dirty="0">
                  <a:solidFill>
                    <a:srgbClr val="192E69"/>
                  </a:solidFill>
                  <a:effectLst/>
                </a:rPr>
                <a:t>The conference is partly financed by the European Union</a:t>
              </a:r>
              <a:endParaRPr lang="pt-PT" sz="700" dirty="0">
                <a:solidFill>
                  <a:srgbClr val="192E69"/>
                </a:solidFill>
              </a:endParaRPr>
            </a:p>
          </p:txBody>
        </p:sp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E2BF206F-57D5-A935-7753-A006A2A3D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375" y="434683"/>
            <a:ext cx="2713139" cy="64321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61AAEDE6-95BF-C743-85E9-D757D3630F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142" y="-1759202"/>
            <a:ext cx="3034160" cy="303416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07B8F465-6E25-FF02-4BC9-2958B471D6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84435" y="972435"/>
            <a:ext cx="2240380" cy="22403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0639794-EEFB-4855-9720-8E74E5A413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9320" y="1769979"/>
            <a:ext cx="8045460" cy="452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2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6A096-6991-99D4-CB7D-6DD4C0628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D390D-8B36-E03E-76DD-4CD59D6A1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850" y="1769979"/>
            <a:ext cx="10058400" cy="4844357"/>
          </a:xfrm>
        </p:spPr>
        <p:txBody>
          <a:bodyPr anchor="ctr"/>
          <a:lstStyle/>
          <a:p>
            <a:pPr algn="l"/>
            <a:br>
              <a:rPr lang="en-US" b="1" dirty="0">
                <a:solidFill>
                  <a:srgbClr val="192E69"/>
                </a:solidFill>
              </a:rPr>
            </a:br>
            <a:br>
              <a:rPr lang="en-US" b="1" dirty="0">
                <a:solidFill>
                  <a:srgbClr val="192E69"/>
                </a:solidFill>
              </a:rPr>
            </a:br>
            <a:br>
              <a:rPr lang="en-US" sz="4400" b="1" dirty="0">
                <a:solidFill>
                  <a:srgbClr val="192E69"/>
                </a:solidFill>
              </a:rPr>
            </a:br>
            <a:endParaRPr lang="pt-PT" b="1" dirty="0">
              <a:solidFill>
                <a:srgbClr val="192E69"/>
              </a:solidFill>
            </a:endParaRPr>
          </a:p>
        </p:txBody>
      </p:sp>
      <p:pic>
        <p:nvPicPr>
          <p:cNvPr id="5" name="Imagem 4" descr="Uma imagem com desfocar, Saturação de cores, azul, amarelo&#10;&#10;Descrição gerada automaticamente">
            <a:extLst>
              <a:ext uri="{FF2B5EF4-FFF2-40B4-BE49-F238E27FC236}">
                <a16:creationId xmlns:a16="http://schemas.microsoft.com/office/drawing/2014/main" id="{B592A5CB-D864-82E4-59BA-81A7A484A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6" b="15611"/>
          <a:stretch/>
        </p:blipFill>
        <p:spPr>
          <a:xfrm>
            <a:off x="0" y="0"/>
            <a:ext cx="12192000" cy="1520825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32A0E63F-78A8-D820-B0FD-9DE49D8C942D}"/>
              </a:ext>
            </a:extLst>
          </p:cNvPr>
          <p:cNvGrpSpPr/>
          <p:nvPr/>
        </p:nvGrpSpPr>
        <p:grpSpPr>
          <a:xfrm>
            <a:off x="6549930" y="606523"/>
            <a:ext cx="5054693" cy="307777"/>
            <a:chOff x="4383639" y="5904870"/>
            <a:chExt cx="5054693" cy="307777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D0CF4A0E-7B87-AA26-6CD4-67BB1931C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56266" y="5990432"/>
              <a:ext cx="952095" cy="12840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D2D77CBA-A672-6C1F-2D24-4E2C91BC0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" r="3029"/>
            <a:stretch/>
          </p:blipFill>
          <p:spPr>
            <a:xfrm>
              <a:off x="4383639" y="5916425"/>
              <a:ext cx="2249907" cy="276423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A4849EF-996B-30F0-628E-D0F425A290A9}"/>
                </a:ext>
              </a:extLst>
            </p:cNvPr>
            <p:cNvSpPr txBox="1"/>
            <p:nvPr/>
          </p:nvSpPr>
          <p:spPr>
            <a:xfrm>
              <a:off x="8031081" y="5904870"/>
              <a:ext cx="14072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b="0" i="0" dirty="0">
                  <a:solidFill>
                    <a:srgbClr val="192E69"/>
                  </a:solidFill>
                  <a:effectLst/>
                </a:rPr>
                <a:t>The conference is partly financed by the European Union</a:t>
              </a:r>
              <a:endParaRPr lang="pt-PT" sz="700" dirty="0">
                <a:solidFill>
                  <a:srgbClr val="192E69"/>
                </a:solidFill>
              </a:endParaRPr>
            </a:p>
          </p:txBody>
        </p:sp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E2BF206F-57D5-A935-7753-A006A2A3D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375" y="434683"/>
            <a:ext cx="2713139" cy="64321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61AAEDE6-95BF-C743-85E9-D757D3630F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142" y="-1759202"/>
            <a:ext cx="3034160" cy="303416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07B8F465-6E25-FF02-4BC9-2958B471D6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84435" y="972435"/>
            <a:ext cx="2240380" cy="22403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79F237D-8B96-48A0-B946-F4FFA8781A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1184" y="1840843"/>
            <a:ext cx="7995134" cy="449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34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D1E8EA4CD0804C918D6218EA0473AD" ma:contentTypeVersion="20" ma:contentTypeDescription="Criar um novo documento." ma:contentTypeScope="" ma:versionID="af169f06d429a3f20d4ab00d5d109ed9">
  <xsd:schema xmlns:xsd="http://www.w3.org/2001/XMLSchema" xmlns:xs="http://www.w3.org/2001/XMLSchema" xmlns:p="http://schemas.microsoft.com/office/2006/metadata/properties" xmlns:ns2="95e050e0-9c38-4d65-b99e-95696d3c879d" xmlns:ns3="5c9e08c8-e7f2-462b-9164-2ef5c429cc81" targetNamespace="http://schemas.microsoft.com/office/2006/metadata/properties" ma:root="true" ma:fieldsID="3bbb77e109ed7e35b519c82c68df2200" ns2:_="" ns3:_="">
    <xsd:import namespace="95e050e0-9c38-4d65-b99e-95696d3c879d"/>
    <xsd:import namespace="5c9e08c8-e7f2-462b-9164-2ef5c429cc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050e0-9c38-4d65-b99e-95696d3c8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f5c1640c-3db8-4566-90c0-52ccacb8e1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e08c8-e7f2-462b-9164-2ef5c429cc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ff5524-624c-4f69-bd55-967041d09b88}" ma:internalName="TaxCatchAll" ma:showField="CatchAllData" ma:web="5c9e08c8-e7f2-462b-9164-2ef5c429cc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772355-8F1C-4DB7-AD72-8835CA80B4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D760CD-997B-4E92-B810-B788BD53A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050e0-9c38-4d65-b99e-95696d3c879d"/>
    <ds:schemaRef ds:uri="5c9e08c8-e7f2-462b-9164-2ef5c429c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Breitbild</PresentationFormat>
  <Paragraphs>21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Tema do Office</vt:lpstr>
      <vt:lpstr>Nearly 10 years of EMOS from an NSI point of view</vt:lpstr>
      <vt:lpstr>   </vt:lpstr>
      <vt:lpstr>   </vt:lpstr>
      <vt:lpstr>   </vt:lpstr>
      <vt:lpstr>   </vt:lpstr>
      <vt:lpstr>   </vt:lpstr>
      <vt:lpstr>   </vt:lpstr>
      <vt:lpstr>   </vt:lpstr>
      <vt:lpstr>  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Brito | Leading.pt</dc:creator>
  <cp:lastModifiedBy>Zwick, Markus (B2)</cp:lastModifiedBy>
  <cp:revision>7</cp:revision>
  <dcterms:created xsi:type="dcterms:W3CDTF">2024-02-27T11:40:56Z</dcterms:created>
  <dcterms:modified xsi:type="dcterms:W3CDTF">2024-05-17T14:22:57Z</dcterms:modified>
</cp:coreProperties>
</file>