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0"/>
  </p:notesMasterIdLst>
  <p:sldIdLst>
    <p:sldId id="397" r:id="rId6"/>
    <p:sldId id="37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9" r:id="rId16"/>
    <p:sldId id="400" r:id="rId17"/>
    <p:sldId id="387" r:id="rId18"/>
    <p:sldId id="39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07A47E-DE68-B4C5-7A6E-30A966600A21}" name="Stickling, Erwin" initials="SE" userId="S::erwin.stickling@faz-bm.de::6ac57fcd-a5c5-482f-883a-8c54ef089ac6" providerId="AD"/>
  <p188:author id="{BF7583A8-7CB1-E59E-214A-3A65E988BD72}" name="Lehnen, Cliff" initials="LC" userId="S::cliff.lehnen@faz-bm.de::9ef64749-1028-47bc-9c27-21cc50e8ca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00"/>
    <a:srgbClr val="003770"/>
    <a:srgbClr val="9F2137"/>
    <a:srgbClr val="486289"/>
    <a:srgbClr val="002449"/>
    <a:srgbClr val="011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B0AC1-FA69-4068-A13B-C8C052863F00}" v="3" dt="2026-02-19T13:11:53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Reiß" userId="b20c5327-cfc3-431e-adba-f3d9960e0b2b" providerId="ADAL" clId="{33A447C7-19D6-4BC4-BA6E-3284A87F4118}"/>
    <pc:docChg chg="custSel modSld modMainMaster">
      <pc:chgData name="Stefanie Reiß" userId="b20c5327-cfc3-431e-adba-f3d9960e0b2b" providerId="ADAL" clId="{33A447C7-19D6-4BC4-BA6E-3284A87F4118}" dt="2026-02-19T13:11:53.989" v="48"/>
      <pc:docMkLst>
        <pc:docMk/>
      </pc:docMkLst>
      <pc:sldChg chg="addSp delSp modSp mod">
        <pc:chgData name="Stefanie Reiß" userId="b20c5327-cfc3-431e-adba-f3d9960e0b2b" providerId="ADAL" clId="{33A447C7-19D6-4BC4-BA6E-3284A87F4118}" dt="2026-02-19T13:11:52.560" v="47"/>
        <pc:sldMkLst>
          <pc:docMk/>
          <pc:sldMk cId="3894402657" sldId="387"/>
        </pc:sldMkLst>
        <pc:grpChg chg="del">
          <ac:chgData name="Stefanie Reiß" userId="b20c5327-cfc3-431e-adba-f3d9960e0b2b" providerId="ADAL" clId="{33A447C7-19D6-4BC4-BA6E-3284A87F4118}" dt="2026-02-19T13:11:44.919" v="45" actId="478"/>
          <ac:grpSpMkLst>
            <pc:docMk/>
            <pc:sldMk cId="3894402657" sldId="387"/>
            <ac:grpSpMk id="6" creationId="{4A107129-3CCC-1A70-6291-758ACBC68969}"/>
          </ac:grpSpMkLst>
        </pc:grpChg>
        <pc:grpChg chg="topLvl">
          <ac:chgData name="Stefanie Reiß" userId="b20c5327-cfc3-431e-adba-f3d9960e0b2b" providerId="ADAL" clId="{33A447C7-19D6-4BC4-BA6E-3284A87F4118}" dt="2026-02-19T13:11:44.919" v="45" actId="478"/>
          <ac:grpSpMkLst>
            <pc:docMk/>
            <pc:sldMk cId="3894402657" sldId="387"/>
            <ac:grpSpMk id="8" creationId="{4F837162-C2CE-4B66-A6F6-C399C4EEEC7F}"/>
          </ac:grpSpMkLst>
        </pc:grpChg>
        <pc:picChg chg="add mod">
          <ac:chgData name="Stefanie Reiß" userId="b20c5327-cfc3-431e-adba-f3d9960e0b2b" providerId="ADAL" clId="{33A447C7-19D6-4BC4-BA6E-3284A87F4118}" dt="2026-02-19T13:11:52.560" v="47"/>
          <ac:picMkLst>
            <pc:docMk/>
            <pc:sldMk cId="3894402657" sldId="387"/>
            <ac:picMk id="3" creationId="{8243DEFB-9E80-1DA3-5F5E-C4E643C04521}"/>
          </ac:picMkLst>
        </pc:picChg>
        <pc:picChg chg="del topLvl">
          <ac:chgData name="Stefanie Reiß" userId="b20c5327-cfc3-431e-adba-f3d9960e0b2b" providerId="ADAL" clId="{33A447C7-19D6-4BC4-BA6E-3284A87F4118}" dt="2026-02-19T13:11:44.919" v="45" actId="478"/>
          <ac:picMkLst>
            <pc:docMk/>
            <pc:sldMk cId="3894402657" sldId="387"/>
            <ac:picMk id="9" creationId="{17CED78A-C5FF-C2E7-4BC7-C7F60A7C0B4E}"/>
          </ac:picMkLst>
        </pc:picChg>
      </pc:sldChg>
      <pc:sldChg chg="addSp delSp modSp mod">
        <pc:chgData name="Stefanie Reiß" userId="b20c5327-cfc3-431e-adba-f3d9960e0b2b" providerId="ADAL" clId="{33A447C7-19D6-4BC4-BA6E-3284A87F4118}" dt="2026-02-19T13:11:53.989" v="48"/>
        <pc:sldMkLst>
          <pc:docMk/>
          <pc:sldMk cId="2401883158" sldId="398"/>
        </pc:sldMkLst>
        <pc:picChg chg="add mod">
          <ac:chgData name="Stefanie Reiß" userId="b20c5327-cfc3-431e-adba-f3d9960e0b2b" providerId="ADAL" clId="{33A447C7-19D6-4BC4-BA6E-3284A87F4118}" dt="2026-02-19T13:11:53.989" v="48"/>
          <ac:picMkLst>
            <pc:docMk/>
            <pc:sldMk cId="2401883158" sldId="398"/>
            <ac:picMk id="3" creationId="{16F42F6D-358A-FA86-8C1C-DEB29A105946}"/>
          </ac:picMkLst>
        </pc:picChg>
        <pc:picChg chg="del">
          <ac:chgData name="Stefanie Reiß" userId="b20c5327-cfc3-431e-adba-f3d9960e0b2b" providerId="ADAL" clId="{33A447C7-19D6-4BC4-BA6E-3284A87F4118}" dt="2026-02-19T13:11:50.343" v="46" actId="478"/>
          <ac:picMkLst>
            <pc:docMk/>
            <pc:sldMk cId="2401883158" sldId="398"/>
            <ac:picMk id="4" creationId="{517DF6A2-BA22-2282-90B6-F92CB2049B57}"/>
          </ac:picMkLst>
        </pc:picChg>
      </pc:sldChg>
      <pc:sldMasterChg chg="modSp modSldLayout">
        <pc:chgData name="Stefanie Reiß" userId="b20c5327-cfc3-431e-adba-f3d9960e0b2b" providerId="ADAL" clId="{33A447C7-19D6-4BC4-BA6E-3284A87F4118}" dt="2026-02-19T13:11:31.123" v="44"/>
        <pc:sldMasterMkLst>
          <pc:docMk/>
          <pc:sldMasterMk cId="3822243088" sldId="2147483672"/>
        </pc:sldMasterMkLst>
        <pc:sldLayoutChg chg="addSp delSp modSp mod">
          <pc:chgData name="Stefanie Reiß" userId="b20c5327-cfc3-431e-adba-f3d9960e0b2b" providerId="ADAL" clId="{33A447C7-19D6-4BC4-BA6E-3284A87F4118}" dt="2026-02-19T13:11:31.123" v="44"/>
          <pc:sldLayoutMkLst>
            <pc:docMk/>
            <pc:sldMasterMk cId="3822243088" sldId="2147483672"/>
            <pc:sldLayoutMk cId="1582426790" sldId="2147483676"/>
          </pc:sldLayoutMkLst>
          <pc:picChg chg="del">
            <ac:chgData name="Stefanie Reiß" userId="b20c5327-cfc3-431e-adba-f3d9960e0b2b" providerId="ADAL" clId="{33A447C7-19D6-4BC4-BA6E-3284A87F4118}" dt="2026-02-19T13:11:30.752" v="43" actId="478"/>
            <ac:picMkLst>
              <pc:docMk/>
              <pc:sldMasterMk cId="3822243088" sldId="2147483672"/>
              <pc:sldLayoutMk cId="1582426790" sldId="2147483676"/>
              <ac:picMk id="2" creationId="{86FF03BD-82E2-00D5-009F-365A27403FF5}"/>
            </ac:picMkLst>
          </pc:picChg>
          <pc:picChg chg="add mod">
            <ac:chgData name="Stefanie Reiß" userId="b20c5327-cfc3-431e-adba-f3d9960e0b2b" providerId="ADAL" clId="{33A447C7-19D6-4BC4-BA6E-3284A87F4118}" dt="2026-02-19T13:11:31.123" v="44"/>
            <ac:picMkLst>
              <pc:docMk/>
              <pc:sldMasterMk cId="3822243088" sldId="2147483672"/>
              <pc:sldLayoutMk cId="1582426790" sldId="2147483676"/>
              <ac:picMk id="3" creationId="{8EACE2FE-C6B0-9A00-D9F1-77219E78956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55B-064B-477A-8B7D-EE5655DBFDCF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AF8C6-824B-4C33-886E-9266B2A169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03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54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AF8C6-824B-4C33-886E-9266B2A1697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58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F30ACBE4-3986-424F-A0C3-DDE8E6336BD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3545E6EB-1EB3-BE8C-5428-6255E037C6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75C51BEC-CE5E-7163-4C2F-72C38EC2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8933427-E5FA-98CB-195B-23FE76F8D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840E2056-914F-F080-706F-4FB1D8A1DA4B}"/>
              </a:ext>
            </a:extLst>
          </p:cNvPr>
          <p:cNvSpPr txBox="1"/>
          <p:nvPr userDrawn="1"/>
        </p:nvSpPr>
        <p:spPr>
          <a:xfrm>
            <a:off x="1488818" y="522456"/>
            <a:ext cx="921075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6000" cap="all" dirty="0">
                <a:solidFill>
                  <a:schemeClr val="bg1"/>
                </a:solidFill>
                <a:latin typeface="Arial Narrow" panose="020B0606020202030204" pitchFamily="34" charset="0"/>
                <a:cs typeface="Calibri"/>
              </a:rPr>
              <a:t>Bewerbungsunterlagen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6DD0E8D-EC46-BFE9-051F-1EBEBDC15796}"/>
              </a:ext>
            </a:extLst>
          </p:cNvPr>
          <p:cNvSpPr txBox="1"/>
          <p:nvPr userDrawn="1"/>
        </p:nvSpPr>
        <p:spPr>
          <a:xfrm>
            <a:off x="1610584" y="181717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Kategorie:___________________________________________________________________________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E7FC932-A793-5CDF-4293-4BE52433E252}"/>
              </a:ext>
            </a:extLst>
          </p:cNvPr>
          <p:cNvSpPr txBox="1"/>
          <p:nvPr userDrawn="1"/>
        </p:nvSpPr>
        <p:spPr>
          <a:xfrm>
            <a:off x="1610584" y="2309357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Unternehmen:________________________________________________________________________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C458EDA-2716-9271-CD4A-0E55C2B15E97}"/>
              </a:ext>
            </a:extLst>
          </p:cNvPr>
          <p:cNvSpPr txBox="1"/>
          <p:nvPr userDrawn="1"/>
        </p:nvSpPr>
        <p:spPr>
          <a:xfrm>
            <a:off x="1610584" y="2801542"/>
            <a:ext cx="1039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Projektname:_________________________________________________________________________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09BBD4-24E8-879B-710B-159365D24DE9}"/>
              </a:ext>
            </a:extLst>
          </p:cNvPr>
          <p:cNvSpPr txBox="1"/>
          <p:nvPr userDrawn="1"/>
        </p:nvSpPr>
        <p:spPr>
          <a:xfrm>
            <a:off x="2598136" y="1736744"/>
            <a:ext cx="9593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Betriebliches Gesundheitsmanagement &amp; Mental Health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CC6652-CAA6-F275-0D5A-798791FAF017}"/>
              </a:ext>
            </a:extLst>
          </p:cNvPr>
          <p:cNvSpPr txBox="1"/>
          <p:nvPr userDrawn="1"/>
        </p:nvSpPr>
        <p:spPr>
          <a:xfrm>
            <a:off x="1610584" y="3293727"/>
            <a:ext cx="1039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Kontaktdaten für Rückfragen:__________________________________________________________________________</a:t>
            </a:r>
            <a:endParaRPr lang="de-DE" sz="2000" dirty="0">
              <a:solidFill>
                <a:schemeClr val="bg1"/>
              </a:solidFill>
              <a:highlight>
                <a:srgbClr val="C0C0C0"/>
              </a:highlight>
              <a:latin typeface="Arial Narrow" panose="020B0606020202030204" pitchFamily="34" charset="0"/>
            </a:endParaRP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95A53F0F-738D-7C5A-D173-98E88F7456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74" y="4232294"/>
            <a:ext cx="3459480" cy="23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D49BBF-332F-4681-8223-C29AAC09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4DD3E6AE-463A-76A1-2D1B-8AB4D5D627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E758A55-8F49-FA34-DDD1-4A44F44FD94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435F6CC-A78C-5D63-0CA9-061A00908547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139B5A-C406-A8D6-A701-1F8CF7F032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Wie wurde das Projekt evaluiert (Instrumente und Methoden)?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Welchen Mehrwert und Erfolg konnten Sie nachweisen?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6529E630-9E35-841C-171F-C3C03FB904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AB1A55AA-91E0-67EE-06ED-DF89D0463A20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9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EC70C53-1F68-D0FB-8ED7-93F0AAD639B0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8" name="Inhaltsplatzhalter 3">
              <a:extLst>
                <a:ext uri="{FF2B5EF4-FFF2-40B4-BE49-F238E27FC236}">
                  <a16:creationId xmlns:a16="http://schemas.microsoft.com/office/drawing/2014/main" id="{F91D81DF-FC1B-D934-2081-1150B4EACD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F68A394-92CF-C588-9BE0-D6DED437FCB3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8F930668-57E6-C226-2018-761748B980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Durch welche Maßnahmen wurde die Transparenz während der Durchführung gewährleistet?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genau sah die interne Kommunikation aus?</a:t>
            </a:r>
          </a:p>
        </p:txBody>
      </p: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C59F0125-EEE9-CAD9-7BD3-EAF60F0E5D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0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72460515-B0CC-2683-5AD4-258CEB24848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10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00D66C0-0F92-D76A-7F32-5CF3B871C44D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6" name="Inhaltsplatzhalter 3">
              <a:extLst>
                <a:ext uri="{FF2B5EF4-FFF2-40B4-BE49-F238E27FC236}">
                  <a16:creationId xmlns:a16="http://schemas.microsoft.com/office/drawing/2014/main" id="{906DA60B-D63E-796C-A390-EF89168796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F92B2EE-E351-F730-702B-3C2FF02032D9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Rectangle 4">
            <a:extLst>
              <a:ext uri="{FF2B5EF4-FFF2-40B4-BE49-F238E27FC236}">
                <a16:creationId xmlns:a16="http://schemas.microsoft.com/office/drawing/2014/main" id="{40186122-7491-D71E-378E-FF64B5A1DF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sind die wichtigsten </a:t>
            </a:r>
            <a:r>
              <a:rPr lang="de-DE" sz="1800" b="1" cap="all" dirty="0" err="1">
                <a:solidFill>
                  <a:srgbClr val="003770"/>
                </a:solidFill>
                <a:latin typeface="Calibri" panose="020F0502020204030204"/>
              </a:rPr>
              <a:t>Learnings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aus Ihrem BGM-Projekt?  </a:t>
            </a:r>
          </a:p>
        </p:txBody>
      </p:sp>
      <p:pic>
        <p:nvPicPr>
          <p:cNvPr id="4" name="Grafik 3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40964D3A-DB83-731F-9FB6-EBCB160A71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8B7455E-7E51-2D6F-4084-098967382BF6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11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704DAB-3404-6417-A51A-5A54B3D33002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2" name="Inhaltsplatzhalter 3">
              <a:extLst>
                <a:ext uri="{FF2B5EF4-FFF2-40B4-BE49-F238E27FC236}">
                  <a16:creationId xmlns:a16="http://schemas.microsoft.com/office/drawing/2014/main" id="{8C4A5E77-072B-2CAA-465E-A393895B39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D536411-FBD1-B837-E3F2-D76B4C4FC4F4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2A3D4DF4-D578-C64F-10F2-4FEAB4536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4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224ED3A-178F-6AB0-03D5-FF3C1648EAE8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12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5EA1E31-60FB-9BD1-8A27-5768A9E4297F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3" name="Inhaltsplatzhalter 3">
              <a:extLst>
                <a:ext uri="{FF2B5EF4-FFF2-40B4-BE49-F238E27FC236}">
                  <a16:creationId xmlns:a16="http://schemas.microsoft.com/office/drawing/2014/main" id="{C69CCA6B-D6A3-94A6-8227-A5D9E290279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2975135-4C9B-1F92-6792-812F7D4DAD90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8EACE2FE-C6B0-9A00-D9F1-77219E789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B70BD-1239-256E-E7B6-AAC7DF21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0B0510A-AA60-F788-2DE6-FF569E9C3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4C8B45-8136-FA14-F1A1-64D5542D5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C794DA-F09B-CF74-6E8D-A858100B1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8CC231-552E-8059-4BEC-82756F3F8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2F4913-220A-2D14-56DD-228A8322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017385-B06E-1341-F578-EDD168B0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755683-FF98-F8FC-C808-6729493D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1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3B665B-2E49-BEC4-4EED-62E41536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658EE8-08D7-0218-15DB-7507FA0F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95F5FF-019E-C55F-225E-4BFCDEF8B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617A0-1FBF-79CB-5009-D04667F1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76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A430B3-7A23-90D0-1B96-3586A8BE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56961F-0D15-0D95-D55C-49382CDD0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58EFB3-28A4-7647-7271-8D578FF4B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277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769B2-1306-04FD-F0D5-04809860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EBDD4-3277-348B-029C-5D8D43E4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6AFDDC-D58D-B3DB-82D2-228D86CFE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BA7C44-5B3C-B3A0-94BF-4633EFA04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009CBE-6269-FA11-15D5-EE3BAA04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73A4B7-0C03-D63C-85A9-317613F0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08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F5417-2618-DD95-3EBB-E5CB860D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36E09A-6F39-2746-DB67-ABD69C372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C6E6B6-C38E-063F-9542-0796D3C8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5FFCA5-1E5C-5EF2-1F65-8D556C90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63C3B8-649A-2C86-E3E5-BABDEAA9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4CC38EF-6411-934F-5D90-D385B6A6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47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EAA568C1-01B4-7F44-1861-184556F86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CDD274B-13AB-84C9-69EF-38DBE9717010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525961-CF7F-BECB-05ED-0ED6AE84CFDA}"/>
              </a:ext>
            </a:extLst>
          </p:cNvPr>
          <p:cNvSpPr txBox="1"/>
          <p:nvPr userDrawn="1"/>
        </p:nvSpPr>
        <p:spPr>
          <a:xfrm>
            <a:off x="284618" y="1736029"/>
            <a:ext cx="11128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Liebe Bewerberinnen und Bewerber des Deutschen Personalwirtschaftspreises 2026,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die Fragen in diesem Foliensets sollen Ihnen helfen, Ihr Projekt für die DPP-Jury textlich und bildlich in kompakter Weise aufzubereiten. Bitte verwenden Sie für jede Frage jeweils nur eine Folie.</a:t>
            </a:r>
          </a:p>
          <a:p>
            <a:r>
              <a:rPr lang="de-DE" dirty="0">
                <a:latin typeface="Arial Narrow" panose="020B0606020202030204" pitchFamily="34" charset="0"/>
              </a:rPr>
              <a:t>Natürlich interessiert die Jury auch Ihr Unternehmen, beziehungsweise Ihre Organisation. Deswegen haben Sie die Möglichkeit, diese auf maximal zwei Seiten zu präsentieren.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Wir freuen uns über Ihre Bewerbung und drücken Ihnen bereits jetzt die Daumen!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Herzliche Grüße,</a:t>
            </a:r>
          </a:p>
          <a:p>
            <a:endParaRPr lang="de-DE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das Projektteam des Deutschen Personalwirtschaftspreises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533D7D-ECDE-70F3-C28F-F950C5771F9F}"/>
              </a:ext>
            </a:extLst>
          </p:cNvPr>
          <p:cNvGrpSpPr/>
          <p:nvPr userDrawn="1"/>
        </p:nvGrpSpPr>
        <p:grpSpPr>
          <a:xfrm>
            <a:off x="-64010" y="1213612"/>
            <a:ext cx="12256009" cy="338554"/>
            <a:chOff x="-50067" y="1213612"/>
            <a:chExt cx="9586510" cy="33855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9EE57D7-544C-F4B9-249C-80D1850C4A7C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DB8F5FD8-9E61-BEB4-779A-4B7725B86D2D}"/>
                </a:ext>
              </a:extLst>
            </p:cNvPr>
            <p:cNvSpPr txBox="1"/>
            <p:nvPr/>
          </p:nvSpPr>
          <p:spPr>
            <a:xfrm>
              <a:off x="-50067" y="1213612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>
                  <a:solidFill>
                    <a:schemeClr val="bg1"/>
                  </a:solidFill>
                </a:rPr>
                <a:t>       </a:t>
              </a:r>
              <a:r>
                <a:rPr lang="de-DE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Begrüßung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65B5F23F-A1C8-8B14-9DDA-35F8E064F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5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6EB5-4DB0-6525-832A-A693AE2C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6503CF-E158-750F-36BD-108469C18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B0D27D-2750-6722-BB32-6B2C4D59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51C585-9ECA-A6D1-8481-25CEE88E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125287-31ED-FDCE-4021-3DFA65DC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485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BFD8BC-3509-7901-D361-7D01303D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5AE94D-CE50-03C4-8DD8-D85CCFCF0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EA7AA4-4B6C-FDA3-0C74-031A4127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AE187-1BF5-FA38-C4B7-E1A417D6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6EC31-76B8-AA37-45AF-817B2825D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61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D54CCA-587A-E19D-C970-C818792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3</a:t>
            </a:r>
          </a:p>
        </p:txBody>
      </p:sp>
      <p:pic>
        <p:nvPicPr>
          <p:cNvPr id="10" name="Inhaltsplatzhalter 3">
            <a:extLst>
              <a:ext uri="{FF2B5EF4-FFF2-40B4-BE49-F238E27FC236}">
                <a16:creationId xmlns:a16="http://schemas.microsoft.com/office/drawing/2014/main" id="{5F2B7874-C1D7-ADE3-5833-18B565FC8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8D3AEF8-8EB7-BE9A-41B9-E9DC0446DF0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D1E258A-362D-20B0-2BAD-FBDB775AD1C5}"/>
              </a:ext>
            </a:extLst>
          </p:cNvPr>
          <p:cNvSpPr txBox="1"/>
          <p:nvPr userDrawn="1"/>
        </p:nvSpPr>
        <p:spPr>
          <a:xfrm>
            <a:off x="193177" y="1762857"/>
            <a:ext cx="114848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Arial Narrow" panose="020B0606020202030204" pitchFamily="34" charset="0"/>
              </a:rPr>
              <a:t>Seite 2: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Worum geht es in Ihrem BGM-Projekt? Wie lautet die Zielsetzung?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3: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war der Auslöser? Durch welche Methode wurde der Bedarf der Zielgruppe ermittelt?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4: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Welche personellen und finanziellen Ressourcen standen Ihnen zur Verfügung? Wie sah der Kosten- und Zeitplan aus? </a:t>
            </a:r>
            <a:endParaRPr lang="de-DE" sz="1500" dirty="0">
              <a:latin typeface="Arial Narrow" panose="020B0606020202030204" pitchFamily="34" charset="0"/>
            </a:endParaRP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5: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Besteht in Ihrem Unternehmen eine Steuerungsgruppe für BGM, die für das Projekt verantwortlich war?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Inwiefern wurden Führungskräfte in das BGM-Projekt eingebunden, wie sah die Partizipation aller beteiligten Mitarbeiter genau aus?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</a:rPr>
              <a:t>Seite 6:</a:t>
            </a:r>
            <a:r>
              <a:rPr lang="de-DE" sz="1500" dirty="0">
                <a:latin typeface="Arial Narrow" panose="020B0606020202030204" pitchFamily="34" charset="0"/>
              </a:rPr>
              <a:t>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Inwieweit wurden im Projekt Verhaltensprävention (Mitarbeiterebene) und Verhältnisprävention (z.B. Arbeitsabläufe) miteinander vernetzt? </a:t>
            </a:r>
            <a:b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            Wie wurde eine strukturelle Verankerung (z.B. Unternehmensleitlinien) berücksichtigt?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7: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Warum ist ihr BGM-Projekt innovativ?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8: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Wie wurde das Projekt evaluiert (Instrumente und Methoden)? Welchen Mehrwert und Erfolg konnten Sie nachweisen?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9: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Durch welche Maßnahmen wurde die Transparenz während der Durchführung gewährleistet? Wie genau sah die interne Kommunikation aus?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 10: 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Was sind die wichtigsten </a:t>
            </a:r>
            <a:r>
              <a:rPr lang="de-DE" sz="15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Learnings</a:t>
            </a:r>
            <a:r>
              <a:rPr lang="de-DE" sz="15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aus Ihrem HR-Projekt? </a:t>
            </a:r>
          </a:p>
          <a:p>
            <a:pPr>
              <a:spcBef>
                <a:spcPts val="1200"/>
              </a:spcBef>
            </a:pPr>
            <a:r>
              <a:rPr lang="de-DE" sz="1500" b="1" dirty="0">
                <a:latin typeface="Arial Narrow" panose="020B0606020202030204" pitchFamily="34" charset="0"/>
                <a:ea typeface="Calibri" panose="020F0502020204030204" pitchFamily="34" charset="0"/>
              </a:rPr>
              <a:t>Seiten 11-12: </a:t>
            </a:r>
            <a:r>
              <a:rPr lang="de-DE" sz="1500" dirty="0">
                <a:latin typeface="Arial Narrow" panose="020B0606020202030204" pitchFamily="34" charset="0"/>
                <a:ea typeface="Calibri" panose="020F0502020204030204" pitchFamily="34" charset="0"/>
              </a:rPr>
              <a:t>Unternehmenspräsentation</a:t>
            </a:r>
            <a:endParaRPr lang="de-DE" sz="1500" dirty="0">
              <a:latin typeface="Arial Narrow" panose="020B0606020202030204" pitchFamily="34" charset="0"/>
            </a:endParaRPr>
          </a:p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31BFA1-69B6-35BE-BAAD-67868890238F}"/>
              </a:ext>
            </a:extLst>
          </p:cNvPr>
          <p:cNvGrpSpPr/>
          <p:nvPr userDrawn="1"/>
        </p:nvGrpSpPr>
        <p:grpSpPr>
          <a:xfrm>
            <a:off x="-1" y="1195094"/>
            <a:ext cx="12192000" cy="338554"/>
            <a:chOff x="0" y="1195094"/>
            <a:chExt cx="9536443" cy="338554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D429821E-208D-213C-F53D-F339AC865AF5}"/>
                </a:ext>
              </a:extLst>
            </p:cNvPr>
            <p:cNvSpPr/>
            <p:nvPr/>
          </p:nvSpPr>
          <p:spPr>
            <a:xfrm>
              <a:off x="0" y="1232566"/>
              <a:ext cx="9536443" cy="291938"/>
            </a:xfrm>
            <a:prstGeom prst="rect">
              <a:avLst/>
            </a:prstGeom>
            <a:solidFill>
              <a:srgbClr val="003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8EE2C14-7CD4-F9D4-390B-176494CBD9FF}"/>
                </a:ext>
              </a:extLst>
            </p:cNvPr>
            <p:cNvSpPr txBox="1"/>
            <p:nvPr/>
          </p:nvSpPr>
          <p:spPr>
            <a:xfrm>
              <a:off x="151102" y="1195094"/>
              <a:ext cx="3238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Inhaltsverzeichnis</a:t>
              </a:r>
            </a:p>
          </p:txBody>
        </p:sp>
      </p:grp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F3E2AE8C-5F4D-2BF5-1C19-93E9A33B8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2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945A8654-CC71-24AD-7605-59BE01F22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C4374A6-CC40-B857-9182-B38817FE073F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F653F3-7C34-136C-5BDC-FE5560E60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3638"/>
            <a:ext cx="12192000" cy="358347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Worum geht es in Ihrem BGM-Projekt? Wie lautet die Zielsetzung?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61BAC-B92F-ECDF-7C91-16C32A6B13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C6F1933-D789-8C0B-E7AF-82636F8135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56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41FADB1C-79D3-55EB-741E-54AC9AF222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FB0C361-A1DC-4D72-708E-F07CDC6F418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47DECA3-C6CD-93F0-A440-3017D57691F9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AAD17620-C1C0-2276-B9E9-C022D1051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76876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Was war der Auslöser? Durch welche Methode wurde der Bedarf der Zielgruppe ermittelt? 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6862E2F6-766E-9937-E07A-0DA73B6D53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94255FD2-164A-36CC-3090-08C40D1F7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612BE0-D2A2-7127-7ADF-91349826A47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0BF2B3-73A8-9BE6-801C-C54781AA2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54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Welche personellen und finanziellen Ressourcen standen Ihnen zur Verfügung?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sah der Kosten- und Zeitplan aus?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395574-BA7B-6EB7-FD9D-12078C9EE5BC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8A3E6A8C-071F-0651-F2A2-DE48AAE69D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14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F1188A-51EC-B539-9214-908A3498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B527A997-2F6D-9C29-0CDC-E548793D2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4B331B9-3BAF-0DD5-688B-8DAA67359635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38B3F3-7629-774B-EDDF-FD8298F4F2F1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C5021C0-6E8C-ABCC-81EC-EABBE0468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Besteht in Ihrem Unternehmen eine Steuerungsgruppe für BGM, die für das Projekt verantwortlich war?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Inwiefern wurden Führungskräfte in das BGM-Projekt eingebunden, wie sah die Partizipation aller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beteiligten Mitarbeiter genau aus? 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EFF26E20-5FD8-36D6-8241-FB724A455B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3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89FA28-D2A8-833B-09F5-A88BC316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Inhaltsplatzhalter 3">
            <a:extLst>
              <a:ext uri="{FF2B5EF4-FFF2-40B4-BE49-F238E27FC236}">
                <a16:creationId xmlns:a16="http://schemas.microsoft.com/office/drawing/2014/main" id="{2F3EC23C-AA1B-780B-C8B1-63CDCDEF97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D17BDDF-244E-77BF-0E92-A566E8576826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C1EF984-BB6A-DD37-7843-98352B24A58B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38DB85-7DCB-11A6-82BC-BBBCB9BABF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46997"/>
            <a:ext cx="12192000" cy="90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Inwieweit wurden im Projekt Verhaltensprävention (Mitarbeiterebene) und Verhältnisprävention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(z.B. Arbeitsabläufe) miteinander vernetzt? </a:t>
            </a:r>
          </a:p>
          <a:p>
            <a:pPr>
              <a:tabLst>
                <a:tab pos="268288" algn="l"/>
              </a:tabLst>
            </a:pP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         Wie wurde eine strukturelle Verankerung (z.B. Unternehmensleitlinien) berücksichtigt?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38AC35FC-571C-CCE6-035A-A289A32FDE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4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48F66A-FD95-5816-F771-AE69D4D0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Inhaltsplatzhalter 3">
            <a:extLst>
              <a:ext uri="{FF2B5EF4-FFF2-40B4-BE49-F238E27FC236}">
                <a16:creationId xmlns:a16="http://schemas.microsoft.com/office/drawing/2014/main" id="{CBD1757D-7743-E3F2-31AE-A4A07DB7C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0"/>
          <a:stretch/>
        </p:blipFill>
        <p:spPr>
          <a:xfrm>
            <a:off x="0" y="0"/>
            <a:ext cx="12192000" cy="10033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2514479-EC07-37BB-E6D8-E45FFC805A1D}"/>
              </a:ext>
            </a:extLst>
          </p:cNvPr>
          <p:cNvSpPr/>
          <p:nvPr userDrawn="1"/>
        </p:nvSpPr>
        <p:spPr>
          <a:xfrm>
            <a:off x="10666233" y="60158"/>
            <a:ext cx="893796" cy="842210"/>
          </a:xfrm>
          <a:prstGeom prst="rect">
            <a:avLst/>
          </a:prstGeom>
          <a:solidFill>
            <a:srgbClr val="011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5C6102-A604-EF56-A2B0-6308B0C9EA0E}"/>
              </a:ext>
            </a:extLst>
          </p:cNvPr>
          <p:cNvSpPr txBox="1"/>
          <p:nvPr userDrawn="1"/>
        </p:nvSpPr>
        <p:spPr>
          <a:xfrm>
            <a:off x="10734136" y="6581001"/>
            <a:ext cx="1457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C759C8-6A8D-02C6-4410-80381CF6CD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18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18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1800" b="1" dirty="0">
                <a:latin typeface="Franklin Gothic Book" panose="020B0503020102020204" pitchFamily="34" charset="0"/>
              </a:rPr>
              <a:t> </a:t>
            </a:r>
            <a:r>
              <a:rPr lang="de-DE" sz="1800" b="1" cap="all" dirty="0">
                <a:solidFill>
                  <a:srgbClr val="003770"/>
                </a:solidFill>
                <a:latin typeface="Calibri" panose="020F0502020204030204"/>
              </a:rPr>
              <a:t>Warum ist ihr BGM-Projekt innovativ? </a:t>
            </a:r>
          </a:p>
        </p:txBody>
      </p:sp>
      <p:pic>
        <p:nvPicPr>
          <p:cNvPr id="2" name="Grafik 1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AFF6C44A-9ADF-91A5-EDC7-7FD007037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1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CEE697-558D-911F-FA3B-610C227B5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1A56C-52C5-4803-8EFC-7AFE48FC56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3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1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247C7C-3864-DADA-0C88-DD476BA3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57606D-833C-D7D7-4B4E-5BF531EE2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4FACB0-9295-8612-9FED-F2698C30A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E24FB-E4D3-44DE-B299-A9CB6AC84EB6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8C83B-6748-8B6D-1266-28E8B351D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60F186-B24E-5C4E-0BA0-FD1A75979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B4A58-0B78-49FC-9185-475202E0E7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4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CBA01A-EC22-0E24-6385-53CAC7B63246}"/>
              </a:ext>
            </a:extLst>
          </p:cNvPr>
          <p:cNvSpPr txBox="1"/>
          <p:nvPr/>
        </p:nvSpPr>
        <p:spPr>
          <a:xfrm>
            <a:off x="3009616" y="2228929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das Unternehmen ein, dass sich für den Preis bewirbt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B768315-9B10-D2C2-7EE7-E4F8B6618224}"/>
              </a:ext>
            </a:extLst>
          </p:cNvPr>
          <p:cNvSpPr txBox="1"/>
          <p:nvPr/>
        </p:nvSpPr>
        <p:spPr>
          <a:xfrm>
            <a:off x="3009616" y="2721114"/>
            <a:ext cx="9182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den offiziellen Titel des Projekts 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D34577-7EC9-DF18-3332-F47A5BAA22D3}"/>
              </a:ext>
            </a:extLst>
          </p:cNvPr>
          <p:cNvSpPr txBox="1"/>
          <p:nvPr/>
        </p:nvSpPr>
        <p:spPr>
          <a:xfrm>
            <a:off x="2759680" y="3573298"/>
            <a:ext cx="943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highlight>
                  <a:srgbClr val="C0C0C0"/>
                </a:highlight>
                <a:latin typeface="Arial Narrow" panose="020B0606020202030204" pitchFamily="34" charset="0"/>
              </a:rPr>
              <a:t>bitte tragen Sie hier die Kontaktdaten für inhaltliche Rückfragen ein (Name, E-Mail, Telefonnummer)</a:t>
            </a:r>
          </a:p>
        </p:txBody>
      </p:sp>
    </p:spTree>
    <p:extLst>
      <p:ext uri="{BB962C8B-B14F-4D97-AF65-F5344CB8AC3E}">
        <p14:creationId xmlns:p14="http://schemas.microsoft.com/office/powerpoint/2010/main" val="359184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9C3129A-0338-E13B-006E-EA2FDABAED25}"/>
              </a:ext>
            </a:extLst>
          </p:cNvPr>
          <p:cNvSpPr txBox="1"/>
          <p:nvPr/>
        </p:nvSpPr>
        <p:spPr>
          <a:xfrm>
            <a:off x="576072" y="1764792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90943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6F7A81D-B6B9-EED7-748C-A592C053D75E}"/>
              </a:ext>
            </a:extLst>
          </p:cNvPr>
          <p:cNvSpPr txBox="1"/>
          <p:nvPr/>
        </p:nvSpPr>
        <p:spPr>
          <a:xfrm>
            <a:off x="582422" y="23380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234884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C26D0B-BED6-C6E5-9808-0B638F7E4018}"/>
              </a:ext>
            </a:extLst>
          </p:cNvPr>
          <p:cNvSpPr txBox="1"/>
          <p:nvPr/>
        </p:nvSpPr>
        <p:spPr>
          <a:xfrm>
            <a:off x="557022" y="188087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51645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(1)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7A001CC-8A19-A776-6AAF-DDD3DA490519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837162-C2CE-4B66-A6F6-C399C4EEEC7F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0182903A-17B4-D934-098B-2A72418EE8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5F641C6-0894-A7AF-D6BD-E81DB9D1FD9F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8243DEFB-9E80-1DA3-5F5E-C4E643C0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209C6E4-D14E-3FBE-8A17-378313CA01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4C5D88-D651-F0C9-1E52-E9FB5B2F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7155"/>
            <a:ext cx="12192000" cy="360000"/>
          </a:xfrm>
          <a:prstGeom prst="rect">
            <a:avLst/>
          </a:prstGeom>
          <a:solidFill>
            <a:schemeClr val="bg1">
              <a:lumMod val="95000"/>
              <a:alpha val="89803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tabLst>
                <a:tab pos="268288" algn="l"/>
              </a:tabLst>
            </a:pPr>
            <a:r>
              <a:rPr lang="de-DE" sz="2400" dirty="0">
                <a:solidFill>
                  <a:srgbClr val="F6A924"/>
                </a:solidFill>
                <a:latin typeface="Franklin Gothic Book" panose="020B0503020102020204" pitchFamily="34" charset="0"/>
              </a:rPr>
              <a:t>	</a:t>
            </a:r>
            <a:r>
              <a:rPr lang="de-DE" sz="2400" b="1" baseline="15000" dirty="0">
                <a:solidFill>
                  <a:srgbClr val="FFD500"/>
                </a:solidFill>
                <a:latin typeface="Franklin Gothic Book" panose="020B0503020102020204" pitchFamily="34" charset="0"/>
              </a:rPr>
              <a:t>►</a:t>
            </a:r>
            <a:r>
              <a:rPr lang="de-DE" sz="2400" b="1" dirty="0">
                <a:latin typeface="Franklin Gothic Book" panose="020B0503020102020204" pitchFamily="34" charset="0"/>
              </a:rPr>
              <a:t> </a:t>
            </a:r>
            <a:r>
              <a:rPr lang="de-DE" sz="2400" b="1" cap="all" dirty="0">
                <a:solidFill>
                  <a:srgbClr val="003770"/>
                </a:solidFill>
                <a:latin typeface="Calibri" panose="020F0502020204030204"/>
              </a:rPr>
              <a:t>Ihre Unternehmenspräsentation (2)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4BFD0A7-A359-CFEA-709E-59CAF9092B06}"/>
              </a:ext>
            </a:extLst>
          </p:cNvPr>
          <p:cNvGrpSpPr/>
          <p:nvPr userDrawn="1"/>
        </p:nvGrpSpPr>
        <p:grpSpPr>
          <a:xfrm>
            <a:off x="0" y="0"/>
            <a:ext cx="12192000" cy="1003357"/>
            <a:chOff x="0" y="0"/>
            <a:chExt cx="12192000" cy="1003357"/>
          </a:xfrm>
        </p:grpSpPr>
        <p:pic>
          <p:nvPicPr>
            <p:cNvPr id="10" name="Inhaltsplatzhalter 3">
              <a:extLst>
                <a:ext uri="{FF2B5EF4-FFF2-40B4-BE49-F238E27FC236}">
                  <a16:creationId xmlns:a16="http://schemas.microsoft.com/office/drawing/2014/main" id="{45FEB0CD-6735-AB73-04FE-42D24EF275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370"/>
            <a:stretch/>
          </p:blipFill>
          <p:spPr>
            <a:xfrm>
              <a:off x="0" y="0"/>
              <a:ext cx="12192000" cy="1003357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21A445F0-0DC8-9852-8EFA-DE90B9211455}"/>
                </a:ext>
              </a:extLst>
            </p:cNvPr>
            <p:cNvSpPr/>
            <p:nvPr userDrawn="1"/>
          </p:nvSpPr>
          <p:spPr>
            <a:xfrm>
              <a:off x="10668000" y="53693"/>
              <a:ext cx="893796" cy="842210"/>
            </a:xfrm>
            <a:prstGeom prst="rect">
              <a:avLst/>
            </a:prstGeom>
            <a:solidFill>
              <a:srgbClr val="0111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B1F7AA0C-A673-E18F-7F09-7368B73CFB60}"/>
              </a:ext>
            </a:extLst>
          </p:cNvPr>
          <p:cNvSpPr txBox="1"/>
          <p:nvPr/>
        </p:nvSpPr>
        <p:spPr>
          <a:xfrm>
            <a:off x="4242816" y="3429000"/>
            <a:ext cx="3502152" cy="646331"/>
          </a:xfrm>
          <a:prstGeom prst="rect">
            <a:avLst/>
          </a:prstGeom>
          <a:solidFill>
            <a:srgbClr val="FFD500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Das Design der gesamten Folie dürfen sie frei wählen</a:t>
            </a:r>
          </a:p>
        </p:txBody>
      </p:sp>
      <p:pic>
        <p:nvPicPr>
          <p:cNvPr id="3" name="Grafik 2" descr="Ein Bild, das Text, Schrift, Grafiken, Tanz enthält.&#10;&#10;KI-generierte Inhalte können fehlerhaft sein.">
            <a:extLst>
              <a:ext uri="{FF2B5EF4-FFF2-40B4-BE49-F238E27FC236}">
                <a16:creationId xmlns:a16="http://schemas.microsoft.com/office/drawing/2014/main" id="{16F42F6D-358A-FA86-8C1C-DEB29A105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181" y="60158"/>
            <a:ext cx="1147695" cy="7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53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91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B5502E8-F73D-2D03-A618-B5AA80B5700C}"/>
              </a:ext>
            </a:extLst>
          </p:cNvPr>
          <p:cNvSpPr txBox="1"/>
          <p:nvPr/>
        </p:nvSpPr>
        <p:spPr>
          <a:xfrm>
            <a:off x="576072" y="164592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307238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DCC58E7-C847-B7B0-E298-0E1BBA6D72E8}"/>
              </a:ext>
            </a:extLst>
          </p:cNvPr>
          <p:cNvSpPr txBox="1"/>
          <p:nvPr/>
        </p:nvSpPr>
        <p:spPr>
          <a:xfrm>
            <a:off x="521208" y="1965960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89807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FA2DCF4-CBA4-2CCE-1768-2F11F32B05A3}"/>
              </a:ext>
            </a:extLst>
          </p:cNvPr>
          <p:cNvSpPr txBox="1"/>
          <p:nvPr/>
        </p:nvSpPr>
        <p:spPr>
          <a:xfrm>
            <a:off x="594360" y="218541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97709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D07B829-F38E-4A82-D2D5-E4AC05A58F8F}"/>
              </a:ext>
            </a:extLst>
          </p:cNvPr>
          <p:cNvSpPr txBox="1"/>
          <p:nvPr/>
        </p:nvSpPr>
        <p:spPr>
          <a:xfrm>
            <a:off x="585216" y="2706624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7411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EB51CD-C2B4-9BCD-FF02-30C1708C8642}"/>
              </a:ext>
            </a:extLst>
          </p:cNvPr>
          <p:cNvSpPr txBox="1"/>
          <p:nvPr/>
        </p:nvSpPr>
        <p:spPr>
          <a:xfrm>
            <a:off x="557784" y="2167128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13412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2CF0E2D-3016-CFC2-3ACE-108699F3AC17}"/>
              </a:ext>
            </a:extLst>
          </p:cNvPr>
          <p:cNvSpPr txBox="1"/>
          <p:nvPr/>
        </p:nvSpPr>
        <p:spPr>
          <a:xfrm>
            <a:off x="557784" y="2368296"/>
            <a:ext cx="1008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Ihre Antwort…</a:t>
            </a:r>
          </a:p>
        </p:txBody>
      </p:sp>
    </p:spTree>
    <p:extLst>
      <p:ext uri="{BB962C8B-B14F-4D97-AF65-F5344CB8AC3E}">
        <p14:creationId xmlns:p14="http://schemas.microsoft.com/office/powerpoint/2010/main" val="203670491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56E754BDC7E3D4A90935FC85732AB72" ma:contentTypeVersion="20" ma:contentTypeDescription="Ein neues Dokument erstellen." ma:contentTypeScope="" ma:versionID="5b8b892d99f21634ae597cd4e21dcbb2">
  <xsd:schema xmlns:xsd="http://www.w3.org/2001/XMLSchema" xmlns:xs="http://www.w3.org/2001/XMLSchema" xmlns:p="http://schemas.microsoft.com/office/2006/metadata/properties" xmlns:ns2="2d258190-d5a8-4e2f-b06f-8f682dbf2d4c" xmlns:ns3="93c308b0-b9a0-4ce2-9c66-22a280ae4988" xmlns:ns4="7f899240-6760-43b1-9c67-d4600c9177c4" targetNamespace="http://schemas.microsoft.com/office/2006/metadata/properties" ma:root="true" ma:fieldsID="6a633b1d123d42fc3f4881e03259b8d8" ns2:_="" ns3:_="" ns4:_="">
    <xsd:import namespace="2d258190-d5a8-4e2f-b06f-8f682dbf2d4c"/>
    <xsd:import namespace="93c308b0-b9a0-4ce2-9c66-22a280ae4988"/>
    <xsd:import namespace="7f899240-6760-43b1-9c67-d4600c917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_x00c4_nderungsdatum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58190-d5a8-4e2f-b06f-8f682dbf2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x00c4_nderungsdatum" ma:index="21" nillable="true" ma:displayName="Änderungsdatum" ma:format="DateTime" ma:internalName="_x00c4_nderungsdatum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c20faddb-645d-481a-b9ee-f1eb7d1b88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308b0-b9a0-4ce2-9c66-22a280ae49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99240-6760-43b1-9c67-d4600c9177c4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9e48d7b0-08b6-4ad3-9545-7252a34e143a}" ma:internalName="TaxCatchAll" ma:showField="CatchAllData" ma:web="93c308b0-b9a0-4ce2-9c66-22a280ae49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899240-6760-43b1-9c67-d4600c9177c4" xsi:nil="true"/>
    <_x00c4_nderungsdatum xmlns="2d258190-d5a8-4e2f-b06f-8f682dbf2d4c" xsi:nil="true"/>
    <lcf76f155ced4ddcb4097134ff3c332f xmlns="2d258190-d5a8-4e2f-b06f-8f682dbf2d4c">
      <Terms xmlns="http://schemas.microsoft.com/office/infopath/2007/PartnerControls"/>
    </lcf76f155ced4ddcb4097134ff3c332f>
    <SharedWithUsers xmlns="93c308b0-b9a0-4ce2-9c66-22a280ae4988">
      <UserInfo>
        <DisplayName>Reiß, Stefanie</DisplayName>
        <AccountId>62</AccountId>
        <AccountType/>
      </UserInfo>
      <UserInfo>
        <DisplayName>Stickling, Erwin</DisplayName>
        <AccountId>32</AccountId>
        <AccountType/>
      </UserInfo>
      <UserInfo>
        <DisplayName>Prestel, Christiane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D4B6A98-5586-4B64-8FF0-36F3D6E4DB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25BBC-7D3F-4CF9-966E-397B8B9E2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258190-d5a8-4e2f-b06f-8f682dbf2d4c"/>
    <ds:schemaRef ds:uri="93c308b0-b9a0-4ce2-9c66-22a280ae4988"/>
    <ds:schemaRef ds:uri="7f899240-6760-43b1-9c67-d4600c917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9261AC-21DD-4A62-B241-82D503A53694}">
  <ds:schemaRefs>
    <ds:schemaRef ds:uri="2d258190-d5a8-4e2f-b06f-8f682dbf2d4c"/>
    <ds:schemaRef ds:uri="7f899240-6760-43b1-9c67-d4600c9177c4"/>
    <ds:schemaRef ds:uri="93c308b0-b9a0-4ce2-9c66-22a280ae49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29fc699-127e-425d-a75f-ed341dc32838}" enabled="0" method="" siteId="{e29fc699-127e-425d-a75f-ed341dc3283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</Words>
  <Application>Microsoft Office PowerPoint</Application>
  <PresentationFormat>Breitbild</PresentationFormat>
  <Paragraphs>18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Franklin Gothic Book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Application Hosting Platform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Lenz, Daniela</dc:creator>
  <cp:lastModifiedBy>Stefanie Reiß</cp:lastModifiedBy>
  <cp:revision>2</cp:revision>
  <dcterms:created xsi:type="dcterms:W3CDTF">2021-09-09T14:23:36Z</dcterms:created>
  <dcterms:modified xsi:type="dcterms:W3CDTF">2026-02-19T13:11:56Z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0x010100856E754BDC7E3D4A90935FC85732AB72</vt:lpwstr>
  </property>
  <property fmtid="{D5CDD505-2E9C-101B-9397-08002B2CF9AE}" pid="3" name="Order">
    <vt:r8>128000</vt:r8>
  </property>
  <property fmtid="{D5CDD505-2E9C-101B-9397-08002B2CF9AE}" pid="4" name="MediaServiceImageTags">
    <vt:lpwstr/>
  </property>
</Properties>
</file>