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50" r:id="rId4"/>
    <p:sldMasterId id="2147483659" r:id="rId5"/>
    <p:sldMasterId id="2147483668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6858000" cx="12192000"/>
  <p:notesSz cx="6858000" cy="9144000"/>
  <p:embeddedFontLst>
    <p:embeddedFont>
      <p:font typeface="Roboto"/>
      <p:regular r:id="rId14"/>
      <p:bold r:id="rId15"/>
      <p:italic r:id="rId16"/>
      <p:boldItalic r:id="rId17"/>
    </p:embeddedFont>
    <p:embeddedFont>
      <p:font typeface="Century Gothic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h1OtCphxKRFz29gGu1SwZLaEITw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italic.fntdata"/><Relationship Id="rId11" Type="http://schemas.openxmlformats.org/officeDocument/2006/relationships/slide" Target="slides/slide4.xml"/><Relationship Id="rId22" Type="http://customschemas.google.com/relationships/presentationmetadata" Target="metadata"/><Relationship Id="rId10" Type="http://schemas.openxmlformats.org/officeDocument/2006/relationships/slide" Target="slides/slide3.xml"/><Relationship Id="rId21" Type="http://schemas.openxmlformats.org/officeDocument/2006/relationships/font" Target="fonts/CenturyGothic-boldItalic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2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Master" Target="slideMasters/slideMaster3.xml"/><Relationship Id="rId19" Type="http://schemas.openxmlformats.org/officeDocument/2006/relationships/font" Target="fonts/CenturyGothic-bold.fntdata"/><Relationship Id="rId6" Type="http://schemas.openxmlformats.org/officeDocument/2006/relationships/slideMaster" Target="slideMasters/slideMaster4.xml"/><Relationship Id="rId18" Type="http://schemas.openxmlformats.org/officeDocument/2006/relationships/font" Target="fonts/CenturyGothic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Slide">
  <p:cSld name="1_Title Slid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2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6" name="Google Shape;56;p12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9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9"/>
          <p:cNvSpPr txBox="1"/>
          <p:nvPr>
            <p:ph idx="1" type="body"/>
          </p:nvPr>
        </p:nvSpPr>
        <p:spPr>
          <a:xfrm>
            <a:off x="838200" y="1825625"/>
            <a:ext cx="10515600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30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30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30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1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31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31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2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2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1" name="Google Shape;71;p32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32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33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33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77" name="Google Shape;77;p33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4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0" name="Google Shape;90;p14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2"/>
          <p:cNvSpPr txBox="1"/>
          <p:nvPr>
            <p:ph type="title"/>
          </p:nvPr>
        </p:nvSpPr>
        <p:spPr>
          <a:xfrm>
            <a:off x="2448000" y="403200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2"/>
          <p:cNvSpPr txBox="1"/>
          <p:nvPr>
            <p:ph idx="1" type="body"/>
          </p:nvPr>
        </p:nvSpPr>
        <p:spPr>
          <a:xfrm>
            <a:off x="540000" y="1825625"/>
            <a:ext cx="110060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wo Content">
  <p:cSld name="2_Two Conten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10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/>
          <p:nvPr>
            <p:ph idx="2" type="pic"/>
          </p:nvPr>
        </p:nvSpPr>
        <p:spPr>
          <a:xfrm>
            <a:off x="808043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10"/>
          <p:cNvSpPr txBox="1"/>
          <p:nvPr>
            <p:ph idx="1" type="body"/>
          </p:nvPr>
        </p:nvSpPr>
        <p:spPr>
          <a:xfrm>
            <a:off x="535920" y="1825625"/>
            <a:ext cx="6670098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3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7" name="Google Shape;97;p23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4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24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5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5" name="Google Shape;105;p25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6" name="Google Shape;106;p25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6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6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0" name="Google Shape;110;p26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200"/>
              <a:buFont typeface="Arial"/>
              <a:buNone/>
              <a:defRPr b="1" i="0" sz="2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None/>
              <a:defRPr b="1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None/>
              <a:defRPr b="1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1" name="Google Shape;111;p26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75756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7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5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" type="body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6"/>
          <p:cNvSpPr txBox="1"/>
          <p:nvPr>
            <p:ph idx="1" type="body"/>
          </p:nvPr>
        </p:nvSpPr>
        <p:spPr>
          <a:xfrm>
            <a:off x="53592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16"/>
          <p:cNvSpPr txBox="1"/>
          <p:nvPr>
            <p:ph idx="2" type="body"/>
          </p:nvPr>
        </p:nvSpPr>
        <p:spPr>
          <a:xfrm>
            <a:off x="6197600" y="1825625"/>
            <a:ext cx="5348406" cy="39591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wo Content">
  <p:cSld name="1_Two Conte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7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" type="body"/>
          </p:nvPr>
        </p:nvSpPr>
        <p:spPr>
          <a:xfrm>
            <a:off x="4701654" y="1825626"/>
            <a:ext cx="6844352" cy="395915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7"/>
          <p:cNvSpPr/>
          <p:nvPr>
            <p:ph idx="2" type="pic"/>
          </p:nvPr>
        </p:nvSpPr>
        <p:spPr>
          <a:xfrm>
            <a:off x="545019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omparison">
  <p:cSld name="1_Comparison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3157728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>
            <a:off x="4756245" y="1828801"/>
            <a:ext cx="6789761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6" name="Google Shape;36;p18"/>
          <p:cNvSpPr txBox="1"/>
          <p:nvPr>
            <p:ph idx="2" type="body"/>
          </p:nvPr>
        </p:nvSpPr>
        <p:spPr>
          <a:xfrm>
            <a:off x="4756245" y="2651760"/>
            <a:ext cx="6789761" cy="313302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8"/>
          <p:cNvSpPr/>
          <p:nvPr>
            <p:ph idx="3" type="pic"/>
          </p:nvPr>
        </p:nvSpPr>
        <p:spPr>
          <a:xfrm>
            <a:off x="535920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Comparison">
  <p:cSld name="2_Comparison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9"/>
          <p:cNvSpPr/>
          <p:nvPr>
            <p:ph idx="2" type="pic"/>
          </p:nvPr>
        </p:nvSpPr>
        <p:spPr>
          <a:xfrm>
            <a:off x="8104632" y="1554480"/>
            <a:ext cx="3465576" cy="43799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19"/>
          <p:cNvSpPr txBox="1"/>
          <p:nvPr>
            <p:ph idx="1" type="body"/>
          </p:nvPr>
        </p:nvSpPr>
        <p:spPr>
          <a:xfrm>
            <a:off x="535920" y="1828801"/>
            <a:ext cx="6787445" cy="66638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  <a:defRPr b="1" sz="22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2" name="Google Shape;42;p19"/>
          <p:cNvSpPr txBox="1"/>
          <p:nvPr>
            <p:ph idx="3" type="body"/>
          </p:nvPr>
        </p:nvSpPr>
        <p:spPr>
          <a:xfrm>
            <a:off x="535920" y="2661385"/>
            <a:ext cx="6787445" cy="312339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0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5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0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0.xml"/><Relationship Id="rId3" Type="http://schemas.openxmlformats.org/officeDocument/2006/relationships/slideLayout" Target="../slideLayouts/slideLayout11.xml"/><Relationship Id="rId4" Type="http://schemas.openxmlformats.org/officeDocument/2006/relationships/slideLayout" Target="../slideLayouts/slideLayout12.xml"/><Relationship Id="rId10" Type="http://schemas.openxmlformats.org/officeDocument/2006/relationships/theme" Target="../theme/theme4.xml"/><Relationship Id="rId9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9.xml"/><Relationship Id="rId4" Type="http://schemas.openxmlformats.org/officeDocument/2006/relationships/slideLayout" Target="../slideLayouts/slideLayout20.xml"/><Relationship Id="rId10" Type="http://schemas.openxmlformats.org/officeDocument/2006/relationships/theme" Target="../theme/theme5.xml"/><Relationship Id="rId9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3.xml"/><Relationship Id="rId8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990247" y="1957423"/>
            <a:ext cx="695855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Google Shape;8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968310" y="1300374"/>
            <a:ext cx="5193792" cy="208503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9;p7"/>
          <p:cNvSpPr txBox="1"/>
          <p:nvPr/>
        </p:nvSpPr>
        <p:spPr>
          <a:xfrm>
            <a:off x="8836292" y="6119769"/>
            <a:ext cx="2436906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20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WWW.EAGE.ORG</a:t>
            </a:r>
            <a:endParaRPr b="1" i="0" sz="2000" u="none" cap="none" strike="noStrike">
              <a:solidFill>
                <a:srgbClr val="008E72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9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4" name="Google Shape;14;p9"/>
          <p:cNvSpPr txBox="1"/>
          <p:nvPr>
            <p:ph idx="1" type="body"/>
          </p:nvPr>
        </p:nvSpPr>
        <p:spPr>
          <a:xfrm>
            <a:off x="540000" y="1825625"/>
            <a:ext cx="108138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15" name="Google Shape;15;p9"/>
          <p:cNvCxnSpPr/>
          <p:nvPr/>
        </p:nvCxnSpPr>
        <p:spPr>
          <a:xfrm>
            <a:off x="2548800" y="866775"/>
            <a:ext cx="9644568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16" name="Google Shape;16;p9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17" name="Google Shape;17;p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575756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" name="Google Shape;48;p11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11"/>
          <p:cNvSpPr txBox="1"/>
          <p:nvPr>
            <p:ph idx="1" type="body"/>
          </p:nvPr>
        </p:nvSpPr>
        <p:spPr>
          <a:xfrm>
            <a:off x="540000" y="1825625"/>
            <a:ext cx="11006006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5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302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Char char="•"/>
              <a:defRPr b="0" i="0" sz="1200" u="none" cap="none" strike="noStrik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cxnSp>
        <p:nvCxnSpPr>
          <p:cNvPr id="50" name="Google Shape;50;p11"/>
          <p:cNvCxnSpPr/>
          <p:nvPr/>
        </p:nvCxnSpPr>
        <p:spPr>
          <a:xfrm>
            <a:off x="2548800" y="866775"/>
            <a:ext cx="9731432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51" name="Google Shape;51;p11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52" name="Google Shape;52;p1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3"/>
          <p:cNvSpPr/>
          <p:nvPr/>
        </p:nvSpPr>
        <p:spPr>
          <a:xfrm>
            <a:off x="0" y="1554480"/>
            <a:ext cx="12192000" cy="4381498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3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  <a:defRPr b="1" i="0" sz="2200" u="none" cap="none" strike="noStrike">
                <a:solidFill>
                  <a:srgbClr val="008E7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cxnSp>
        <p:nvCxnSpPr>
          <p:cNvPr id="84" name="Google Shape;84;p13"/>
          <p:cNvCxnSpPr/>
          <p:nvPr/>
        </p:nvCxnSpPr>
        <p:spPr>
          <a:xfrm>
            <a:off x="2548800" y="866775"/>
            <a:ext cx="9699347" cy="0"/>
          </a:xfrm>
          <a:prstGeom prst="straightConnector1">
            <a:avLst/>
          </a:prstGeom>
          <a:noFill/>
          <a:ln cap="rnd" cmpd="sng" w="25400">
            <a:solidFill>
              <a:srgbClr val="575757"/>
            </a:solidFill>
            <a:prstDash val="dot"/>
            <a:round/>
            <a:headEnd len="sm" w="sm" type="none"/>
            <a:tailEnd len="sm" w="sm" type="none"/>
          </a:ln>
        </p:spPr>
      </p:cxnSp>
      <p:sp>
        <p:nvSpPr>
          <p:cNvPr id="85" name="Google Shape;85;p13"/>
          <p:cNvSpPr/>
          <p:nvPr/>
        </p:nvSpPr>
        <p:spPr>
          <a:xfrm>
            <a:off x="0" y="6632113"/>
            <a:ext cx="12192000" cy="225889"/>
          </a:xfrm>
          <a:prstGeom prst="rect">
            <a:avLst/>
          </a:prstGeom>
          <a:solidFill>
            <a:srgbClr val="008F7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540000" y="-6051"/>
            <a:ext cx="1487261" cy="902163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8.xml"/><Relationship Id="rId2" Type="http://schemas.openxmlformats.org/officeDocument/2006/relationships/notesSlide" Target="../notesSlides/notesSlide6.xml"/><Relationship Id="rId3" Type="http://schemas.openxmlformats.org/officeDocument/2006/relationships/hyperlink" Target="mailto:tja@eage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"/>
          <p:cNvSpPr txBox="1"/>
          <p:nvPr/>
        </p:nvSpPr>
        <p:spPr>
          <a:xfrm>
            <a:off x="6096000" y="3454326"/>
            <a:ext cx="5292428" cy="7893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7070"/>
              </a:buClr>
              <a:buSzPts val="4000"/>
              <a:buFont typeface="Arial"/>
              <a:buNone/>
            </a:pPr>
            <a:r>
              <a:rPr b="1" i="0" lang="en-GB" sz="4000" u="none" cap="none" strike="noStrike">
                <a:solidFill>
                  <a:srgbClr val="70707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SPEAKER GUIDELINES</a:t>
            </a:r>
            <a:endParaRPr/>
          </a:p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rgbClr val="70707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5986732" y="4570814"/>
            <a:ext cx="5401696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EAGE Seabed Seismic Today:</a:t>
            </a:r>
            <a:endParaRPr b="1" sz="2000">
              <a:solidFill>
                <a:srgbClr val="57575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From Acquisition to Application </a:t>
            </a:r>
            <a:endParaRPr b="1" i="0" sz="2000" u="none" cap="none" strike="noStrike">
              <a:solidFill>
                <a:srgbClr val="57575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8-10 September</a:t>
            </a:r>
            <a:r>
              <a:rPr b="0" i="0" lang="en-GB" sz="2000" u="none" cap="none" strike="noStrike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2020</a:t>
            </a:r>
            <a:endParaRPr b="0" i="0" sz="2000" u="none" cap="none" strike="noStrike">
              <a:solidFill>
                <a:srgbClr val="575756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solidFill>
                  <a:srgbClr val="575756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Online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GB"/>
              <a:t>PREPARING YOUR PRESENTATION</a:t>
            </a:r>
            <a:endParaRPr/>
          </a:p>
        </p:txBody>
      </p:sp>
      <p:sp>
        <p:nvSpPr>
          <p:cNvPr id="126" name="Google Shape;126;p2"/>
          <p:cNvSpPr txBox="1"/>
          <p:nvPr>
            <p:ph idx="1" type="body"/>
          </p:nvPr>
        </p:nvSpPr>
        <p:spPr>
          <a:xfrm>
            <a:off x="545400" y="1996099"/>
            <a:ext cx="11101200" cy="316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72"/>
              <a:buNone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Presenters will be allocated 25 minutes each for their presentations, 20 minutes for the presentation and 5 minutes for questions. </a:t>
            </a:r>
            <a:br>
              <a:rPr lang="en-GB" sz="1900">
                <a:latin typeface="Roboto"/>
                <a:ea typeface="Roboto"/>
                <a:cs typeface="Roboto"/>
                <a:sym typeface="Roboto"/>
              </a:rPr>
            </a:b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72"/>
              <a:buNone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The structure of a good presentation is as follows: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9428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•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Define the subject, give a general outline and state the goals of your presentation in the introduction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9428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•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Show the details of your work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9428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•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Summarise the findings/conclusion </a:t>
            </a:r>
            <a:br>
              <a:rPr lang="en-GB" sz="1900">
                <a:latin typeface="Roboto"/>
                <a:ea typeface="Roboto"/>
                <a:cs typeface="Roboto"/>
                <a:sym typeface="Roboto"/>
              </a:rPr>
            </a:b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72"/>
              <a:buNone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Please remember the findings/conclusions are often the most important part, leave time to get through these slides without rushing. </a:t>
            </a:r>
            <a:br>
              <a:rPr lang="en-GB" sz="1900">
                <a:latin typeface="Roboto"/>
                <a:ea typeface="Roboto"/>
                <a:cs typeface="Roboto"/>
                <a:sym typeface="Roboto"/>
              </a:rPr>
            </a:b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572"/>
              <a:buNone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If you wish to run a movie please notify us via email as we will need to test that it works prior to your session.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111125" lvl="0" marL="228600" rtl="0" algn="l">
              <a:lnSpc>
                <a:spcPct val="7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50"/>
              <a:buNone/>
            </a:pPr>
            <a:r>
              <a:t/>
            </a:r>
            <a:endParaRPr sz="185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3"/>
          <p:cNvSpPr txBox="1"/>
          <p:nvPr>
            <p:ph type="title"/>
          </p:nvPr>
        </p:nvSpPr>
        <p:spPr>
          <a:xfrm>
            <a:off x="2448000" y="402336"/>
            <a:ext cx="88200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GB"/>
              <a:t>PRESENTER CHECKLIST</a:t>
            </a:r>
            <a:endParaRPr/>
          </a:p>
        </p:txBody>
      </p:sp>
      <p:sp>
        <p:nvSpPr>
          <p:cNvPr id="132" name="Google Shape;132;p3"/>
          <p:cNvSpPr txBox="1"/>
          <p:nvPr>
            <p:ph idx="1" type="body"/>
          </p:nvPr>
        </p:nvSpPr>
        <p:spPr>
          <a:xfrm>
            <a:off x="458275" y="1707025"/>
            <a:ext cx="10885500" cy="417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13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Get plenty of rest before and have a bottle of water next to you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Have a </a:t>
            </a:r>
            <a:r>
              <a:rPr b="1"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clean desktop</a:t>
            </a: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- close all applications except what you’ll need e.g. presentation slides or website pages.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Make sure you’re in a </a:t>
            </a:r>
            <a:r>
              <a:rPr b="1"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quiet place</a:t>
            </a: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where there won’t be much background noise or interruptions (e.g. a ringing office phone)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Click on the Join the webinar link 10-15 minutes before the appointed time to get set up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Run a check-up test of your audio levels: It is preferable to use the same setup during the run-through and the live event. </a:t>
            </a:r>
            <a:r>
              <a:rPr b="1"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It's recommended to use a headset </a:t>
            </a: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with an integrated microphone unless you’re in a completely noise-free area – the sound quality for other participants will be so much clearer that way. If you are using a wireless device, make sure it's charged.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Test your video quality - make sure there is light, the camera is aligned well with your face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Make sure you’re on full screen presentation mode and participants are seeing the correct view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23495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900"/>
              <a:buFont typeface="Roboto"/>
              <a:buAutoNum type="arabicPeriod"/>
            </a:pPr>
            <a:r>
              <a:rPr lang="en-GB" sz="190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To look better on video try not to touch your face, hair. Consider limiting your gestures reasonably.</a:t>
            </a:r>
            <a:endParaRPr sz="1900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4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GB"/>
              <a:t>SLIDES – DO’S &amp; DON’TS</a:t>
            </a:r>
            <a:endParaRPr/>
          </a:p>
        </p:txBody>
      </p:sp>
      <p:sp>
        <p:nvSpPr>
          <p:cNvPr id="138" name="Google Shape;138;p4"/>
          <p:cNvSpPr txBox="1"/>
          <p:nvPr>
            <p:ph idx="1" type="body"/>
          </p:nvPr>
        </p:nvSpPr>
        <p:spPr>
          <a:xfrm>
            <a:off x="944558" y="1942807"/>
            <a:ext cx="10131900" cy="392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765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✔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It is acceptable to use your company template for the PowerPoint slides provided that the logo is discreet.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76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✔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Your presentation should not be commercial or a sales pitch in any way.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76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✔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Check that all animation sequences are working correctly.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76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✔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Run through the presentation to check you are within the 20 minute limit.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39" name="Google Shape;13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221922" y="99889"/>
            <a:ext cx="604894" cy="604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5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GB"/>
              <a:t>SLIDES – DO’S &amp; DON’TS</a:t>
            </a:r>
            <a:endParaRPr/>
          </a:p>
        </p:txBody>
      </p:sp>
      <p:sp>
        <p:nvSpPr>
          <p:cNvPr id="145" name="Google Shape;145;p5"/>
          <p:cNvSpPr txBox="1"/>
          <p:nvPr>
            <p:ph idx="1" type="body"/>
          </p:nvPr>
        </p:nvSpPr>
        <p:spPr>
          <a:xfrm>
            <a:off x="854015" y="2027208"/>
            <a:ext cx="10433185" cy="33643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4765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χ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Think about the colours you will use in the presentation – yellow cannot be seen on  a white background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76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χ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Don’t place too many small images onto the same slide. 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127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entury Gothic"/>
              <a:buNone/>
            </a:pPr>
            <a:r>
              <a:t/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-24765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900"/>
              <a:buFont typeface="Roboto"/>
              <a:buChar char="χ"/>
            </a:pPr>
            <a:r>
              <a:rPr lang="en-GB" sz="1900">
                <a:latin typeface="Roboto"/>
                <a:ea typeface="Roboto"/>
                <a:cs typeface="Roboto"/>
                <a:sym typeface="Roboto"/>
              </a:rPr>
              <a:t>Please limit the number of slides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</a:pPr>
            <a:r>
              <a:t/>
            </a:r>
            <a:endParaRPr sz="16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sz="1600"/>
          </a:p>
          <a:p>
            <a:pPr indent="-101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t/>
            </a:r>
            <a:endParaRPr/>
          </a:p>
        </p:txBody>
      </p:sp>
      <p:pic>
        <p:nvPicPr>
          <p:cNvPr id="146" name="Google Shape;146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022363" y="77063"/>
            <a:ext cx="987648" cy="6505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6"/>
          <p:cNvSpPr txBox="1"/>
          <p:nvPr>
            <p:ph type="title"/>
          </p:nvPr>
        </p:nvSpPr>
        <p:spPr>
          <a:xfrm>
            <a:off x="2448000" y="402336"/>
            <a:ext cx="8839200" cy="493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8E72"/>
              </a:buClr>
              <a:buSzPts val="2200"/>
              <a:buFont typeface="Century Gothic"/>
              <a:buNone/>
            </a:pPr>
            <a:r>
              <a:rPr lang="en-GB"/>
              <a:t>EAGE CONTACTS</a:t>
            </a:r>
            <a:endParaRPr/>
          </a:p>
        </p:txBody>
      </p:sp>
      <p:sp>
        <p:nvSpPr>
          <p:cNvPr id="152" name="Google Shape;152;p6"/>
          <p:cNvSpPr txBox="1"/>
          <p:nvPr>
            <p:ph idx="1" type="body"/>
          </p:nvPr>
        </p:nvSpPr>
        <p:spPr>
          <a:xfrm>
            <a:off x="441385" y="3094917"/>
            <a:ext cx="11309100" cy="239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6"/>
              </a:buClr>
              <a:buSzPts val="2000"/>
              <a:buNone/>
            </a:pPr>
            <a:r>
              <a:rPr lang="en-GB">
                <a:latin typeface="Roboto"/>
                <a:ea typeface="Roboto"/>
                <a:cs typeface="Roboto"/>
                <a:sym typeface="Roboto"/>
              </a:rPr>
              <a:t>If you have any queries please contact: 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None/>
            </a:pPr>
            <a:r>
              <a:rPr b="1" lang="en-GB">
                <a:latin typeface="Roboto"/>
                <a:ea typeface="Roboto"/>
                <a:cs typeface="Roboto"/>
                <a:sym typeface="Roboto"/>
              </a:rPr>
              <a:t>Ms. Triinu </a:t>
            </a:r>
            <a:r>
              <a:rPr lang="en-GB">
                <a:latin typeface="Roboto"/>
                <a:ea typeface="Roboto"/>
                <a:cs typeface="Roboto"/>
                <a:sym typeface="Roboto"/>
              </a:rPr>
              <a:t>(Event Manager EAGE) via </a:t>
            </a:r>
            <a:r>
              <a:rPr lang="en-GB" u="sng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3"/>
              </a:rPr>
              <a:t>tja@eage.org</a:t>
            </a:r>
            <a:endParaRPr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3600"/>
              <a:buNone/>
            </a:pPr>
            <a:r>
              <a:t/>
            </a:r>
            <a:endParaRPr b="1" sz="3600">
              <a:latin typeface="Roboto"/>
              <a:ea typeface="Roboto"/>
              <a:cs typeface="Roboto"/>
              <a:sym typeface="Roboto"/>
            </a:endParaRPr>
          </a:p>
          <a:p>
            <a:pPr indent="-101600" lvl="0" marL="2286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5756"/>
              </a:buClr>
              <a:buSzPts val="2000"/>
              <a:buNone/>
            </a:pPr>
            <a:r>
              <a:t/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2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1_Custom Design">
  <a:themeElements>
    <a:clrScheme name="Custom 2">
      <a:dk1>
        <a:srgbClr val="000000"/>
      </a:dk1>
      <a:lt1>
        <a:srgbClr val="FFFFFF"/>
      </a:lt1>
      <a:dk2>
        <a:srgbClr val="575756"/>
      </a:dk2>
      <a:lt2>
        <a:srgbClr val="EDEDED"/>
      </a:lt2>
      <a:accent1>
        <a:srgbClr val="009A7C"/>
      </a:accent1>
      <a:accent2>
        <a:srgbClr val="8E1859"/>
      </a:accent2>
      <a:accent3>
        <a:srgbClr val="9FB3C3"/>
      </a:accent3>
      <a:accent4>
        <a:srgbClr val="C79923"/>
      </a:accent4>
      <a:accent5>
        <a:srgbClr val="68B5E4"/>
      </a:accent5>
      <a:accent6>
        <a:srgbClr val="27275F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2015-12-09T13:34:49Z</dcterms:created>
  <dc:creator>Fahrid van Uitert</dc:creator>
</cp:coreProperties>
</file>