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BF5"/>
    <a:srgbClr val="4472C4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49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54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BED79-473C-4CC5-975A-37A7275451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DA1415-1681-4E47-BF8D-B08BF36B5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F0EF7-4BD4-476E-A1FF-97FD8D4C4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47BA-5531-4130-A513-C14E953F525C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ED3EF-F785-470D-9569-6315EE93C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D89B8-1188-4149-AC31-DE836DC4D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109C-31DC-4742-A23A-958803E7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204F-F0E9-4CA1-980B-144811F2E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5B857A-E76A-4ECC-A8B0-42CC082382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BD3E9-3059-46E3-8AB2-44FD2B903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47BA-5531-4130-A513-C14E953F525C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D8B8F-E749-4DAC-8427-A17850023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7F67E-2552-4FE2-BBDD-5A6133E4D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109C-31DC-4742-A23A-958803E7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540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D9C687-1CCF-4F47-928F-4FF1DF5E34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39948C-9848-4C7A-9767-3A25555E31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61AD1-BDC2-4932-A7B8-00634A31F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47BA-5531-4130-A513-C14E953F525C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9FBD17-90D5-4FD7-80DC-7CD1CED1E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ABD6F-446B-46E3-A040-482B1B841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109C-31DC-4742-A23A-958803E7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907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DE751-8E7B-489D-8BEB-589BC082F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51B5B-816C-425A-9060-8FCDE1BF0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9769A-0C89-4884-B745-E26D16B3D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47BA-5531-4130-A513-C14E953F525C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3707D-DE7E-4387-BDF2-FFE0D2791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0A323-6607-4590-93A6-984028F7C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109C-31DC-4742-A23A-958803E7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128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EEAD8-B7CF-4C06-B6F1-03B81698C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2290D-9291-4405-8B2D-8F2C88E5E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A6C31-0F6E-47C2-98DB-ADC903793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47BA-5531-4130-A513-C14E953F525C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4F9A-577A-42F3-A763-E0FF389FB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CFF69-556F-4AEC-AB19-7C060EC17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109C-31DC-4742-A23A-958803E7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398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599BF-A255-4864-B001-643BBB864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C1ED6-FC6E-4F5D-927D-09D65F693D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117792-B12B-484B-A9A2-978B4B1FA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4F90C5-BDD9-4196-8BD4-33071E2F3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47BA-5531-4130-A513-C14E953F525C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7FC41-6165-44E4-96DD-A6F061472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BE444F-BD51-4923-8A29-2D27077B4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109C-31DC-4742-A23A-958803E7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341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60989-AD21-444C-8324-353E7D1F7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C6AE2-EE99-4043-A7B0-6C9A7E841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91C999-2714-4F1F-9E2E-ACBFB9D053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C972DF-6CC6-481F-963F-A05D4B021A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5AAD88-315C-4FED-9AD5-7909FDA5A7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4105AA-B7F6-4E34-9B1E-2962E1D4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47BA-5531-4130-A513-C14E953F525C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E8664E-2239-44F6-B6EB-82CAC8FC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81B9D3-D756-41B8-8430-65AFD99A1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109C-31DC-4742-A23A-958803E7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07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B05C4-58CE-44CB-9105-8DF403F02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84333D-D735-4A59-A550-1F72E2722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47BA-5531-4130-A513-C14E953F525C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FD3560-CAD0-4B53-8EB3-92A6C25EF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F39E36-DB64-4D52-81F0-BB823D845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109C-31DC-4742-A23A-958803E7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10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95B0E1-A99C-4F23-9601-DC017818A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47BA-5531-4130-A513-C14E953F525C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6DF83F-0600-45F3-A007-6565C21DC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E2A1A-8841-4727-9EA6-4EF9037D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109C-31DC-4742-A23A-958803E7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25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1394B-D6D6-4ED3-9068-72B780558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7D69A-1156-49BA-A73C-0818161B1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CB81C3-1443-4044-8F89-E64E39FD2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747985-9E6C-4133-BCB6-A82DF4EF6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47BA-5531-4130-A513-C14E953F525C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5D843-3CEC-4268-B38B-3C12B7D1B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15E9D-3B3E-4746-9441-87CE30F88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109C-31DC-4742-A23A-958803E7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21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D35EF-FDFE-4A22-A3BE-506C8C78B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DF6159-C168-480C-AF4A-52A0041A9D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F76B41-1ADF-43A1-B01F-5331D9927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2410D4-4FAE-46B6-8E84-4BB8663E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47BA-5531-4130-A513-C14E953F525C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660DE1-B4FA-46CF-8B0D-098DFA8D8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1BE5E1-8BFE-4054-8BD8-11309D25B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109C-31DC-4742-A23A-958803E7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172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66DA41-6468-4800-A325-40691F950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3BDFE-DBA4-4F70-9063-CD1FD27B4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36E35-AE1F-4468-B3D1-1D90A18F2F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D47BA-5531-4130-A513-C14E953F525C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7CD59-8CDD-435C-99C1-CC6B5FCA58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A1CCD-F9D3-4BD2-B945-0DC1B71251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0109C-31DC-4742-A23A-958803E7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953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97B21E4-AF4D-4725-A030-069CEA1F2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575760"/>
              </p:ext>
            </p:extLst>
          </p:nvPr>
        </p:nvGraphicFramePr>
        <p:xfrm>
          <a:off x="335606" y="837735"/>
          <a:ext cx="11289868" cy="54423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2804">
                  <a:extLst>
                    <a:ext uri="{9D8B030D-6E8A-4147-A177-3AD203B41FA5}">
                      <a16:colId xmlns:a16="http://schemas.microsoft.com/office/drawing/2014/main" val="2771750720"/>
                    </a:ext>
                  </a:extLst>
                </a:gridCol>
                <a:gridCol w="1622009">
                  <a:extLst>
                    <a:ext uri="{9D8B030D-6E8A-4147-A177-3AD203B41FA5}">
                      <a16:colId xmlns:a16="http://schemas.microsoft.com/office/drawing/2014/main" val="3471072568"/>
                    </a:ext>
                  </a:extLst>
                </a:gridCol>
                <a:gridCol w="844320">
                  <a:extLst>
                    <a:ext uri="{9D8B030D-6E8A-4147-A177-3AD203B41FA5}">
                      <a16:colId xmlns:a16="http://schemas.microsoft.com/office/drawing/2014/main" val="4067698222"/>
                    </a:ext>
                  </a:extLst>
                </a:gridCol>
                <a:gridCol w="807712">
                  <a:extLst>
                    <a:ext uri="{9D8B030D-6E8A-4147-A177-3AD203B41FA5}">
                      <a16:colId xmlns:a16="http://schemas.microsoft.com/office/drawing/2014/main" val="749331886"/>
                    </a:ext>
                  </a:extLst>
                </a:gridCol>
                <a:gridCol w="1144419">
                  <a:extLst>
                    <a:ext uri="{9D8B030D-6E8A-4147-A177-3AD203B41FA5}">
                      <a16:colId xmlns:a16="http://schemas.microsoft.com/office/drawing/2014/main" val="3178825701"/>
                    </a:ext>
                  </a:extLst>
                </a:gridCol>
                <a:gridCol w="506140">
                  <a:extLst>
                    <a:ext uri="{9D8B030D-6E8A-4147-A177-3AD203B41FA5}">
                      <a16:colId xmlns:a16="http://schemas.microsoft.com/office/drawing/2014/main" val="102464693"/>
                    </a:ext>
                  </a:extLst>
                </a:gridCol>
                <a:gridCol w="638279">
                  <a:extLst>
                    <a:ext uri="{9D8B030D-6E8A-4147-A177-3AD203B41FA5}">
                      <a16:colId xmlns:a16="http://schemas.microsoft.com/office/drawing/2014/main" val="2175148575"/>
                    </a:ext>
                  </a:extLst>
                </a:gridCol>
                <a:gridCol w="1144419">
                  <a:extLst>
                    <a:ext uri="{9D8B030D-6E8A-4147-A177-3AD203B41FA5}">
                      <a16:colId xmlns:a16="http://schemas.microsoft.com/office/drawing/2014/main" val="3015738493"/>
                    </a:ext>
                  </a:extLst>
                </a:gridCol>
                <a:gridCol w="672784">
                  <a:extLst>
                    <a:ext uri="{9D8B030D-6E8A-4147-A177-3AD203B41FA5}">
                      <a16:colId xmlns:a16="http://schemas.microsoft.com/office/drawing/2014/main" val="4040423739"/>
                    </a:ext>
                  </a:extLst>
                </a:gridCol>
                <a:gridCol w="823244">
                  <a:extLst>
                    <a:ext uri="{9D8B030D-6E8A-4147-A177-3AD203B41FA5}">
                      <a16:colId xmlns:a16="http://schemas.microsoft.com/office/drawing/2014/main" val="1214638485"/>
                    </a:ext>
                  </a:extLst>
                </a:gridCol>
                <a:gridCol w="1763738">
                  <a:extLst>
                    <a:ext uri="{9D8B030D-6E8A-4147-A177-3AD203B41FA5}">
                      <a16:colId xmlns:a16="http://schemas.microsoft.com/office/drawing/2014/main" val="1799962290"/>
                    </a:ext>
                  </a:extLst>
                </a:gridCol>
              </a:tblGrid>
              <a:tr h="496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Submission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type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Theory/academic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Case Study</a:t>
                      </a:r>
                    </a:p>
                  </a:txBody>
                  <a:tcPr marL="113383" marR="113383" marT="56692" marB="5669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Land </a:t>
                      </a:r>
                      <a:endParaRPr lang="en-GB" dirty="0"/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Land 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Marine </a:t>
                      </a:r>
                      <a:endParaRPr lang="en-GB" dirty="0"/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Marine 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801829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698516"/>
                  </a:ext>
                </a:extLst>
              </a:tr>
              <a:tr h="5965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Classification</a:t>
                      </a: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Amplitude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inversion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Travel-time inversion </a:t>
                      </a: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(acoustic FWI)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Both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(elastic FWI)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174365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043258"/>
                  </a:ext>
                </a:extLst>
              </a:tr>
              <a:tr h="496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Input Seismic Data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</a:rPr>
                        <a:t>Single seismic volume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</a:rPr>
                        <a:t>Theta angle 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stacks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Optimized Chi 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angle stacks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Gathers (pre-stack)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3036368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144263"/>
                  </a:ext>
                </a:extLst>
              </a:tr>
              <a:tr h="259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Wavefield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Components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Single azimuth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Multi Azimuth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Single component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(P-P)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Multi Component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000" dirty="0">
                          <a:effectLst/>
                        </a:rPr>
                        <a:t>(PP/PS)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Multi vintage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(4D)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4564763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974367"/>
                  </a:ext>
                </a:extLst>
              </a:tr>
              <a:tr h="25200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 Prior Model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Probabilistic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e.g. with uncertainties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Deterministic</a:t>
                      </a:r>
                      <a:endParaRPr lang="en-GB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e.g. no uncertainties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Low frequencies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Other 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Please specify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981499"/>
                  </a:ext>
                </a:extLst>
              </a:tr>
              <a:tr h="12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From well logs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From facies proportions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From seismic velocities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579662"/>
                  </a:ext>
                </a:extLst>
              </a:tr>
              <a:tr h="37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635832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304506"/>
                  </a:ext>
                </a:extLst>
              </a:tr>
              <a:tr h="49605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Algorithm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Optimisation 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Simulation based methods</a:t>
                      </a:r>
                      <a:endParaRPr lang="en-GB" sz="1400" dirty="0">
                        <a:effectLst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</a:rPr>
                        <a:t>Analytic</a:t>
                      </a:r>
                      <a:endParaRPr lang="en-GB" sz="1000" dirty="0">
                        <a:effectLst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Other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Please specify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7024531"/>
                  </a:ext>
                </a:extLst>
              </a:tr>
              <a:tr h="496051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117" marR="55117" marT="0" marB="0" anchor="ctr">
                    <a:solidFill>
                      <a:srgbClr val="CF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Rejection Sampling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Sample posterior </a:t>
                      </a:r>
                      <a:r>
                        <a:rPr lang="en-GB" sz="1000" dirty="0">
                          <a:effectLst/>
                        </a:rPr>
                        <a:t>(</a:t>
                      </a:r>
                      <a:r>
                        <a:rPr lang="en-GB" sz="1000" dirty="0" err="1">
                          <a:effectLst/>
                        </a:rPr>
                        <a:t>McMC</a:t>
                      </a:r>
                      <a:r>
                        <a:rPr lang="en-GB" sz="1000" dirty="0">
                          <a:effectLst/>
                        </a:rPr>
                        <a:t>) </a:t>
                      </a:r>
                      <a:endParaRPr lang="en-GB" sz="1400" dirty="0">
                        <a:effectLst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853545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920410"/>
                  </a:ext>
                </a:extLst>
              </a:tr>
              <a:tr h="259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Step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Multi-step sequential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e.g. from seismic to elastic properties, then to reservoir properties</a:t>
                      </a: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Single step joint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e.g. directly from seismic to both elastic and reservoir properties</a:t>
                      </a: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692234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605729"/>
                  </a:ext>
                </a:extLst>
              </a:tr>
              <a:tr h="5432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Dimensionality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One dimensional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(e.g. trace-by-trace)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Spatially correlated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(e.g. lateral/horizontal variograms, etc.)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377661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E48D9D8A-6ADD-4F87-8F30-3EE73072E95B}"/>
              </a:ext>
            </a:extLst>
          </p:cNvPr>
          <p:cNvSpPr txBox="1"/>
          <p:nvPr/>
        </p:nvSpPr>
        <p:spPr>
          <a:xfrm>
            <a:off x="335606" y="208584"/>
            <a:ext cx="2031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[Title]</a:t>
            </a:r>
          </a:p>
          <a:p>
            <a:r>
              <a:rPr lang="en-GB" dirty="0"/>
              <a:t>[Presenting Author]</a:t>
            </a:r>
          </a:p>
        </p:txBody>
      </p:sp>
    </p:spTree>
    <p:extLst>
      <p:ext uri="{BB962C8B-B14F-4D97-AF65-F5344CB8AC3E}">
        <p14:creationId xmlns:p14="http://schemas.microsoft.com/office/powerpoint/2010/main" val="326790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97B21E4-AF4D-4725-A030-069CEA1F2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49304"/>
              </p:ext>
            </p:extLst>
          </p:nvPr>
        </p:nvGraphicFramePr>
        <p:xfrm>
          <a:off x="335606" y="837735"/>
          <a:ext cx="11289868" cy="54423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2804">
                  <a:extLst>
                    <a:ext uri="{9D8B030D-6E8A-4147-A177-3AD203B41FA5}">
                      <a16:colId xmlns:a16="http://schemas.microsoft.com/office/drawing/2014/main" val="2771750720"/>
                    </a:ext>
                  </a:extLst>
                </a:gridCol>
                <a:gridCol w="1622009">
                  <a:extLst>
                    <a:ext uri="{9D8B030D-6E8A-4147-A177-3AD203B41FA5}">
                      <a16:colId xmlns:a16="http://schemas.microsoft.com/office/drawing/2014/main" val="3471072568"/>
                    </a:ext>
                  </a:extLst>
                </a:gridCol>
                <a:gridCol w="846104">
                  <a:extLst>
                    <a:ext uri="{9D8B030D-6E8A-4147-A177-3AD203B41FA5}">
                      <a16:colId xmlns:a16="http://schemas.microsoft.com/office/drawing/2014/main" val="4067698222"/>
                    </a:ext>
                  </a:extLst>
                </a:gridCol>
                <a:gridCol w="805928">
                  <a:extLst>
                    <a:ext uri="{9D8B030D-6E8A-4147-A177-3AD203B41FA5}">
                      <a16:colId xmlns:a16="http://schemas.microsoft.com/office/drawing/2014/main" val="749331886"/>
                    </a:ext>
                  </a:extLst>
                </a:gridCol>
                <a:gridCol w="1144419">
                  <a:extLst>
                    <a:ext uri="{9D8B030D-6E8A-4147-A177-3AD203B41FA5}">
                      <a16:colId xmlns:a16="http://schemas.microsoft.com/office/drawing/2014/main" val="3178825701"/>
                    </a:ext>
                  </a:extLst>
                </a:gridCol>
                <a:gridCol w="506140">
                  <a:extLst>
                    <a:ext uri="{9D8B030D-6E8A-4147-A177-3AD203B41FA5}">
                      <a16:colId xmlns:a16="http://schemas.microsoft.com/office/drawing/2014/main" val="102464693"/>
                    </a:ext>
                  </a:extLst>
                </a:gridCol>
                <a:gridCol w="638279">
                  <a:extLst>
                    <a:ext uri="{9D8B030D-6E8A-4147-A177-3AD203B41FA5}">
                      <a16:colId xmlns:a16="http://schemas.microsoft.com/office/drawing/2014/main" val="2175148575"/>
                    </a:ext>
                  </a:extLst>
                </a:gridCol>
                <a:gridCol w="1144419">
                  <a:extLst>
                    <a:ext uri="{9D8B030D-6E8A-4147-A177-3AD203B41FA5}">
                      <a16:colId xmlns:a16="http://schemas.microsoft.com/office/drawing/2014/main" val="3015738493"/>
                    </a:ext>
                  </a:extLst>
                </a:gridCol>
                <a:gridCol w="684507">
                  <a:extLst>
                    <a:ext uri="{9D8B030D-6E8A-4147-A177-3AD203B41FA5}">
                      <a16:colId xmlns:a16="http://schemas.microsoft.com/office/drawing/2014/main" val="4040423739"/>
                    </a:ext>
                  </a:extLst>
                </a:gridCol>
                <a:gridCol w="811521">
                  <a:extLst>
                    <a:ext uri="{9D8B030D-6E8A-4147-A177-3AD203B41FA5}">
                      <a16:colId xmlns:a16="http://schemas.microsoft.com/office/drawing/2014/main" val="1711579299"/>
                    </a:ext>
                  </a:extLst>
                </a:gridCol>
                <a:gridCol w="1763738">
                  <a:extLst>
                    <a:ext uri="{9D8B030D-6E8A-4147-A177-3AD203B41FA5}">
                      <a16:colId xmlns:a16="http://schemas.microsoft.com/office/drawing/2014/main" val="1799962290"/>
                    </a:ext>
                  </a:extLst>
                </a:gridCol>
              </a:tblGrid>
              <a:tr h="496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Submission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type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Theory/academic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Case Study</a:t>
                      </a:r>
                    </a:p>
                  </a:txBody>
                  <a:tcPr marL="113383" marR="113383" marT="56692" marB="56692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Land </a:t>
                      </a:r>
                      <a:endParaRPr lang="en-GB" dirty="0"/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Land 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Marine </a:t>
                      </a:r>
                      <a:endParaRPr lang="en-GB" dirty="0"/>
                    </a:p>
                  </a:txBody>
                  <a:tcPr marL="55117" marR="5511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Marine 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801829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698516"/>
                  </a:ext>
                </a:extLst>
              </a:tr>
              <a:tr h="5965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Classification</a:t>
                      </a: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Amplitude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inversion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Travel-time inversion </a:t>
                      </a: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(acoustic FWI)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Both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(elastic FWI)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174365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043258"/>
                  </a:ext>
                </a:extLst>
              </a:tr>
              <a:tr h="496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Input Seismic Data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</a:rPr>
                        <a:t>Single seismic volume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</a:rPr>
                        <a:t>Theta angle 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stacks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Optimized Chi 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angle stacks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Gathers (pre-stack)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3036368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144263"/>
                  </a:ext>
                </a:extLst>
              </a:tr>
              <a:tr h="259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Wavefield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Components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Single azimuth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Multi Azimuth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Single component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(P-P)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Multi Component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000" dirty="0">
                          <a:effectLst/>
                        </a:rPr>
                        <a:t>(PP/PS)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Multi vintage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(4D)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4564763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974367"/>
                  </a:ext>
                </a:extLst>
              </a:tr>
              <a:tr h="25200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 Prior Model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Probabilistic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e.g. with uncertainties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Deterministic</a:t>
                      </a:r>
                      <a:endParaRPr lang="en-GB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e.g. no uncertainties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Low frequencies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Other 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Please specify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981499"/>
                  </a:ext>
                </a:extLst>
              </a:tr>
              <a:tr h="12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From well logs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From facies proportions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From seismic velocities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579662"/>
                  </a:ext>
                </a:extLst>
              </a:tr>
              <a:tr h="37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671106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304506"/>
                  </a:ext>
                </a:extLst>
              </a:tr>
              <a:tr h="49605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Algorithm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Optimisation 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Simulation based methods</a:t>
                      </a:r>
                      <a:endParaRPr lang="en-GB" sz="1400" dirty="0">
                        <a:effectLst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</a:rPr>
                        <a:t>Analytic</a:t>
                      </a:r>
                      <a:endParaRPr lang="en-GB" sz="1000" dirty="0">
                        <a:effectLst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Other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Please specify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7024531"/>
                  </a:ext>
                </a:extLst>
              </a:tr>
              <a:tr h="496051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117" marR="55117" marT="0" marB="0" anchor="ctr">
                    <a:solidFill>
                      <a:srgbClr val="CF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Rejection Sampling</a:t>
                      </a: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Sample posterior </a:t>
                      </a:r>
                      <a:r>
                        <a:rPr lang="en-GB" sz="1000" dirty="0">
                          <a:effectLst/>
                        </a:rPr>
                        <a:t>(</a:t>
                      </a:r>
                      <a:r>
                        <a:rPr lang="en-GB" sz="1000" dirty="0" err="1">
                          <a:effectLst/>
                        </a:rPr>
                        <a:t>McMC</a:t>
                      </a:r>
                      <a:r>
                        <a:rPr lang="en-GB" sz="1000" dirty="0">
                          <a:effectLst/>
                        </a:rPr>
                        <a:t>) </a:t>
                      </a:r>
                      <a:endParaRPr lang="en-GB" sz="1400" dirty="0">
                        <a:effectLst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853545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920410"/>
                  </a:ext>
                </a:extLst>
              </a:tr>
              <a:tr h="259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Step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Multi-step sequential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e.g. from seismic to elastic properties, then to reservoir properties</a:t>
                      </a: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Single step joint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e.g. directly from seismic to both elastic and reservoir properties</a:t>
                      </a: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692234"/>
                  </a:ext>
                </a:extLst>
              </a:tr>
              <a:tr h="72000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605729"/>
                  </a:ext>
                </a:extLst>
              </a:tr>
              <a:tr h="5432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Dimensionality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One dimensional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(e.g. trace-by-trace)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Spatially correlated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(e.g. lateral/horizontal variograms, etc.)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3383" marR="113383" marT="56692" marB="56692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5117" marR="5511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37766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2EB4B6C-622E-4403-9899-5AA7C3206181}"/>
              </a:ext>
            </a:extLst>
          </p:cNvPr>
          <p:cNvSpPr txBox="1"/>
          <p:nvPr/>
        </p:nvSpPr>
        <p:spPr>
          <a:xfrm>
            <a:off x="335606" y="468403"/>
            <a:ext cx="572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[Example for a marine case study using conventional </a:t>
            </a:r>
            <a:r>
              <a:rPr lang="en-GB" dirty="0" err="1"/>
              <a:t>ODiSI</a:t>
            </a:r>
            <a:r>
              <a:rPr lang="en-GB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582719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735ED1949E1498883EBA76EBC1D0B" ma:contentTypeVersion="11" ma:contentTypeDescription="Create a new document." ma:contentTypeScope="" ma:versionID="08bfc8e07182b234f8171f94a2da88fb">
  <xsd:schema xmlns:xsd="http://www.w3.org/2001/XMLSchema" xmlns:xs="http://www.w3.org/2001/XMLSchema" xmlns:p="http://schemas.microsoft.com/office/2006/metadata/properties" xmlns:ns3="e21362a4-a36d-46d2-82c8-a1e541f588d9" xmlns:ns4="69dbc5b9-5d4f-427e-8f2f-778741878229" targetNamespace="http://schemas.microsoft.com/office/2006/metadata/properties" ma:root="true" ma:fieldsID="feeca2a607ac629328cb6db38fc0b63f" ns3:_="" ns4:_="">
    <xsd:import namespace="e21362a4-a36d-46d2-82c8-a1e541f588d9"/>
    <xsd:import namespace="69dbc5b9-5d4f-427e-8f2f-77874187822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362a4-a36d-46d2-82c8-a1e541f588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bc5b9-5d4f-427e-8f2f-77874187822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C8E33C-539E-434C-B3AA-2BCFF989979D}">
  <ds:schemaRefs>
    <ds:schemaRef ds:uri="http://schemas.openxmlformats.org/package/2006/metadata/core-properties"/>
    <ds:schemaRef ds:uri="http://purl.org/dc/dcmitype/"/>
    <ds:schemaRef ds:uri="e21362a4-a36d-46d2-82c8-a1e541f588d9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69dbc5b9-5d4f-427e-8f2f-778741878229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B2AD19E-4121-467C-A2DB-5F4B3BD9F0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C26E4A-0DEB-4B7A-9063-059E65985C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1362a4-a36d-46d2-82c8-a1e541f588d9"/>
    <ds:schemaRef ds:uri="69dbc5b9-5d4f-427e-8f2f-7787418782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1794</TotalTime>
  <Words>280</Words>
  <Application>Microsoft Macintosh PowerPoint</Application>
  <PresentationFormat>Widescreen</PresentationFormat>
  <Paragraphs>115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Grant, Sara</dc:creator>
  <cp:lastModifiedBy>Marjolein van Kraanen</cp:lastModifiedBy>
  <cp:revision>5</cp:revision>
  <dcterms:created xsi:type="dcterms:W3CDTF">2020-02-05T13:43:50Z</dcterms:created>
  <dcterms:modified xsi:type="dcterms:W3CDTF">2020-03-16T15:46:55Z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69bf4a9-87bd-4dbf-a36c-1db5158e5def_Enabled">
    <vt:lpwstr>True</vt:lpwstr>
  </property>
  <property fmtid="{D5CDD505-2E9C-101B-9397-08002B2CF9AE}" pid="3" name="MSIP_Label_569bf4a9-87bd-4dbf-a36c-1db5158e5def_SiteId">
    <vt:lpwstr>ea80952e-a476-42d4-aaf4-5457852b0f7e</vt:lpwstr>
  </property>
  <property fmtid="{D5CDD505-2E9C-101B-9397-08002B2CF9AE}" pid="4" name="MSIP_Label_569bf4a9-87bd-4dbf-a36c-1db5158e5def_Owner">
    <vt:lpwstr>sara.grant2@bp.com</vt:lpwstr>
  </property>
  <property fmtid="{D5CDD505-2E9C-101B-9397-08002B2CF9AE}" pid="5" name="MSIP_Label_569bf4a9-87bd-4dbf-a36c-1db5158e5def_SetDate">
    <vt:lpwstr>2020-02-05T13:52:45.8038055Z</vt:lpwstr>
  </property>
  <property fmtid="{D5CDD505-2E9C-101B-9397-08002B2CF9AE}" pid="6" name="MSIP_Label_569bf4a9-87bd-4dbf-a36c-1db5158e5def_Name">
    <vt:lpwstr>General</vt:lpwstr>
  </property>
  <property fmtid="{D5CDD505-2E9C-101B-9397-08002B2CF9AE}" pid="7" name="MSIP_Label_569bf4a9-87bd-4dbf-a36c-1db5158e5def_Application">
    <vt:lpwstr>Microsoft Azure Information Protection</vt:lpwstr>
  </property>
  <property fmtid="{D5CDD505-2E9C-101B-9397-08002B2CF9AE}" pid="8" name="MSIP_Label_569bf4a9-87bd-4dbf-a36c-1db5158e5def_ActionId">
    <vt:lpwstr>49ac84e3-fdfb-4fe7-bf8c-7b28c4f97a45</vt:lpwstr>
  </property>
  <property fmtid="{D5CDD505-2E9C-101B-9397-08002B2CF9AE}" pid="9" name="MSIP_Label_569bf4a9-87bd-4dbf-a36c-1db5158e5def_Extended_MSFT_Method">
    <vt:lpwstr>Manual</vt:lpwstr>
  </property>
  <property fmtid="{D5CDD505-2E9C-101B-9397-08002B2CF9AE}" pid="10" name="Sensitivity">
    <vt:lpwstr>General</vt:lpwstr>
  </property>
  <property fmtid="{D5CDD505-2E9C-101B-9397-08002B2CF9AE}" pid="11" name="ContentTypeId">
    <vt:lpwstr>0x010100140735ED1949E1498883EBA76EBC1D0B</vt:lpwstr>
  </property>
</Properties>
</file>