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Century Gothic"/>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enturyGothic-bold.fntdata"/><Relationship Id="rId16" Type="http://schemas.openxmlformats.org/officeDocument/2006/relationships/font" Target="fonts/CenturyGothic-regular.fntdata"/><Relationship Id="rId5" Type="http://schemas.openxmlformats.org/officeDocument/2006/relationships/notesMaster" Target="notesMasters/notesMaster1.xml"/><Relationship Id="rId19" Type="http://schemas.openxmlformats.org/officeDocument/2006/relationships/font" Target="fonts/CenturyGothic-boldItalic.fntdata"/><Relationship Id="rId6" Type="http://schemas.openxmlformats.org/officeDocument/2006/relationships/slide" Target="slides/slide1.xml"/><Relationship Id="rId18" Type="http://schemas.openxmlformats.org/officeDocument/2006/relationships/font" Target="fonts/CenturyGothic-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4799c95b15_3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4799c95b15_3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g4799c95b15_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4799c95b15_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4799c95b15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4799c95b15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4799c95b15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4799c95b15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4799c95b15_3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4799c95b15_3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4799c95b15_3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4799c95b15_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4799c95b15_3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4799c95b15_3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4799c95b15_3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4799c95b15_3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4799c95b15_3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4799c95b15_3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hyperlink" Target="mailto:jpo@eage.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hyperlink" Target="https://eage.eventsair.com/pre-salt-reservoir-workshop/registration-" TargetMode="External"/><Relationship Id="rId5" Type="http://schemas.openxmlformats.org/officeDocument/2006/relationships/hyperlink" Target="mailto:jpo@eage.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p22"/>
          <p:cNvSpPr txBox="1"/>
          <p:nvPr/>
        </p:nvSpPr>
        <p:spPr>
          <a:xfrm>
            <a:off x="1981000" y="706325"/>
            <a:ext cx="5863800" cy="43512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1000"/>
              </a:spcBef>
              <a:spcAft>
                <a:spcPts val="0"/>
              </a:spcAft>
              <a:buNone/>
            </a:pPr>
            <a:r>
              <a:t/>
            </a:r>
            <a:endParaRPr sz="1200">
              <a:solidFill>
                <a:srgbClr val="000000"/>
              </a:solidFill>
              <a:latin typeface="Calibri"/>
              <a:ea typeface="Calibri"/>
              <a:cs typeface="Calibri"/>
              <a:sym typeface="Calibri"/>
            </a:endParaRPr>
          </a:p>
          <a:p>
            <a:pPr indent="-64135" lvl="0" marL="228600" rtl="0" algn="l">
              <a:lnSpc>
                <a:spcPct val="70000"/>
              </a:lnSpc>
              <a:spcBef>
                <a:spcPts val="1000"/>
              </a:spcBef>
              <a:spcAft>
                <a:spcPts val="0"/>
              </a:spcAft>
              <a:buNone/>
            </a:pPr>
            <a:r>
              <a:t/>
            </a:r>
            <a:endParaRPr sz="1200">
              <a:solidFill>
                <a:srgbClr val="000000"/>
              </a:solidFill>
              <a:latin typeface="Calibri"/>
              <a:ea typeface="Calibri"/>
              <a:cs typeface="Calibri"/>
              <a:sym typeface="Calibri"/>
            </a:endParaRPr>
          </a:p>
        </p:txBody>
      </p:sp>
      <p:sp>
        <p:nvSpPr>
          <p:cNvPr id="111" name="Google Shape;111;p22"/>
          <p:cNvSpPr/>
          <p:nvPr/>
        </p:nvSpPr>
        <p:spPr>
          <a:xfrm>
            <a:off x="3014550" y="119025"/>
            <a:ext cx="5522100" cy="11079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 sz="2200">
                <a:solidFill>
                  <a:srgbClr val="009371"/>
                </a:solidFill>
                <a:latin typeface="Century Gothic"/>
                <a:ea typeface="Century Gothic"/>
                <a:cs typeface="Century Gothic"/>
                <a:sym typeface="Century Gothic"/>
              </a:rPr>
              <a:t>Slides – Do’s &amp; Don'ts </a:t>
            </a:r>
            <a:endParaRPr b="1" sz="2200">
              <a:solidFill>
                <a:srgbClr val="009371"/>
              </a:solidFill>
              <a:latin typeface="Century Gothic"/>
              <a:ea typeface="Century Gothic"/>
              <a:cs typeface="Century Gothic"/>
              <a:sym typeface="Century Gothic"/>
            </a:endParaRPr>
          </a:p>
          <a:p>
            <a:pPr indent="0" lvl="0" marL="0" marR="0" rtl="0" algn="ctr">
              <a:spcBef>
                <a:spcPts val="0"/>
              </a:spcBef>
              <a:spcAft>
                <a:spcPts val="0"/>
              </a:spcAft>
              <a:buNone/>
            </a:pPr>
            <a:r>
              <a:t/>
            </a:r>
            <a:endParaRPr b="1" sz="1800">
              <a:solidFill>
                <a:srgbClr val="009371"/>
              </a:solidFill>
              <a:latin typeface="Century Gothic"/>
              <a:ea typeface="Century Gothic"/>
              <a:cs typeface="Century Gothic"/>
              <a:sym typeface="Century Gothic"/>
            </a:endParaRPr>
          </a:p>
        </p:txBody>
      </p:sp>
      <p:sp>
        <p:nvSpPr>
          <p:cNvPr id="112" name="Google Shape;112;p22"/>
          <p:cNvSpPr/>
          <p:nvPr/>
        </p:nvSpPr>
        <p:spPr>
          <a:xfrm>
            <a:off x="706600" y="1468600"/>
            <a:ext cx="8412600" cy="2585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 sz="1800">
                <a:solidFill>
                  <a:schemeClr val="dk1"/>
                </a:solidFill>
                <a:latin typeface="Century Gothic"/>
                <a:ea typeface="Century Gothic"/>
                <a:cs typeface="Century Gothic"/>
                <a:sym typeface="Century Gothic"/>
              </a:rPr>
              <a:t>If you have any queries please contact: </a:t>
            </a:r>
            <a:endParaRPr>
              <a:solidFill>
                <a:schemeClr val="dk1"/>
              </a:solidFill>
            </a:endParaRPr>
          </a:p>
          <a:p>
            <a:pPr indent="0" lvl="0" marL="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 sz="1800">
                <a:solidFill>
                  <a:schemeClr val="dk1"/>
                </a:solidFill>
                <a:latin typeface="Century Gothic"/>
                <a:ea typeface="Century Gothic"/>
                <a:cs typeface="Century Gothic"/>
                <a:sym typeface="Century Gothic"/>
              </a:rPr>
              <a:t>Laura Patiño (Event Coordinator EAGE) via </a:t>
            </a:r>
            <a:r>
              <a:rPr lang="en" sz="1800" u="sng">
                <a:solidFill>
                  <a:schemeClr val="dk1"/>
                </a:solidFill>
                <a:latin typeface="Century Gothic"/>
                <a:ea typeface="Century Gothic"/>
                <a:cs typeface="Century Gothic"/>
                <a:sym typeface="Century Gothic"/>
                <a:hlinkClick r:id="rId4"/>
              </a:rPr>
              <a:t>jpo@eage.org</a:t>
            </a:r>
            <a:r>
              <a:rPr lang="en" sz="1800">
                <a:solidFill>
                  <a:schemeClr val="dk1"/>
                </a:solidFill>
                <a:latin typeface="Century Gothic"/>
                <a:ea typeface="Century Gothic"/>
                <a:cs typeface="Century Gothic"/>
                <a:sym typeface="Century Gothic"/>
              </a:rPr>
              <a:t> or </a:t>
            </a:r>
            <a:endParaRPr>
              <a:solidFill>
                <a:schemeClr val="dk1"/>
              </a:solidFill>
            </a:endParaRPr>
          </a:p>
          <a:p>
            <a:pPr indent="0" lvl="0" marL="0" rtl="0" algn="ctr">
              <a:spcBef>
                <a:spcPts val="0"/>
              </a:spcBef>
              <a:spcAft>
                <a:spcPts val="0"/>
              </a:spcAft>
              <a:buNone/>
            </a:pPr>
            <a:r>
              <a:rPr lang="en" sz="1800">
                <a:solidFill>
                  <a:schemeClr val="dk1"/>
                </a:solidFill>
                <a:latin typeface="Century Gothic"/>
                <a:ea typeface="Century Gothic"/>
                <a:cs typeface="Century Gothic"/>
                <a:sym typeface="Century Gothic"/>
              </a:rPr>
              <a:t>Tel: +57 1 4232948 </a:t>
            </a:r>
            <a:endParaRPr>
              <a:solidFill>
                <a:schemeClr val="dk1"/>
              </a:solidFill>
            </a:endParaRPr>
          </a:p>
          <a:p>
            <a:pPr indent="0" lvl="0" marL="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 sz="1800">
                <a:solidFill>
                  <a:schemeClr val="dk1"/>
                </a:solidFill>
                <a:latin typeface="Century Gothic"/>
                <a:ea typeface="Century Gothic"/>
                <a:cs typeface="Century Gothic"/>
                <a:sym typeface="Century Gothic"/>
              </a:rPr>
              <a:t>See you in Rio de Janeiro!</a:t>
            </a:r>
            <a:endParaRPr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7" name="Shape 57"/>
        <p:cNvGrpSpPr/>
        <p:nvPr/>
      </p:nvGrpSpPr>
      <p:grpSpPr>
        <a:xfrm>
          <a:off x="0" y="0"/>
          <a:ext cx="0" cy="0"/>
          <a:chOff x="0" y="0"/>
          <a:chExt cx="0" cy="0"/>
        </a:xfrm>
      </p:grpSpPr>
      <p:sp>
        <p:nvSpPr>
          <p:cNvPr id="58" name="Google Shape;58;p14"/>
          <p:cNvSpPr txBox="1"/>
          <p:nvPr/>
        </p:nvSpPr>
        <p:spPr>
          <a:xfrm>
            <a:off x="1080575" y="1512775"/>
            <a:ext cx="7509900" cy="30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solidFill>
                  <a:schemeClr val="dk1"/>
                </a:solidFill>
                <a:latin typeface="Century Gothic"/>
                <a:ea typeface="Century Gothic"/>
                <a:cs typeface="Century Gothic"/>
                <a:sym typeface="Century Gothic"/>
              </a:rPr>
              <a:t>Date: 5-6 December 2019 </a:t>
            </a:r>
            <a:endParaRPr>
              <a:solidFill>
                <a:schemeClr val="dk1"/>
              </a:solidFill>
            </a:endParaRPr>
          </a:p>
          <a:p>
            <a:pPr indent="0" lvl="0" marL="0" rtl="0" algn="ctr">
              <a:spcBef>
                <a:spcPts val="0"/>
              </a:spcBef>
              <a:spcAft>
                <a:spcPts val="0"/>
              </a:spcAft>
              <a:buNone/>
            </a:pPr>
            <a:r>
              <a:t/>
            </a:r>
            <a:endParaRPr b="1" sz="22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b="1" lang="en" sz="2200">
                <a:solidFill>
                  <a:schemeClr val="dk1"/>
                </a:solidFill>
                <a:latin typeface="Century Gothic"/>
                <a:ea typeface="Century Gothic"/>
                <a:cs typeface="Century Gothic"/>
                <a:sym typeface="Century Gothic"/>
              </a:rPr>
              <a:t>Place: Rio de Janeiro, Brazil</a:t>
            </a:r>
            <a:endParaRPr b="1" sz="22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t/>
            </a:r>
            <a:endParaRPr b="1" sz="22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b="1" lang="en" sz="2200">
                <a:solidFill>
                  <a:schemeClr val="dk1"/>
                </a:solidFill>
                <a:latin typeface="Century Gothic"/>
                <a:ea typeface="Century Gothic"/>
                <a:cs typeface="Century Gothic"/>
                <a:sym typeface="Century Gothic"/>
              </a:rPr>
              <a:t>Speaker Guidelines 2019 </a:t>
            </a:r>
            <a:endParaRPr/>
          </a:p>
        </p:txBody>
      </p:sp>
      <p:sp>
        <p:nvSpPr>
          <p:cNvPr id="59" name="Google Shape;59;p14"/>
          <p:cNvSpPr/>
          <p:nvPr/>
        </p:nvSpPr>
        <p:spPr>
          <a:xfrm>
            <a:off x="3014550" y="119025"/>
            <a:ext cx="5522100" cy="1107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800">
                <a:solidFill>
                  <a:srgbClr val="009371"/>
                </a:solidFill>
                <a:latin typeface="Century Gothic"/>
                <a:ea typeface="Century Gothic"/>
                <a:cs typeface="Century Gothic"/>
                <a:sym typeface="Century Gothic"/>
              </a:rPr>
              <a:t>First EAGE Workshop on Pre-Salt Reservoir: from Exploration to Production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3" name="Shape 63"/>
        <p:cNvGrpSpPr/>
        <p:nvPr/>
      </p:nvGrpSpPr>
      <p:grpSpPr>
        <a:xfrm>
          <a:off x="0" y="0"/>
          <a:ext cx="0" cy="0"/>
          <a:chOff x="0" y="0"/>
          <a:chExt cx="0" cy="0"/>
        </a:xfrm>
      </p:grpSpPr>
      <p:sp>
        <p:nvSpPr>
          <p:cNvPr id="64" name="Google Shape;64;p15"/>
          <p:cNvSpPr txBox="1"/>
          <p:nvPr/>
        </p:nvSpPr>
        <p:spPr>
          <a:xfrm>
            <a:off x="432225" y="1069775"/>
            <a:ext cx="7787100" cy="349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000">
              <a:latin typeface="Century Gothic"/>
              <a:ea typeface="Century Gothic"/>
              <a:cs typeface="Century Gothic"/>
              <a:sym typeface="Century Gothic"/>
            </a:endParaRPr>
          </a:p>
          <a:p>
            <a:pPr indent="0" lvl="0" marL="0" marR="0" rtl="0" algn="l">
              <a:spcBef>
                <a:spcPts val="0"/>
              </a:spcBef>
              <a:spcAft>
                <a:spcPts val="0"/>
              </a:spcAft>
              <a:buNone/>
            </a:pPr>
            <a:r>
              <a:rPr b="1" lang="en" sz="1200">
                <a:latin typeface="Century Gothic"/>
                <a:ea typeface="Century Gothic"/>
                <a:cs typeface="Century Gothic"/>
                <a:sym typeface="Century Gothic"/>
              </a:rPr>
              <a:t>E</a:t>
            </a:r>
            <a:r>
              <a:rPr b="1" i="0" lang="en" sz="1200" u="none" cap="none" strike="noStrike">
                <a:solidFill>
                  <a:srgbClr val="000000"/>
                </a:solidFill>
                <a:latin typeface="Century Gothic"/>
                <a:ea typeface="Century Gothic"/>
                <a:cs typeface="Century Gothic"/>
                <a:sym typeface="Century Gothic"/>
              </a:rPr>
              <a:t>vent Title</a:t>
            </a:r>
            <a:r>
              <a:rPr b="1" lang="en" sz="1200">
                <a:latin typeface="Century Gothic"/>
                <a:ea typeface="Century Gothic"/>
                <a:cs typeface="Century Gothic"/>
                <a:sym typeface="Century Gothic"/>
              </a:rPr>
              <a:t>: </a:t>
            </a:r>
            <a:endParaRPr b="1" i="0" sz="1200" u="none" cap="none" strike="noStrike">
              <a:solidFill>
                <a:srgbClr val="000000"/>
              </a:solidFill>
              <a:latin typeface="Century Gothic"/>
              <a:ea typeface="Century Gothic"/>
              <a:cs typeface="Century Gothic"/>
              <a:sym typeface="Century Gothic"/>
            </a:endParaRPr>
          </a:p>
          <a:p>
            <a:pPr indent="0" lvl="0" marL="0" marR="0" rtl="0" algn="l">
              <a:spcBef>
                <a:spcPts val="0"/>
              </a:spcBef>
              <a:spcAft>
                <a:spcPts val="0"/>
              </a:spcAft>
              <a:buNone/>
            </a:pPr>
            <a:r>
              <a:rPr lang="en" sz="1200">
                <a:latin typeface="Century Gothic"/>
                <a:ea typeface="Century Gothic"/>
                <a:cs typeface="Century Gothic"/>
                <a:sym typeface="Century Gothic"/>
              </a:rPr>
              <a:t>First EAGE Workshop on Pre-Salt Reservoir: from Exploration to Production </a:t>
            </a:r>
            <a:endParaRPr sz="1200">
              <a:latin typeface="Century Gothic"/>
              <a:ea typeface="Century Gothic"/>
              <a:cs typeface="Century Gothic"/>
              <a:sym typeface="Century Gothic"/>
            </a:endParaRPr>
          </a:p>
          <a:p>
            <a:pPr indent="0" lvl="0" marL="0" marR="0" rtl="0" algn="l">
              <a:spcBef>
                <a:spcPts val="0"/>
              </a:spcBef>
              <a:spcAft>
                <a:spcPts val="0"/>
              </a:spcAft>
              <a:buNone/>
            </a:pPr>
            <a:r>
              <a:t/>
            </a:r>
            <a:endParaRPr sz="1200">
              <a:latin typeface="Century Gothic"/>
              <a:ea typeface="Century Gothic"/>
              <a:cs typeface="Century Gothic"/>
              <a:sym typeface="Century Gothic"/>
            </a:endParaRPr>
          </a:p>
          <a:p>
            <a:pPr indent="0" lvl="0" marL="0" marR="0" rtl="0" algn="l">
              <a:spcBef>
                <a:spcPts val="0"/>
              </a:spcBef>
              <a:spcAft>
                <a:spcPts val="0"/>
              </a:spcAft>
              <a:buNone/>
            </a:pPr>
            <a:r>
              <a:rPr b="1" lang="en" sz="1200">
                <a:solidFill>
                  <a:srgbClr val="000000"/>
                </a:solidFill>
                <a:latin typeface="Century Gothic"/>
                <a:ea typeface="Century Gothic"/>
                <a:cs typeface="Century Gothic"/>
                <a:sym typeface="Century Gothic"/>
              </a:rPr>
              <a:t>Date &amp; Location:</a:t>
            </a:r>
            <a:endParaRPr sz="1200"/>
          </a:p>
          <a:p>
            <a:pPr indent="0" lvl="0" marL="0" marR="0" rtl="0" algn="l">
              <a:spcBef>
                <a:spcPts val="0"/>
              </a:spcBef>
              <a:spcAft>
                <a:spcPts val="0"/>
              </a:spcAft>
              <a:buNone/>
            </a:pPr>
            <a:r>
              <a:t/>
            </a:r>
            <a:endParaRPr sz="1200">
              <a:latin typeface="Century Gothic"/>
              <a:ea typeface="Century Gothic"/>
              <a:cs typeface="Century Gothic"/>
              <a:sym typeface="Century Gothic"/>
            </a:endParaRPr>
          </a:p>
          <a:p>
            <a:pPr indent="0" lvl="0" marL="0" marR="0" rtl="0" algn="l">
              <a:spcBef>
                <a:spcPts val="0"/>
              </a:spcBef>
              <a:spcAft>
                <a:spcPts val="0"/>
              </a:spcAft>
              <a:buNone/>
            </a:pPr>
            <a:r>
              <a:rPr lang="en" sz="1200">
                <a:latin typeface="Century Gothic"/>
                <a:ea typeface="Century Gothic"/>
                <a:cs typeface="Century Gothic"/>
                <a:sym typeface="Century Gothic"/>
              </a:rPr>
              <a:t>5</a:t>
            </a:r>
            <a:r>
              <a:rPr lang="en" sz="1200">
                <a:solidFill>
                  <a:srgbClr val="000000"/>
                </a:solidFill>
                <a:latin typeface="Century Gothic"/>
                <a:ea typeface="Century Gothic"/>
                <a:cs typeface="Century Gothic"/>
                <a:sym typeface="Century Gothic"/>
              </a:rPr>
              <a:t>-6 </a:t>
            </a:r>
            <a:r>
              <a:rPr lang="en" sz="1200">
                <a:latin typeface="Century Gothic"/>
                <a:ea typeface="Century Gothic"/>
                <a:cs typeface="Century Gothic"/>
                <a:sym typeface="Century Gothic"/>
              </a:rPr>
              <a:t>December</a:t>
            </a:r>
            <a:r>
              <a:rPr lang="en" sz="1200">
                <a:solidFill>
                  <a:srgbClr val="000000"/>
                </a:solidFill>
                <a:latin typeface="Century Gothic"/>
                <a:ea typeface="Century Gothic"/>
                <a:cs typeface="Century Gothic"/>
                <a:sym typeface="Century Gothic"/>
              </a:rPr>
              <a:t> 2019</a:t>
            </a:r>
            <a:endParaRPr sz="1200"/>
          </a:p>
          <a:p>
            <a:pPr indent="0" lvl="0" marL="0" marR="0" rtl="0" algn="l">
              <a:spcBef>
                <a:spcPts val="0"/>
              </a:spcBef>
              <a:spcAft>
                <a:spcPts val="0"/>
              </a:spcAft>
              <a:buNone/>
            </a:pPr>
            <a:r>
              <a:rPr lang="en" sz="1200">
                <a:latin typeface="Century Gothic"/>
                <a:ea typeface="Century Gothic"/>
                <a:cs typeface="Century Gothic"/>
                <a:sym typeface="Century Gothic"/>
              </a:rPr>
              <a:t>JW Mariott Copacabana</a:t>
            </a:r>
            <a:endParaRPr sz="1200" u="sng">
              <a:latin typeface="Calibri"/>
              <a:ea typeface="Calibri"/>
              <a:cs typeface="Calibri"/>
              <a:sym typeface="Calibri"/>
            </a:endParaRPr>
          </a:p>
          <a:p>
            <a:pPr indent="0" lvl="0" marL="0" marR="0" rtl="0" algn="l">
              <a:spcBef>
                <a:spcPts val="0"/>
              </a:spcBef>
              <a:spcAft>
                <a:spcPts val="0"/>
              </a:spcAft>
              <a:buNone/>
            </a:pPr>
            <a:r>
              <a:rPr lang="en" sz="1200">
                <a:solidFill>
                  <a:srgbClr val="000000"/>
                </a:solidFill>
                <a:latin typeface="Century Gothic"/>
                <a:ea typeface="Century Gothic"/>
                <a:cs typeface="Century Gothic"/>
                <a:sym typeface="Century Gothic"/>
              </a:rPr>
              <a:t>For booking your room you must contact the hotel directly and reserve. EAGE is not responsible for the rooms  booking or availability. We suggest to book with anticipation to reassure your stay at the suggested hotel for the workshop. </a:t>
            </a:r>
            <a:endParaRPr sz="1200"/>
          </a:p>
          <a:p>
            <a:pPr indent="0" lvl="0" marL="0" marR="0" rtl="0" algn="l">
              <a:spcBef>
                <a:spcPts val="0"/>
              </a:spcBef>
              <a:spcAft>
                <a:spcPts val="0"/>
              </a:spcAft>
              <a:buNone/>
            </a:pPr>
            <a:r>
              <a:rPr lang="en" sz="1200">
                <a:solidFill>
                  <a:srgbClr val="000000"/>
                </a:solidFill>
                <a:latin typeface="Century Gothic"/>
                <a:ea typeface="Century Gothic"/>
                <a:cs typeface="Century Gothic"/>
                <a:sym typeface="Century Gothic"/>
              </a:rPr>
              <a:t> </a:t>
            </a:r>
            <a:endParaRPr sz="1200"/>
          </a:p>
          <a:p>
            <a:pPr indent="0" lvl="0" marL="0" marR="0" rtl="0" algn="l">
              <a:spcBef>
                <a:spcPts val="0"/>
              </a:spcBef>
              <a:spcAft>
                <a:spcPts val="0"/>
              </a:spcAft>
              <a:buNone/>
            </a:pPr>
            <a:r>
              <a:rPr lang="en" sz="1200">
                <a:solidFill>
                  <a:srgbClr val="000000"/>
                </a:solidFill>
                <a:latin typeface="Century Gothic"/>
                <a:ea typeface="Century Gothic"/>
                <a:cs typeface="Century Gothic"/>
                <a:sym typeface="Century Gothic"/>
              </a:rPr>
              <a:t>	</a:t>
            </a:r>
            <a:r>
              <a:rPr b="1" lang="en" sz="1200">
                <a:solidFill>
                  <a:srgbClr val="000000"/>
                </a:solidFill>
                <a:latin typeface="Century Gothic"/>
                <a:ea typeface="Century Gothic"/>
                <a:cs typeface="Century Gothic"/>
                <a:sym typeface="Century Gothic"/>
              </a:rPr>
              <a:t>Address:</a:t>
            </a:r>
            <a:r>
              <a:rPr lang="en" sz="1200">
                <a:solidFill>
                  <a:srgbClr val="000000"/>
                </a:solidFill>
                <a:latin typeface="Century Gothic"/>
                <a:ea typeface="Century Gothic"/>
                <a:cs typeface="Century Gothic"/>
                <a:sym typeface="Century Gothic"/>
              </a:rPr>
              <a:t> </a:t>
            </a:r>
            <a:r>
              <a:rPr lang="en" sz="1200">
                <a:latin typeface="Century Gothic"/>
                <a:ea typeface="Century Gothic"/>
                <a:cs typeface="Century Gothic"/>
                <a:sym typeface="Century Gothic"/>
              </a:rPr>
              <a:t>Av. Atlântica, 2600 - Copacabana, Rio de Janeiro - RJ, 22041-001, Brazil </a:t>
            </a:r>
            <a:endParaRPr sz="1200">
              <a:latin typeface="Century Gothic"/>
              <a:ea typeface="Century Gothic"/>
              <a:cs typeface="Century Gothic"/>
              <a:sym typeface="Century Gothic"/>
            </a:endParaRPr>
          </a:p>
          <a:p>
            <a:pPr indent="0" lvl="0" marL="0" marR="0" rtl="0" algn="l">
              <a:spcBef>
                <a:spcPts val="0"/>
              </a:spcBef>
              <a:spcAft>
                <a:spcPts val="0"/>
              </a:spcAft>
              <a:buNone/>
            </a:pPr>
            <a:r>
              <a:rPr b="1" lang="en" sz="1200">
                <a:latin typeface="Century Gothic"/>
                <a:ea typeface="Century Gothic"/>
                <a:cs typeface="Century Gothic"/>
                <a:sym typeface="Century Gothic"/>
              </a:rPr>
              <a:t>             Contact</a:t>
            </a:r>
            <a:r>
              <a:rPr lang="en" sz="1200">
                <a:latin typeface="Century Gothic"/>
                <a:ea typeface="Century Gothic"/>
                <a:cs typeface="Century Gothic"/>
                <a:sym typeface="Century Gothic"/>
              </a:rPr>
              <a:t>: +55 21 2545-6500</a:t>
            </a:r>
            <a:endParaRPr b="1" sz="1200">
              <a:latin typeface="Century Gothic"/>
              <a:ea typeface="Century Gothic"/>
              <a:cs typeface="Century Gothic"/>
              <a:sym typeface="Century Gothic"/>
            </a:endParaRPr>
          </a:p>
          <a:p>
            <a:pPr indent="0" lvl="0" marL="0" marR="0" rtl="0" algn="l">
              <a:spcBef>
                <a:spcPts val="0"/>
              </a:spcBef>
              <a:spcAft>
                <a:spcPts val="0"/>
              </a:spcAft>
              <a:buNone/>
            </a:pPr>
            <a:r>
              <a:t/>
            </a:r>
            <a:endParaRPr sz="1200">
              <a:latin typeface="Century Gothic"/>
              <a:ea typeface="Century Gothic"/>
              <a:cs typeface="Century Gothic"/>
              <a:sym typeface="Century Gothic"/>
            </a:endParaRPr>
          </a:p>
          <a:p>
            <a:pPr indent="0" lvl="0" marL="0" marR="0" rtl="0" algn="l">
              <a:spcBef>
                <a:spcPts val="0"/>
              </a:spcBef>
              <a:spcAft>
                <a:spcPts val="0"/>
              </a:spcAft>
              <a:buNone/>
            </a:pPr>
            <a:r>
              <a:rPr b="1" lang="en" sz="1200">
                <a:solidFill>
                  <a:srgbClr val="000000"/>
                </a:solidFill>
                <a:latin typeface="Century Gothic"/>
                <a:ea typeface="Century Gothic"/>
                <a:cs typeface="Century Gothic"/>
                <a:sym typeface="Century Gothic"/>
              </a:rPr>
              <a:t>Overview</a:t>
            </a:r>
            <a:r>
              <a:rPr b="1" lang="en" sz="1200">
                <a:latin typeface="Century Gothic"/>
                <a:ea typeface="Century Gothic"/>
                <a:cs typeface="Century Gothic"/>
                <a:sym typeface="Century Gothic"/>
              </a:rPr>
              <a:t>: </a:t>
            </a:r>
            <a:endParaRPr sz="1200">
              <a:solidFill>
                <a:srgbClr val="000000"/>
              </a:solidFill>
              <a:latin typeface="Century Gothic"/>
              <a:ea typeface="Century Gothic"/>
              <a:cs typeface="Century Gothic"/>
              <a:sym typeface="Century Gothic"/>
            </a:endParaRPr>
          </a:p>
          <a:p>
            <a:pPr indent="0" lvl="0" marL="0" marR="0" rtl="0" algn="l">
              <a:spcBef>
                <a:spcPts val="0"/>
              </a:spcBef>
              <a:spcAft>
                <a:spcPts val="0"/>
              </a:spcAft>
              <a:buNone/>
            </a:pPr>
            <a:r>
              <a:rPr lang="en" sz="1200">
                <a:solidFill>
                  <a:srgbClr val="000000"/>
                </a:solidFill>
                <a:latin typeface="Century Gothic"/>
                <a:ea typeface="Century Gothic"/>
                <a:cs typeface="Century Gothic"/>
                <a:sym typeface="Century Gothic"/>
              </a:rPr>
              <a:t>	</a:t>
            </a:r>
            <a:r>
              <a:rPr lang="en" sz="1200">
                <a:latin typeface="Century Gothic"/>
                <a:ea typeface="Century Gothic"/>
                <a:cs typeface="Century Gothic"/>
                <a:sym typeface="Century Gothic"/>
              </a:rPr>
              <a:t>Thursday</a:t>
            </a:r>
            <a:r>
              <a:rPr lang="en" sz="1200">
                <a:solidFill>
                  <a:srgbClr val="000000"/>
                </a:solidFill>
                <a:latin typeface="Century Gothic"/>
                <a:ea typeface="Century Gothic"/>
                <a:cs typeface="Century Gothic"/>
                <a:sym typeface="Century Gothic"/>
              </a:rPr>
              <a:t> </a:t>
            </a:r>
            <a:r>
              <a:rPr lang="en" sz="1200">
                <a:latin typeface="Century Gothic"/>
                <a:ea typeface="Century Gothic"/>
                <a:cs typeface="Century Gothic"/>
                <a:sym typeface="Century Gothic"/>
              </a:rPr>
              <a:t>5</a:t>
            </a:r>
            <a:r>
              <a:rPr lang="en" sz="1200">
                <a:solidFill>
                  <a:srgbClr val="000000"/>
                </a:solidFill>
                <a:latin typeface="Century Gothic"/>
                <a:ea typeface="Century Gothic"/>
                <a:cs typeface="Century Gothic"/>
                <a:sym typeface="Century Gothic"/>
              </a:rPr>
              <a:t> </a:t>
            </a:r>
            <a:r>
              <a:rPr lang="en" sz="1200">
                <a:latin typeface="Century Gothic"/>
                <a:ea typeface="Century Gothic"/>
                <a:cs typeface="Century Gothic"/>
                <a:sym typeface="Century Gothic"/>
              </a:rPr>
              <a:t>December</a:t>
            </a:r>
            <a:r>
              <a:rPr lang="en" sz="1200">
                <a:solidFill>
                  <a:srgbClr val="000000"/>
                </a:solidFill>
                <a:latin typeface="Century Gothic"/>
                <a:ea typeface="Century Gothic"/>
                <a:cs typeface="Century Gothic"/>
                <a:sym typeface="Century Gothic"/>
              </a:rPr>
              <a:t>	08:</a:t>
            </a:r>
            <a:r>
              <a:rPr lang="en" sz="1200">
                <a:latin typeface="Century Gothic"/>
                <a:ea typeface="Century Gothic"/>
                <a:cs typeface="Century Gothic"/>
                <a:sym typeface="Century Gothic"/>
              </a:rPr>
              <a:t>2</a:t>
            </a:r>
            <a:r>
              <a:rPr lang="en" sz="1200">
                <a:solidFill>
                  <a:srgbClr val="000000"/>
                </a:solidFill>
                <a:latin typeface="Century Gothic"/>
                <a:ea typeface="Century Gothic"/>
                <a:cs typeface="Century Gothic"/>
                <a:sym typeface="Century Gothic"/>
              </a:rPr>
              <a:t>0-1</a:t>
            </a:r>
            <a:r>
              <a:rPr lang="en" sz="1200">
                <a:latin typeface="Century Gothic"/>
                <a:ea typeface="Century Gothic"/>
                <a:cs typeface="Century Gothic"/>
                <a:sym typeface="Century Gothic"/>
              </a:rPr>
              <a:t>7</a:t>
            </a:r>
            <a:r>
              <a:rPr lang="en" sz="1200">
                <a:solidFill>
                  <a:srgbClr val="000000"/>
                </a:solidFill>
                <a:latin typeface="Century Gothic"/>
                <a:ea typeface="Century Gothic"/>
                <a:cs typeface="Century Gothic"/>
                <a:sym typeface="Century Gothic"/>
              </a:rPr>
              <a:t>:</a:t>
            </a:r>
            <a:r>
              <a:rPr lang="en" sz="1200">
                <a:latin typeface="Century Gothic"/>
                <a:ea typeface="Century Gothic"/>
                <a:cs typeface="Century Gothic"/>
                <a:sym typeface="Century Gothic"/>
              </a:rPr>
              <a:t>1</a:t>
            </a:r>
            <a:r>
              <a:rPr lang="en" sz="1200">
                <a:solidFill>
                  <a:srgbClr val="000000"/>
                </a:solidFill>
                <a:latin typeface="Century Gothic"/>
                <a:ea typeface="Century Gothic"/>
                <a:cs typeface="Century Gothic"/>
                <a:sym typeface="Century Gothic"/>
              </a:rPr>
              <a:t>0 </a:t>
            </a:r>
            <a:r>
              <a:rPr b="1" lang="en" sz="1200">
                <a:latin typeface="Century Gothic"/>
                <a:ea typeface="Century Gothic"/>
                <a:cs typeface="Century Gothic"/>
                <a:sym typeface="Century Gothic"/>
              </a:rPr>
              <a:t>Technical Programme </a:t>
            </a:r>
            <a:endParaRPr sz="1200">
              <a:solidFill>
                <a:srgbClr val="000000"/>
              </a:solidFill>
              <a:latin typeface="Century Gothic"/>
              <a:ea typeface="Century Gothic"/>
              <a:cs typeface="Century Gothic"/>
              <a:sym typeface="Century Gothic"/>
            </a:endParaRPr>
          </a:p>
          <a:p>
            <a:pPr indent="0" lvl="0" marL="0" marR="0" rtl="0" algn="l">
              <a:spcBef>
                <a:spcPts val="0"/>
              </a:spcBef>
              <a:spcAft>
                <a:spcPts val="0"/>
              </a:spcAft>
              <a:buNone/>
            </a:pPr>
            <a:r>
              <a:rPr b="1" lang="en" sz="1200">
                <a:solidFill>
                  <a:srgbClr val="000000"/>
                </a:solidFill>
                <a:latin typeface="Century Gothic"/>
                <a:ea typeface="Century Gothic"/>
                <a:cs typeface="Century Gothic"/>
                <a:sym typeface="Century Gothic"/>
              </a:rPr>
              <a:t>				</a:t>
            </a:r>
            <a:r>
              <a:rPr lang="en" sz="1200">
                <a:solidFill>
                  <a:srgbClr val="000000"/>
                </a:solidFill>
                <a:latin typeface="Century Gothic"/>
                <a:ea typeface="Century Gothic"/>
                <a:cs typeface="Century Gothic"/>
                <a:sym typeface="Century Gothic"/>
              </a:rPr>
              <a:t>18:</a:t>
            </a:r>
            <a:r>
              <a:rPr lang="en" sz="1200">
                <a:latin typeface="Century Gothic"/>
                <a:ea typeface="Century Gothic"/>
                <a:cs typeface="Century Gothic"/>
                <a:sym typeface="Century Gothic"/>
              </a:rPr>
              <a:t>0</a:t>
            </a:r>
            <a:r>
              <a:rPr lang="en" sz="1200">
                <a:solidFill>
                  <a:srgbClr val="000000"/>
                </a:solidFill>
                <a:latin typeface="Century Gothic"/>
                <a:ea typeface="Century Gothic"/>
                <a:cs typeface="Century Gothic"/>
                <a:sym typeface="Century Gothic"/>
              </a:rPr>
              <a:t>0-20:00</a:t>
            </a:r>
            <a:r>
              <a:rPr b="1" lang="en" sz="1200">
                <a:solidFill>
                  <a:srgbClr val="000000"/>
                </a:solidFill>
                <a:latin typeface="Century Gothic"/>
                <a:ea typeface="Century Gothic"/>
                <a:cs typeface="Century Gothic"/>
                <a:sym typeface="Century Gothic"/>
              </a:rPr>
              <a:t>  Icebreaker Reception @ </a:t>
            </a:r>
            <a:r>
              <a:rPr b="1" lang="en" sz="1200">
                <a:latin typeface="Century Gothic"/>
                <a:ea typeface="Century Gothic"/>
                <a:cs typeface="Century Gothic"/>
                <a:sym typeface="Century Gothic"/>
              </a:rPr>
              <a:t>JW Marriott T</a:t>
            </a:r>
            <a:r>
              <a:rPr b="1" lang="en" sz="1200">
                <a:solidFill>
                  <a:srgbClr val="000000"/>
                </a:solidFill>
                <a:latin typeface="Century Gothic"/>
                <a:ea typeface="Century Gothic"/>
                <a:cs typeface="Century Gothic"/>
                <a:sym typeface="Century Gothic"/>
              </a:rPr>
              <a:t>errace </a:t>
            </a:r>
            <a:endParaRPr b="1" sz="1200">
              <a:solidFill>
                <a:srgbClr val="000000"/>
              </a:solidFill>
              <a:latin typeface="Century Gothic"/>
              <a:ea typeface="Century Gothic"/>
              <a:cs typeface="Century Gothic"/>
              <a:sym typeface="Century Gothic"/>
            </a:endParaRPr>
          </a:p>
          <a:p>
            <a:pPr indent="0" lvl="0" marL="0" marR="0" rtl="0" algn="l">
              <a:spcBef>
                <a:spcPts val="0"/>
              </a:spcBef>
              <a:spcAft>
                <a:spcPts val="0"/>
              </a:spcAft>
              <a:buNone/>
            </a:pPr>
            <a:r>
              <a:rPr lang="en" sz="1200">
                <a:solidFill>
                  <a:srgbClr val="000000"/>
                </a:solidFill>
                <a:latin typeface="Century Gothic"/>
                <a:ea typeface="Century Gothic"/>
                <a:cs typeface="Century Gothic"/>
                <a:sym typeface="Century Gothic"/>
              </a:rPr>
              <a:t>	</a:t>
            </a:r>
            <a:r>
              <a:rPr lang="en" sz="1200">
                <a:latin typeface="Century Gothic"/>
                <a:ea typeface="Century Gothic"/>
                <a:cs typeface="Century Gothic"/>
                <a:sym typeface="Century Gothic"/>
              </a:rPr>
              <a:t>Friday</a:t>
            </a:r>
            <a:r>
              <a:rPr lang="en" sz="1200">
                <a:solidFill>
                  <a:srgbClr val="000000"/>
                </a:solidFill>
                <a:latin typeface="Century Gothic"/>
                <a:ea typeface="Century Gothic"/>
                <a:cs typeface="Century Gothic"/>
                <a:sym typeface="Century Gothic"/>
              </a:rPr>
              <a:t> </a:t>
            </a:r>
            <a:r>
              <a:rPr lang="en" sz="1200">
                <a:latin typeface="Century Gothic"/>
                <a:ea typeface="Century Gothic"/>
                <a:cs typeface="Century Gothic"/>
                <a:sym typeface="Century Gothic"/>
              </a:rPr>
              <a:t>6 December</a:t>
            </a:r>
            <a:r>
              <a:rPr lang="en" sz="1200">
                <a:solidFill>
                  <a:srgbClr val="000000"/>
                </a:solidFill>
                <a:latin typeface="Century Gothic"/>
                <a:ea typeface="Century Gothic"/>
                <a:cs typeface="Century Gothic"/>
                <a:sym typeface="Century Gothic"/>
              </a:rPr>
              <a:t>	08:00-1</a:t>
            </a:r>
            <a:r>
              <a:rPr lang="en" sz="1200">
                <a:latin typeface="Century Gothic"/>
                <a:ea typeface="Century Gothic"/>
                <a:cs typeface="Century Gothic"/>
                <a:sym typeface="Century Gothic"/>
              </a:rPr>
              <a:t>7</a:t>
            </a:r>
            <a:r>
              <a:rPr lang="en" sz="1200">
                <a:solidFill>
                  <a:srgbClr val="000000"/>
                </a:solidFill>
                <a:latin typeface="Century Gothic"/>
                <a:ea typeface="Century Gothic"/>
                <a:cs typeface="Century Gothic"/>
                <a:sym typeface="Century Gothic"/>
              </a:rPr>
              <a:t>:</a:t>
            </a:r>
            <a:r>
              <a:rPr lang="en" sz="1200">
                <a:latin typeface="Century Gothic"/>
                <a:ea typeface="Century Gothic"/>
                <a:cs typeface="Century Gothic"/>
                <a:sym typeface="Century Gothic"/>
              </a:rPr>
              <a:t>1</a:t>
            </a:r>
            <a:r>
              <a:rPr lang="en" sz="1200">
                <a:solidFill>
                  <a:srgbClr val="000000"/>
                </a:solidFill>
                <a:latin typeface="Century Gothic"/>
                <a:ea typeface="Century Gothic"/>
                <a:cs typeface="Century Gothic"/>
                <a:sym typeface="Century Gothic"/>
              </a:rPr>
              <a:t>0  </a:t>
            </a:r>
            <a:r>
              <a:rPr b="1" lang="en" sz="1200">
                <a:solidFill>
                  <a:srgbClr val="000000"/>
                </a:solidFill>
                <a:latin typeface="Century Gothic"/>
                <a:ea typeface="Century Gothic"/>
                <a:cs typeface="Century Gothic"/>
                <a:sym typeface="Century Gothic"/>
              </a:rPr>
              <a:t>Technical Programme</a:t>
            </a:r>
            <a:r>
              <a:rPr lang="en" sz="1200">
                <a:solidFill>
                  <a:srgbClr val="000000"/>
                </a:solidFill>
                <a:latin typeface="Century Gothic"/>
                <a:ea typeface="Century Gothic"/>
                <a:cs typeface="Century Gothic"/>
                <a:sym typeface="Century Gothic"/>
              </a:rPr>
              <a:t> </a:t>
            </a:r>
            <a:endParaRPr sz="1200"/>
          </a:p>
          <a:p>
            <a:pPr indent="0" lvl="0" marL="0" marR="0" rtl="0" algn="l">
              <a:spcBef>
                <a:spcPts val="0"/>
              </a:spcBef>
              <a:spcAft>
                <a:spcPts val="0"/>
              </a:spcAft>
              <a:buNone/>
            </a:pPr>
            <a:r>
              <a:rPr lang="en" sz="1200">
                <a:solidFill>
                  <a:srgbClr val="000000"/>
                </a:solidFill>
                <a:latin typeface="Century Gothic"/>
                <a:ea typeface="Century Gothic"/>
                <a:cs typeface="Century Gothic"/>
                <a:sym typeface="Century Gothic"/>
              </a:rPr>
              <a:t>				</a:t>
            </a:r>
            <a:endParaRPr b="1" sz="1200">
              <a:solidFill>
                <a:srgbClr val="000000"/>
              </a:solidFill>
              <a:latin typeface="Century Gothic"/>
              <a:ea typeface="Century Gothic"/>
              <a:cs typeface="Century Gothic"/>
              <a:sym typeface="Century Gothic"/>
            </a:endParaRPr>
          </a:p>
          <a:p>
            <a:pPr indent="0" lvl="0" marL="0" marR="0" rtl="0" algn="l">
              <a:spcBef>
                <a:spcPts val="0"/>
              </a:spcBef>
              <a:spcAft>
                <a:spcPts val="0"/>
              </a:spcAft>
              <a:buNone/>
            </a:pPr>
            <a:r>
              <a:t/>
            </a:r>
            <a:endParaRPr sz="1000"/>
          </a:p>
          <a:p>
            <a:pPr indent="0" lvl="0" marL="0" marR="0" rtl="0" algn="l">
              <a:spcBef>
                <a:spcPts val="0"/>
              </a:spcBef>
              <a:spcAft>
                <a:spcPts val="0"/>
              </a:spcAft>
              <a:buNone/>
            </a:pPr>
            <a:r>
              <a:rPr lang="en" sz="800">
                <a:solidFill>
                  <a:srgbClr val="000000"/>
                </a:solidFill>
                <a:latin typeface="Century Gothic"/>
                <a:ea typeface="Century Gothic"/>
                <a:cs typeface="Century Gothic"/>
                <a:sym typeface="Century Gothic"/>
              </a:rPr>
              <a:t>				</a:t>
            </a:r>
            <a:r>
              <a:rPr b="1" lang="en" sz="800">
                <a:solidFill>
                  <a:srgbClr val="000000"/>
                </a:solidFill>
                <a:latin typeface="Century Gothic"/>
                <a:ea typeface="Century Gothic"/>
                <a:cs typeface="Century Gothic"/>
                <a:sym typeface="Century Gothic"/>
              </a:rPr>
              <a:t>				</a:t>
            </a:r>
            <a:endParaRPr sz="800"/>
          </a:p>
          <a:p>
            <a:pPr indent="0" lvl="0" marL="0" marR="0" rtl="0" algn="l">
              <a:spcBef>
                <a:spcPts val="0"/>
              </a:spcBef>
              <a:spcAft>
                <a:spcPts val="0"/>
              </a:spcAft>
              <a:buNone/>
            </a:pPr>
            <a:r>
              <a:rPr b="1" lang="en" sz="1200">
                <a:solidFill>
                  <a:srgbClr val="000000"/>
                </a:solidFill>
                <a:latin typeface="Century Gothic"/>
                <a:ea typeface="Century Gothic"/>
                <a:cs typeface="Century Gothic"/>
                <a:sym typeface="Century Gothic"/>
              </a:rPr>
              <a:t>	</a:t>
            </a:r>
            <a:endParaRPr/>
          </a:p>
          <a:p>
            <a:pPr indent="0" lvl="0" marL="0" marR="0" rtl="0" algn="l">
              <a:spcBef>
                <a:spcPts val="0"/>
              </a:spcBef>
              <a:spcAft>
                <a:spcPts val="0"/>
              </a:spcAft>
              <a:buNone/>
            </a:pPr>
            <a:r>
              <a:rPr b="1" lang="en" sz="1200">
                <a:solidFill>
                  <a:srgbClr val="000000"/>
                </a:solidFill>
                <a:latin typeface="Century Gothic"/>
                <a:ea typeface="Century Gothic"/>
                <a:cs typeface="Century Gothic"/>
                <a:sym typeface="Century Gothic"/>
              </a:rPr>
              <a:t>					</a:t>
            </a:r>
            <a:endParaRPr/>
          </a:p>
          <a:p>
            <a:pPr indent="0" lvl="0" marL="0" marR="0" rtl="0" algn="l">
              <a:spcBef>
                <a:spcPts val="0"/>
              </a:spcBef>
              <a:spcAft>
                <a:spcPts val="0"/>
              </a:spcAft>
              <a:buNone/>
            </a:pPr>
            <a:r>
              <a:t/>
            </a:r>
            <a:endParaRPr sz="1200">
              <a:solidFill>
                <a:srgbClr val="000000"/>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a:solidFill>
                <a:srgbClr val="000000"/>
              </a:solidFill>
              <a:latin typeface="Century Gothic"/>
              <a:ea typeface="Century Gothic"/>
              <a:cs typeface="Century Gothic"/>
              <a:sym typeface="Century Gothic"/>
            </a:endParaRPr>
          </a:p>
          <a:p>
            <a:pPr indent="0" lvl="0" marL="0" marR="0" rtl="0" algn="l">
              <a:spcBef>
                <a:spcPts val="0"/>
              </a:spcBef>
              <a:spcAft>
                <a:spcPts val="0"/>
              </a:spcAft>
              <a:buNone/>
            </a:pPr>
            <a:r>
              <a:t/>
            </a:r>
            <a:endParaRPr sz="1200">
              <a:solidFill>
                <a:srgbClr val="000000"/>
              </a:solidFill>
              <a:latin typeface="Century Gothic"/>
              <a:ea typeface="Century Gothic"/>
              <a:cs typeface="Century Gothic"/>
              <a:sym typeface="Century Gothic"/>
            </a:endParaRPr>
          </a:p>
        </p:txBody>
      </p:sp>
      <p:sp>
        <p:nvSpPr>
          <p:cNvPr id="65" name="Google Shape;65;p15"/>
          <p:cNvSpPr/>
          <p:nvPr/>
        </p:nvSpPr>
        <p:spPr>
          <a:xfrm>
            <a:off x="3003750" y="48300"/>
            <a:ext cx="5522100" cy="1107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800">
                <a:solidFill>
                  <a:srgbClr val="009371"/>
                </a:solidFill>
                <a:latin typeface="Century Gothic"/>
                <a:ea typeface="Century Gothic"/>
                <a:cs typeface="Century Gothic"/>
                <a:sym typeface="Century Gothic"/>
              </a:rPr>
              <a:t>First EAGE Workshop on Pre-Salt Reservoir: from Exploration to Production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9" name="Shape 69"/>
        <p:cNvGrpSpPr/>
        <p:nvPr/>
      </p:nvGrpSpPr>
      <p:grpSpPr>
        <a:xfrm>
          <a:off x="0" y="0"/>
          <a:ext cx="0" cy="0"/>
          <a:chOff x="0" y="0"/>
          <a:chExt cx="0" cy="0"/>
        </a:xfrm>
      </p:grpSpPr>
      <p:sp>
        <p:nvSpPr>
          <p:cNvPr id="70" name="Google Shape;70;p16"/>
          <p:cNvSpPr/>
          <p:nvPr/>
        </p:nvSpPr>
        <p:spPr>
          <a:xfrm>
            <a:off x="3014550" y="119025"/>
            <a:ext cx="5522100" cy="1107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800">
                <a:solidFill>
                  <a:srgbClr val="009371"/>
                </a:solidFill>
                <a:latin typeface="Century Gothic"/>
                <a:ea typeface="Century Gothic"/>
                <a:cs typeface="Century Gothic"/>
                <a:sym typeface="Century Gothic"/>
              </a:rPr>
              <a:t>First EAGE Workshop on Pre-Salt Reservoir: from Exploration to Production </a:t>
            </a:r>
            <a:endParaRPr sz="1800"/>
          </a:p>
        </p:txBody>
      </p:sp>
      <p:sp>
        <p:nvSpPr>
          <p:cNvPr id="71" name="Google Shape;71;p16"/>
          <p:cNvSpPr/>
          <p:nvPr/>
        </p:nvSpPr>
        <p:spPr>
          <a:xfrm>
            <a:off x="358050" y="1226925"/>
            <a:ext cx="8427900" cy="4109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200">
                <a:solidFill>
                  <a:srgbClr val="000000"/>
                </a:solidFill>
                <a:latin typeface="Century Gothic"/>
                <a:ea typeface="Century Gothic"/>
                <a:cs typeface="Century Gothic"/>
                <a:sym typeface="Century Gothic"/>
              </a:rPr>
              <a:t>1.Confirm attendance </a:t>
            </a:r>
            <a:r>
              <a:rPr lang="en" sz="1200">
                <a:solidFill>
                  <a:srgbClr val="000000"/>
                </a:solidFill>
                <a:latin typeface="Century Gothic"/>
                <a:ea typeface="Century Gothic"/>
                <a:cs typeface="Century Gothic"/>
                <a:sym typeface="Century Gothic"/>
              </a:rPr>
              <a:t>– if you cannot attend the workshop to present your work and do not notify EAGE by </a:t>
            </a:r>
            <a:r>
              <a:rPr lang="en" sz="1200">
                <a:latin typeface="Century Gothic"/>
                <a:ea typeface="Century Gothic"/>
                <a:cs typeface="Century Gothic"/>
                <a:sym typeface="Century Gothic"/>
              </a:rPr>
              <a:t>18 November </a:t>
            </a:r>
            <a:r>
              <a:rPr lang="en" sz="1200">
                <a:solidFill>
                  <a:schemeClr val="dk1"/>
                </a:solidFill>
                <a:latin typeface="Century Gothic"/>
                <a:ea typeface="Century Gothic"/>
                <a:cs typeface="Century Gothic"/>
                <a:sym typeface="Century Gothic"/>
              </a:rPr>
              <a:t>2019</a:t>
            </a:r>
            <a:r>
              <a:rPr lang="en" sz="1200">
                <a:latin typeface="Century Gothic"/>
                <a:ea typeface="Century Gothic"/>
                <a:cs typeface="Century Gothic"/>
                <a:sym typeface="Century Gothic"/>
              </a:rPr>
              <a:t> (please confirm your participation if you have not done it)</a:t>
            </a:r>
            <a:r>
              <a:rPr lang="en" sz="1200">
                <a:solidFill>
                  <a:srgbClr val="000000"/>
                </a:solidFill>
                <a:latin typeface="Century Gothic"/>
                <a:ea typeface="Century Gothic"/>
                <a:cs typeface="Century Gothic"/>
                <a:sym typeface="Century Gothic"/>
              </a:rPr>
              <a:t>, you will be considered a ‘no-show’ and this will disqualify you from presenting at all EAGE events for 3 years.</a:t>
            </a:r>
            <a:endParaRPr sz="1200"/>
          </a:p>
          <a:p>
            <a:pPr indent="0" lvl="0" marL="0" marR="0" rtl="0" algn="l">
              <a:spcBef>
                <a:spcPts val="0"/>
              </a:spcBef>
              <a:spcAft>
                <a:spcPts val="0"/>
              </a:spcAft>
              <a:buNone/>
            </a:pPr>
            <a:r>
              <a:t/>
            </a:r>
            <a:endParaRPr sz="1200">
              <a:solidFill>
                <a:srgbClr val="000000"/>
              </a:solidFill>
              <a:latin typeface="Century Gothic"/>
              <a:ea typeface="Century Gothic"/>
              <a:cs typeface="Century Gothic"/>
              <a:sym typeface="Century Gothic"/>
            </a:endParaRPr>
          </a:p>
          <a:p>
            <a:pPr indent="0" lvl="0" marL="0" marR="0" rtl="0" algn="l">
              <a:spcBef>
                <a:spcPts val="0"/>
              </a:spcBef>
              <a:spcAft>
                <a:spcPts val="0"/>
              </a:spcAft>
              <a:buNone/>
            </a:pPr>
            <a:r>
              <a:rPr b="1" lang="en" sz="1200">
                <a:solidFill>
                  <a:srgbClr val="000000"/>
                </a:solidFill>
                <a:latin typeface="Century Gothic"/>
                <a:ea typeface="Century Gothic"/>
                <a:cs typeface="Century Gothic"/>
                <a:sym typeface="Century Gothic"/>
              </a:rPr>
              <a:t>2.Extended Abstracts –</a:t>
            </a:r>
            <a:r>
              <a:rPr lang="en" sz="1200">
                <a:solidFill>
                  <a:srgbClr val="000000"/>
                </a:solidFill>
                <a:latin typeface="Century Gothic"/>
                <a:ea typeface="Century Gothic"/>
                <a:cs typeface="Century Gothic"/>
                <a:sym typeface="Century Gothic"/>
              </a:rPr>
              <a:t>Should you wish to make revisions to your abstract please do so no later than </a:t>
            </a:r>
            <a:r>
              <a:rPr lang="en" sz="1200">
                <a:latin typeface="Century Gothic"/>
                <a:ea typeface="Century Gothic"/>
                <a:cs typeface="Century Gothic"/>
                <a:sym typeface="Century Gothic"/>
              </a:rPr>
              <a:t>18</a:t>
            </a:r>
            <a:r>
              <a:rPr lang="en" sz="1200">
                <a:solidFill>
                  <a:srgbClr val="000000"/>
                </a:solidFill>
                <a:latin typeface="Century Gothic"/>
                <a:ea typeface="Century Gothic"/>
                <a:cs typeface="Century Gothic"/>
                <a:sym typeface="Century Gothic"/>
              </a:rPr>
              <a:t> </a:t>
            </a:r>
            <a:r>
              <a:rPr lang="en" sz="1200">
                <a:latin typeface="Century Gothic"/>
                <a:ea typeface="Century Gothic"/>
                <a:cs typeface="Century Gothic"/>
                <a:sym typeface="Century Gothic"/>
              </a:rPr>
              <a:t>November </a:t>
            </a:r>
            <a:r>
              <a:rPr lang="en" sz="1200">
                <a:solidFill>
                  <a:srgbClr val="000000"/>
                </a:solidFill>
                <a:latin typeface="Century Gothic"/>
                <a:ea typeface="Century Gothic"/>
                <a:cs typeface="Century Gothic"/>
                <a:sym typeface="Century Gothic"/>
              </a:rPr>
              <a:t>2019 . After this date we cannot accept further revisions as the abstracts are being prepared for the proceedings and uploaded to Earth Doc.</a:t>
            </a:r>
            <a:endParaRPr sz="1200"/>
          </a:p>
          <a:p>
            <a:pPr indent="0" lvl="0" marL="0" marR="0" rtl="0" algn="l">
              <a:spcBef>
                <a:spcPts val="0"/>
              </a:spcBef>
              <a:spcAft>
                <a:spcPts val="0"/>
              </a:spcAft>
              <a:buNone/>
            </a:pPr>
            <a:r>
              <a:t/>
            </a:r>
            <a:endParaRPr sz="1200">
              <a:solidFill>
                <a:srgbClr val="000000"/>
              </a:solidFill>
              <a:latin typeface="Century Gothic"/>
              <a:ea typeface="Century Gothic"/>
              <a:cs typeface="Century Gothic"/>
              <a:sym typeface="Century Gothic"/>
            </a:endParaRPr>
          </a:p>
          <a:p>
            <a:pPr indent="0" lvl="0" marL="0" marR="0" rtl="0" algn="l">
              <a:spcBef>
                <a:spcPts val="0"/>
              </a:spcBef>
              <a:spcAft>
                <a:spcPts val="0"/>
              </a:spcAft>
              <a:buNone/>
            </a:pPr>
            <a:r>
              <a:rPr b="1" lang="en" sz="1200">
                <a:solidFill>
                  <a:srgbClr val="000000"/>
                </a:solidFill>
                <a:latin typeface="Century Gothic"/>
                <a:ea typeface="Century Gothic"/>
                <a:cs typeface="Century Gothic"/>
                <a:sym typeface="Century Gothic"/>
              </a:rPr>
              <a:t>3.Abstract Summary – </a:t>
            </a:r>
            <a:r>
              <a:rPr lang="en" sz="1200">
                <a:solidFill>
                  <a:srgbClr val="000000"/>
                </a:solidFill>
                <a:latin typeface="Century Gothic"/>
                <a:ea typeface="Century Gothic"/>
                <a:cs typeface="Century Gothic"/>
                <a:sym typeface="Century Gothic"/>
              </a:rPr>
              <a:t>did you provide a summary when submitting your abstract? If not then please log into the submission on the EAGE website and add a summary. Please do so by </a:t>
            </a:r>
            <a:r>
              <a:rPr lang="en" sz="1200">
                <a:latin typeface="Century Gothic"/>
                <a:ea typeface="Century Gothic"/>
                <a:cs typeface="Century Gothic"/>
                <a:sym typeface="Century Gothic"/>
              </a:rPr>
              <a:t>18</a:t>
            </a:r>
            <a:r>
              <a:rPr lang="en" sz="1200">
                <a:solidFill>
                  <a:srgbClr val="000000"/>
                </a:solidFill>
                <a:latin typeface="Century Gothic"/>
                <a:ea typeface="Century Gothic"/>
                <a:cs typeface="Century Gothic"/>
                <a:sym typeface="Century Gothic"/>
              </a:rPr>
              <a:t> </a:t>
            </a:r>
            <a:r>
              <a:rPr lang="en" sz="1200">
                <a:latin typeface="Century Gothic"/>
                <a:ea typeface="Century Gothic"/>
                <a:cs typeface="Century Gothic"/>
                <a:sym typeface="Century Gothic"/>
              </a:rPr>
              <a:t>November</a:t>
            </a:r>
            <a:r>
              <a:rPr lang="en" sz="1200">
                <a:solidFill>
                  <a:srgbClr val="000000"/>
                </a:solidFill>
                <a:latin typeface="Century Gothic"/>
                <a:ea typeface="Century Gothic"/>
                <a:cs typeface="Century Gothic"/>
                <a:sym typeface="Century Gothic"/>
              </a:rPr>
              <a:t> 2019.</a:t>
            </a:r>
            <a:endParaRPr sz="1200"/>
          </a:p>
          <a:p>
            <a:pPr indent="0" lvl="0" marL="0" marR="0" rtl="0" algn="l">
              <a:spcBef>
                <a:spcPts val="0"/>
              </a:spcBef>
              <a:spcAft>
                <a:spcPts val="0"/>
              </a:spcAft>
              <a:buNone/>
            </a:pPr>
            <a:r>
              <a:t/>
            </a:r>
            <a:endParaRPr b="1" sz="1200">
              <a:solidFill>
                <a:srgbClr val="000000"/>
              </a:solidFill>
              <a:latin typeface="Century Gothic"/>
              <a:ea typeface="Century Gothic"/>
              <a:cs typeface="Century Gothic"/>
              <a:sym typeface="Century Gothic"/>
            </a:endParaRPr>
          </a:p>
          <a:p>
            <a:pPr indent="0" lvl="0" marL="0" marR="0" rtl="0" algn="l">
              <a:spcBef>
                <a:spcPts val="0"/>
              </a:spcBef>
              <a:spcAft>
                <a:spcPts val="0"/>
              </a:spcAft>
              <a:buNone/>
            </a:pPr>
            <a:r>
              <a:rPr b="1" lang="en" sz="1200">
                <a:solidFill>
                  <a:srgbClr val="000000"/>
                </a:solidFill>
                <a:latin typeface="Century Gothic"/>
                <a:ea typeface="Century Gothic"/>
                <a:cs typeface="Century Gothic"/>
                <a:sym typeface="Century Gothic"/>
              </a:rPr>
              <a:t>4.Provide a short biography –</a:t>
            </a:r>
            <a:r>
              <a:rPr lang="en" sz="1200">
                <a:solidFill>
                  <a:srgbClr val="000000"/>
                </a:solidFill>
                <a:latin typeface="Century Gothic"/>
                <a:ea typeface="Century Gothic"/>
                <a:cs typeface="Century Gothic"/>
                <a:sym typeface="Century Gothic"/>
              </a:rPr>
              <a:t> If you have not provided</a:t>
            </a:r>
            <a:r>
              <a:rPr b="1" lang="en" sz="1200">
                <a:solidFill>
                  <a:srgbClr val="000000"/>
                </a:solidFill>
                <a:latin typeface="Century Gothic"/>
                <a:ea typeface="Century Gothic"/>
                <a:cs typeface="Century Gothic"/>
                <a:sym typeface="Century Gothic"/>
              </a:rPr>
              <a:t> </a:t>
            </a:r>
            <a:r>
              <a:rPr lang="en" sz="1200">
                <a:solidFill>
                  <a:srgbClr val="000000"/>
                </a:solidFill>
                <a:latin typeface="Century Gothic"/>
                <a:ea typeface="Century Gothic"/>
                <a:cs typeface="Century Gothic"/>
                <a:sym typeface="Century Gothic"/>
              </a:rPr>
              <a:t>your biography should be no more than 75 words and should include your current company and position, number of years experience, area of expertise and any notable</a:t>
            </a:r>
            <a:r>
              <a:rPr lang="en" sz="1200"/>
              <a:t> </a:t>
            </a:r>
            <a:r>
              <a:rPr lang="en" sz="1200">
                <a:solidFill>
                  <a:srgbClr val="000000"/>
                </a:solidFill>
                <a:latin typeface="Century Gothic"/>
                <a:ea typeface="Century Gothic"/>
                <a:cs typeface="Century Gothic"/>
                <a:sym typeface="Century Gothic"/>
              </a:rPr>
              <a:t>awards/publications. </a:t>
            </a:r>
            <a:r>
              <a:rPr b="1" lang="en" sz="1200">
                <a:solidFill>
                  <a:srgbClr val="000000"/>
                </a:solidFill>
                <a:latin typeface="Century Gothic"/>
                <a:ea typeface="Century Gothic"/>
                <a:cs typeface="Century Gothic"/>
                <a:sym typeface="Century Gothic"/>
              </a:rPr>
              <a:t>Please do not provide your full CV</a:t>
            </a:r>
            <a:r>
              <a:rPr lang="en" sz="1200">
                <a:solidFill>
                  <a:srgbClr val="000000"/>
                </a:solidFill>
                <a:latin typeface="Century Gothic"/>
                <a:ea typeface="Century Gothic"/>
                <a:cs typeface="Century Gothic"/>
                <a:sym typeface="Century Gothic"/>
              </a:rPr>
              <a:t>. Deadline for submission </a:t>
            </a:r>
            <a:r>
              <a:rPr lang="en" sz="1200">
                <a:latin typeface="Century Gothic"/>
                <a:ea typeface="Century Gothic"/>
                <a:cs typeface="Century Gothic"/>
                <a:sym typeface="Century Gothic"/>
              </a:rPr>
              <a:t>25 November</a:t>
            </a:r>
            <a:r>
              <a:rPr lang="en" sz="1200">
                <a:solidFill>
                  <a:srgbClr val="000000"/>
                </a:solidFill>
                <a:latin typeface="Century Gothic"/>
                <a:ea typeface="Century Gothic"/>
                <a:cs typeface="Century Gothic"/>
                <a:sym typeface="Century Gothic"/>
              </a:rPr>
              <a:t> 2019.</a:t>
            </a:r>
            <a:endParaRPr sz="1200"/>
          </a:p>
          <a:p>
            <a:pPr indent="0" lvl="0" marL="0" marR="0" rtl="0" algn="l">
              <a:spcBef>
                <a:spcPts val="0"/>
              </a:spcBef>
              <a:spcAft>
                <a:spcPts val="0"/>
              </a:spcAft>
              <a:buNone/>
            </a:pPr>
            <a:r>
              <a:t/>
            </a:r>
            <a:endParaRPr i="1" sz="1200">
              <a:solidFill>
                <a:srgbClr val="000000"/>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5" name="Shape 75"/>
        <p:cNvGrpSpPr/>
        <p:nvPr/>
      </p:nvGrpSpPr>
      <p:grpSpPr>
        <a:xfrm>
          <a:off x="0" y="0"/>
          <a:ext cx="0" cy="0"/>
          <a:chOff x="0" y="0"/>
          <a:chExt cx="0" cy="0"/>
        </a:xfrm>
      </p:grpSpPr>
      <p:sp>
        <p:nvSpPr>
          <p:cNvPr id="76" name="Google Shape;76;p17"/>
          <p:cNvSpPr/>
          <p:nvPr/>
        </p:nvSpPr>
        <p:spPr>
          <a:xfrm>
            <a:off x="479700" y="1275325"/>
            <a:ext cx="8314800" cy="2951400"/>
          </a:xfrm>
          <a:prstGeom prst="rect">
            <a:avLst/>
          </a:prstGeom>
          <a:noFill/>
          <a:ln>
            <a:noFill/>
          </a:ln>
        </p:spPr>
        <p:txBody>
          <a:bodyPr anchorCtr="0" anchor="t" bIns="45700" lIns="91425" spcFirstLastPara="1" rIns="91425" wrap="square" tIns="45700">
            <a:noAutofit/>
          </a:bodyPr>
          <a:lstStyle/>
          <a:p>
            <a:pPr indent="-76200" lvl="0" marL="0" marR="0" rtl="0" algn="l">
              <a:spcBef>
                <a:spcPts val="0"/>
              </a:spcBef>
              <a:spcAft>
                <a:spcPts val="0"/>
              </a:spcAft>
              <a:buClr>
                <a:srgbClr val="000000"/>
              </a:buClr>
              <a:buSzPts val="1200"/>
              <a:buFont typeface="Calibri"/>
              <a:buAutoNum type="arabicPeriod" startAt="5"/>
            </a:pPr>
            <a:r>
              <a:rPr b="1" lang="en" sz="1200">
                <a:solidFill>
                  <a:srgbClr val="000000"/>
                </a:solidFill>
                <a:latin typeface="Century Gothic"/>
                <a:ea typeface="Century Gothic"/>
                <a:cs typeface="Century Gothic"/>
                <a:sym typeface="Century Gothic"/>
              </a:rPr>
              <a:t>Register for the Workshop </a:t>
            </a:r>
            <a:r>
              <a:rPr lang="en" sz="1200">
                <a:solidFill>
                  <a:srgbClr val="000000"/>
                </a:solidFill>
                <a:latin typeface="Century Gothic"/>
                <a:ea typeface="Century Gothic"/>
                <a:cs typeface="Century Gothic"/>
                <a:sym typeface="Century Gothic"/>
              </a:rPr>
              <a:t>– as a speaker yo</a:t>
            </a:r>
            <a:r>
              <a:rPr lang="en" sz="1200">
                <a:solidFill>
                  <a:srgbClr val="000000"/>
                </a:solidFill>
                <a:latin typeface="Century Gothic"/>
                <a:ea typeface="Century Gothic"/>
                <a:cs typeface="Century Gothic"/>
                <a:sym typeface="Century Gothic"/>
              </a:rPr>
              <a:t>u are able to register at the early registration rate up to 2 weeks before the workshop. We recommend that you register via the website. </a:t>
            </a:r>
            <a:r>
              <a:rPr lang="en" sz="1200" u="sng">
                <a:solidFill>
                  <a:schemeClr val="hlink"/>
                </a:solidFill>
                <a:hlinkClick r:id="rId4"/>
              </a:rPr>
              <a:t>https://eage.eventsair.com/pre-salt-reservoir-workshop/registration-</a:t>
            </a:r>
            <a:r>
              <a:rPr lang="en" sz="1200">
                <a:latin typeface="Century Gothic"/>
                <a:ea typeface="Century Gothic"/>
                <a:cs typeface="Century Gothic"/>
                <a:sym typeface="Century Gothic"/>
              </a:rPr>
              <a:t> </a:t>
            </a:r>
            <a:r>
              <a:rPr lang="en" sz="1200">
                <a:solidFill>
                  <a:srgbClr val="000000"/>
                </a:solidFill>
                <a:latin typeface="Century Gothic"/>
                <a:ea typeface="Century Gothic"/>
                <a:cs typeface="Century Gothic"/>
                <a:sym typeface="Century Gothic"/>
              </a:rPr>
              <a:t>if you are not able to do it, please send a mail to </a:t>
            </a:r>
            <a:r>
              <a:rPr lang="en" sz="1200" u="sng">
                <a:solidFill>
                  <a:srgbClr val="000000"/>
                </a:solidFill>
                <a:latin typeface="Century Gothic"/>
                <a:ea typeface="Century Gothic"/>
                <a:cs typeface="Century Gothic"/>
                <a:sym typeface="Century Gothic"/>
                <a:hlinkClick r:id="rId5"/>
              </a:rPr>
              <a:t>jpo@eage.org</a:t>
            </a:r>
            <a:r>
              <a:rPr lang="en" sz="1200">
                <a:solidFill>
                  <a:srgbClr val="000000"/>
                </a:solidFill>
                <a:latin typeface="Century Gothic"/>
                <a:ea typeface="Century Gothic"/>
                <a:cs typeface="Century Gothic"/>
                <a:sym typeface="Century Gothic"/>
              </a:rPr>
              <a:t> and we will do it manually for you. </a:t>
            </a:r>
            <a:endParaRPr sz="1200">
              <a:solidFill>
                <a:srgbClr val="000000"/>
              </a:solidFill>
              <a:latin typeface="Century Gothic"/>
              <a:ea typeface="Century Gothic"/>
              <a:cs typeface="Century Gothic"/>
              <a:sym typeface="Century Gothic"/>
            </a:endParaRPr>
          </a:p>
          <a:p>
            <a:pPr indent="0" lvl="0" marL="457200" marR="0" rtl="0" algn="l">
              <a:spcBef>
                <a:spcPts val="0"/>
              </a:spcBef>
              <a:spcAft>
                <a:spcPts val="0"/>
              </a:spcAft>
              <a:buNone/>
            </a:pPr>
            <a:r>
              <a:t/>
            </a:r>
            <a:endParaRPr sz="1200">
              <a:latin typeface="Century Gothic"/>
              <a:ea typeface="Century Gothic"/>
              <a:cs typeface="Century Gothic"/>
              <a:sym typeface="Century Gothic"/>
            </a:endParaRPr>
          </a:p>
          <a:p>
            <a:pPr indent="-76200" lvl="0" marL="0" marR="0" rtl="0" algn="l">
              <a:spcBef>
                <a:spcPts val="0"/>
              </a:spcBef>
              <a:spcAft>
                <a:spcPts val="0"/>
              </a:spcAft>
              <a:buClr>
                <a:srgbClr val="000000"/>
              </a:buClr>
              <a:buSzPts val="1200"/>
              <a:buFont typeface="Calibri"/>
              <a:buAutoNum type="arabicPeriod" startAt="5"/>
            </a:pPr>
            <a:r>
              <a:rPr b="1" lang="en" sz="1200">
                <a:solidFill>
                  <a:schemeClr val="dk1"/>
                </a:solidFill>
                <a:latin typeface="Century Gothic"/>
                <a:ea typeface="Century Gothic"/>
                <a:cs typeface="Century Gothic"/>
                <a:sym typeface="Century Gothic"/>
              </a:rPr>
              <a:t>Visa: </a:t>
            </a:r>
            <a:r>
              <a:rPr lang="en" sz="1200">
                <a:solidFill>
                  <a:schemeClr val="dk1"/>
                </a:solidFill>
                <a:latin typeface="Century Gothic"/>
                <a:ea typeface="Century Gothic"/>
                <a:cs typeface="Century Gothic"/>
                <a:sym typeface="Century Gothic"/>
              </a:rPr>
              <a:t>Please check with your nearest embassy/consulate for up to date information on the application process. If needed</a:t>
            </a:r>
            <a:endParaRPr sz="1200">
              <a:solidFill>
                <a:schemeClr val="dk1"/>
              </a:solidFill>
              <a:latin typeface="Century Gothic"/>
              <a:ea typeface="Century Gothic"/>
              <a:cs typeface="Century Gothic"/>
              <a:sym typeface="Century Gothic"/>
            </a:endParaRPr>
          </a:p>
          <a:p>
            <a:pPr indent="0" lvl="0" marL="457200" marR="0" rtl="0" algn="l">
              <a:spcBef>
                <a:spcPts val="0"/>
              </a:spcBef>
              <a:spcAft>
                <a:spcPts val="0"/>
              </a:spcAft>
              <a:buNone/>
            </a:pPr>
            <a:r>
              <a:t/>
            </a:r>
            <a:endParaRPr sz="1200">
              <a:solidFill>
                <a:schemeClr val="dk1"/>
              </a:solidFill>
              <a:latin typeface="Century Gothic"/>
              <a:ea typeface="Century Gothic"/>
              <a:cs typeface="Century Gothic"/>
              <a:sym typeface="Century Gothic"/>
            </a:endParaRPr>
          </a:p>
          <a:p>
            <a:pPr indent="-76200" lvl="0" marL="0" marR="0" rtl="0" algn="l">
              <a:spcBef>
                <a:spcPts val="0"/>
              </a:spcBef>
              <a:spcAft>
                <a:spcPts val="0"/>
              </a:spcAft>
              <a:buClr>
                <a:srgbClr val="000000"/>
              </a:buClr>
              <a:buSzPts val="1200"/>
              <a:buFont typeface="Calibri"/>
              <a:buAutoNum type="arabicPeriod" startAt="5"/>
            </a:pPr>
            <a:r>
              <a:rPr b="1" lang="en" sz="1200">
                <a:solidFill>
                  <a:schemeClr val="dk1"/>
                </a:solidFill>
                <a:latin typeface="Century Gothic"/>
                <a:ea typeface="Century Gothic"/>
                <a:cs typeface="Century Gothic"/>
                <a:sym typeface="Century Gothic"/>
              </a:rPr>
              <a:t>Venue: </a:t>
            </a:r>
            <a:r>
              <a:rPr lang="en" sz="1200">
                <a:solidFill>
                  <a:schemeClr val="dk1"/>
                </a:solidFill>
                <a:latin typeface="Century Gothic"/>
                <a:ea typeface="Century Gothic"/>
                <a:cs typeface="Century Gothic"/>
                <a:sym typeface="Century Gothic"/>
              </a:rPr>
              <a:t>– JW Mariott Copacabana</a:t>
            </a:r>
            <a:endParaRPr sz="1200">
              <a:solidFill>
                <a:schemeClr val="dk1"/>
              </a:solidFill>
              <a:latin typeface="Century Gothic"/>
              <a:ea typeface="Century Gothic"/>
              <a:cs typeface="Century Gothic"/>
              <a:sym typeface="Century Gothic"/>
            </a:endParaRPr>
          </a:p>
          <a:p>
            <a:pPr indent="0" lvl="0" marL="0" rtl="0" algn="l">
              <a:lnSpc>
                <a:spcPct val="70000"/>
              </a:lnSpc>
              <a:spcBef>
                <a:spcPts val="1000"/>
              </a:spcBef>
              <a:spcAft>
                <a:spcPts val="0"/>
              </a:spcAft>
              <a:buNone/>
            </a:pPr>
            <a:r>
              <a:rPr lang="en" sz="1200">
                <a:solidFill>
                  <a:schemeClr val="dk1"/>
                </a:solidFill>
                <a:latin typeface="Century Gothic"/>
                <a:ea typeface="Century Gothic"/>
                <a:cs typeface="Century Gothic"/>
                <a:sym typeface="Century Gothic"/>
              </a:rPr>
              <a:t>For booking your room you must contact the hotel directly and reserve. EAGE is not responsible for the rooms booking or availability. We suggest to book with anticipation to reassure your stay at the suggested hotel for the workshop. </a:t>
            </a:r>
            <a:endParaRPr sz="1200">
              <a:solidFill>
                <a:schemeClr val="dk1"/>
              </a:solidFill>
              <a:latin typeface="Century Gothic"/>
              <a:ea typeface="Century Gothic"/>
              <a:cs typeface="Century Gothic"/>
              <a:sym typeface="Century Gothic"/>
            </a:endParaRPr>
          </a:p>
          <a:p>
            <a:pPr indent="0" lvl="0" marL="0" rtl="0" algn="l">
              <a:lnSpc>
                <a:spcPct val="70000"/>
              </a:lnSpc>
              <a:spcBef>
                <a:spcPts val="1000"/>
              </a:spcBef>
              <a:spcAft>
                <a:spcPts val="0"/>
              </a:spcAft>
              <a:buNone/>
            </a:pPr>
            <a:r>
              <a:rPr b="1" lang="en" sz="1200">
                <a:solidFill>
                  <a:schemeClr val="dk1"/>
                </a:solidFill>
                <a:latin typeface="Century Gothic"/>
                <a:ea typeface="Century Gothic"/>
                <a:cs typeface="Century Gothic"/>
                <a:sym typeface="Century Gothic"/>
              </a:rPr>
              <a:t>Address:</a:t>
            </a:r>
            <a:r>
              <a:rPr lang="en" sz="1200">
                <a:solidFill>
                  <a:schemeClr val="dk1"/>
                </a:solidFill>
                <a:latin typeface="Century Gothic"/>
                <a:ea typeface="Century Gothic"/>
                <a:cs typeface="Century Gothic"/>
                <a:sym typeface="Century Gothic"/>
              </a:rPr>
              <a:t> Av. Atlântica, 2600 - Copacabana, Rio de Janeiro - RJ, 22041-001, Brazil</a:t>
            </a:r>
            <a:endParaRPr sz="1200">
              <a:solidFill>
                <a:schemeClr val="dk1"/>
              </a:solidFill>
              <a:latin typeface="Calibri"/>
              <a:ea typeface="Calibri"/>
              <a:cs typeface="Calibri"/>
              <a:sym typeface="Calibri"/>
            </a:endParaRPr>
          </a:p>
          <a:p>
            <a:pPr indent="0" lvl="0" marL="0" rtl="0" algn="l">
              <a:lnSpc>
                <a:spcPct val="70000"/>
              </a:lnSpc>
              <a:spcBef>
                <a:spcPts val="1000"/>
              </a:spcBef>
              <a:spcAft>
                <a:spcPts val="0"/>
              </a:spcAft>
              <a:buNone/>
            </a:pPr>
            <a:r>
              <a:rPr b="1" lang="en" sz="1200">
                <a:solidFill>
                  <a:schemeClr val="dk1"/>
                </a:solidFill>
                <a:latin typeface="Century Gothic"/>
                <a:ea typeface="Century Gothic"/>
                <a:cs typeface="Century Gothic"/>
                <a:sym typeface="Century Gothic"/>
              </a:rPr>
              <a:t>Contact Phone:</a:t>
            </a:r>
            <a:r>
              <a:rPr lang="en" sz="1200">
                <a:solidFill>
                  <a:schemeClr val="dk1"/>
                </a:solidFill>
                <a:latin typeface="Century Gothic"/>
                <a:ea typeface="Century Gothic"/>
                <a:cs typeface="Century Gothic"/>
                <a:sym typeface="Century Gothic"/>
              </a:rPr>
              <a:t> +55 21 2545-6500</a:t>
            </a:r>
            <a:endParaRPr sz="1200">
              <a:solidFill>
                <a:schemeClr val="dk1"/>
              </a:solidFill>
              <a:latin typeface="Century Gothic"/>
              <a:ea typeface="Century Gothic"/>
              <a:cs typeface="Century Gothic"/>
              <a:sym typeface="Century Gothic"/>
            </a:endParaRPr>
          </a:p>
          <a:p>
            <a:pPr indent="0" lvl="0" marL="0" rtl="0" algn="l">
              <a:lnSpc>
                <a:spcPct val="70000"/>
              </a:lnSpc>
              <a:spcBef>
                <a:spcPts val="1000"/>
              </a:spcBef>
              <a:spcAft>
                <a:spcPts val="0"/>
              </a:spcAft>
              <a:buNone/>
            </a:pPr>
            <a:r>
              <a:rPr i="1" lang="en" sz="1200">
                <a:solidFill>
                  <a:schemeClr val="dk1"/>
                </a:solidFill>
                <a:latin typeface="Century Gothic"/>
                <a:ea typeface="Century Gothic"/>
                <a:cs typeface="Century Gothic"/>
                <a:sym typeface="Century Gothic"/>
              </a:rPr>
              <a:t>Please note that accommodation is not included in the registration fee and you may choose to stay at an alternate hotel to the workshop if you wish to.</a:t>
            </a:r>
            <a:endParaRPr sz="1200">
              <a:latin typeface="Century Gothic"/>
              <a:ea typeface="Century Gothic"/>
              <a:cs typeface="Century Gothic"/>
              <a:sym typeface="Century Gothic"/>
            </a:endParaRPr>
          </a:p>
          <a:p>
            <a:pPr indent="0" lvl="0" marL="0" marR="0" rtl="0" algn="l">
              <a:spcBef>
                <a:spcPts val="0"/>
              </a:spcBef>
              <a:spcAft>
                <a:spcPts val="0"/>
              </a:spcAft>
              <a:buClr>
                <a:srgbClr val="000000"/>
              </a:buClr>
              <a:buSzPts val="1800"/>
              <a:buFont typeface="Calibri"/>
              <a:buNone/>
            </a:pPr>
            <a:r>
              <a:t/>
            </a:r>
            <a:endParaRPr sz="1200">
              <a:solidFill>
                <a:srgbClr val="000000"/>
              </a:solidFill>
              <a:latin typeface="Century Gothic"/>
              <a:ea typeface="Century Gothic"/>
              <a:cs typeface="Century Gothic"/>
              <a:sym typeface="Century Gothic"/>
            </a:endParaRPr>
          </a:p>
          <a:p>
            <a:pPr indent="0" lvl="0" marL="457200" marR="0" rtl="0" algn="l">
              <a:spcBef>
                <a:spcPts val="0"/>
              </a:spcBef>
              <a:spcAft>
                <a:spcPts val="0"/>
              </a:spcAft>
              <a:buNone/>
            </a:pPr>
            <a:r>
              <a:t/>
            </a:r>
            <a:endParaRPr i="1" sz="1200">
              <a:solidFill>
                <a:srgbClr val="000000"/>
              </a:solidFill>
              <a:latin typeface="Century Gothic"/>
              <a:ea typeface="Century Gothic"/>
              <a:cs typeface="Century Gothic"/>
              <a:sym typeface="Century Gothic"/>
            </a:endParaRPr>
          </a:p>
        </p:txBody>
      </p:sp>
      <p:sp>
        <p:nvSpPr>
          <p:cNvPr id="77" name="Google Shape;77;p17"/>
          <p:cNvSpPr/>
          <p:nvPr/>
        </p:nvSpPr>
        <p:spPr>
          <a:xfrm>
            <a:off x="3014550" y="119025"/>
            <a:ext cx="5522100" cy="1107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800">
                <a:solidFill>
                  <a:srgbClr val="009371"/>
                </a:solidFill>
                <a:latin typeface="Century Gothic"/>
                <a:ea typeface="Century Gothic"/>
                <a:cs typeface="Century Gothic"/>
                <a:sym typeface="Century Gothic"/>
              </a:rPr>
              <a:t>First EAGE Workshop on Pre-Salt Reservoir: from Exploration to Production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1" name="Shape 81"/>
        <p:cNvGrpSpPr/>
        <p:nvPr/>
      </p:nvGrpSpPr>
      <p:grpSpPr>
        <a:xfrm>
          <a:off x="0" y="0"/>
          <a:ext cx="0" cy="0"/>
          <a:chOff x="0" y="0"/>
          <a:chExt cx="0" cy="0"/>
        </a:xfrm>
      </p:grpSpPr>
      <p:sp>
        <p:nvSpPr>
          <p:cNvPr id="82" name="Google Shape;82;p18"/>
          <p:cNvSpPr txBox="1"/>
          <p:nvPr/>
        </p:nvSpPr>
        <p:spPr>
          <a:xfrm>
            <a:off x="1981000" y="706325"/>
            <a:ext cx="5863800" cy="43512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1000"/>
              </a:spcBef>
              <a:spcAft>
                <a:spcPts val="0"/>
              </a:spcAft>
              <a:buNone/>
            </a:pPr>
            <a:r>
              <a:t/>
            </a:r>
            <a:endParaRPr sz="1200">
              <a:solidFill>
                <a:srgbClr val="000000"/>
              </a:solidFill>
              <a:latin typeface="Calibri"/>
              <a:ea typeface="Calibri"/>
              <a:cs typeface="Calibri"/>
              <a:sym typeface="Calibri"/>
            </a:endParaRPr>
          </a:p>
          <a:p>
            <a:pPr indent="-64135" lvl="0" marL="228600" rtl="0" algn="l">
              <a:lnSpc>
                <a:spcPct val="70000"/>
              </a:lnSpc>
              <a:spcBef>
                <a:spcPts val="1000"/>
              </a:spcBef>
              <a:spcAft>
                <a:spcPts val="0"/>
              </a:spcAft>
              <a:buNone/>
            </a:pPr>
            <a:r>
              <a:t/>
            </a:r>
            <a:endParaRPr sz="1200">
              <a:solidFill>
                <a:srgbClr val="000000"/>
              </a:solidFill>
              <a:latin typeface="Calibri"/>
              <a:ea typeface="Calibri"/>
              <a:cs typeface="Calibri"/>
              <a:sym typeface="Calibri"/>
            </a:endParaRPr>
          </a:p>
        </p:txBody>
      </p:sp>
      <p:sp>
        <p:nvSpPr>
          <p:cNvPr id="83" name="Google Shape;83;p18"/>
          <p:cNvSpPr txBox="1"/>
          <p:nvPr/>
        </p:nvSpPr>
        <p:spPr>
          <a:xfrm>
            <a:off x="453050" y="1271075"/>
            <a:ext cx="8412600" cy="56016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 sz="1200">
                <a:solidFill>
                  <a:srgbClr val="000000"/>
                </a:solidFill>
                <a:latin typeface="Century Gothic"/>
                <a:ea typeface="Century Gothic"/>
                <a:cs typeface="Century Gothic"/>
                <a:sym typeface="Century Gothic"/>
              </a:rPr>
              <a:t>Presenters have been allocated 20 minutes each to give their presentations.</a:t>
            </a:r>
            <a:endParaRPr sz="1200"/>
          </a:p>
          <a:p>
            <a:pPr indent="0" lvl="0" marL="0" marR="0" rtl="0" algn="just">
              <a:spcBef>
                <a:spcPts val="0"/>
              </a:spcBef>
              <a:spcAft>
                <a:spcPts val="0"/>
              </a:spcAft>
              <a:buNone/>
            </a:pPr>
            <a:r>
              <a:t/>
            </a:r>
            <a:endParaRPr sz="1200">
              <a:solidFill>
                <a:srgbClr val="000000"/>
              </a:solidFill>
              <a:latin typeface="Century Gothic"/>
              <a:ea typeface="Century Gothic"/>
              <a:cs typeface="Century Gothic"/>
              <a:sym typeface="Century Gothic"/>
            </a:endParaRPr>
          </a:p>
          <a:p>
            <a:pPr indent="0" lvl="0" marL="0" marR="0" rtl="0" algn="just">
              <a:spcBef>
                <a:spcPts val="0"/>
              </a:spcBef>
              <a:spcAft>
                <a:spcPts val="0"/>
              </a:spcAft>
              <a:buNone/>
            </a:pPr>
            <a:r>
              <a:rPr lang="en" sz="1200">
                <a:solidFill>
                  <a:srgbClr val="000000"/>
                </a:solidFill>
                <a:latin typeface="Century Gothic"/>
                <a:ea typeface="Century Gothic"/>
                <a:cs typeface="Century Gothic"/>
                <a:sym typeface="Century Gothic"/>
              </a:rPr>
              <a:t>The structure of a good presentation is as follows: </a:t>
            </a:r>
            <a:endParaRPr sz="1200"/>
          </a:p>
          <a:p>
            <a:pPr indent="0" lvl="0" marL="0" marR="0" rtl="0" algn="just">
              <a:spcBef>
                <a:spcPts val="0"/>
              </a:spcBef>
              <a:spcAft>
                <a:spcPts val="0"/>
              </a:spcAft>
              <a:buNone/>
            </a:pPr>
            <a:r>
              <a:t/>
            </a:r>
            <a:endParaRPr sz="1200">
              <a:solidFill>
                <a:srgbClr val="000000"/>
              </a:solidFill>
              <a:latin typeface="Century Gothic"/>
              <a:ea typeface="Century Gothic"/>
              <a:cs typeface="Century Gothic"/>
              <a:sym typeface="Century Gothic"/>
            </a:endParaRPr>
          </a:p>
          <a:p>
            <a:pPr indent="0" lvl="1" marL="400050" marR="0" rtl="0" algn="just">
              <a:spcBef>
                <a:spcPts val="0"/>
              </a:spcBef>
              <a:spcAft>
                <a:spcPts val="0"/>
              </a:spcAft>
              <a:buClr>
                <a:srgbClr val="000000"/>
              </a:buClr>
              <a:buSzPts val="1800"/>
              <a:buFont typeface="Century Gothic"/>
              <a:buNone/>
            </a:pPr>
            <a:r>
              <a:rPr b="0" i="0" lang="en" sz="1200" u="none" cap="none" strike="noStrike">
                <a:solidFill>
                  <a:srgbClr val="000000"/>
                </a:solidFill>
                <a:latin typeface="Century Gothic"/>
                <a:ea typeface="Century Gothic"/>
                <a:cs typeface="Century Gothic"/>
                <a:sym typeface="Century Gothic"/>
              </a:rPr>
              <a:t>•Define the subject, give a general outline and state the goals of your presentation in the     	introduction </a:t>
            </a:r>
            <a:endParaRPr sz="1200"/>
          </a:p>
          <a:p>
            <a:pPr indent="0" lvl="1" marL="400050" marR="0" rtl="0" algn="just">
              <a:spcBef>
                <a:spcPts val="0"/>
              </a:spcBef>
              <a:spcAft>
                <a:spcPts val="0"/>
              </a:spcAft>
              <a:buClr>
                <a:srgbClr val="000000"/>
              </a:buClr>
              <a:buSzPts val="1800"/>
              <a:buFont typeface="Century Gothic"/>
              <a:buNone/>
            </a:pPr>
            <a:r>
              <a:rPr b="0" i="0" lang="en" sz="1200" u="none" cap="none" strike="noStrike">
                <a:solidFill>
                  <a:srgbClr val="000000"/>
                </a:solidFill>
                <a:latin typeface="Century Gothic"/>
                <a:ea typeface="Century Gothic"/>
                <a:cs typeface="Century Gothic"/>
                <a:sym typeface="Century Gothic"/>
              </a:rPr>
              <a:t>•Show the details of your work </a:t>
            </a:r>
            <a:endParaRPr sz="1200"/>
          </a:p>
          <a:p>
            <a:pPr indent="0" lvl="1" marL="400050" marR="0" rtl="0" algn="just">
              <a:spcBef>
                <a:spcPts val="0"/>
              </a:spcBef>
              <a:spcAft>
                <a:spcPts val="0"/>
              </a:spcAft>
              <a:buClr>
                <a:srgbClr val="000000"/>
              </a:buClr>
              <a:buSzPts val="1800"/>
              <a:buFont typeface="Century Gothic"/>
              <a:buNone/>
            </a:pPr>
            <a:r>
              <a:rPr b="0" i="0" lang="en" sz="1200" u="none" cap="none" strike="noStrike">
                <a:solidFill>
                  <a:srgbClr val="000000"/>
                </a:solidFill>
                <a:latin typeface="Century Gothic"/>
                <a:ea typeface="Century Gothic"/>
                <a:cs typeface="Century Gothic"/>
                <a:sym typeface="Century Gothic"/>
              </a:rPr>
              <a:t>•Summarise the findings/conclusion </a:t>
            </a:r>
            <a:endParaRPr sz="1200"/>
          </a:p>
          <a:p>
            <a:pPr indent="0" lvl="0" marL="0" marR="0" rtl="0" algn="just">
              <a:spcBef>
                <a:spcPts val="0"/>
              </a:spcBef>
              <a:spcAft>
                <a:spcPts val="0"/>
              </a:spcAft>
              <a:buNone/>
            </a:pPr>
            <a:r>
              <a:t/>
            </a:r>
            <a:endParaRPr sz="1200">
              <a:solidFill>
                <a:srgbClr val="000000"/>
              </a:solidFill>
              <a:latin typeface="Century Gothic"/>
              <a:ea typeface="Century Gothic"/>
              <a:cs typeface="Century Gothic"/>
              <a:sym typeface="Century Gothic"/>
            </a:endParaRPr>
          </a:p>
          <a:p>
            <a:pPr indent="0" lvl="0" marL="0" marR="0" rtl="0" algn="just">
              <a:spcBef>
                <a:spcPts val="0"/>
              </a:spcBef>
              <a:spcAft>
                <a:spcPts val="0"/>
              </a:spcAft>
              <a:buNone/>
            </a:pPr>
            <a:r>
              <a:rPr lang="en" sz="1200">
                <a:solidFill>
                  <a:srgbClr val="000000"/>
                </a:solidFill>
                <a:latin typeface="Century Gothic"/>
                <a:ea typeface="Century Gothic"/>
                <a:cs typeface="Century Gothic"/>
                <a:sym typeface="Century Gothic"/>
              </a:rPr>
              <a:t>Please remember the findings/conclusions are often the most important part, leave time to get through these slides without rushing. </a:t>
            </a:r>
            <a:endParaRPr sz="1200"/>
          </a:p>
          <a:p>
            <a:pPr indent="0" lvl="0" marL="0" marR="0" rtl="0" algn="just">
              <a:spcBef>
                <a:spcPts val="0"/>
              </a:spcBef>
              <a:spcAft>
                <a:spcPts val="0"/>
              </a:spcAft>
              <a:buNone/>
            </a:pPr>
            <a:r>
              <a:t/>
            </a:r>
            <a:endParaRPr sz="1200">
              <a:solidFill>
                <a:srgbClr val="000000"/>
              </a:solidFill>
              <a:latin typeface="Century Gothic"/>
              <a:ea typeface="Century Gothic"/>
              <a:cs typeface="Century Gothic"/>
              <a:sym typeface="Century Gothic"/>
            </a:endParaRPr>
          </a:p>
          <a:p>
            <a:pPr indent="0" lvl="0" marL="0" marR="0" rtl="0" algn="just">
              <a:spcBef>
                <a:spcPts val="0"/>
              </a:spcBef>
              <a:spcAft>
                <a:spcPts val="0"/>
              </a:spcAft>
              <a:buNone/>
            </a:pPr>
            <a:r>
              <a:rPr lang="en" sz="1200">
                <a:solidFill>
                  <a:srgbClr val="000000"/>
                </a:solidFill>
                <a:latin typeface="Century Gothic"/>
                <a:ea typeface="Century Gothic"/>
                <a:cs typeface="Century Gothic"/>
                <a:sym typeface="Century Gothic"/>
              </a:rPr>
              <a:t>EAGE will provide a conference laptop with Microsoft Office to run PPT presentations. A laser pointer and clip microphone will also be provided. If you wish to run a movie please notify us via email as we will need to test that it works prior to your session.</a:t>
            </a:r>
            <a:endParaRPr sz="1200"/>
          </a:p>
          <a:p>
            <a:pPr indent="0" lvl="0" marL="0" marR="0" rtl="0" algn="just">
              <a:spcBef>
                <a:spcPts val="0"/>
              </a:spcBef>
              <a:spcAft>
                <a:spcPts val="0"/>
              </a:spcAft>
              <a:buNone/>
            </a:pPr>
            <a:r>
              <a:rPr lang="en" sz="1200">
                <a:solidFill>
                  <a:srgbClr val="000000"/>
                </a:solidFill>
                <a:latin typeface="Century Gothic"/>
                <a:ea typeface="Century Gothic"/>
                <a:cs typeface="Century Gothic"/>
                <a:sym typeface="Century Gothic"/>
              </a:rPr>
              <a:t>				</a:t>
            </a:r>
            <a:r>
              <a:rPr b="1" lang="en" sz="1200">
                <a:solidFill>
                  <a:srgbClr val="000000"/>
                </a:solidFill>
                <a:latin typeface="Century Gothic"/>
                <a:ea typeface="Century Gothic"/>
                <a:cs typeface="Century Gothic"/>
                <a:sym typeface="Century Gothic"/>
              </a:rPr>
              <a:t>				</a:t>
            </a:r>
            <a:endParaRPr sz="1200"/>
          </a:p>
          <a:p>
            <a:pPr indent="0" lvl="0" marL="0" marR="0" rtl="0" algn="l">
              <a:spcBef>
                <a:spcPts val="0"/>
              </a:spcBef>
              <a:spcAft>
                <a:spcPts val="0"/>
              </a:spcAft>
              <a:buNone/>
            </a:pPr>
            <a:r>
              <a:rPr b="1" lang="en" sz="1400">
                <a:solidFill>
                  <a:srgbClr val="000000"/>
                </a:solidFill>
                <a:latin typeface="Century Gothic"/>
                <a:ea typeface="Century Gothic"/>
                <a:cs typeface="Century Gothic"/>
                <a:sym typeface="Century Gothic"/>
              </a:rPr>
              <a:t>	</a:t>
            </a:r>
            <a:endParaRPr/>
          </a:p>
          <a:p>
            <a:pPr indent="0" lvl="0" marL="0" marR="0" rtl="0" algn="l">
              <a:spcBef>
                <a:spcPts val="0"/>
              </a:spcBef>
              <a:spcAft>
                <a:spcPts val="0"/>
              </a:spcAft>
              <a:buNone/>
            </a:pPr>
            <a:r>
              <a:rPr b="1" lang="en" sz="1400">
                <a:solidFill>
                  <a:srgbClr val="000000"/>
                </a:solidFill>
                <a:latin typeface="Century Gothic"/>
                <a:ea typeface="Century Gothic"/>
                <a:cs typeface="Century Gothic"/>
                <a:sym typeface="Century Gothic"/>
              </a:rPr>
              <a:t>					</a:t>
            </a:r>
            <a:endParaRPr/>
          </a:p>
          <a:p>
            <a:pPr indent="0" lvl="0" marL="0" marR="0" rtl="0" algn="l">
              <a:spcBef>
                <a:spcPts val="0"/>
              </a:spcBef>
              <a:spcAft>
                <a:spcPts val="0"/>
              </a:spcAft>
              <a:buNone/>
            </a:pPr>
            <a:r>
              <a:t/>
            </a:r>
            <a:endParaRPr sz="1400">
              <a:solidFill>
                <a:srgbClr val="000000"/>
              </a:solidFill>
              <a:latin typeface="Century Gothic"/>
              <a:ea typeface="Century Gothic"/>
              <a:cs typeface="Century Gothic"/>
              <a:sym typeface="Century Gothic"/>
            </a:endParaRPr>
          </a:p>
          <a:p>
            <a:pPr indent="0" lvl="0" marL="0" marR="0" rtl="0" algn="l">
              <a:spcBef>
                <a:spcPts val="0"/>
              </a:spcBef>
              <a:spcAft>
                <a:spcPts val="0"/>
              </a:spcAft>
              <a:buNone/>
            </a:pPr>
            <a:r>
              <a:t/>
            </a:r>
            <a:endParaRPr sz="1400">
              <a:solidFill>
                <a:srgbClr val="000000"/>
              </a:solidFill>
              <a:latin typeface="Century Gothic"/>
              <a:ea typeface="Century Gothic"/>
              <a:cs typeface="Century Gothic"/>
              <a:sym typeface="Century Gothic"/>
            </a:endParaRPr>
          </a:p>
          <a:p>
            <a:pPr indent="0" lvl="0" marL="0" marR="0" rtl="0" algn="l">
              <a:spcBef>
                <a:spcPts val="0"/>
              </a:spcBef>
              <a:spcAft>
                <a:spcPts val="0"/>
              </a:spcAft>
              <a:buNone/>
            </a:pPr>
            <a:r>
              <a:t/>
            </a:r>
            <a:endParaRPr sz="1400">
              <a:solidFill>
                <a:srgbClr val="000000"/>
              </a:solidFill>
              <a:latin typeface="Century Gothic"/>
              <a:ea typeface="Century Gothic"/>
              <a:cs typeface="Century Gothic"/>
              <a:sym typeface="Century Gothic"/>
            </a:endParaRPr>
          </a:p>
        </p:txBody>
      </p:sp>
      <p:sp>
        <p:nvSpPr>
          <p:cNvPr id="84" name="Google Shape;84;p18"/>
          <p:cNvSpPr/>
          <p:nvPr/>
        </p:nvSpPr>
        <p:spPr>
          <a:xfrm>
            <a:off x="3014550" y="119025"/>
            <a:ext cx="5522100" cy="1107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800">
                <a:solidFill>
                  <a:srgbClr val="009371"/>
                </a:solidFill>
                <a:latin typeface="Century Gothic"/>
                <a:ea typeface="Century Gothic"/>
                <a:cs typeface="Century Gothic"/>
                <a:sym typeface="Century Gothic"/>
              </a:rPr>
              <a:t>First EAGE Workshop on Pre-Salt Reservoir: from Exploration to Production </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9"/>
          <p:cNvSpPr txBox="1"/>
          <p:nvPr/>
        </p:nvSpPr>
        <p:spPr>
          <a:xfrm>
            <a:off x="1981000" y="706325"/>
            <a:ext cx="5863800" cy="43512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1000"/>
              </a:spcBef>
              <a:spcAft>
                <a:spcPts val="0"/>
              </a:spcAft>
              <a:buNone/>
            </a:pPr>
            <a:r>
              <a:t/>
            </a:r>
            <a:endParaRPr sz="1200">
              <a:solidFill>
                <a:srgbClr val="000000"/>
              </a:solidFill>
              <a:latin typeface="Calibri"/>
              <a:ea typeface="Calibri"/>
              <a:cs typeface="Calibri"/>
              <a:sym typeface="Calibri"/>
            </a:endParaRPr>
          </a:p>
          <a:p>
            <a:pPr indent="-64135" lvl="0" marL="228600" rtl="0" algn="l">
              <a:lnSpc>
                <a:spcPct val="70000"/>
              </a:lnSpc>
              <a:spcBef>
                <a:spcPts val="1000"/>
              </a:spcBef>
              <a:spcAft>
                <a:spcPts val="0"/>
              </a:spcAft>
              <a:buNone/>
            </a:pPr>
            <a:r>
              <a:t/>
            </a:r>
            <a:endParaRPr sz="1200">
              <a:solidFill>
                <a:srgbClr val="000000"/>
              </a:solidFill>
              <a:latin typeface="Calibri"/>
              <a:ea typeface="Calibri"/>
              <a:cs typeface="Calibri"/>
              <a:sym typeface="Calibri"/>
            </a:endParaRPr>
          </a:p>
        </p:txBody>
      </p:sp>
      <p:sp>
        <p:nvSpPr>
          <p:cNvPr id="90" name="Google Shape;90;p19"/>
          <p:cNvSpPr/>
          <p:nvPr/>
        </p:nvSpPr>
        <p:spPr>
          <a:xfrm>
            <a:off x="3014550" y="119025"/>
            <a:ext cx="5522100" cy="1107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800">
                <a:solidFill>
                  <a:srgbClr val="009371"/>
                </a:solidFill>
                <a:latin typeface="Century Gothic"/>
                <a:ea typeface="Century Gothic"/>
                <a:cs typeface="Century Gothic"/>
                <a:sym typeface="Century Gothic"/>
              </a:rPr>
              <a:t>First EAGE Workshop on Pre-Salt Reservoir: from Exploration to Production </a:t>
            </a:r>
            <a:endParaRPr sz="1800"/>
          </a:p>
        </p:txBody>
      </p:sp>
      <p:sp>
        <p:nvSpPr>
          <p:cNvPr id="91" name="Google Shape;91;p19"/>
          <p:cNvSpPr/>
          <p:nvPr/>
        </p:nvSpPr>
        <p:spPr>
          <a:xfrm>
            <a:off x="365700" y="1539650"/>
            <a:ext cx="8412600" cy="2585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rgbClr val="000000"/>
              </a:solidFill>
              <a:latin typeface="Century Gothic"/>
              <a:ea typeface="Century Gothic"/>
              <a:cs typeface="Century Gothic"/>
              <a:sym typeface="Century Gothic"/>
            </a:endParaRPr>
          </a:p>
          <a:p>
            <a:pPr indent="-476250" lvl="0" marL="514350" marR="0" rtl="0" algn="l">
              <a:spcBef>
                <a:spcPts val="0"/>
              </a:spcBef>
              <a:spcAft>
                <a:spcPts val="0"/>
              </a:spcAft>
              <a:buClr>
                <a:srgbClr val="000000"/>
              </a:buClr>
              <a:buSzPts val="1200"/>
              <a:buFont typeface="Century Gothic"/>
              <a:buAutoNum type="arabicPeriod"/>
            </a:pPr>
            <a:r>
              <a:rPr lang="en" sz="1200">
                <a:solidFill>
                  <a:srgbClr val="000000"/>
                </a:solidFill>
                <a:latin typeface="Century Gothic"/>
                <a:ea typeface="Century Gothic"/>
                <a:cs typeface="Century Gothic"/>
                <a:sym typeface="Century Gothic"/>
              </a:rPr>
              <a:t>Please provide your presentation on a USB key.</a:t>
            </a:r>
            <a:endParaRPr sz="1200"/>
          </a:p>
          <a:p>
            <a:pPr indent="-400050" lvl="0" marL="514350" marR="0" rtl="0" algn="l">
              <a:spcBef>
                <a:spcPts val="0"/>
              </a:spcBef>
              <a:spcAft>
                <a:spcPts val="0"/>
              </a:spcAft>
              <a:buClr>
                <a:srgbClr val="000000"/>
              </a:buClr>
              <a:buSzPts val="1800"/>
              <a:buFont typeface="Calibri"/>
              <a:buNone/>
            </a:pPr>
            <a:r>
              <a:t/>
            </a:r>
            <a:endParaRPr sz="1200">
              <a:solidFill>
                <a:srgbClr val="000000"/>
              </a:solidFill>
              <a:latin typeface="Century Gothic"/>
              <a:ea typeface="Century Gothic"/>
              <a:cs typeface="Century Gothic"/>
              <a:sym typeface="Century Gothic"/>
            </a:endParaRPr>
          </a:p>
          <a:p>
            <a:pPr indent="-476250" lvl="0" marL="514350" marR="0" rtl="0" algn="l">
              <a:spcBef>
                <a:spcPts val="0"/>
              </a:spcBef>
              <a:spcAft>
                <a:spcPts val="0"/>
              </a:spcAft>
              <a:buClr>
                <a:srgbClr val="000000"/>
              </a:buClr>
              <a:buSzPts val="1200"/>
              <a:buFont typeface="Century Gothic"/>
              <a:buAutoNum type="arabicPeriod"/>
            </a:pPr>
            <a:r>
              <a:rPr lang="en" sz="1200">
                <a:solidFill>
                  <a:srgbClr val="000000"/>
                </a:solidFill>
                <a:latin typeface="Century Gothic"/>
                <a:ea typeface="Century Gothic"/>
                <a:cs typeface="Century Gothic"/>
                <a:sym typeface="Century Gothic"/>
              </a:rPr>
              <a:t>Your presentation can be uploaded during the coffee break/lunch preceding your session.</a:t>
            </a:r>
            <a:endParaRPr sz="1200"/>
          </a:p>
          <a:p>
            <a:pPr indent="-400050" lvl="0" marL="514350" marR="0" rtl="0" algn="l">
              <a:spcBef>
                <a:spcPts val="0"/>
              </a:spcBef>
              <a:spcAft>
                <a:spcPts val="0"/>
              </a:spcAft>
              <a:buClr>
                <a:srgbClr val="000000"/>
              </a:buClr>
              <a:buSzPts val="1800"/>
              <a:buFont typeface="Calibri"/>
              <a:buNone/>
            </a:pPr>
            <a:r>
              <a:t/>
            </a:r>
            <a:endParaRPr sz="1200">
              <a:solidFill>
                <a:srgbClr val="000000"/>
              </a:solidFill>
              <a:latin typeface="Century Gothic"/>
              <a:ea typeface="Century Gothic"/>
              <a:cs typeface="Century Gothic"/>
              <a:sym typeface="Century Gothic"/>
            </a:endParaRPr>
          </a:p>
          <a:p>
            <a:pPr indent="-476250" lvl="0" marL="514350" marR="0" rtl="0" algn="l">
              <a:spcBef>
                <a:spcPts val="0"/>
              </a:spcBef>
              <a:spcAft>
                <a:spcPts val="0"/>
              </a:spcAft>
              <a:buClr>
                <a:srgbClr val="000000"/>
              </a:buClr>
              <a:buSzPts val="1200"/>
              <a:buFont typeface="Century Gothic"/>
              <a:buAutoNum type="arabicPeriod"/>
            </a:pPr>
            <a:r>
              <a:rPr lang="en" sz="1200">
                <a:solidFill>
                  <a:srgbClr val="000000"/>
                </a:solidFill>
                <a:latin typeface="Century Gothic"/>
                <a:ea typeface="Century Gothic"/>
                <a:cs typeface="Century Gothic"/>
                <a:sym typeface="Century Gothic"/>
              </a:rPr>
              <a:t>On </a:t>
            </a:r>
            <a:r>
              <a:rPr lang="en" sz="1200">
                <a:latin typeface="Century Gothic"/>
                <a:ea typeface="Century Gothic"/>
                <a:cs typeface="Century Gothic"/>
                <a:sym typeface="Century Gothic"/>
              </a:rPr>
              <a:t>Thur</a:t>
            </a:r>
            <a:r>
              <a:rPr lang="en" sz="1200">
                <a:solidFill>
                  <a:srgbClr val="000000"/>
                </a:solidFill>
                <a:latin typeface="Century Gothic"/>
                <a:ea typeface="Century Gothic"/>
                <a:cs typeface="Century Gothic"/>
                <a:sym typeface="Century Gothic"/>
              </a:rPr>
              <a:t>sday </a:t>
            </a:r>
            <a:r>
              <a:rPr lang="en" sz="1200">
                <a:latin typeface="Century Gothic"/>
                <a:ea typeface="Century Gothic"/>
                <a:cs typeface="Century Gothic"/>
                <a:sym typeface="Century Gothic"/>
              </a:rPr>
              <a:t>5</a:t>
            </a:r>
            <a:r>
              <a:rPr lang="en" sz="1200">
                <a:solidFill>
                  <a:srgbClr val="000000"/>
                </a:solidFill>
                <a:latin typeface="Century Gothic"/>
                <a:ea typeface="Century Gothic"/>
                <a:cs typeface="Century Gothic"/>
                <a:sym typeface="Century Gothic"/>
              </a:rPr>
              <a:t> </a:t>
            </a:r>
            <a:r>
              <a:rPr lang="en" sz="1200">
                <a:latin typeface="Century Gothic"/>
                <a:ea typeface="Century Gothic"/>
                <a:cs typeface="Century Gothic"/>
                <a:sym typeface="Century Gothic"/>
              </a:rPr>
              <a:t>December</a:t>
            </a:r>
            <a:r>
              <a:rPr lang="en" sz="1200">
                <a:solidFill>
                  <a:srgbClr val="000000"/>
                </a:solidFill>
                <a:latin typeface="Century Gothic"/>
                <a:ea typeface="Century Gothic"/>
                <a:cs typeface="Century Gothic"/>
                <a:sym typeface="Century Gothic"/>
              </a:rPr>
              <a:t>, priority will be given to presenters in the Opening Session</a:t>
            </a:r>
            <a:endParaRPr sz="1200"/>
          </a:p>
          <a:p>
            <a:pPr indent="-400050" lvl="0" marL="514350" marR="0" rtl="0" algn="l">
              <a:spcBef>
                <a:spcPts val="0"/>
              </a:spcBef>
              <a:spcAft>
                <a:spcPts val="0"/>
              </a:spcAft>
              <a:buClr>
                <a:srgbClr val="000000"/>
              </a:buClr>
              <a:buSzPts val="1800"/>
              <a:buFont typeface="Calibri"/>
              <a:buNone/>
            </a:pPr>
            <a:r>
              <a:t/>
            </a:r>
            <a:endParaRPr sz="1200">
              <a:solidFill>
                <a:srgbClr val="000000"/>
              </a:solidFill>
              <a:latin typeface="Century Gothic"/>
              <a:ea typeface="Century Gothic"/>
              <a:cs typeface="Century Gothic"/>
              <a:sym typeface="Century Gothic"/>
            </a:endParaRPr>
          </a:p>
          <a:p>
            <a:pPr indent="-476250" lvl="0" marL="514350" marR="0" rtl="0" algn="l">
              <a:spcBef>
                <a:spcPts val="0"/>
              </a:spcBef>
              <a:spcAft>
                <a:spcPts val="0"/>
              </a:spcAft>
              <a:buClr>
                <a:srgbClr val="000000"/>
              </a:buClr>
              <a:buSzPts val="1200"/>
              <a:buFont typeface="Century Gothic"/>
              <a:buAutoNum type="arabicPeriod"/>
            </a:pPr>
            <a:r>
              <a:rPr lang="en" sz="1200">
                <a:solidFill>
                  <a:srgbClr val="000000"/>
                </a:solidFill>
                <a:latin typeface="Century Gothic"/>
                <a:ea typeface="Century Gothic"/>
                <a:cs typeface="Century Gothic"/>
                <a:sym typeface="Century Gothic"/>
              </a:rPr>
              <a:t>All presentations are deleted from the workshop laptop at the end of each day. We ensure the recycle bin is also emptied.</a:t>
            </a: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20"/>
          <p:cNvSpPr txBox="1"/>
          <p:nvPr/>
        </p:nvSpPr>
        <p:spPr>
          <a:xfrm>
            <a:off x="1981000" y="706325"/>
            <a:ext cx="5863800" cy="43512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1000"/>
              </a:spcBef>
              <a:spcAft>
                <a:spcPts val="0"/>
              </a:spcAft>
              <a:buNone/>
            </a:pPr>
            <a:r>
              <a:t/>
            </a:r>
            <a:endParaRPr sz="1200">
              <a:solidFill>
                <a:srgbClr val="000000"/>
              </a:solidFill>
              <a:latin typeface="Calibri"/>
              <a:ea typeface="Calibri"/>
              <a:cs typeface="Calibri"/>
              <a:sym typeface="Calibri"/>
            </a:endParaRPr>
          </a:p>
          <a:p>
            <a:pPr indent="-64135" lvl="0" marL="228600" rtl="0" algn="l">
              <a:lnSpc>
                <a:spcPct val="70000"/>
              </a:lnSpc>
              <a:spcBef>
                <a:spcPts val="1000"/>
              </a:spcBef>
              <a:spcAft>
                <a:spcPts val="0"/>
              </a:spcAft>
              <a:buNone/>
            </a:pPr>
            <a:r>
              <a:t/>
            </a:r>
            <a:endParaRPr sz="1200">
              <a:solidFill>
                <a:srgbClr val="000000"/>
              </a:solidFill>
              <a:latin typeface="Calibri"/>
              <a:ea typeface="Calibri"/>
              <a:cs typeface="Calibri"/>
              <a:sym typeface="Calibri"/>
            </a:endParaRPr>
          </a:p>
        </p:txBody>
      </p:sp>
      <p:sp>
        <p:nvSpPr>
          <p:cNvPr id="97" name="Google Shape;97;p20"/>
          <p:cNvSpPr/>
          <p:nvPr/>
        </p:nvSpPr>
        <p:spPr>
          <a:xfrm>
            <a:off x="3014550" y="119025"/>
            <a:ext cx="5522100" cy="11079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 sz="2200">
                <a:solidFill>
                  <a:srgbClr val="009371"/>
                </a:solidFill>
                <a:latin typeface="Century Gothic"/>
                <a:ea typeface="Century Gothic"/>
                <a:cs typeface="Century Gothic"/>
                <a:sym typeface="Century Gothic"/>
              </a:rPr>
              <a:t>Slides – Do’s &amp; Don'ts </a:t>
            </a:r>
            <a:endParaRPr b="1" sz="2200">
              <a:solidFill>
                <a:srgbClr val="009371"/>
              </a:solidFill>
              <a:latin typeface="Century Gothic"/>
              <a:ea typeface="Century Gothic"/>
              <a:cs typeface="Century Gothic"/>
              <a:sym typeface="Century Gothic"/>
            </a:endParaRPr>
          </a:p>
          <a:p>
            <a:pPr indent="0" lvl="0" marL="0" marR="0" rtl="0" algn="ctr">
              <a:spcBef>
                <a:spcPts val="0"/>
              </a:spcBef>
              <a:spcAft>
                <a:spcPts val="0"/>
              </a:spcAft>
              <a:buNone/>
            </a:pPr>
            <a:r>
              <a:t/>
            </a:r>
            <a:endParaRPr b="1" sz="1800">
              <a:solidFill>
                <a:srgbClr val="009371"/>
              </a:solidFill>
              <a:latin typeface="Century Gothic"/>
              <a:ea typeface="Century Gothic"/>
              <a:cs typeface="Century Gothic"/>
              <a:sym typeface="Century Gothic"/>
            </a:endParaRPr>
          </a:p>
        </p:txBody>
      </p:sp>
      <p:sp>
        <p:nvSpPr>
          <p:cNvPr id="98" name="Google Shape;98;p20"/>
          <p:cNvSpPr/>
          <p:nvPr/>
        </p:nvSpPr>
        <p:spPr>
          <a:xfrm>
            <a:off x="365700" y="1539650"/>
            <a:ext cx="8412600" cy="2585400"/>
          </a:xfrm>
          <a:prstGeom prst="rect">
            <a:avLst/>
          </a:prstGeom>
          <a:noFill/>
          <a:ln>
            <a:noFill/>
          </a:ln>
        </p:spPr>
        <p:txBody>
          <a:bodyPr anchorCtr="0" anchor="t" bIns="45700" lIns="91425" spcFirstLastPara="1" rIns="91425" wrap="square" tIns="45700">
            <a:noAutofit/>
          </a:bodyPr>
          <a:lstStyle/>
          <a:p>
            <a:pPr indent="-323850" lvl="0" marL="457200" rtl="0" algn="l">
              <a:spcBef>
                <a:spcPts val="0"/>
              </a:spcBef>
              <a:spcAft>
                <a:spcPts val="0"/>
              </a:spcAft>
              <a:buSzPts val="1500"/>
              <a:buFont typeface="Century Gothic"/>
              <a:buAutoNum type="arabicPeriod"/>
            </a:pPr>
            <a:r>
              <a:rPr lang="en" sz="1500">
                <a:latin typeface="Century Gothic"/>
                <a:ea typeface="Century Gothic"/>
                <a:cs typeface="Century Gothic"/>
                <a:sym typeface="Century Gothic"/>
              </a:rPr>
              <a:t>It is acceptable to use your company template for the PowerPoint slides provided that the logo is discreet.</a:t>
            </a:r>
            <a:endParaRPr sz="1500">
              <a:latin typeface="Century Gothic"/>
              <a:ea typeface="Century Gothic"/>
              <a:cs typeface="Century Gothic"/>
              <a:sym typeface="Century Gothic"/>
            </a:endParaRPr>
          </a:p>
          <a:p>
            <a:pPr indent="-323850" lvl="0" marL="457200" rtl="0" algn="l">
              <a:spcBef>
                <a:spcPts val="0"/>
              </a:spcBef>
              <a:spcAft>
                <a:spcPts val="0"/>
              </a:spcAft>
              <a:buSzPts val="1500"/>
              <a:buFont typeface="Century Gothic"/>
              <a:buAutoNum type="arabicPeriod"/>
            </a:pPr>
            <a:r>
              <a:rPr lang="en" sz="1500">
                <a:latin typeface="Century Gothic"/>
                <a:ea typeface="Century Gothic"/>
                <a:cs typeface="Century Gothic"/>
                <a:sym typeface="Century Gothic"/>
              </a:rPr>
              <a:t>Your presentation should not be commercial or a sales pitch in any way. </a:t>
            </a:r>
            <a:endParaRPr sz="1500"/>
          </a:p>
          <a:p>
            <a:pPr indent="-323850" lvl="0" marL="457200" rtl="0" algn="l">
              <a:spcBef>
                <a:spcPts val="0"/>
              </a:spcBef>
              <a:spcAft>
                <a:spcPts val="0"/>
              </a:spcAft>
              <a:buSzPts val="1500"/>
              <a:buFont typeface="Century Gothic"/>
              <a:buAutoNum type="arabicPeriod"/>
            </a:pPr>
            <a:r>
              <a:rPr lang="en" sz="1500">
                <a:latin typeface="Century Gothic"/>
                <a:ea typeface="Century Gothic"/>
                <a:cs typeface="Century Gothic"/>
                <a:sym typeface="Century Gothic"/>
              </a:rPr>
              <a:t>Check that all animation sequences are working correctly.</a:t>
            </a:r>
            <a:endParaRPr sz="1500"/>
          </a:p>
          <a:p>
            <a:pPr indent="-323850" lvl="0" marL="457200" rtl="0" algn="l">
              <a:spcBef>
                <a:spcPts val="0"/>
              </a:spcBef>
              <a:spcAft>
                <a:spcPts val="0"/>
              </a:spcAft>
              <a:buSzPts val="1500"/>
              <a:buFont typeface="Century Gothic"/>
              <a:buAutoNum type="arabicPeriod"/>
            </a:pPr>
            <a:r>
              <a:rPr lang="en" sz="1500">
                <a:latin typeface="Century Gothic"/>
                <a:ea typeface="Century Gothic"/>
                <a:cs typeface="Century Gothic"/>
                <a:sym typeface="Century Gothic"/>
              </a:rPr>
              <a:t>Run through the presentation to check you are within the 20  minute limit. </a:t>
            </a:r>
            <a:endParaRPr sz="1500"/>
          </a:p>
          <a:p>
            <a:pPr indent="0" lvl="0" marL="0" marR="0" rtl="0" algn="l">
              <a:spcBef>
                <a:spcPts val="0"/>
              </a:spcBef>
              <a:spcAft>
                <a:spcPts val="0"/>
              </a:spcAft>
              <a:buNone/>
            </a:pPr>
            <a:r>
              <a:t/>
            </a:r>
            <a:endParaRPr sz="1200">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21"/>
          <p:cNvSpPr txBox="1"/>
          <p:nvPr/>
        </p:nvSpPr>
        <p:spPr>
          <a:xfrm>
            <a:off x="1981000" y="706325"/>
            <a:ext cx="5863800" cy="43512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1000"/>
              </a:spcBef>
              <a:spcAft>
                <a:spcPts val="0"/>
              </a:spcAft>
              <a:buNone/>
            </a:pPr>
            <a:r>
              <a:t/>
            </a:r>
            <a:endParaRPr sz="1200">
              <a:solidFill>
                <a:srgbClr val="000000"/>
              </a:solidFill>
              <a:latin typeface="Calibri"/>
              <a:ea typeface="Calibri"/>
              <a:cs typeface="Calibri"/>
              <a:sym typeface="Calibri"/>
            </a:endParaRPr>
          </a:p>
          <a:p>
            <a:pPr indent="-64135" lvl="0" marL="228600" rtl="0" algn="l">
              <a:lnSpc>
                <a:spcPct val="70000"/>
              </a:lnSpc>
              <a:spcBef>
                <a:spcPts val="1000"/>
              </a:spcBef>
              <a:spcAft>
                <a:spcPts val="0"/>
              </a:spcAft>
              <a:buNone/>
            </a:pPr>
            <a:r>
              <a:t/>
            </a:r>
            <a:endParaRPr sz="1200">
              <a:solidFill>
                <a:srgbClr val="000000"/>
              </a:solidFill>
              <a:latin typeface="Calibri"/>
              <a:ea typeface="Calibri"/>
              <a:cs typeface="Calibri"/>
              <a:sym typeface="Calibri"/>
            </a:endParaRPr>
          </a:p>
        </p:txBody>
      </p:sp>
      <p:sp>
        <p:nvSpPr>
          <p:cNvPr id="104" name="Google Shape;104;p21"/>
          <p:cNvSpPr/>
          <p:nvPr/>
        </p:nvSpPr>
        <p:spPr>
          <a:xfrm>
            <a:off x="3014550" y="119025"/>
            <a:ext cx="5522100" cy="11079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 sz="2200">
                <a:solidFill>
                  <a:srgbClr val="009371"/>
                </a:solidFill>
                <a:latin typeface="Century Gothic"/>
                <a:ea typeface="Century Gothic"/>
                <a:cs typeface="Century Gothic"/>
                <a:sym typeface="Century Gothic"/>
              </a:rPr>
              <a:t>Slides – Do’s &amp; Don'ts </a:t>
            </a:r>
            <a:endParaRPr b="1" sz="2200">
              <a:solidFill>
                <a:srgbClr val="009371"/>
              </a:solidFill>
              <a:latin typeface="Century Gothic"/>
              <a:ea typeface="Century Gothic"/>
              <a:cs typeface="Century Gothic"/>
              <a:sym typeface="Century Gothic"/>
            </a:endParaRPr>
          </a:p>
          <a:p>
            <a:pPr indent="0" lvl="0" marL="0" marR="0" rtl="0" algn="ctr">
              <a:spcBef>
                <a:spcPts val="0"/>
              </a:spcBef>
              <a:spcAft>
                <a:spcPts val="0"/>
              </a:spcAft>
              <a:buNone/>
            </a:pPr>
            <a:r>
              <a:t/>
            </a:r>
            <a:endParaRPr b="1" sz="1800">
              <a:solidFill>
                <a:srgbClr val="009371"/>
              </a:solidFill>
              <a:latin typeface="Century Gothic"/>
              <a:ea typeface="Century Gothic"/>
              <a:cs typeface="Century Gothic"/>
              <a:sym typeface="Century Gothic"/>
            </a:endParaRPr>
          </a:p>
        </p:txBody>
      </p:sp>
      <p:sp>
        <p:nvSpPr>
          <p:cNvPr id="105" name="Google Shape;105;p21"/>
          <p:cNvSpPr/>
          <p:nvPr/>
        </p:nvSpPr>
        <p:spPr>
          <a:xfrm>
            <a:off x="706600" y="1468600"/>
            <a:ext cx="8412600" cy="2585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 sz="1200">
                <a:solidFill>
                  <a:schemeClr val="dk1"/>
                </a:solidFill>
                <a:latin typeface="Century Gothic"/>
                <a:ea typeface="Century Gothic"/>
                <a:cs typeface="Century Gothic"/>
                <a:sym typeface="Century Gothic"/>
              </a:rPr>
              <a:t>Think about the colours you will use in the </a:t>
            </a:r>
            <a:endParaRPr sz="12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latin typeface="Century Gothic"/>
                <a:ea typeface="Century Gothic"/>
                <a:cs typeface="Century Gothic"/>
                <a:sym typeface="Century Gothic"/>
              </a:rPr>
              <a:t>	presentation – yellow cannot be seen on a white </a:t>
            </a:r>
            <a:endParaRPr sz="12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latin typeface="Century Gothic"/>
                <a:ea typeface="Century Gothic"/>
                <a:cs typeface="Century Gothic"/>
                <a:sym typeface="Century Gothic"/>
              </a:rPr>
              <a:t>	background</a:t>
            </a:r>
            <a:endParaRPr sz="12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Font typeface="Arial"/>
              <a:buNone/>
            </a:pPr>
            <a:r>
              <a:rPr lang="en" sz="1200">
                <a:solidFill>
                  <a:schemeClr val="dk1"/>
                </a:solidFill>
                <a:latin typeface="Century Gothic"/>
                <a:ea typeface="Century Gothic"/>
                <a:cs typeface="Century Gothic"/>
                <a:sym typeface="Century Gothic"/>
              </a:rPr>
              <a:t>X	Don’t place too many small images onto the same </a:t>
            </a:r>
            <a:endParaRPr sz="12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latin typeface="Century Gothic"/>
                <a:ea typeface="Century Gothic"/>
                <a:cs typeface="Century Gothic"/>
                <a:sym typeface="Century Gothic"/>
              </a:rPr>
              <a:t>	slide. Some people may be seated 30m back from the </a:t>
            </a:r>
            <a:endParaRPr sz="12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latin typeface="Century Gothic"/>
                <a:ea typeface="Century Gothic"/>
                <a:cs typeface="Century Gothic"/>
                <a:sym typeface="Century Gothic"/>
              </a:rPr>
              <a:t>	screen and will not be able to see them. </a:t>
            </a:r>
            <a:endParaRPr sz="12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Font typeface="Arial"/>
              <a:buNone/>
            </a:pPr>
            <a:r>
              <a:rPr lang="en" sz="1200">
                <a:solidFill>
                  <a:schemeClr val="dk1"/>
                </a:solidFill>
                <a:latin typeface="Century Gothic"/>
                <a:ea typeface="Century Gothic"/>
                <a:cs typeface="Century Gothic"/>
                <a:sym typeface="Century Gothic"/>
              </a:rPr>
              <a:t>X	Please limit the number of slides</a:t>
            </a:r>
            <a:endParaRPr sz="1200">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Font typeface="Arial"/>
              <a:buNone/>
            </a:pPr>
            <a:r>
              <a:rPr lang="en" sz="1200">
                <a:solidFill>
                  <a:schemeClr val="dk1"/>
                </a:solidFill>
                <a:latin typeface="Century Gothic"/>
                <a:ea typeface="Century Gothic"/>
                <a:cs typeface="Century Gothic"/>
                <a:sym typeface="Century Gothic"/>
              </a:rPr>
              <a:t>X	If you wish to read from notes please have these beside </a:t>
            </a:r>
            <a:endParaRPr sz="1200">
              <a:solidFill>
                <a:schemeClr val="dk1"/>
              </a:solidFill>
            </a:endParaRPr>
          </a:p>
          <a:p>
            <a:pPr indent="0" lvl="0" marL="0" rtl="0" algn="l">
              <a:spcBef>
                <a:spcPts val="0"/>
              </a:spcBef>
              <a:spcAft>
                <a:spcPts val="0"/>
              </a:spcAft>
              <a:buClr>
                <a:schemeClr val="dk1"/>
              </a:buClr>
              <a:buFont typeface="Arial"/>
              <a:buNone/>
            </a:pPr>
            <a:r>
              <a:rPr lang="en" sz="1200">
                <a:solidFill>
                  <a:schemeClr val="dk1"/>
                </a:solidFill>
                <a:latin typeface="Century Gothic"/>
                <a:ea typeface="Century Gothic"/>
                <a:cs typeface="Century Gothic"/>
                <a:sym typeface="Century Gothic"/>
              </a:rPr>
              <a:t>	you on the podium in case we are unable to use 	‘presenter view’ with the venue’s systems.</a:t>
            </a:r>
            <a:endParaRPr sz="1200">
              <a:latin typeface="Century Gothic"/>
              <a:ea typeface="Century Gothic"/>
              <a:cs typeface="Century Gothic"/>
              <a:sym typeface="Century Gothic"/>
            </a:endParaRPr>
          </a:p>
          <a:p>
            <a:pPr indent="0" lvl="0" marL="0" marR="0" rtl="0" algn="l">
              <a:spcBef>
                <a:spcPts val="0"/>
              </a:spcBef>
              <a:spcAft>
                <a:spcPts val="0"/>
              </a:spcAft>
              <a:buNone/>
            </a:pPr>
            <a:r>
              <a:t/>
            </a:r>
            <a:endParaRPr sz="1200">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