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7" r:id="rId6"/>
  </p:sldMasterIdLst>
  <p:notesMasterIdLst>
    <p:notesMasterId r:id="rId16"/>
  </p:notesMasterIdLst>
  <p:sldIdLst>
    <p:sldId id="1516" r:id="rId7"/>
    <p:sldId id="325" r:id="rId8"/>
    <p:sldId id="1662" r:id="rId9"/>
    <p:sldId id="1663" r:id="rId10"/>
    <p:sldId id="1664" r:id="rId11"/>
    <p:sldId id="1665" r:id="rId12"/>
    <p:sldId id="1666" r:id="rId13"/>
    <p:sldId id="1667" r:id="rId14"/>
    <p:sldId id="16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4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y" initials="T" lastIdx="2" clrIdx="0">
    <p:extLst>
      <p:ext uri="{19B8F6BF-5375-455C-9EA6-DF929625EA0E}">
        <p15:presenceInfo xmlns:p15="http://schemas.microsoft.com/office/powerpoint/2012/main" userId="S::tony.dewick@trade.gov.uk::81850dec-ffe2-4dbc-b4c5-7c024e8e71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C00000"/>
    <a:srgbClr val="BF004D"/>
    <a:srgbClr val="FFC000"/>
    <a:srgbClr val="66CCFF"/>
    <a:srgbClr val="002060"/>
    <a:srgbClr val="99CCFF"/>
    <a:srgbClr val="CCECFF"/>
    <a:srgbClr val="006699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2D5ABB26-0587-4C30-8999-92F81FD0307C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/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36"/>
      </p:cViewPr>
      <p:guideLst>
        <p:guide orient="horz" pos="354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0FCC6-95F2-4911-BB8A-5BBE363DD97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CE9F5-09B9-425E-8017-5518A6BEC95E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178CC33-DC5C-44A7-A443-A42A7BAC360D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AA6B7A5-699B-4B83-85BC-B04ABFCB93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73582D0-502F-49D4-9659-F5DBAEB6C41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5A1D7-11BF-4808-BFD0-E6E1B4C2BFF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1D677-DA2A-43D8-AB77-4458C8FCFA7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7EB27E2-5AA7-4B0C-A472-314CFFDF383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84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57EB27E2-5AA7-4B0C-A472-314CFFDF383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800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57EB27E2-5AA7-4B0C-A472-314CFFDF383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63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D432-513D-49E5-9E0E-22A7E8FC2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A2620-898B-4FBA-A984-5212CD2343B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A9ECF-2137-4ED8-B836-658D48747C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6511E5-E72F-4F4E-B7CB-B2B03974E674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08666-FF47-4F13-9116-ADFE620AE0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EF36F-2072-4291-BDEC-42EC6C2AA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56E4E5-AFF4-4164-8C0D-93901DD4971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80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53E80-AB66-490B-8263-66123D3655F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F2F05-19A9-46A5-95E7-6F469C22C44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8C8A3-1588-481F-A574-C7F86A2890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8DA28B-45F1-43E3-9517-CEAAC7325AFC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A27BC-52F4-46AD-A70C-E0C2163DB73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99A79-9D93-4A46-BEE0-9B737B1657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44DD0C-CAB3-4A7D-9C4E-41BD5D0FFBD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63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39F4D-00C9-4DEA-9728-64F6BD9C3C7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91471-CD70-4138-A8BB-FBDA3CD0584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74FE3-8CA9-4E95-A5F8-3969CB2170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42980E-D3E2-422C-A3C1-691535EF5E85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21218-25F9-465D-8A5C-9F70A3C363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09608-FCB5-4D63-BC70-057D0AED2C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A6F2A7-A71D-4D41-A2E5-C3A11BF779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963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27F5F0A-0160-4AF0-90E4-CE5152FD7C0A}"/>
              </a:ext>
            </a:extLst>
          </p:cNvPr>
          <p:cNvSpPr/>
          <p:nvPr userDrawn="1"/>
        </p:nvSpPr>
        <p:spPr>
          <a:xfrm>
            <a:off x="-9236" y="5437138"/>
            <a:ext cx="12192000" cy="14208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AC917F-76D2-4553-B402-051B0CE7EF00}"/>
              </a:ext>
            </a:extLst>
          </p:cNvPr>
          <p:cNvSpPr/>
          <p:nvPr/>
        </p:nvSpPr>
        <p:spPr>
          <a:xfrm>
            <a:off x="0" y="1171998"/>
            <a:ext cx="12192000" cy="4631890"/>
          </a:xfrm>
          <a:custGeom>
            <a:avLst/>
            <a:gdLst>
              <a:gd name="connsiteX0" fmla="*/ 0 w 12192000"/>
              <a:gd name="connsiteY0" fmla="*/ 0 h 4273227"/>
              <a:gd name="connsiteX1" fmla="*/ 2032000 w 12192000"/>
              <a:gd name="connsiteY1" fmla="*/ 0 h 4273227"/>
              <a:gd name="connsiteX2" fmla="*/ 2032000 w 12192000"/>
              <a:gd name="connsiteY2" fmla="*/ 0 h 4273227"/>
              <a:gd name="connsiteX3" fmla="*/ 5080000 w 12192000"/>
              <a:gd name="connsiteY3" fmla="*/ 0 h 4273227"/>
              <a:gd name="connsiteX4" fmla="*/ 12192000 w 12192000"/>
              <a:gd name="connsiteY4" fmla="*/ 0 h 4273227"/>
              <a:gd name="connsiteX5" fmla="*/ 12192000 w 12192000"/>
              <a:gd name="connsiteY5" fmla="*/ 2492716 h 4273227"/>
              <a:gd name="connsiteX6" fmla="*/ 12192000 w 12192000"/>
              <a:gd name="connsiteY6" fmla="*/ 2492716 h 4273227"/>
              <a:gd name="connsiteX7" fmla="*/ 12192000 w 12192000"/>
              <a:gd name="connsiteY7" fmla="*/ 3561023 h 4273227"/>
              <a:gd name="connsiteX8" fmla="*/ 12192000 w 12192000"/>
              <a:gd name="connsiteY8" fmla="*/ 4273227 h 4273227"/>
              <a:gd name="connsiteX9" fmla="*/ 5080000 w 12192000"/>
              <a:gd name="connsiteY9" fmla="*/ 4273227 h 4273227"/>
              <a:gd name="connsiteX10" fmla="*/ 3556041 w 12192000"/>
              <a:gd name="connsiteY10" fmla="*/ 4807380 h 4273227"/>
              <a:gd name="connsiteX11" fmla="*/ 2032000 w 12192000"/>
              <a:gd name="connsiteY11" fmla="*/ 4273227 h 4273227"/>
              <a:gd name="connsiteX12" fmla="*/ 0 w 12192000"/>
              <a:gd name="connsiteY12" fmla="*/ 4273227 h 4273227"/>
              <a:gd name="connsiteX13" fmla="*/ 0 w 12192000"/>
              <a:gd name="connsiteY13" fmla="*/ 3561023 h 4273227"/>
              <a:gd name="connsiteX14" fmla="*/ 0 w 12192000"/>
              <a:gd name="connsiteY14" fmla="*/ 2492716 h 4273227"/>
              <a:gd name="connsiteX15" fmla="*/ 0 w 12192000"/>
              <a:gd name="connsiteY15" fmla="*/ 2492716 h 4273227"/>
              <a:gd name="connsiteX16" fmla="*/ 0 w 12192000"/>
              <a:gd name="connsiteY16" fmla="*/ 0 h 4273227"/>
              <a:gd name="connsiteX0" fmla="*/ 0 w 12192000"/>
              <a:gd name="connsiteY0" fmla="*/ 0 h 4807380"/>
              <a:gd name="connsiteX1" fmla="*/ 2032000 w 12192000"/>
              <a:gd name="connsiteY1" fmla="*/ 0 h 4807380"/>
              <a:gd name="connsiteX2" fmla="*/ 2032000 w 12192000"/>
              <a:gd name="connsiteY2" fmla="*/ 0 h 4807380"/>
              <a:gd name="connsiteX3" fmla="*/ 5080000 w 12192000"/>
              <a:gd name="connsiteY3" fmla="*/ 0 h 4807380"/>
              <a:gd name="connsiteX4" fmla="*/ 12192000 w 12192000"/>
              <a:gd name="connsiteY4" fmla="*/ 0 h 4807380"/>
              <a:gd name="connsiteX5" fmla="*/ 12192000 w 12192000"/>
              <a:gd name="connsiteY5" fmla="*/ 2492716 h 4807380"/>
              <a:gd name="connsiteX6" fmla="*/ 12192000 w 12192000"/>
              <a:gd name="connsiteY6" fmla="*/ 2492716 h 4807380"/>
              <a:gd name="connsiteX7" fmla="*/ 12192000 w 12192000"/>
              <a:gd name="connsiteY7" fmla="*/ 3561023 h 4807380"/>
              <a:gd name="connsiteX8" fmla="*/ 12192000 w 12192000"/>
              <a:gd name="connsiteY8" fmla="*/ 4273227 h 4807380"/>
              <a:gd name="connsiteX9" fmla="*/ 3306618 w 12192000"/>
              <a:gd name="connsiteY9" fmla="*/ 4273227 h 4807380"/>
              <a:gd name="connsiteX10" fmla="*/ 3556041 w 12192000"/>
              <a:gd name="connsiteY10" fmla="*/ 4807380 h 4807380"/>
              <a:gd name="connsiteX11" fmla="*/ 2032000 w 12192000"/>
              <a:gd name="connsiteY11" fmla="*/ 4273227 h 4807380"/>
              <a:gd name="connsiteX12" fmla="*/ 0 w 12192000"/>
              <a:gd name="connsiteY12" fmla="*/ 4273227 h 4807380"/>
              <a:gd name="connsiteX13" fmla="*/ 0 w 12192000"/>
              <a:gd name="connsiteY13" fmla="*/ 3561023 h 4807380"/>
              <a:gd name="connsiteX14" fmla="*/ 0 w 12192000"/>
              <a:gd name="connsiteY14" fmla="*/ 2492716 h 4807380"/>
              <a:gd name="connsiteX15" fmla="*/ 0 w 12192000"/>
              <a:gd name="connsiteY15" fmla="*/ 2492716 h 4807380"/>
              <a:gd name="connsiteX16" fmla="*/ 0 w 12192000"/>
              <a:gd name="connsiteY16" fmla="*/ 0 h 4807380"/>
              <a:gd name="connsiteX0" fmla="*/ 0 w 12192000"/>
              <a:gd name="connsiteY0" fmla="*/ 0 h 4807380"/>
              <a:gd name="connsiteX1" fmla="*/ 2032000 w 12192000"/>
              <a:gd name="connsiteY1" fmla="*/ 0 h 4807380"/>
              <a:gd name="connsiteX2" fmla="*/ 2032000 w 12192000"/>
              <a:gd name="connsiteY2" fmla="*/ 0 h 4807380"/>
              <a:gd name="connsiteX3" fmla="*/ 5080000 w 12192000"/>
              <a:gd name="connsiteY3" fmla="*/ 0 h 4807380"/>
              <a:gd name="connsiteX4" fmla="*/ 12192000 w 12192000"/>
              <a:gd name="connsiteY4" fmla="*/ 0 h 4807380"/>
              <a:gd name="connsiteX5" fmla="*/ 12192000 w 12192000"/>
              <a:gd name="connsiteY5" fmla="*/ 2492716 h 4807380"/>
              <a:gd name="connsiteX6" fmla="*/ 12192000 w 12192000"/>
              <a:gd name="connsiteY6" fmla="*/ 2492716 h 4807380"/>
              <a:gd name="connsiteX7" fmla="*/ 12192000 w 12192000"/>
              <a:gd name="connsiteY7" fmla="*/ 3561023 h 4807380"/>
              <a:gd name="connsiteX8" fmla="*/ 12192000 w 12192000"/>
              <a:gd name="connsiteY8" fmla="*/ 4273227 h 4807380"/>
              <a:gd name="connsiteX9" fmla="*/ 3306618 w 12192000"/>
              <a:gd name="connsiteY9" fmla="*/ 4273227 h 4807380"/>
              <a:gd name="connsiteX10" fmla="*/ 3556041 w 12192000"/>
              <a:gd name="connsiteY10" fmla="*/ 4807380 h 4807380"/>
              <a:gd name="connsiteX11" fmla="*/ 1671782 w 12192000"/>
              <a:gd name="connsiteY11" fmla="*/ 4273227 h 4807380"/>
              <a:gd name="connsiteX12" fmla="*/ 0 w 12192000"/>
              <a:gd name="connsiteY12" fmla="*/ 4273227 h 4807380"/>
              <a:gd name="connsiteX13" fmla="*/ 0 w 12192000"/>
              <a:gd name="connsiteY13" fmla="*/ 3561023 h 4807380"/>
              <a:gd name="connsiteX14" fmla="*/ 0 w 12192000"/>
              <a:gd name="connsiteY14" fmla="*/ 2492716 h 4807380"/>
              <a:gd name="connsiteX15" fmla="*/ 0 w 12192000"/>
              <a:gd name="connsiteY15" fmla="*/ 2492716 h 4807380"/>
              <a:gd name="connsiteX16" fmla="*/ 0 w 12192000"/>
              <a:gd name="connsiteY16" fmla="*/ 0 h 4807380"/>
              <a:gd name="connsiteX0" fmla="*/ 0 w 12192000"/>
              <a:gd name="connsiteY0" fmla="*/ 0 h 4613417"/>
              <a:gd name="connsiteX1" fmla="*/ 2032000 w 12192000"/>
              <a:gd name="connsiteY1" fmla="*/ 0 h 4613417"/>
              <a:gd name="connsiteX2" fmla="*/ 2032000 w 12192000"/>
              <a:gd name="connsiteY2" fmla="*/ 0 h 4613417"/>
              <a:gd name="connsiteX3" fmla="*/ 5080000 w 12192000"/>
              <a:gd name="connsiteY3" fmla="*/ 0 h 4613417"/>
              <a:gd name="connsiteX4" fmla="*/ 12192000 w 12192000"/>
              <a:gd name="connsiteY4" fmla="*/ 0 h 4613417"/>
              <a:gd name="connsiteX5" fmla="*/ 12192000 w 12192000"/>
              <a:gd name="connsiteY5" fmla="*/ 2492716 h 4613417"/>
              <a:gd name="connsiteX6" fmla="*/ 12192000 w 12192000"/>
              <a:gd name="connsiteY6" fmla="*/ 2492716 h 4613417"/>
              <a:gd name="connsiteX7" fmla="*/ 12192000 w 12192000"/>
              <a:gd name="connsiteY7" fmla="*/ 3561023 h 4613417"/>
              <a:gd name="connsiteX8" fmla="*/ 12192000 w 12192000"/>
              <a:gd name="connsiteY8" fmla="*/ 4273227 h 4613417"/>
              <a:gd name="connsiteX9" fmla="*/ 3306618 w 12192000"/>
              <a:gd name="connsiteY9" fmla="*/ 4273227 h 4613417"/>
              <a:gd name="connsiteX10" fmla="*/ 2503095 w 12192000"/>
              <a:gd name="connsiteY10" fmla="*/ 4613417 h 4613417"/>
              <a:gd name="connsiteX11" fmla="*/ 1671782 w 12192000"/>
              <a:gd name="connsiteY11" fmla="*/ 4273227 h 4613417"/>
              <a:gd name="connsiteX12" fmla="*/ 0 w 12192000"/>
              <a:gd name="connsiteY12" fmla="*/ 4273227 h 4613417"/>
              <a:gd name="connsiteX13" fmla="*/ 0 w 12192000"/>
              <a:gd name="connsiteY13" fmla="*/ 3561023 h 4613417"/>
              <a:gd name="connsiteX14" fmla="*/ 0 w 12192000"/>
              <a:gd name="connsiteY14" fmla="*/ 2492716 h 4613417"/>
              <a:gd name="connsiteX15" fmla="*/ 0 w 12192000"/>
              <a:gd name="connsiteY15" fmla="*/ 2492716 h 4613417"/>
              <a:gd name="connsiteX16" fmla="*/ 0 w 12192000"/>
              <a:gd name="connsiteY16" fmla="*/ 0 h 4613417"/>
              <a:gd name="connsiteX0" fmla="*/ 0 w 12192000"/>
              <a:gd name="connsiteY0" fmla="*/ 0 h 4613417"/>
              <a:gd name="connsiteX1" fmla="*/ 2032000 w 12192000"/>
              <a:gd name="connsiteY1" fmla="*/ 0 h 4613417"/>
              <a:gd name="connsiteX2" fmla="*/ 2032000 w 12192000"/>
              <a:gd name="connsiteY2" fmla="*/ 0 h 4613417"/>
              <a:gd name="connsiteX3" fmla="*/ 5080000 w 12192000"/>
              <a:gd name="connsiteY3" fmla="*/ 0 h 4613417"/>
              <a:gd name="connsiteX4" fmla="*/ 12192000 w 12192000"/>
              <a:gd name="connsiteY4" fmla="*/ 0 h 4613417"/>
              <a:gd name="connsiteX5" fmla="*/ 12192000 w 12192000"/>
              <a:gd name="connsiteY5" fmla="*/ 2492716 h 4613417"/>
              <a:gd name="connsiteX6" fmla="*/ 12192000 w 12192000"/>
              <a:gd name="connsiteY6" fmla="*/ 2492716 h 4613417"/>
              <a:gd name="connsiteX7" fmla="*/ 12192000 w 12192000"/>
              <a:gd name="connsiteY7" fmla="*/ 3561023 h 4613417"/>
              <a:gd name="connsiteX8" fmla="*/ 12192000 w 12192000"/>
              <a:gd name="connsiteY8" fmla="*/ 4273227 h 4613417"/>
              <a:gd name="connsiteX9" fmla="*/ 2530764 w 12192000"/>
              <a:gd name="connsiteY9" fmla="*/ 4282464 h 4613417"/>
              <a:gd name="connsiteX10" fmla="*/ 2503095 w 12192000"/>
              <a:gd name="connsiteY10" fmla="*/ 4613417 h 4613417"/>
              <a:gd name="connsiteX11" fmla="*/ 1671782 w 12192000"/>
              <a:gd name="connsiteY11" fmla="*/ 4273227 h 4613417"/>
              <a:gd name="connsiteX12" fmla="*/ 0 w 12192000"/>
              <a:gd name="connsiteY12" fmla="*/ 4273227 h 4613417"/>
              <a:gd name="connsiteX13" fmla="*/ 0 w 12192000"/>
              <a:gd name="connsiteY13" fmla="*/ 3561023 h 4613417"/>
              <a:gd name="connsiteX14" fmla="*/ 0 w 12192000"/>
              <a:gd name="connsiteY14" fmla="*/ 2492716 h 4613417"/>
              <a:gd name="connsiteX15" fmla="*/ 0 w 12192000"/>
              <a:gd name="connsiteY15" fmla="*/ 2492716 h 4613417"/>
              <a:gd name="connsiteX16" fmla="*/ 0 w 12192000"/>
              <a:gd name="connsiteY16" fmla="*/ 0 h 4613417"/>
              <a:gd name="connsiteX0" fmla="*/ 0 w 12192000"/>
              <a:gd name="connsiteY0" fmla="*/ 0 h 4631890"/>
              <a:gd name="connsiteX1" fmla="*/ 2032000 w 12192000"/>
              <a:gd name="connsiteY1" fmla="*/ 0 h 4631890"/>
              <a:gd name="connsiteX2" fmla="*/ 2032000 w 12192000"/>
              <a:gd name="connsiteY2" fmla="*/ 0 h 4631890"/>
              <a:gd name="connsiteX3" fmla="*/ 5080000 w 12192000"/>
              <a:gd name="connsiteY3" fmla="*/ 0 h 4631890"/>
              <a:gd name="connsiteX4" fmla="*/ 12192000 w 12192000"/>
              <a:gd name="connsiteY4" fmla="*/ 0 h 4631890"/>
              <a:gd name="connsiteX5" fmla="*/ 12192000 w 12192000"/>
              <a:gd name="connsiteY5" fmla="*/ 2492716 h 4631890"/>
              <a:gd name="connsiteX6" fmla="*/ 12192000 w 12192000"/>
              <a:gd name="connsiteY6" fmla="*/ 2492716 h 4631890"/>
              <a:gd name="connsiteX7" fmla="*/ 12192000 w 12192000"/>
              <a:gd name="connsiteY7" fmla="*/ 3561023 h 4631890"/>
              <a:gd name="connsiteX8" fmla="*/ 12192000 w 12192000"/>
              <a:gd name="connsiteY8" fmla="*/ 4273227 h 4631890"/>
              <a:gd name="connsiteX9" fmla="*/ 2530764 w 12192000"/>
              <a:gd name="connsiteY9" fmla="*/ 4282464 h 4631890"/>
              <a:gd name="connsiteX10" fmla="*/ 2124404 w 12192000"/>
              <a:gd name="connsiteY10" fmla="*/ 4631890 h 4631890"/>
              <a:gd name="connsiteX11" fmla="*/ 1671782 w 12192000"/>
              <a:gd name="connsiteY11" fmla="*/ 4273227 h 4631890"/>
              <a:gd name="connsiteX12" fmla="*/ 0 w 12192000"/>
              <a:gd name="connsiteY12" fmla="*/ 4273227 h 4631890"/>
              <a:gd name="connsiteX13" fmla="*/ 0 w 12192000"/>
              <a:gd name="connsiteY13" fmla="*/ 3561023 h 4631890"/>
              <a:gd name="connsiteX14" fmla="*/ 0 w 12192000"/>
              <a:gd name="connsiteY14" fmla="*/ 2492716 h 4631890"/>
              <a:gd name="connsiteX15" fmla="*/ 0 w 12192000"/>
              <a:gd name="connsiteY15" fmla="*/ 2492716 h 4631890"/>
              <a:gd name="connsiteX16" fmla="*/ 0 w 12192000"/>
              <a:gd name="connsiteY16" fmla="*/ 0 h 4631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192000" h="4631890">
                <a:moveTo>
                  <a:pt x="0" y="0"/>
                </a:moveTo>
                <a:lnTo>
                  <a:pt x="2032000" y="0"/>
                </a:lnTo>
                <a:lnTo>
                  <a:pt x="2032000" y="0"/>
                </a:lnTo>
                <a:lnTo>
                  <a:pt x="5080000" y="0"/>
                </a:lnTo>
                <a:lnTo>
                  <a:pt x="12192000" y="0"/>
                </a:lnTo>
                <a:lnTo>
                  <a:pt x="12192000" y="2492716"/>
                </a:lnTo>
                <a:lnTo>
                  <a:pt x="12192000" y="2492716"/>
                </a:lnTo>
                <a:lnTo>
                  <a:pt x="12192000" y="3561023"/>
                </a:lnTo>
                <a:lnTo>
                  <a:pt x="12192000" y="4273227"/>
                </a:lnTo>
                <a:lnTo>
                  <a:pt x="2530764" y="4282464"/>
                </a:lnTo>
                <a:lnTo>
                  <a:pt x="2124404" y="4631890"/>
                </a:lnTo>
                <a:lnTo>
                  <a:pt x="1671782" y="4273227"/>
                </a:lnTo>
                <a:lnTo>
                  <a:pt x="0" y="4273227"/>
                </a:lnTo>
                <a:lnTo>
                  <a:pt x="0" y="3561023"/>
                </a:lnTo>
                <a:lnTo>
                  <a:pt x="0" y="2492716"/>
                </a:lnTo>
                <a:lnTo>
                  <a:pt x="0" y="2492716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12700" cap="flat">
            <a:solidFill>
              <a:schemeClr val="bg1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ＭＳ Ｐゴシック" pitchFamily="34"/>
              </a:rPr>
              <a:t> 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697429B2-5BC2-4E64-84CF-AD56F9FD2A6D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479995" y="5445224"/>
            <a:ext cx="11184620" cy="91440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C94357B-31FF-4C95-9F39-32F09946498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9995" y="2895603"/>
            <a:ext cx="11184620" cy="3205804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FFFFFF"/>
                </a:solidFill>
                <a:latin typeface="Arial "/>
                <a:cs typeface="Arial 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1220D6-2BC9-4EF7-9B2A-C319B7361B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386" r="65028" b="39813"/>
          <a:stretch/>
        </p:blipFill>
        <p:spPr>
          <a:xfrm>
            <a:off x="479995" y="128589"/>
            <a:ext cx="1479177" cy="6280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6EFCE0-BC6F-4E3C-AB98-6E14F8F0F4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5793"/>
          <a:stretch/>
        </p:blipFill>
        <p:spPr>
          <a:xfrm>
            <a:off x="9675877" y="128589"/>
            <a:ext cx="2036128" cy="104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50069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B6A250CD-53E7-4E80-917E-B341FFC26D79}"/>
              </a:ext>
            </a:extLst>
          </p:cNvPr>
          <p:cNvSpPr/>
          <p:nvPr/>
        </p:nvSpPr>
        <p:spPr>
          <a:xfrm>
            <a:off x="0" y="6226698"/>
            <a:ext cx="12191996" cy="540757"/>
          </a:xfrm>
          <a:prstGeom prst="rect">
            <a:avLst/>
          </a:prstGeom>
          <a:solidFill>
            <a:srgbClr val="C00000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3" name="Picture 23">
            <a:extLst>
              <a:ext uri="{FF2B5EF4-FFF2-40B4-BE49-F238E27FC236}">
                <a16:creationId xmlns:a16="http://schemas.microsoft.com/office/drawing/2014/main" id="{3307CEE5-AA89-4BA2-92B4-1DA0E3D5E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200" y="3530845"/>
            <a:ext cx="2856640" cy="207228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95D072-6B97-46C4-8FB5-867111728AF6}"/>
              </a:ext>
            </a:extLst>
          </p:cNvPr>
          <p:cNvSpPr txBox="1"/>
          <p:nvPr/>
        </p:nvSpPr>
        <p:spPr>
          <a:xfrm>
            <a:off x="480480" y="6199138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BAC617-D00B-4E7F-A081-777E525752F8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pic>
        <p:nvPicPr>
          <p:cNvPr id="5" name="Picture 10" descr="Business handshake">
            <a:extLst>
              <a:ext uri="{FF2B5EF4-FFF2-40B4-BE49-F238E27FC236}">
                <a16:creationId xmlns:a16="http://schemas.microsoft.com/office/drawing/2014/main" id="{DFE51B66-3C39-47B2-8C24-D008AD5BD70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442200" y="1314404"/>
            <a:ext cx="2832664" cy="19799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6" descr="Young people working in the office">
            <a:extLst>
              <a:ext uri="{FF2B5EF4-FFF2-40B4-BE49-F238E27FC236}">
                <a16:creationId xmlns:a16="http://schemas.microsoft.com/office/drawing/2014/main" id="{74F282EF-1BDC-4B71-91B5-B95FC20C238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792727" y="1314404"/>
            <a:ext cx="2848429" cy="19799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2" descr="Terms and conditions">
            <a:extLst>
              <a:ext uri="{FF2B5EF4-FFF2-40B4-BE49-F238E27FC236}">
                <a16:creationId xmlns:a16="http://schemas.microsoft.com/office/drawing/2014/main" id="{C652984A-4103-47CD-B99F-51D44D77CA4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793550" y="3525844"/>
            <a:ext cx="2847597" cy="205166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13">
            <a:extLst>
              <a:ext uri="{FF2B5EF4-FFF2-40B4-BE49-F238E27FC236}">
                <a16:creationId xmlns:a16="http://schemas.microsoft.com/office/drawing/2014/main" id="{A4787B07-0974-401E-A021-4239D8FB7C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7330" y="3525844"/>
            <a:ext cx="2847597" cy="2072286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9" name="Group 14">
            <a:extLst>
              <a:ext uri="{FF2B5EF4-FFF2-40B4-BE49-F238E27FC236}">
                <a16:creationId xmlns:a16="http://schemas.microsoft.com/office/drawing/2014/main" id="{71154BF7-D99F-48F8-8E92-12036CEA8272}"/>
              </a:ext>
            </a:extLst>
          </p:cNvPr>
          <p:cNvGrpSpPr/>
          <p:nvPr/>
        </p:nvGrpSpPr>
        <p:grpSpPr>
          <a:xfrm>
            <a:off x="1442200" y="2830698"/>
            <a:ext cx="9198956" cy="467999"/>
            <a:chOff x="1442200" y="2830698"/>
            <a:chExt cx="9198956" cy="467999"/>
          </a:xfrm>
        </p:grpSpPr>
        <p:sp>
          <p:nvSpPr>
            <p:cNvPr id="10" name="Rectangle 15">
              <a:extLst>
                <a:ext uri="{FF2B5EF4-FFF2-40B4-BE49-F238E27FC236}">
                  <a16:creationId xmlns:a16="http://schemas.microsoft.com/office/drawing/2014/main" id="{76D351D5-9C8A-487A-9C1F-36A9F868597C}"/>
                </a:ext>
              </a:extLst>
            </p:cNvPr>
            <p:cNvSpPr/>
            <p:nvPr/>
          </p:nvSpPr>
          <p:spPr>
            <a:xfrm>
              <a:off x="1442200" y="2830698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Background &amp; Context</a:t>
              </a:r>
            </a:p>
          </p:txBody>
        </p:sp>
        <p:sp>
          <p:nvSpPr>
            <p:cNvPr id="11" name="Rectangle 16">
              <a:extLst>
                <a:ext uri="{FF2B5EF4-FFF2-40B4-BE49-F238E27FC236}">
                  <a16:creationId xmlns:a16="http://schemas.microsoft.com/office/drawing/2014/main" id="{3739708A-E1DC-4179-9CD4-5C6C4ADEC848}"/>
                </a:ext>
              </a:extLst>
            </p:cNvPr>
            <p:cNvSpPr/>
            <p:nvPr/>
          </p:nvSpPr>
          <p:spPr>
            <a:xfrm>
              <a:off x="4617463" y="2830698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About the ESIF Internationalisation Fund Administration </a:t>
              </a:r>
            </a:p>
          </p:txBody>
        </p:sp>
        <p:sp>
          <p:nvSpPr>
            <p:cNvPr id="12" name="Rectangle 17">
              <a:extLst>
                <a:ext uri="{FF2B5EF4-FFF2-40B4-BE49-F238E27FC236}">
                  <a16:creationId xmlns:a16="http://schemas.microsoft.com/office/drawing/2014/main" id="{9DC3058B-CB1C-4450-8043-4075EA3C797A}"/>
                </a:ext>
              </a:extLst>
            </p:cNvPr>
            <p:cNvSpPr/>
            <p:nvPr/>
          </p:nvSpPr>
          <p:spPr>
            <a:xfrm>
              <a:off x="7792727" y="2830698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The Invitation to Tender</a:t>
              </a:r>
            </a:p>
          </p:txBody>
        </p:sp>
      </p:grpSp>
      <p:grpSp>
        <p:nvGrpSpPr>
          <p:cNvPr id="13" name="Group 18">
            <a:extLst>
              <a:ext uri="{FF2B5EF4-FFF2-40B4-BE49-F238E27FC236}">
                <a16:creationId xmlns:a16="http://schemas.microsoft.com/office/drawing/2014/main" id="{F869C311-176F-4A49-A157-20402CBF6BAF}"/>
              </a:ext>
            </a:extLst>
          </p:cNvPr>
          <p:cNvGrpSpPr/>
          <p:nvPr/>
        </p:nvGrpSpPr>
        <p:grpSpPr>
          <a:xfrm>
            <a:off x="1442200" y="5134959"/>
            <a:ext cx="9198956" cy="467999"/>
            <a:chOff x="1442200" y="5134959"/>
            <a:chExt cx="9198956" cy="467999"/>
          </a:xfrm>
        </p:grpSpPr>
        <p:sp>
          <p:nvSpPr>
            <p:cNvPr id="14" name="Rectangle 19">
              <a:extLst>
                <a:ext uri="{FF2B5EF4-FFF2-40B4-BE49-F238E27FC236}">
                  <a16:creationId xmlns:a16="http://schemas.microsoft.com/office/drawing/2014/main" id="{6CBA02DA-D515-4DF6-B534-C87281CDC5D8}"/>
                </a:ext>
              </a:extLst>
            </p:cNvPr>
            <p:cNvSpPr/>
            <p:nvPr/>
          </p:nvSpPr>
          <p:spPr>
            <a:xfrm>
              <a:off x="1442200" y="5134959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Evaluation Methodology</a:t>
              </a:r>
            </a:p>
          </p:txBody>
        </p:sp>
        <p:sp>
          <p:nvSpPr>
            <p:cNvPr id="15" name="Rectangle 20">
              <a:extLst>
                <a:ext uri="{FF2B5EF4-FFF2-40B4-BE49-F238E27FC236}">
                  <a16:creationId xmlns:a16="http://schemas.microsoft.com/office/drawing/2014/main" id="{28D2CDCC-FF48-409E-BE3D-A3CB7A6B00CB}"/>
                </a:ext>
              </a:extLst>
            </p:cNvPr>
            <p:cNvSpPr/>
            <p:nvPr/>
          </p:nvSpPr>
          <p:spPr>
            <a:xfrm>
              <a:off x="4617463" y="5134959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Indicative Timeline</a:t>
              </a:r>
            </a:p>
          </p:txBody>
        </p:sp>
        <p:sp>
          <p:nvSpPr>
            <p:cNvPr id="16" name="Rectangle 21">
              <a:extLst>
                <a:ext uri="{FF2B5EF4-FFF2-40B4-BE49-F238E27FC236}">
                  <a16:creationId xmlns:a16="http://schemas.microsoft.com/office/drawing/2014/main" id="{D91BCC72-59CE-4294-9362-C1FD91A6E99E}"/>
                </a:ext>
              </a:extLst>
            </p:cNvPr>
            <p:cNvSpPr/>
            <p:nvPr/>
          </p:nvSpPr>
          <p:spPr>
            <a:xfrm>
              <a:off x="7792727" y="5134959"/>
              <a:ext cx="2848429" cy="467999"/>
            </a:xfrm>
            <a:prstGeom prst="rect">
              <a:avLst/>
            </a:prstGeom>
            <a:solidFill>
              <a:srgbClr val="000000">
                <a:alpha val="50196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4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The Contract </a:t>
              </a:r>
            </a:p>
          </p:txBody>
        </p:sp>
      </p:grpSp>
      <p:pic>
        <p:nvPicPr>
          <p:cNvPr id="17" name="Picture 1">
            <a:extLst>
              <a:ext uri="{FF2B5EF4-FFF2-40B4-BE49-F238E27FC236}">
                <a16:creationId xmlns:a16="http://schemas.microsoft.com/office/drawing/2014/main" id="{F1C6135D-3C7B-47CC-8237-CFD6F29B84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7330" y="1314404"/>
            <a:ext cx="2837739" cy="15288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8" name="TextBox 28">
            <a:extLst>
              <a:ext uri="{FF2B5EF4-FFF2-40B4-BE49-F238E27FC236}">
                <a16:creationId xmlns:a16="http://schemas.microsoft.com/office/drawing/2014/main" id="{5B8EFA14-1D48-4722-831F-861D491CB15F}"/>
              </a:ext>
            </a:extLst>
          </p:cNvPr>
          <p:cNvSpPr txBox="1"/>
          <p:nvPr/>
        </p:nvSpPr>
        <p:spPr>
          <a:xfrm>
            <a:off x="1062441" y="601693"/>
            <a:ext cx="3672404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none" strike="noStrike" kern="1200" cap="none" spc="0" baseline="0">
                <a:solidFill>
                  <a:srgbClr val="7F7F7F"/>
                </a:solidFill>
                <a:uFillTx/>
              </a:rPr>
              <a:t></a:t>
            </a:r>
            <a:endParaRPr lang="en-GB" sz="4000" b="0" i="0" u="none" strike="noStrike" kern="1200" cap="none" spc="0" baseline="0">
              <a:solidFill>
                <a:srgbClr val="7F7F7F"/>
              </a:solidFill>
              <a:uFillTx/>
              <a:latin typeface="Calibri"/>
            </a:endParaRP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39B7054E-AFBC-403C-8C2D-CD976BC5E397}"/>
              </a:ext>
            </a:extLst>
          </p:cNvPr>
          <p:cNvSpPr txBox="1"/>
          <p:nvPr/>
        </p:nvSpPr>
        <p:spPr>
          <a:xfrm>
            <a:off x="1564364" y="665445"/>
            <a:ext cx="3672404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7F7F7F"/>
                </a:solidFill>
                <a:uFillTx/>
                <a:latin typeface="Calibri"/>
              </a:rPr>
              <a:t>Move your mouse pointer over the buttons below and click for more information.</a:t>
            </a:r>
          </a:p>
        </p:txBody>
      </p:sp>
      <p:sp>
        <p:nvSpPr>
          <p:cNvPr id="20" name="Rectangle 30">
            <a:extLst>
              <a:ext uri="{FF2B5EF4-FFF2-40B4-BE49-F238E27FC236}">
                <a16:creationId xmlns:a16="http://schemas.microsoft.com/office/drawing/2014/main" id="{309B5F79-8CC0-400F-B7FC-FBD6940A1466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109036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AF751B0-5452-4A52-978C-C6FCF647D64D}"/>
              </a:ext>
            </a:extLst>
          </p:cNvPr>
          <p:cNvSpPr/>
          <p:nvPr/>
        </p:nvSpPr>
        <p:spPr>
          <a:xfrm>
            <a:off x="0" y="6226698"/>
            <a:ext cx="12191996" cy="540757"/>
          </a:xfrm>
          <a:prstGeom prst="rect">
            <a:avLst/>
          </a:prstGeom>
          <a:solidFill>
            <a:srgbClr val="C00000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50499149-EA38-4419-846C-AC09BD5CF420}"/>
              </a:ext>
            </a:extLst>
          </p:cNvPr>
          <p:cNvSpPr txBox="1"/>
          <p:nvPr/>
        </p:nvSpPr>
        <p:spPr>
          <a:xfrm>
            <a:off x="480480" y="6199138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70A607-D473-431E-B9E6-CE3157552E38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3DFE8-F68C-4243-A8CD-1CD8852669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2790" y="0"/>
            <a:ext cx="9829799" cy="123759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F62C05-B70D-4813-BE5D-75075C689943}"/>
              </a:ext>
            </a:extLst>
          </p:cNvPr>
          <p:cNvSpPr/>
          <p:nvPr userDrawn="1"/>
        </p:nvSpPr>
        <p:spPr>
          <a:xfrm>
            <a:off x="252790" y="1228479"/>
            <a:ext cx="2637367" cy="4780369"/>
          </a:xfrm>
          <a:prstGeom prst="rect">
            <a:avLst/>
          </a:prstGeom>
          <a:solidFill>
            <a:srgbClr val="C00000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b="0" i="0" u="none" strike="noStrike" cap="none" spc="0" baseline="0">
                <a:solidFill>
                  <a:srgbClr val="FFFFFF"/>
                </a:solidFill>
                <a:uFillTx/>
                <a:latin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69025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572E335-E76D-4088-B0E2-0267B157CF00}"/>
              </a:ext>
            </a:extLst>
          </p:cNvPr>
          <p:cNvSpPr/>
          <p:nvPr userDrawn="1"/>
        </p:nvSpPr>
        <p:spPr>
          <a:xfrm>
            <a:off x="0" y="6226698"/>
            <a:ext cx="12191996" cy="540757"/>
          </a:xfrm>
          <a:prstGeom prst="rect">
            <a:avLst/>
          </a:prstGeom>
          <a:solidFill>
            <a:srgbClr val="C00000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C22DA9BA-F2F9-4E66-947D-31F7EA2816DE}"/>
              </a:ext>
            </a:extLst>
          </p:cNvPr>
          <p:cNvSpPr txBox="1"/>
          <p:nvPr/>
        </p:nvSpPr>
        <p:spPr>
          <a:xfrm>
            <a:off x="480480" y="6199138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0D65D8-0818-4592-8F1A-69E24295F366}" type="slidenum">
              <a: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r>
              <a:rPr lang="en-US" sz="1600" b="0" i="0" u="none" strike="noStrike" kern="1200" cap="none" spc="0" baseline="0">
                <a:solidFill>
                  <a:srgbClr val="FFFFFF"/>
                </a:solidFill>
                <a:uFillTx/>
                <a:latin typeface="Arial" panose="020B0604020202020204" pitchFamily="34" charset="0"/>
                <a:ea typeface="ＭＳ Ｐゴシック" pitchFamily="34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89461B-D323-4C27-B827-1E589C114A58}"/>
              </a:ext>
            </a:extLst>
          </p:cNvPr>
          <p:cNvSpPr txBox="1"/>
          <p:nvPr userDrawn="1"/>
        </p:nvSpPr>
        <p:spPr>
          <a:xfrm>
            <a:off x="4063495" y="6211669"/>
            <a:ext cx="369381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-Commercial in Confidence-</a:t>
            </a:r>
          </a:p>
          <a:p>
            <a:pPr algn="ctr"/>
            <a:r>
              <a:rPr lang="en-GB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105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FOR WIDER CIRCULATION 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8F851A03-1558-433E-AA16-9F99BE246D09}"/>
              </a:ext>
            </a:extLst>
          </p:cNvPr>
          <p:cNvSpPr/>
          <p:nvPr userDrawn="1"/>
        </p:nvSpPr>
        <p:spPr>
          <a:xfrm>
            <a:off x="4" y="0"/>
            <a:ext cx="12191996" cy="54075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026" name="Picture 2" descr="Image result for home icon">
            <a:extLst>
              <a:ext uri="{FF2B5EF4-FFF2-40B4-BE49-F238E27FC236}">
                <a16:creationId xmlns:a16="http://schemas.microsoft.com/office/drawing/2014/main" id="{CEC39C4C-E7B0-4B9B-83DB-EEA6822C31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1157" y="6310438"/>
            <a:ext cx="324000" cy="3493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</p:pic>
      <p:sp>
        <p:nvSpPr>
          <p:cNvPr id="8" name="Action Button: Go Back or Previous 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DD2C8264-6004-4999-8ED2-4C9C9C13908A}"/>
              </a:ext>
            </a:extLst>
          </p:cNvPr>
          <p:cNvSpPr/>
          <p:nvPr userDrawn="1"/>
        </p:nvSpPr>
        <p:spPr>
          <a:xfrm>
            <a:off x="10284110" y="6308055"/>
            <a:ext cx="311285" cy="354093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ction Button: Go Forward or Next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46DD75E-067A-41AF-A921-B43BA27982C0}"/>
              </a:ext>
            </a:extLst>
          </p:cNvPr>
          <p:cNvSpPr/>
          <p:nvPr userDrawn="1"/>
        </p:nvSpPr>
        <p:spPr>
          <a:xfrm>
            <a:off x="11230919" y="6308701"/>
            <a:ext cx="313200" cy="352800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04031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572E335-E76D-4088-B0E2-0267B157CF00}"/>
              </a:ext>
            </a:extLst>
          </p:cNvPr>
          <p:cNvSpPr/>
          <p:nvPr/>
        </p:nvSpPr>
        <p:spPr>
          <a:xfrm>
            <a:off x="0" y="6226698"/>
            <a:ext cx="12191996" cy="540757"/>
          </a:xfrm>
          <a:prstGeom prst="rect">
            <a:avLst/>
          </a:prstGeom>
          <a:solidFill>
            <a:srgbClr val="C00000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C22DA9BA-F2F9-4E66-947D-31F7EA2816DE}"/>
              </a:ext>
            </a:extLst>
          </p:cNvPr>
          <p:cNvSpPr txBox="1"/>
          <p:nvPr/>
        </p:nvSpPr>
        <p:spPr>
          <a:xfrm>
            <a:off x="480480" y="6199138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0D65D8-0818-4592-8F1A-69E24295F366}" type="slidenum">
              <a: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r>
              <a:rPr lang="en-US" sz="1600" b="0" i="0" u="none" strike="noStrike" kern="1200" cap="none" spc="0" baseline="0">
                <a:solidFill>
                  <a:srgbClr val="FFFFFF"/>
                </a:solidFill>
                <a:uFillTx/>
                <a:latin typeface="Arial" panose="020B0604020202020204" pitchFamily="34" charset="0"/>
                <a:ea typeface="ＭＳ Ｐゴシック" pitchFamily="34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B67C0DDA-D9A0-4302-BC4D-526B83554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029" y="109592"/>
            <a:ext cx="1402204" cy="62794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89461B-D323-4C27-B827-1E589C114A58}"/>
              </a:ext>
            </a:extLst>
          </p:cNvPr>
          <p:cNvSpPr txBox="1"/>
          <p:nvPr userDrawn="1"/>
        </p:nvSpPr>
        <p:spPr>
          <a:xfrm>
            <a:off x="4063495" y="6211669"/>
            <a:ext cx="369381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-Commercial in Confidence-</a:t>
            </a:r>
          </a:p>
          <a:p>
            <a:pPr algn="ctr"/>
            <a:r>
              <a:rPr lang="en-GB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105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FOR WIDER CIRCULATION 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7098009-CB18-4114-8CF9-9ED36CF27A25}"/>
              </a:ext>
            </a:extLst>
          </p:cNvPr>
          <p:cNvSpPr/>
          <p:nvPr userDrawn="1"/>
        </p:nvSpPr>
        <p:spPr>
          <a:xfrm>
            <a:off x="398029" y="892698"/>
            <a:ext cx="8941914" cy="540757"/>
          </a:xfrm>
          <a:prstGeom prst="rect">
            <a:avLst/>
          </a:prstGeom>
          <a:solidFill>
            <a:srgbClr val="C00000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C9CCDD16-4E89-427E-A5E6-36D239CBA95C}"/>
              </a:ext>
            </a:extLst>
          </p:cNvPr>
          <p:cNvSpPr/>
          <p:nvPr userDrawn="1"/>
        </p:nvSpPr>
        <p:spPr>
          <a:xfrm>
            <a:off x="7576457" y="342900"/>
            <a:ext cx="2155372" cy="1714500"/>
          </a:xfrm>
          <a:prstGeom prst="hexagon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CD09E212-1639-46FF-ACA4-DD8AE87E1573}"/>
              </a:ext>
            </a:extLst>
          </p:cNvPr>
          <p:cNvSpPr/>
          <p:nvPr userDrawn="1"/>
        </p:nvSpPr>
        <p:spPr>
          <a:xfrm>
            <a:off x="9537120" y="228600"/>
            <a:ext cx="2823609" cy="1951887"/>
          </a:xfrm>
          <a:prstGeom prst="hexagon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49869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EBBD8E31-D17B-43CC-9D2F-9D4896D81403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651903-3137-464A-8820-D0E0C69A6BEC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82AD6-96BD-4ECA-913E-7C229A5A00F9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71F725B-E5A3-41C5-9FB8-187A4014E8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F42F8B2-D450-4617-817E-7A6FA8E1FD79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7A47BCF-6CF0-48B7-93C2-1574E6E238AF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874E983-4E99-482A-A45A-E3F209E05DF0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BF004D"/>
          </a:solidFill>
          <a:ln w="28575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36C87F6-CFAF-42DA-9EAE-578E28F0126D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72997055-A786-4765-815D-822DBD4CA5B4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020322B3-6F9E-4B50-A6DE-E0E5E0E6ABDA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C4DF38EA-EA91-4ACE-8F28-D948C23C2676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FC95ACE7-765D-4D1D-8AE4-24688A9B9010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63BD34FC-F17B-4B2A-AFF6-D79F160EE8D6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CA49306-1B6A-408A-ADF1-EB7C77EF1080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F62EC663-7A5E-492C-9371-268A2EAE0536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3275431A-CF06-4BD9-B2D7-5E6F1704AE5C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3925812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D35ADDAC-D99C-4F2C-99D3-5B12508DF12A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A66B97-E542-436A-A67A-1863FAEDB827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249AD-00E6-4BC5-81D7-B1103F03203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472D23-5F77-4EB5-9AB3-BE608E8BA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539FE8F-AA34-4371-BCDC-536F0676CD85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A356FA0-1D1B-4EEF-9A33-0B860CFF3E6B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BBD249D-F4EC-4A48-83BF-8E1FB547ACFD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7ABE50D-393B-48FF-9C86-EC406F854F2D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DA72AEDC-7528-4E35-A109-34592581FE4C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D8462287-E02C-4E26-8129-63F1ED4E20EA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694DC618-5D71-4912-8660-F03D3C00A9A9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59B49CA3-A265-4A7C-938A-20219FE3A09E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3FD990D1-0B95-478F-B20A-220F5527A7CB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E1DC1A23-88EE-47AF-ADE8-C2E624A15B1A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02FA58B6-4D5D-479A-BD8F-91970EE7BD2C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D867EF2F-1AFD-4810-B646-E681AC9BB600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3659758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DA426D0-5E95-4E8F-9D5F-025C42ADF11E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7C5ACD0-BA5E-47FE-A98A-B37AD1C609A9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46700-A67B-4265-8980-97FAFD38405C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584E933-C6D7-4B63-ADF8-1D4E26D0C7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BA7C8E-9688-4327-8325-CFA641EC223E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5DB48E2-8CD5-4C11-9445-6CF6CEE5BDB6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BC36BA4-5593-4675-B8AD-6F1B8F668F66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986483-DB8B-42BC-85A6-80F6C65CC280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899A8F3A-77E4-4AA0-95F4-18B2838B6802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9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B17DE73F-79E0-43E6-8D76-4EB33FA43966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C7DD9771-300A-4846-8914-4966E52EF719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D408C603-D143-450B-8DD8-C487B323703F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D30B630F-1BAC-4BA6-8302-FD2112D552E5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B407A063-AC7D-4855-B608-8634FB165E9F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543DA7E6-0A28-4FF2-924C-3F438289CCC7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1522FB26-039D-4349-B54A-A46F3AF598AD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426328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453D-9232-4FD9-87A8-FCBABE0FB9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70316-F5AE-4FD1-8E22-1124D929E93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9CEC7-291E-418B-B979-4F48773DACC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D50A96-AA63-4E13-8F36-6459A353B2C7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56015-3540-431B-BD94-F97BA0740F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29AEC-03E0-4C29-A80A-E12CD8E444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1DAA89-854D-45B9-B42D-0EA342AE428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749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86CBA1E8-F768-4F9C-80F1-8AF080813B0B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9D78682-988C-4779-A98B-29B80C5ADD9B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E51CF-5245-419F-945B-B8352C2B185E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8F201D1-8EF0-418A-BAA5-55A80C5B71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6240977-3CE4-4F27-A685-E2C620F36BE5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BB1303D-8067-4201-B5D1-26607EB4ADFD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E6CE32B-D7AA-435F-BB15-530026EE3CD4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D4B421F-93C2-4C68-81FC-D4FDBCC1B44D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65844D19-5131-416A-A2A4-F67638B673BF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937B2CC-1A72-4F10-908B-246D6ACE722C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B5CA8B53-A8AC-40EE-A1B5-36E6FC9DC1AC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0DD185EF-016B-49A8-BCFC-98B3A1B875FC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D5E79367-0A35-42E7-830A-F4ECF79F28AC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999A1D4E-EB50-40BC-A5D3-357972F12B94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BEA2F2DC-7257-4546-B7C8-943D81ED63F8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3743D343-9460-4AAF-9823-76CFF5074741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633200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479F3CF-3DC6-4CE0-B0C7-B0F179309ED4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19B7C13-D01D-4ECF-B125-B9AB782288AB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86FED-B502-4267-9600-2EDDCE4B00B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DE54ED-CD3D-4C08-931E-49A3AA21C2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78C63FF-012B-449A-A6F4-534CEBDAE64A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99E4E37-DDB6-4674-97DB-063FC4C77874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22A19E3-86AA-4900-860E-0E1A0C9497B8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D631D79-4297-42DF-91CB-E253CE89A6C8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9C87C602-FF04-4FCF-81BD-A31E3D639E11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58F2BD8F-E976-41F3-A98E-5134A0931380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ACD9316D-7FBA-4A16-989F-417D54C92C1E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86AA4D95-28FE-4996-973E-A678D18F7DFB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4B6A3E99-6B33-4BC9-AE42-868520B32FA6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9314D87-2E98-4E07-BD7B-CB19CF75AF39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09CEAEC0-814E-4D84-A1D7-CE2530A75E87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E5FD9386-0642-42D6-ABA3-23E4C9986A55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986527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05758905-717A-461D-B558-32A937DF0C9B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CFE628-D59B-4B4A-871D-56156895993B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3A9DC-AB9E-47E9-871E-AB314C76C2B0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A7BC73-104B-460C-866F-885F45D307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99BDDC6-F315-452F-BBA2-A14D0067C382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1DB46FE-8F2D-4656-A044-28A6144C650C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D87A80D-7CEA-4EB1-8D3A-681341CC3586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B260D28-7F78-4241-91DB-88632FA13E77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6A7CFE3F-D7AD-499A-8785-F021016C2025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ACA52AAD-F99B-440A-ABC9-CAD22D6BAA53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FE317FF6-66EC-4678-8EF5-51505984D2AC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FB41E314-5266-4FE1-9B79-4D2BFEDF450F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39B95BF0-F131-4EE5-826A-36AB01D0FB59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2A67922B-B126-49AC-9138-241811E28BBA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E3C22452-11E4-4C92-BB2D-98EF5081D6E5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F70AF8FC-BCCA-4D72-B640-BA5FA313229D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881070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A33D359-AF24-4B00-8685-8E6D9426A584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816F4A2-04F1-4822-80AB-94F2E3A58D1F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5FA46-CE99-4516-A930-0AB46DD2B4F0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7EB6E02-D151-4B3B-AF87-167E65271A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9391042E-1083-411B-8AC1-9E932C20CED8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9ABA462-DFDE-4773-9179-A8CC3A474406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6F2EED8-728F-4462-AB2F-102C45B124E9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9B2A70E-F61C-402E-8687-1677BDD5DB4E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C391358A-EE56-4F71-9D3E-D4E9D161E23A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E11954F-67CC-467A-8484-C59955251ACC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DF2FC4EF-C8A5-47B9-9ACA-FC916604C7A0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9796ACC5-A34A-499D-87E5-048AEDC277A2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F4B8BA11-C87C-4363-A814-6A71D87A9B28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F3E966DF-4CD1-4851-A3AE-5179DA63CA2E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F05D78E4-83F3-4D4B-9157-E8DBA99ACAC6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F396FC7B-1DAA-4B53-A7E8-5883923D84CA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5545208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8CF91935-2931-4608-AE70-3586A863E556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2B195B0-3F4C-4BE2-934E-B4E8D029C2AD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7FB62-79A5-4DD4-A7B1-8149AC4D902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C1DF5CA-18F7-4E65-A4BB-BACF061BCC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93B7353-BDAA-4AE8-9A9F-0AC0A6D3B57E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A1A25DF-0573-4ED3-9252-72B7C7B0EC35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835090E-5BFD-43F8-A6B2-09547E33A58B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F1C632F-8E07-44B7-913C-5700164E5350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9E9D42D0-B18D-4A48-BE2E-B5FCC513C00B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DC20B080-FBF8-410D-94AA-ADACE8C603A0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C73F1D00-072E-438C-9F3D-3A58CDA7EC11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9D9EF6C2-C9B3-4595-886E-461991713091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552FFC69-8B92-41AA-AC68-2517B049CC4D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3242F95E-4AB9-4A06-B1BC-5ED45AAC09DB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ECB53799-EE8D-4EFB-805B-6C28B90B15B1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2615F06E-EB16-42E9-BB83-919BB3659921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0481778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B254670-48E3-4180-B635-D9CCBDA20BCB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A473F1-1C83-4C28-942A-1C4ED64C5D4B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FA3AA-ED6B-4853-B92A-554F1525868E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3C61CE-6CCD-4735-98A3-979100DF56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49D8B55-87F3-4979-8397-976D298B5A97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CB43800-B4C2-4672-AC17-3B47B91D881F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A81018F-D774-4076-AFDE-610374DB53A6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995678D-5937-45C3-BB8D-4A90D27388C9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B021A082-B483-439A-B94A-C3D765B6080A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EF75AFC0-16C5-4B67-8E15-19D5E07EBD44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A47CF0C3-1978-4EB0-B7FA-50F6CE7FEF32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7D3F9FF7-2F6F-4B6E-AD47-B919B49C4127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E4406EFF-F57D-442C-868D-8BBDC862C727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556AE0BA-045A-4117-8280-4B8185AA2CA9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6094322B-56CA-4794-8527-963FB809325B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A181FB7B-39F4-41BE-8184-0ECFA529C33D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9404557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F826A78-ED18-48DB-A918-73B762CFF102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7BC14C2-02C3-4973-8BAE-639CF1F81F0C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C1871-DC1F-4D19-B9BD-2CDE013FCF4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F197E9-FE10-4698-939E-F8CCB4866D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F085294-7ADF-47F0-B66E-E4B6E35EAE76}" type="slidenum">
              <a:t>‹#›</a:t>
            </a:fld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7389E99-6388-43D8-A9E9-EE419DB062E1}"/>
              </a:ext>
            </a:extLst>
          </p:cNvPr>
          <p:cNvSpPr/>
          <p:nvPr/>
        </p:nvSpPr>
        <p:spPr>
          <a:xfrm>
            <a:off x="0" y="0"/>
            <a:ext cx="12191996" cy="54725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48C1702-278B-4473-A77B-10D695B49285}"/>
              </a:ext>
            </a:extLst>
          </p:cNvPr>
          <p:cNvSpPr/>
          <p:nvPr/>
        </p:nvSpPr>
        <p:spPr>
          <a:xfrm>
            <a:off x="14523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T&amp;Cs and Definitions 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EA058C9-72DE-42F5-B95B-05874A80ABDD}"/>
              </a:ext>
            </a:extLst>
          </p:cNvPr>
          <p:cNvSpPr/>
          <p:nvPr/>
        </p:nvSpPr>
        <p:spPr>
          <a:xfrm>
            <a:off x="133173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Service Requirements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99058208-CD7A-442C-87E9-091EABEAEFDB}"/>
              </a:ext>
            </a:extLst>
          </p:cNvPr>
          <p:cNvSpPr/>
          <p:nvPr/>
        </p:nvSpPr>
        <p:spPr>
          <a:xfrm>
            <a:off x="251823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Authorities Responsibilities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7922929A-8823-413E-9164-52F1D674FF45}"/>
              </a:ext>
            </a:extLst>
          </p:cNvPr>
          <p:cNvSpPr/>
          <p:nvPr/>
        </p:nvSpPr>
        <p:spPr>
          <a:xfrm>
            <a:off x="370473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Supplier Matters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8E97D28B-A771-4A96-9FD8-9A6DF53606A6}"/>
              </a:ext>
            </a:extLst>
          </p:cNvPr>
          <p:cNvSpPr/>
          <p:nvPr/>
        </p:nvSpPr>
        <p:spPr>
          <a:xfrm>
            <a:off x="4891244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Implementation</a:t>
            </a: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CAD685F4-17FB-45FB-8EB8-1EF0EFB57752}"/>
              </a:ext>
            </a:extLst>
          </p:cNvPr>
          <p:cNvSpPr/>
          <p:nvPr/>
        </p:nvSpPr>
        <p:spPr>
          <a:xfrm>
            <a:off x="6077742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Financial Matters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6DEA0893-323F-497A-BDA2-72023366663B}"/>
              </a:ext>
            </a:extLst>
          </p:cNvPr>
          <p:cNvSpPr/>
          <p:nvPr/>
        </p:nvSpPr>
        <p:spPr>
          <a:xfrm>
            <a:off x="7264249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Governance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9C68A81-B84B-4119-BCE6-EBC24284B179}"/>
              </a:ext>
            </a:extLst>
          </p:cNvPr>
          <p:cNvSpPr/>
          <p:nvPr/>
        </p:nvSpPr>
        <p:spPr>
          <a:xfrm>
            <a:off x="8450747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Employment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ABD97C5F-7E1E-474A-9810-51641CD5AC7F}"/>
              </a:ext>
            </a:extLst>
          </p:cNvPr>
          <p:cNvSpPr/>
          <p:nvPr/>
        </p:nvSpPr>
        <p:spPr>
          <a:xfrm>
            <a:off x="9637245" y="88358"/>
            <a:ext cx="1151997" cy="365129"/>
          </a:xfrm>
          <a:prstGeom prst="rect">
            <a:avLst/>
          </a:prstGeom>
          <a:solidFill>
            <a:srgbClr val="7F7F7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Guarantee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9ABE5DA5-12C6-4A23-8111-E263C3D38F34}"/>
              </a:ext>
            </a:extLst>
          </p:cNvPr>
          <p:cNvSpPr/>
          <p:nvPr/>
        </p:nvSpPr>
        <p:spPr>
          <a:xfrm>
            <a:off x="10823752" y="88358"/>
            <a:ext cx="1151997" cy="365129"/>
          </a:xfrm>
          <a:prstGeom prst="rect">
            <a:avLst/>
          </a:prstGeom>
          <a:solidFill>
            <a:srgbClr val="BF004D"/>
          </a:solidFill>
          <a:ln w="12701" cap="flat">
            <a:solidFill>
              <a:srgbClr val="FFFFFF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rPr>
              <a:t>Processing Personal Data</a:t>
            </a:r>
          </a:p>
        </p:txBody>
      </p:sp>
    </p:spTree>
    <p:extLst>
      <p:ext uri="{BB962C8B-B14F-4D97-AF65-F5344CB8AC3E}">
        <p14:creationId xmlns:p14="http://schemas.microsoft.com/office/powerpoint/2010/main" val="30987775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ukti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3971B12-B246-4510-988E-DA045F99A1BE}"/>
              </a:ext>
            </a:extLst>
          </p:cNvPr>
          <p:cNvSpPr txBox="1"/>
          <p:nvPr/>
        </p:nvSpPr>
        <p:spPr>
          <a:xfrm>
            <a:off x="480480" y="6289672"/>
            <a:ext cx="1056214" cy="5492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B702579-D509-4495-B9E3-A7FE0FC75DEE}" type="slidenum">
              <a:t>‹#›</a:t>
            </a:fld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ＭＳ Ｐゴシック" pitchFamily="34"/>
              </a:rPr>
              <a:t> </a:t>
            </a:r>
          </a:p>
        </p:txBody>
      </p:sp>
      <p:cxnSp>
        <p:nvCxnSpPr>
          <p:cNvPr id="3" name="Straight Connector 4">
            <a:extLst>
              <a:ext uri="{FF2B5EF4-FFF2-40B4-BE49-F238E27FC236}">
                <a16:creationId xmlns:a16="http://schemas.microsoft.com/office/drawing/2014/main" id="{B8ECD003-5DA7-4D97-B1B2-7E23CDC99C85}"/>
              </a:ext>
            </a:extLst>
          </p:cNvPr>
          <p:cNvCxnSpPr/>
          <p:nvPr/>
        </p:nvCxnSpPr>
        <p:spPr>
          <a:xfrm>
            <a:off x="287871" y="1196977"/>
            <a:ext cx="11616263" cy="0"/>
          </a:xfrm>
          <a:prstGeom prst="straightConnector1">
            <a:avLst/>
          </a:prstGeom>
          <a:noFill/>
          <a:ln w="19046" cap="flat">
            <a:solidFill>
              <a:srgbClr val="CF0F2D"/>
            </a:solidFill>
            <a:prstDash val="solid"/>
            <a:miter/>
          </a:ln>
        </p:spPr>
      </p:cxnSp>
      <p:pic>
        <p:nvPicPr>
          <p:cNvPr id="4" name="Picture 8">
            <a:extLst>
              <a:ext uri="{FF2B5EF4-FFF2-40B4-BE49-F238E27FC236}">
                <a16:creationId xmlns:a16="http://schemas.microsoft.com/office/drawing/2014/main" id="{DA96A45C-3534-4A97-A251-C61727A148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27051" y="282577"/>
            <a:ext cx="1401500" cy="62547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42563F-0127-4666-8BC0-0CB6D2669B9E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31368" y="1571067"/>
            <a:ext cx="10992596" cy="4739682"/>
          </a:xfrm>
        </p:spPr>
        <p:txBody>
          <a:bodyPr/>
          <a:lstStyle>
            <a:lvl1pPr marL="0">
              <a:spcBef>
                <a:spcPts val="1200"/>
              </a:spcBef>
              <a:defRPr sz="2000">
                <a:solidFill>
                  <a:srgbClr val="B60432"/>
                </a:solidFill>
              </a:defRPr>
            </a:lvl1pPr>
            <a:lvl2pPr marL="0" indent="0">
              <a:spcBef>
                <a:spcPts val="600"/>
              </a:spcBef>
              <a:defRPr sz="1400"/>
            </a:lvl2pPr>
            <a:lvl3pPr>
              <a:defRPr sz="1400"/>
            </a:lvl3pPr>
            <a:lvl4pPr indent="0">
              <a:buNone/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F3056DE-E898-47BB-ACC2-DF14EE00CC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9667" y="116631"/>
            <a:ext cx="8737896" cy="864098"/>
          </a:xfrm>
        </p:spPr>
        <p:txBody>
          <a:bodyPr anchor="b"/>
          <a:lstStyle>
            <a:lvl1pPr>
              <a:defRPr sz="2800">
                <a:solidFill>
                  <a:srgbClr val="CF0A2C"/>
                </a:solidFill>
                <a:latin typeface="Arial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4EC14E-9B9E-483F-94BD-C7F6C2F5C0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9264353" y="6473823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975E6DCC-4E1E-4932-B48A-DBCE6A9C8C5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9749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>
            <a:extLst>
              <a:ext uri="{FF2B5EF4-FFF2-40B4-BE49-F238E27FC236}">
                <a16:creationId xmlns:a16="http://schemas.microsoft.com/office/drawing/2014/main" id="{50BA45AF-59DD-443A-A03B-EA1E72AE7E9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34784" y="1862355"/>
            <a:ext cx="11103429" cy="2097249"/>
            <a:chOff x="0" y="0"/>
            <a:chExt cx="62750" cy="8153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793E1161-0CC8-4AF9-9614-50DD355BAF8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9" y="876"/>
              <a:ext cx="15621" cy="38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">
              <a:extLst>
                <a:ext uri="{FF2B5EF4-FFF2-40B4-BE49-F238E27FC236}">
                  <a16:creationId xmlns:a16="http://schemas.microsoft.com/office/drawing/2014/main" id="{7ED6AD62-346D-49DA-96C1-D1C57B8FC32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24" t="41812" r="30615" b="35818"/>
            <a:stretch>
              <a:fillRect/>
            </a:stretch>
          </p:blipFill>
          <p:spPr bwMode="auto">
            <a:xfrm>
              <a:off x="10820" y="0"/>
              <a:ext cx="36843" cy="81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B8846AC-9652-4920-9716-DC8658E47B6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85"/>
              <a:ext cx="10134" cy="38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tangle 6">
            <a:extLst>
              <a:ext uri="{FF2B5EF4-FFF2-40B4-BE49-F238E27FC236}">
                <a16:creationId xmlns:a16="http://schemas.microsoft.com/office/drawing/2014/main" id="{F465BFA0-6B6B-4E81-A44B-417E3FFB24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549CFB-E0CE-40AD-BD2C-4BBC0084716B}"/>
              </a:ext>
            </a:extLst>
          </p:cNvPr>
          <p:cNvCxnSpPr/>
          <p:nvPr userDrawn="1"/>
        </p:nvCxnSpPr>
        <p:spPr>
          <a:xfrm>
            <a:off x="0" y="1384183"/>
            <a:ext cx="1227309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060710-9DB3-48FA-97BE-0F6DE8FEB3D3}"/>
              </a:ext>
            </a:extLst>
          </p:cNvPr>
          <p:cNvCxnSpPr/>
          <p:nvPr userDrawn="1"/>
        </p:nvCxnSpPr>
        <p:spPr>
          <a:xfrm>
            <a:off x="0" y="4195893"/>
            <a:ext cx="1227309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823915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/>
          </p:nvPr>
        </p:nvSpPr>
        <p:spPr>
          <a:xfrm>
            <a:off x="480000" y="2895600"/>
            <a:ext cx="11184619" cy="3205800"/>
          </a:xfrm>
        </p:spPr>
        <p:txBody>
          <a:bodyPr/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Arial "/>
                <a:cs typeface="Arial 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343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51A53-4980-4AD7-AA6E-8B9A930392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EA1A1-8183-4F13-901D-0C9E699986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BF6FE-D5F4-4802-9935-7CBBD396B5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1F3FA4-C472-4C9E-9372-EBA1A5EFF97C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8AA08-71B3-4ED6-899B-123F6418797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79C81-1078-4506-9B2A-A378B1F5AD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CD0F37-6BD2-4CF9-8193-CA8C42A3EE4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0207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C1A3-CE0E-644C-90CB-815AF767F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54269-85F3-C944-90C3-860A5C210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0057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18157-8B15-1845-A660-080D2364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5331-D7B6-9D43-B604-AF490D91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02102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/>
          </p:nvPr>
        </p:nvSpPr>
        <p:spPr>
          <a:xfrm>
            <a:off x="480000" y="2895600"/>
            <a:ext cx="11184619" cy="3205800"/>
          </a:xfrm>
        </p:spPr>
        <p:txBody>
          <a:bodyPr/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Arial "/>
                <a:cs typeface="Arial 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526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9C56-97CB-4D6F-AEBA-B50BEDC0C5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8A646-48EF-4C45-95E3-E28CF6CEA58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BA24A1-EB67-44B0-8B37-FEC414C77CD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2A0D6-2B6F-4CA2-BA2E-64FEFEC4D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03D76C-D796-46CD-9829-644EC859BD1B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B3C51-C9D4-46AC-BD04-F26297DD68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4CAFA-8FFC-44DA-8BB8-CD906333AF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0359DE-3C9B-448F-A50C-8D984D625FE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15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7F34B-0059-4CD2-AFE1-F620548FD3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B0767-6DFF-4714-9EE0-2B81BB0074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93451-693A-4056-85A3-870DE45E317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3796B-D149-4BB3-9660-C1DD9C28490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E2D13-0309-46A6-8F42-3C5FB8085E7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DE28B7-BB37-4514-8EB6-FFB43B0F4C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9538D5-E2F9-49EB-8166-71B671BEBEAA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C387F-C849-4D6D-AA46-9B39855888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D6FDA4-C2EF-48FD-A94B-D066A90719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F5F4EB-1FF1-47F0-9ED0-EF7CBD1DE76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06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276B-8D5E-4BF5-8F32-EEBC4C6F5EA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8650C-0FD9-4777-8D53-66B899A3B9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7CB36C-461C-48E5-9AB3-8F85FFE7B264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19DBE-BA98-483E-BBA0-BE8958E254F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30DD4-2B58-46DB-AEEB-2563FC5786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27A2C6-23CC-4D78-9686-167B4133227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7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76DB9E-037C-4DD5-9D0F-99072F38294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4926BE-E1B7-429E-9A03-E6FF3AE87018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D0D48-900C-4BE6-9849-E8AC9D3057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C92B0-61B5-4433-8DBF-E31438C0C1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4D0181-1661-4557-9BE2-9B093D5CCC6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87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BD918-2480-40F7-BA37-6789798A32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5313-567A-4DB5-B0DA-6D449B6C15A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50AB9-31A5-40D8-A05E-A6E5D3666CF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2ED64-25E4-46C5-A025-5E873949F3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897F88-D0D5-483C-8E5C-49BE769449C1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1F9C9-B375-4F7B-B140-B0152DF1BD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E70C1-69CD-4D0D-A058-975DA499B2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190EEC-90E2-479C-9BAD-6EFEA0E7E5D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9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28EB-F3F9-417E-B033-04BF2CEECB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0CAD2-B224-4D6B-AE95-8834949AA30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E809EA-00DF-44CA-9E1A-56A71B1FC9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632A0-511B-4EFE-AAFE-EFCBFC6987A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198F0D-4867-44C5-AAD1-05CAE0E87E9D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4820A-FDF5-4CF8-83E0-08800D3897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CB891-EE1A-4508-BE38-C8010F9A14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35B52A-0CE9-4CD4-A186-971A90CFA39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9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A93F7-0BDB-4D3B-ACCE-99E9527C17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F9C66-A8E2-4E60-85A5-ABBB0F374A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3AD40-C81A-435A-B418-2A3123A82F3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57A55FC-77D2-43F7-8815-B888F03A5117}" type="datetime1">
              <a:rPr lang="en-GB"/>
              <a:pPr lvl="0"/>
              <a:t>01/04/2021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CC016-C369-47A1-BEFF-66104EDBC41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4DBE4-8E3B-4332-86AF-8045EE216B1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58A15B8-5CFE-4E1B-9CD2-5E7115D4C956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76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81" r:id="rId29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FC3E2-FD7F-B844-9B67-8470C2A6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A90FE-0568-C646-A56B-A40C83731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833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DAC0D346-C3BE-480A-9DA5-D6DAA3F5E4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447" y="2495107"/>
            <a:ext cx="8704521" cy="2183219"/>
          </a:xfrm>
        </p:spPr>
        <p:txBody>
          <a:bodyPr>
            <a:normAutofit fontScale="32500" lnSpcReduction="20000"/>
          </a:bodyPr>
          <a:lstStyle/>
          <a:p>
            <a:pPr marL="0" lvl="0" indent="0">
              <a:buNone/>
            </a:pPr>
            <a:r>
              <a:rPr lang="en-GB" sz="11200" b="1" dirty="0">
                <a:solidFill>
                  <a:srgbClr val="FFFFFF"/>
                </a:solidFill>
                <a:latin typeface="Arial "/>
                <a:ea typeface="ＭＳ Ｐゴシック" pitchFamily="34"/>
              </a:rPr>
              <a:t>Internationalisation Fund </a:t>
            </a:r>
          </a:p>
          <a:p>
            <a:pPr marL="0" lvl="0" indent="0">
              <a:buNone/>
            </a:pPr>
            <a:endParaRPr lang="en-GB" sz="11200" b="1" dirty="0">
              <a:solidFill>
                <a:srgbClr val="FFFFFF"/>
              </a:solidFill>
              <a:latin typeface="Arial "/>
              <a:ea typeface="ＭＳ Ｐゴシック" pitchFamily="34"/>
            </a:endParaRPr>
          </a:p>
          <a:p>
            <a:pPr marL="0" lvl="0" indent="0">
              <a:buNone/>
            </a:pPr>
            <a:endParaRPr lang="en-GB" sz="11200" b="1" dirty="0">
              <a:solidFill>
                <a:srgbClr val="FFFFFF"/>
              </a:solidFill>
              <a:latin typeface="Arial "/>
              <a:ea typeface="ＭＳ Ｐゴシック" pitchFamily="34"/>
            </a:endParaRPr>
          </a:p>
          <a:p>
            <a:pPr marL="0" lvl="0" indent="0">
              <a:buNone/>
            </a:pPr>
            <a:endParaRPr lang="en-GB" sz="100" dirty="0">
              <a:solidFill>
                <a:srgbClr val="FFFFFF"/>
              </a:solidFill>
              <a:latin typeface="Arial "/>
              <a:ea typeface="ＭＳ Ｐゴシック" pitchFamily="34"/>
            </a:endParaRPr>
          </a:p>
          <a:p>
            <a:pPr marL="0" lvl="0" indent="0">
              <a:buNone/>
            </a:pPr>
            <a:endParaRPr lang="en-GB" sz="2400" dirty="0">
              <a:solidFill>
                <a:srgbClr val="595959"/>
              </a:solidFill>
              <a:latin typeface="Arial "/>
              <a:ea typeface="ＭＳ Ｐゴシック" pitchFamily="34"/>
            </a:endParaRPr>
          </a:p>
          <a:p>
            <a:pPr marL="0" lvl="0" indent="0">
              <a:buNone/>
            </a:pPr>
            <a:r>
              <a:rPr lang="en-GB" b="1" dirty="0">
                <a:solidFill>
                  <a:srgbClr val="FFFFFF"/>
                </a:solidFill>
                <a:latin typeface="Arial 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D78030-9A27-49BF-A2E4-24C31FD7FC61}"/>
              </a:ext>
            </a:extLst>
          </p:cNvPr>
          <p:cNvSpPr/>
          <p:nvPr/>
        </p:nvSpPr>
        <p:spPr>
          <a:xfrm>
            <a:off x="0" y="1"/>
            <a:ext cx="12192000" cy="1106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18EC60-9D41-42CF-9330-E7BE4526A962}"/>
              </a:ext>
            </a:extLst>
          </p:cNvPr>
          <p:cNvSpPr txBox="1"/>
          <p:nvPr/>
        </p:nvSpPr>
        <p:spPr>
          <a:xfrm>
            <a:off x="322703" y="3333869"/>
            <a:ext cx="625164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7,600+ SMEs with: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High international growth potential</a:t>
            </a: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Products/services for new international markets</a:t>
            </a: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Management that see export as growth path</a:t>
            </a: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£500k+ sales/turnover, however all SMEs with high international growth potential are eligible </a:t>
            </a:r>
          </a:p>
        </p:txBody>
      </p:sp>
      <p:pic>
        <p:nvPicPr>
          <p:cNvPr id="7" name="Graphic 6" descr="Earth globe: Africa and Europe">
            <a:extLst>
              <a:ext uri="{FF2B5EF4-FFF2-40B4-BE49-F238E27FC236}">
                <a16:creationId xmlns:a16="http://schemas.microsoft.com/office/drawing/2014/main" id="{70963C92-AE78-4FCF-9D82-123D834171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60079" y="3333869"/>
            <a:ext cx="2385268" cy="238526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AEAA5E-E5A7-4C07-B9DD-C2414813C2E6}"/>
              </a:ext>
            </a:extLst>
          </p:cNvPr>
          <p:cNvSpPr txBox="1"/>
          <p:nvPr/>
        </p:nvSpPr>
        <p:spPr>
          <a:xfrm>
            <a:off x="322703" y="966102"/>
            <a:ext cx="5784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goal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B46BE4-DCFE-4EB3-92B1-6F5F3155301B}"/>
              </a:ext>
            </a:extLst>
          </p:cNvPr>
          <p:cNvSpPr txBox="1"/>
          <p:nvPr/>
        </p:nvSpPr>
        <p:spPr>
          <a:xfrm>
            <a:off x="322703" y="2011486"/>
            <a:ext cx="8389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Internationalisation Fund programme assists SMEs to improve international trade performance</a:t>
            </a:r>
          </a:p>
        </p:txBody>
      </p:sp>
    </p:spTree>
    <p:extLst>
      <p:ext uri="{BB962C8B-B14F-4D97-AF65-F5344CB8AC3E}">
        <p14:creationId xmlns:p14="http://schemas.microsoft.com/office/powerpoint/2010/main" val="182865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785900C-662B-40BB-A0F3-9366DB4DD3F6}"/>
              </a:ext>
            </a:extLst>
          </p:cNvPr>
          <p:cNvSpPr txBox="1">
            <a:spLocks/>
          </p:cNvSpPr>
          <p:nvPr/>
        </p:nvSpPr>
        <p:spPr>
          <a:xfrm>
            <a:off x="326958" y="2911751"/>
            <a:ext cx="5769042" cy="3653179"/>
          </a:xfrm>
          <a:prstGeom prst="rect">
            <a:avLst/>
          </a:prstGeom>
        </p:spPr>
        <p:txBody>
          <a:bodyPr/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Regional Development Fund (ERDF) supported scheme 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£37.8m co-investment to over 7,600 SMEs (£1k - £9k) 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Trade Advisors are gatekeepers to the Fund: they signpost suitable businesses and help them apply 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handled by an Independent Fund Administrator (Capita)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collaboration with 37 Local Enterprise Partnerships across England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3" y="966102"/>
            <a:ext cx="113501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Helping SMEs overcome export barriers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4E94C8-7CAD-4228-B7BC-06D6050C9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436" y="2166431"/>
            <a:ext cx="5432007" cy="424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02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3" y="966102"/>
            <a:ext cx="9135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funding is available?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F54364-078C-41E1-84A5-10EA5571EC68}"/>
              </a:ext>
            </a:extLst>
          </p:cNvPr>
          <p:cNvSpPr txBox="1"/>
          <p:nvPr/>
        </p:nvSpPr>
        <p:spPr>
          <a:xfrm>
            <a:off x="322703" y="3211815"/>
            <a:ext cx="79640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SME projects normally between £2k and £18k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Technically no upper limit on SME expenditure</a:t>
            </a: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Grant beneficiaries can receive up to: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50% in More Developed areas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60% in Transition areas</a:t>
            </a:r>
          </a:p>
          <a:p>
            <a:pPr marL="342900" indent="-342900"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Open to SME applications 14 December 2020 until early 2023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Applications in some LEP areas will close earlier if funding is used up</a:t>
            </a:r>
          </a:p>
        </p:txBody>
      </p:sp>
      <p:pic>
        <p:nvPicPr>
          <p:cNvPr id="9" name="Graphic 8" descr="Calculator">
            <a:extLst>
              <a:ext uri="{FF2B5EF4-FFF2-40B4-BE49-F238E27FC236}">
                <a16:creationId xmlns:a16="http://schemas.microsoft.com/office/drawing/2014/main" id="{C096FA82-5737-4D97-A549-6A2E888BDD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26130" y="3686180"/>
            <a:ext cx="2314575" cy="23145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3ECDEF7-2AD6-4B41-AA79-319E025B6DDC}"/>
              </a:ext>
            </a:extLst>
          </p:cNvPr>
          <p:cNvSpPr txBox="1"/>
          <p:nvPr/>
        </p:nvSpPr>
        <p:spPr>
          <a:xfrm>
            <a:off x="322703" y="2011486"/>
            <a:ext cx="1154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SMEs will access funding via the ITA Service.</a:t>
            </a:r>
          </a:p>
          <a:p>
            <a:r>
              <a:rPr lang="en-GB"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programme will offer co-investment to SMEs between £1k and £9k</a:t>
            </a:r>
          </a:p>
        </p:txBody>
      </p:sp>
    </p:spTree>
    <p:extLst>
      <p:ext uri="{BB962C8B-B14F-4D97-AF65-F5344CB8AC3E}">
        <p14:creationId xmlns:p14="http://schemas.microsoft.com/office/powerpoint/2010/main" val="265129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2" y="966102"/>
            <a:ext cx="10721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funding be used?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ECDEF7-2AD6-4B41-AA79-319E025B6DDC}"/>
              </a:ext>
            </a:extLst>
          </p:cNvPr>
          <p:cNvSpPr txBox="1"/>
          <p:nvPr/>
        </p:nvSpPr>
        <p:spPr>
          <a:xfrm>
            <a:off x="322703" y="2011486"/>
            <a:ext cx="1154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expenditure: </a:t>
            </a:r>
            <a:r>
              <a:rPr lang="en-GB"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Advice from third party private sector experts to help SMEs prepare for international trade, which may include: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046C9-FEF5-4056-B662-021DBA9269C0}"/>
              </a:ext>
            </a:extLst>
          </p:cNvPr>
          <p:cNvSpPr txBox="1"/>
          <p:nvPr/>
        </p:nvSpPr>
        <p:spPr>
          <a:xfrm>
            <a:off x="322703" y="3036585"/>
            <a:ext cx="11546594" cy="3232360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research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Market selection and entry advice,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Advice on Intellectual Property Rights,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Cross cultural negotiation support and standards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Translation and cultural advice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 trade legal advice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 support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 social media and search engine optimisation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 marketing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Routes to market/agency advice,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Overseas business environment and due diligence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SME participation in Trade Fairs, Trade Missions and independent market development visits may also be eligible </a:t>
            </a:r>
          </a:p>
        </p:txBody>
      </p:sp>
    </p:spTree>
    <p:extLst>
      <p:ext uri="{BB962C8B-B14F-4D97-AF65-F5344CB8AC3E}">
        <p14:creationId xmlns:p14="http://schemas.microsoft.com/office/powerpoint/2010/main" val="158743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2" y="966102"/>
            <a:ext cx="10721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ineligible?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046C9-FEF5-4056-B662-021DBA9269C0}"/>
              </a:ext>
            </a:extLst>
          </p:cNvPr>
          <p:cNvSpPr txBox="1"/>
          <p:nvPr/>
        </p:nvSpPr>
        <p:spPr>
          <a:xfrm>
            <a:off x="322702" y="3179465"/>
            <a:ext cx="11407336" cy="2862322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Steel (primary production)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 (primary production)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Shipbuilding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Synthetic fibres</a:t>
            </a:r>
          </a:p>
          <a:p>
            <a:pPr marL="342900" marR="0" lvl="0" indent="-342900" algn="l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 and related infrastructure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generation, distribution &amp; infrastructure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Agricultural Production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and insurance institutions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Schools/school age educational establishments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Nuclear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Airport Infrastructure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Fisheries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Aquaculture</a:t>
            </a:r>
          </a:p>
          <a:p>
            <a:pPr marL="714375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Tobacco  </a:t>
            </a: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A21695-E45E-4AF3-87BB-334C0CEFA36E}"/>
              </a:ext>
            </a:extLst>
          </p:cNvPr>
          <p:cNvSpPr txBox="1"/>
          <p:nvPr/>
        </p:nvSpPr>
        <p:spPr>
          <a:xfrm>
            <a:off x="322703" y="2743205"/>
            <a:ext cx="3734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Ineligible Sectors</a:t>
            </a:r>
          </a:p>
        </p:txBody>
      </p:sp>
    </p:spTree>
    <p:extLst>
      <p:ext uri="{BB962C8B-B14F-4D97-AF65-F5344CB8AC3E}">
        <p14:creationId xmlns:p14="http://schemas.microsoft.com/office/powerpoint/2010/main" val="3400548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2" y="966102"/>
            <a:ext cx="10721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ineligible?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ECBEE1E-14AD-48CF-AC0E-1F8DF79A801A}"/>
              </a:ext>
            </a:extLst>
          </p:cNvPr>
          <p:cNvGrpSpPr/>
          <p:nvPr/>
        </p:nvGrpSpPr>
        <p:grpSpPr>
          <a:xfrm>
            <a:off x="322701" y="2743205"/>
            <a:ext cx="5606612" cy="3490942"/>
            <a:chOff x="322700" y="2600325"/>
            <a:chExt cx="11407338" cy="349094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9D046C9-FEF5-4056-B662-021DBA9269C0}"/>
                </a:ext>
              </a:extLst>
            </p:cNvPr>
            <p:cNvSpPr txBox="1"/>
            <p:nvPr/>
          </p:nvSpPr>
          <p:spPr>
            <a:xfrm>
              <a:off x="322702" y="3036585"/>
              <a:ext cx="11407336" cy="3054682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Likely to transfer operations overseas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With products that could cause offence or embarrassment 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Offering illegal products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Breaching export controls 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Not meeting SME definition (&lt;250 staff, &lt;€50m t/o, &lt;€43m balance sheet)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Outside participating LEP areas with remaining funding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9A21695-E45E-4AF3-87BB-334C0CEFA36E}"/>
                </a:ext>
              </a:extLst>
            </p:cNvPr>
            <p:cNvSpPr txBox="1"/>
            <p:nvPr/>
          </p:nvSpPr>
          <p:spPr>
            <a:xfrm>
              <a:off x="322700" y="2600325"/>
              <a:ext cx="89654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Ineligible Companies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09D4709-D092-4F82-9883-F2E04D210D6C}"/>
              </a:ext>
            </a:extLst>
          </p:cNvPr>
          <p:cNvGrpSpPr/>
          <p:nvPr/>
        </p:nvGrpSpPr>
        <p:grpSpPr>
          <a:xfrm>
            <a:off x="6299634" y="2738085"/>
            <a:ext cx="5606612" cy="2567613"/>
            <a:chOff x="322699" y="4577209"/>
            <a:chExt cx="11407338" cy="256761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9EAA076-3CCF-4274-8B84-CF8C9B8A3B57}"/>
                </a:ext>
              </a:extLst>
            </p:cNvPr>
            <p:cNvSpPr txBox="1"/>
            <p:nvPr/>
          </p:nvSpPr>
          <p:spPr>
            <a:xfrm>
              <a:off x="322701" y="5013469"/>
              <a:ext cx="11407336" cy="2131353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Production/operational costs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 subsidies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Routine expenditure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Capital expenditure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Salary/employment costs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C00000"/>
                </a:buClr>
                <a:buSzPct val="115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en-GB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Purchase of assets 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A0467DF-194B-427A-AF63-9BB0CD4EF034}"/>
                </a:ext>
              </a:extLst>
            </p:cNvPr>
            <p:cNvSpPr txBox="1"/>
            <p:nvPr/>
          </p:nvSpPr>
          <p:spPr>
            <a:xfrm>
              <a:off x="322699" y="4577209"/>
              <a:ext cx="108550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Ineligible Expenditure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2033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9D4428AA-A294-4DE7-BD4A-AC4A1CAAAC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58" y="164272"/>
            <a:ext cx="1568104" cy="74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763A436-EC15-4786-AD8D-C211BE891E49}"/>
              </a:ext>
            </a:extLst>
          </p:cNvPr>
          <p:cNvSpPr txBox="1"/>
          <p:nvPr/>
        </p:nvSpPr>
        <p:spPr>
          <a:xfrm>
            <a:off x="322702" y="966102"/>
            <a:ext cx="10721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ineligible?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046C9-FEF5-4056-B662-021DBA9269C0}"/>
              </a:ext>
            </a:extLst>
          </p:cNvPr>
          <p:cNvSpPr txBox="1"/>
          <p:nvPr/>
        </p:nvSpPr>
        <p:spPr>
          <a:xfrm>
            <a:off x="322702" y="3179465"/>
            <a:ext cx="11407336" cy="216982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DIT’s OMIS Service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 and logistics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 production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insurance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documentation services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 agent’s commission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training leading to qualifications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Warehousing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Assets such as Intellectual Property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Standards or accreditations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eCommerce platform registration fees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15000"/>
              <a:buFont typeface="Wingdings" panose="05000000000000000000" pitchFamily="2" charset="2"/>
              <a:buChar char="§"/>
              <a:tabLst/>
              <a:defRPr/>
            </a:pPr>
            <a:r>
              <a:rPr lang="en-GB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of sales collateral   </a:t>
            </a:r>
            <a:endParaRPr lang="en-GB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A21695-E45E-4AF3-87BB-334C0CEFA36E}"/>
              </a:ext>
            </a:extLst>
          </p:cNvPr>
          <p:cNvSpPr txBox="1"/>
          <p:nvPr/>
        </p:nvSpPr>
        <p:spPr>
          <a:xfrm>
            <a:off x="322703" y="2743205"/>
            <a:ext cx="3734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Ineligible Activities</a:t>
            </a:r>
          </a:p>
        </p:txBody>
      </p:sp>
    </p:spTree>
    <p:extLst>
      <p:ext uri="{BB962C8B-B14F-4D97-AF65-F5344CB8AC3E}">
        <p14:creationId xmlns:p14="http://schemas.microsoft.com/office/powerpoint/2010/main" val="2445200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A7C82-CD61-4196-A352-9FD0A33E78B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841273" y="2514600"/>
            <a:ext cx="9983597" cy="1828799"/>
          </a:xfr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indent="0">
              <a:buNone/>
            </a:pPr>
            <a:endParaRPr lang="en-GB" sz="4800" b="1" dirty="0">
              <a:solidFill>
                <a:srgbClr val="FFFFFF"/>
              </a:solidFill>
              <a:latin typeface="Arial "/>
              <a:ea typeface="ＭＳ Ｐゴシック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41750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2D4E8C719FDA47B9B6E383CF9F5C6B" ma:contentTypeVersion="31" ma:contentTypeDescription="Create a new document." ma:contentTypeScope="" ma:versionID="eb6c4ec61304c98357c2525dfa1215e8">
  <xsd:schema xmlns:xsd="http://www.w3.org/2001/XMLSchema" xmlns:xs="http://www.w3.org/2001/XMLSchema" xmlns:p="http://schemas.microsoft.com/office/2006/metadata/properties" xmlns:ns2="8c34c542-d62c-4b02-aa42-f8c92c5a2738" xmlns:ns3="a8f60570-4bd3-4f2b-950b-a996de8ab151" xmlns:ns4="b413c3fd-5a3b-4239-b985-69032e371c04" xmlns:ns5="0063f72e-ace3-48fb-9c1f-5b513408b31f" xmlns:ns6="aaacb922-5235-4a66-b188-303b9b46fbd7" xmlns:ns7="88609682-a782-4fe4-9dc3-70f3089bbe42" targetNamespace="http://schemas.microsoft.com/office/2006/metadata/properties" ma:root="true" ma:fieldsID="dfc4e79c077c1921b6fac173e08906f6" ns2:_="" ns3:_="" ns4:_="" ns5:_="" ns6:_="" ns7:_="">
    <xsd:import namespace="8c34c542-d62c-4b02-aa42-f8c92c5a2738"/>
    <xsd:import namespace="a8f60570-4bd3-4f2b-950b-a996de8ab151"/>
    <xsd:import namespace="b413c3fd-5a3b-4239-b985-69032e371c04"/>
    <xsd:import namespace="0063f72e-ace3-48fb-9c1f-5b513408b31f"/>
    <xsd:import namespace="aaacb922-5235-4a66-b188-303b9b46fbd7"/>
    <xsd:import namespace="88609682-a782-4fe4-9dc3-70f3089bbe42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2:Region"/>
                <xsd:element ref="ns2:Createddate" minOccurs="0"/>
                <xsd:element ref="ns2:UniqueID0" minOccurs="0"/>
                <xsd:element ref="ns2:DateRetention" minOccurs="0"/>
                <xsd:element ref="ns3:Retention_x0020_Label" minOccurs="0"/>
                <xsd:element ref="ns4:Date_x0020_Opened" minOccurs="0"/>
                <xsd:element ref="ns4:Date_x0020_Closed" minOccurs="0"/>
                <xsd:element ref="ns5:Security_x0020_Classification" minOccurs="0"/>
                <xsd:element ref="ns6:LegacyData" minOccurs="0"/>
                <xsd:element ref="ns7:_dlc_DocId" minOccurs="0"/>
                <xsd:element ref="ns7:_dlc_DocIdUrl" minOccurs="0"/>
                <xsd:element ref="ns7:_dlc_DocIdPersistId" minOccurs="0"/>
                <xsd:element ref="ns7:m975189f4ba442ecbf67d4147307b177" minOccurs="0"/>
                <xsd:element ref="ns7:TaxCatchAll" minOccurs="0"/>
                <xsd:element ref="ns7:TaxCatchAllLabel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7:SharedWithUsers" minOccurs="0"/>
                <xsd:element ref="ns7:SharedWithDetails" minOccurs="0"/>
                <xsd:element ref="ns5:Descriptor" minOccurs="0"/>
                <xsd:element ref="ns4:Government_x0020_Bod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34c542-d62c-4b02-aa42-f8c92c5a2738" elementFormDefault="qualified">
    <xsd:import namespace="http://schemas.microsoft.com/office/2006/documentManagement/types"/>
    <xsd:import namespace="http://schemas.microsoft.com/office/infopath/2007/PartnerControls"/>
    <xsd:element name="Documenttype" ma:index="2" nillable="true" ma:displayName="Document type" ma:format="Dropdown" ma:internalName="Documenttype" ma:readOnly="false">
      <xsd:simpleType>
        <xsd:restriction base="dms:Choice">
          <xsd:enumeration value="Funding Agreement"/>
          <xsd:enumeration value="Export Action Plan"/>
          <xsd:enumeration value="SME Claim Evidence"/>
          <xsd:enumeration value="Correspondence"/>
          <xsd:enumeration value="Milestone"/>
          <xsd:enumeration value="Service Charge"/>
          <xsd:enumeration value="Reimbursement"/>
          <xsd:enumeration value="Highlight Reports"/>
        </xsd:restriction>
      </xsd:simpleType>
    </xsd:element>
    <xsd:element name="Region" ma:index="3" ma:displayName="Region" ma:format="Dropdown" ma:internalName="Region" ma:readOnly="false">
      <xsd:simpleType>
        <xsd:restriction base="dms:Choice">
          <xsd:enumeration value="NPH"/>
          <xsd:enumeration value="Midlands"/>
          <xsd:enumeration value="South"/>
          <xsd:enumeration value="London"/>
          <xsd:enumeration value="Cross Project"/>
        </xsd:restriction>
      </xsd:simpleType>
    </xsd:element>
    <xsd:element name="Createddate" ma:index="4" nillable="true" ma:displayName="Created date" ma:format="DateOnly" ma:internalName="Createddate" ma:readOnly="false">
      <xsd:simpleType>
        <xsd:restriction base="dms:DateTime"/>
      </xsd:simpleType>
    </xsd:element>
    <xsd:element name="UniqueID0" ma:index="5" nillable="true" ma:displayName="Unique ID" ma:format="Dropdown" ma:internalName="UniqueID0" ma:readOnly="false">
      <xsd:simpleType>
        <xsd:restriction base="dms:Text">
          <xsd:maxLength value="255"/>
        </xsd:restriction>
      </xsd:simpleType>
    </xsd:element>
    <xsd:element name="DateRetention" ma:index="6" nillable="true" ma:displayName="Date Retention" ma:description="Project requires that documents are retained up until this date" ma:format="DateOnly" ma:internalName="DateRetention" ma:readOnly="false">
      <xsd:simpleType>
        <xsd:restriction base="dms:DateTime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5" nillable="true" ma:displayName="Tags" ma:hidden="true" ma:internalName="MediaServiceAutoTags" ma:readOnly="true">
      <xsd:simpleType>
        <xsd:restriction base="dms:Text"/>
      </xsd:simpleType>
    </xsd:element>
    <xsd:element name="MediaServiceOCR" ma:index="26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60570-4bd3-4f2b-950b-a996de8ab151" elementFormDefault="qualified">
    <xsd:import namespace="http://schemas.microsoft.com/office/2006/documentManagement/types"/>
    <xsd:import namespace="http://schemas.microsoft.com/office/infopath/2007/PartnerControls"/>
    <xsd:element name="Retention_x0020_Label" ma:index="7" nillable="true" ma:displayName="Retention Label" ma:hidden="true" ma:internalName="Retention_x0020_Label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3c3fd-5a3b-4239-b985-69032e371c04" elementFormDefault="qualified">
    <xsd:import namespace="http://schemas.microsoft.com/office/2006/documentManagement/types"/>
    <xsd:import namespace="http://schemas.microsoft.com/office/infopath/2007/PartnerControls"/>
    <xsd:element name="Date_x0020_Opened" ma:index="8" nillable="true" ma:displayName="Date Opened" ma:default="[Today]" ma:format="DateOnly" ma:hidden="true" ma:internalName="Date_x0020_Opened" ma:readOnly="false">
      <xsd:simpleType>
        <xsd:restriction base="dms:DateTime"/>
      </xsd:simpleType>
    </xsd:element>
    <xsd:element name="Date_x0020_Closed" ma:index="9" nillable="true" ma:displayName="Date Closed" ma:format="DateOnly" ma:hidden="true" ma:internalName="Date_x0020_Closed" ma:readOnly="false">
      <xsd:simpleType>
        <xsd:restriction base="dms:DateTime"/>
      </xsd:simpleType>
    </xsd:element>
    <xsd:element name="Government_x0020_Body" ma:index="37" nillable="true" ma:displayName="Government Body" ma:default="DIT" ma:hidden="true" ma:internalName="Government_x0020_Body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63f72e-ace3-48fb-9c1f-5b513408b31f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10" nillable="true" ma:displayName="Security Classification" ma:default="OFFICIAL" ma:format="Dropdown" ma:hidden="true" ma:indexed="true" ma:internalName="Security_x0020_Classification" ma:readOnly="false">
      <xsd:simpleType>
        <xsd:restriction base="dms:Choice">
          <xsd:enumeration value="OFFICIAL"/>
          <xsd:enumeration value="OFFICIAL - SENSITIVE"/>
        </xsd:restriction>
      </xsd:simpleType>
    </xsd:element>
    <xsd:element name="Descriptor" ma:index="35" nillable="true" ma:displayName="Descriptor" ma:default="" ma:format="Dropdown" ma:hidden="true" ma:indexed="true" ma:internalName="Descriptor" ma:readOnly="false">
      <xsd:simpleType>
        <xsd:restriction base="dms:Choice">
          <xsd:enumeration value="COMMERCIAL"/>
          <xsd:enumeration value="PERSONAL"/>
          <xsd:enumeration value="LOCSE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cb922-5235-4a66-b188-303b9b46fbd7" elementFormDefault="qualified">
    <xsd:import namespace="http://schemas.microsoft.com/office/2006/documentManagement/types"/>
    <xsd:import namespace="http://schemas.microsoft.com/office/infopath/2007/PartnerControls"/>
    <xsd:element name="LegacyData" ma:index="11" nillable="true" ma:displayName="Legacy Data" ma:hidden="true" ma:internalName="LegacyData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09682-a782-4fe4-9dc3-70f3089bbe42" elementFormDefault="qualified">
    <xsd:import namespace="http://schemas.microsoft.com/office/2006/documentManagement/types"/>
    <xsd:import namespace="http://schemas.microsoft.com/office/infopath/2007/PartnerControls"/>
    <xsd:element name="_dlc_DocId" ma:index="14" nillable="true" ma:displayName="Document ID Value" ma:description="The value of the document ID assigned to this item." ma:hidden="true" ma:internalName="_dlc_DocId" ma:readOnly="fals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m975189f4ba442ecbf67d4147307b177" ma:index="17" nillable="true" ma:taxonomy="true" ma:internalName="m975189f4ba442ecbf67d4147307b177" ma:taxonomyFieldName="Business_x0020_Unit" ma:displayName="Business Unit" ma:readOnly="false" ma:default="1;#DIT:International Trade and Investment:UK Regions|11abf90b-2f4c-462b-8e50-ae05d3c38e40" ma:fieldId="{6975189f-4ba4-42ec-bf67-d4147307b177}" ma:sspId="07c4ed84-5fe0-43ce-92b1-d76889ed7488" ma:termSetId="6f71e40e-3a2e-4baf-91d9-2069eb3545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hidden="true" ma:list="{b8e4f1a0-5dcd-4d84-9996-539f2c42e859}" ma:internalName="TaxCatchAll" ma:readOnly="false" ma:showField="CatchAllData" ma:web="88609682-a782-4fe4-9dc3-70f3089bbe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9" nillable="true" ma:displayName="Taxonomy Catch All Column1" ma:hidden="true" ma:list="{b8e4f1a0-5dcd-4d84-9996-539f2c42e859}" ma:internalName="TaxCatchAllLabel" ma:readOnly="false" ma:showField="CatchAllDataLabel" ma:web="88609682-a782-4fe4-9dc3-70f3089bbe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9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overnment_x0020_Body xmlns="b413c3fd-5a3b-4239-b985-69032e371c04">DIT</Government_x0020_Body>
    <Date_x0020_Opened xmlns="b413c3fd-5a3b-4239-b985-69032e371c04">2020-05-27T08:08:24+00:00</Date_x0020_Opened>
    <Retention_x0020_Label xmlns="a8f60570-4bd3-4f2b-950b-a996de8ab151">Corp PPP Review</Retention_x0020_Label>
    <Date_x0020_Closed xmlns="b413c3fd-5a3b-4239-b985-69032e371c04" xsi:nil="true"/>
    <Security_x0020_Classification xmlns="0063f72e-ace3-48fb-9c1f-5b513408b31f">OFFICIAL</Security_x0020_Classification>
    <m975189f4ba442ecbf67d4147307b177 xmlns="88609682-a782-4fe4-9dc3-70f3089bbe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UK Regions</TermName>
          <TermId xmlns="http://schemas.microsoft.com/office/infopath/2007/PartnerControls">11abf90b-2f4c-462b-8e50-ae05d3c38e40</TermId>
        </TermInfo>
      </Terms>
    </m975189f4ba442ecbf67d4147307b177>
    <Descriptor xmlns="0063f72e-ace3-48fb-9c1f-5b513408b31f" xsi:nil="true"/>
    <TaxCatchAll xmlns="88609682-a782-4fe4-9dc3-70f3089bbe42">
      <Value>1</Value>
    </TaxCatchAll>
    <_dlc_DocId xmlns="88609682-a782-4fe4-9dc3-70f3089bbe42">ZJDRYNA74HCX-1085313931-191649</_dlc_DocId>
    <_dlc_DocIdUrl xmlns="88609682-a782-4fe4-9dc3-70f3089bbe42">
      <Url>https://dbis.sharepoint.com/sites/IF/_layouts/15/DocIdRedir.aspx?ID=ZJDRYNA74HCX-1085313931-191649</Url>
      <Description>ZJDRYNA74HCX-1085313931-191649</Description>
    </_dlc_DocIdUrl>
    <SharedWithUsers xmlns="88609682-a782-4fe4-9dc3-70f3089bbe42">
      <UserInfo>
        <DisplayName>Dewick, Tony (Trade)</DisplayName>
        <AccountId>1733</AccountId>
        <AccountType/>
      </UserInfo>
      <UserInfo>
        <DisplayName>Hunt, Joanne (Trade)</DisplayName>
        <AccountId>40668</AccountId>
        <AccountType/>
      </UserInfo>
      <UserInfo>
        <DisplayName>Evans, Edward (Trade)</DisplayName>
        <AccountId>2062</AccountId>
        <AccountType/>
      </UserInfo>
      <UserInfo>
        <DisplayName>Dean, Rosa (Trade)</DisplayName>
        <AccountId>30442</AccountId>
        <AccountType/>
      </UserInfo>
      <UserInfo>
        <DisplayName>zz_Parkinson, Sydney (trade)</DisplayName>
        <AccountId>40453</AccountId>
        <AccountType/>
      </UserInfo>
      <UserInfo>
        <DisplayName>Love, Anthony (Trade)</DisplayName>
        <AccountId>876</AccountId>
        <AccountType/>
      </UserInfo>
      <UserInfo>
        <DisplayName>Odiari, Joseph (Trade)</DisplayName>
        <AccountId>1608</AccountId>
        <AccountType/>
      </UserInfo>
      <UserInfo>
        <DisplayName>zz_Johnson, Mark (Trade)</DisplayName>
        <AccountId>18780</AccountId>
        <AccountType/>
      </UserInfo>
      <UserInfo>
        <DisplayName>Banks, Jack (Trade)</DisplayName>
        <AccountId>735</AccountId>
        <AccountType/>
      </UserInfo>
      <UserInfo>
        <DisplayName>Gilpin, Susan</DisplayName>
        <AccountId>22364</AccountId>
        <AccountType/>
      </UserInfo>
      <UserInfo>
        <DisplayName>zz_Cottam, Jack (Trade)</DisplayName>
        <AccountId>59099</AccountId>
        <AccountType/>
      </UserInfo>
      <UserInfo>
        <DisplayName>Jay, Peter (Trade)</DisplayName>
        <AccountId>2326</AccountId>
        <AccountType/>
      </UserInfo>
      <UserInfo>
        <DisplayName>zz_Mushtaq, Hajira (TRADE)</DisplayName>
        <AccountId>29412</AccountId>
        <AccountType/>
      </UserInfo>
      <UserInfo>
        <DisplayName>O'Neill, Rachel (TRADE)</DisplayName>
        <AccountId>49722</AccountId>
        <AccountType/>
      </UserInfo>
      <UserInfo>
        <DisplayName>Neky, Majeed (Trade)</DisplayName>
        <AccountId>31929</AccountId>
        <AccountType/>
      </UserInfo>
      <UserInfo>
        <DisplayName>Akonor, Devinia (TRADE)</DisplayName>
        <AccountId>59629</AccountId>
        <AccountType/>
      </UserInfo>
      <UserInfo>
        <DisplayName>Asghar, Nadim (TRADE)</DisplayName>
        <AccountId>34457</AccountId>
        <AccountType/>
      </UserInfo>
      <UserInfo>
        <DisplayName>Patel, Shilpa (Trade)</DisplayName>
        <AccountId>2070</AccountId>
        <AccountType/>
      </UserInfo>
      <UserInfo>
        <DisplayName>Roberts, Melissa (TRADE)</DisplayName>
        <AccountId>23975</AccountId>
        <AccountType/>
      </UserInfo>
      <UserInfo>
        <DisplayName>Bell, Sophie (Trade)</DisplayName>
        <AccountId>30490</AccountId>
        <AccountType/>
      </UserInfo>
      <UserInfo>
        <DisplayName>Mulwila, Mubanga (Trade)</DisplayName>
        <AccountId>16982</AccountId>
        <AccountType/>
      </UserInfo>
      <UserInfo>
        <DisplayName>Dominic Lyons</DisplayName>
        <AccountId>40669</AccountId>
        <AccountType/>
      </UserInfo>
      <UserInfo>
        <DisplayName>Coppock, David (Trade)</DisplayName>
        <AccountId>2113</AccountId>
        <AccountType/>
      </UserInfo>
      <UserInfo>
        <DisplayName>Glover, Billy (Trade)</DisplayName>
        <AccountId>18428</AccountId>
        <AccountType/>
      </UserInfo>
      <UserInfo>
        <DisplayName>Malmersjo, Gertrud (TRADE)</DisplayName>
        <AccountId>49407</AccountId>
        <AccountType/>
      </UserInfo>
      <UserInfo>
        <DisplayName>Goodman, Sam (TRADE)</DisplayName>
        <AccountId>72849</AccountId>
        <AccountType/>
      </UserInfo>
      <UserInfo>
        <DisplayName>Adams, Duncan (Trade)</DisplayName>
        <AccountId>3692</AccountId>
        <AccountType/>
      </UserInfo>
      <UserInfo>
        <DisplayName>Taylor, David (Trade)</DisplayName>
        <AccountId>30889</AccountId>
        <AccountType/>
      </UserInfo>
      <UserInfo>
        <DisplayName>ESIF Project Team</DisplayName>
        <AccountId>89574</AccountId>
        <AccountType/>
      </UserInfo>
      <UserInfo>
        <DisplayName>Cook, Martin (Trade)</DisplayName>
        <AccountId>3144</AccountId>
        <AccountType/>
      </UserInfo>
      <UserInfo>
        <DisplayName>Sudbury, Marian (Trade)</DisplayName>
        <AccountId>847</AccountId>
        <AccountType/>
      </UserInfo>
      <UserInfo>
        <DisplayName>Greaves, Suzanne (Trade)</DisplayName>
        <AccountId>2289</AccountId>
        <AccountType/>
      </UserInfo>
      <UserInfo>
        <DisplayName>Martin, Sandra (Trade)</DisplayName>
        <AccountId>4186</AccountId>
        <AccountType/>
      </UserInfo>
      <UserInfo>
        <DisplayName>Virdee, Sumeet (Trade)</DisplayName>
        <AccountId>9400</AccountId>
        <AccountType/>
      </UserInfo>
      <UserInfo>
        <DisplayName>Doda, Mateusz (trade)</DisplayName>
        <AccountId>38266</AccountId>
        <AccountType/>
      </UserInfo>
      <UserInfo>
        <DisplayName>Webb, Thomas (Trade)</DisplayName>
        <AccountId>40356</AccountId>
        <AccountType/>
      </UserInfo>
      <UserInfo>
        <DisplayName>Chaudhary, Shehzad (Trade)</DisplayName>
        <AccountId>56526</AccountId>
        <AccountType/>
      </UserInfo>
      <UserInfo>
        <DisplayName>Ford, Nicola (TRADE)</DisplayName>
        <AccountId>91631</AccountId>
        <AccountType/>
      </UserInfo>
      <UserInfo>
        <DisplayName>DD Northern Powerhouse</DisplayName>
        <AccountId>89447</AccountId>
        <AccountType/>
      </UserInfo>
      <UserInfo>
        <DisplayName>Thornhill, Parveen (Trade)</DisplayName>
        <AccountId>1749</AccountId>
        <AccountType/>
      </UserInfo>
      <UserInfo>
        <DisplayName>Sayer, Andrew (Trade)</DisplayName>
        <AccountId>3919</AccountId>
        <AccountType/>
      </UserInfo>
      <UserInfo>
        <DisplayName>McCarthy, Kevin (Trade)</DisplayName>
        <AccountId>3145</AccountId>
        <AccountType/>
      </UserInfo>
    </SharedWithUsers>
    <LegacyData xmlns="aaacb922-5235-4a66-b188-303b9b46fbd7" xsi:nil="true"/>
    <TaxCatchAllLabel xmlns="88609682-a782-4fe4-9dc3-70f3089bbe42"/>
    <Region xmlns="8c34c542-d62c-4b02-aa42-f8c92c5a2738">Cross Project</Region>
    <_dlc_DocIdPersistId xmlns="88609682-a782-4fe4-9dc3-70f3089bbe42" xsi:nil="true"/>
    <UniqueID0 xmlns="8c34c542-d62c-4b02-aa42-f8c92c5a2738" xsi:nil="true"/>
    <DateRetention xmlns="8c34c542-d62c-4b02-aa42-f8c92c5a2738" xsi:nil="true"/>
    <Createddate xmlns="8c34c542-d62c-4b02-aa42-f8c92c5a2738" xsi:nil="true"/>
    <Documenttype xmlns="8c34c542-d62c-4b02-aa42-f8c92c5a2738" xsi:nil="true"/>
  </documentManagement>
</p:properties>
</file>

<file path=customXml/itemProps1.xml><?xml version="1.0" encoding="utf-8"?>
<ds:datastoreItem xmlns:ds="http://schemas.openxmlformats.org/officeDocument/2006/customXml" ds:itemID="{177E7ACF-E346-4F95-A521-625C5CE0B8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16ECA7-22FA-430F-8749-DC2ADABBD17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86911A6-4E77-4648-B3ED-AA612C100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34c542-d62c-4b02-aa42-f8c92c5a2738"/>
    <ds:schemaRef ds:uri="a8f60570-4bd3-4f2b-950b-a996de8ab151"/>
    <ds:schemaRef ds:uri="b413c3fd-5a3b-4239-b985-69032e371c04"/>
    <ds:schemaRef ds:uri="0063f72e-ace3-48fb-9c1f-5b513408b31f"/>
    <ds:schemaRef ds:uri="aaacb922-5235-4a66-b188-303b9b46fbd7"/>
    <ds:schemaRef ds:uri="88609682-a782-4fe4-9dc3-70f3089bb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BED9E9F-34C1-433C-9C78-7C9D5826138E}">
  <ds:schemaRefs>
    <ds:schemaRef ds:uri="aaacb922-5235-4a66-b188-303b9b46fbd7"/>
    <ds:schemaRef ds:uri="http://schemas.microsoft.com/office/2006/documentManagement/types"/>
    <ds:schemaRef ds:uri="88609682-a782-4fe4-9dc3-70f3089bbe42"/>
    <ds:schemaRef ds:uri="a8f60570-4bd3-4f2b-950b-a996de8ab15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063f72e-ace3-48fb-9c1f-5b513408b31f"/>
    <ds:schemaRef ds:uri="b413c3fd-5a3b-4239-b985-69032e371c04"/>
    <ds:schemaRef ds:uri="http://purl.org/dc/terms/"/>
    <ds:schemaRef ds:uri="8c34c542-d62c-4b02-aa42-f8c92c5a27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451</Words>
  <Application>Microsoft Office PowerPoint</Application>
  <PresentationFormat>Widescreen</PresentationFormat>
  <Paragraphs>90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Courier New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Mulwila, Mubanga (Trade)</dc:creator>
  <cp:lastModifiedBy>Helena Moore</cp:lastModifiedBy>
  <cp:revision>4</cp:revision>
  <dcterms:created xsi:type="dcterms:W3CDTF">2019-10-30T09:15:42Z</dcterms:created>
  <dcterms:modified xsi:type="dcterms:W3CDTF">2021-04-01T10:15:34Z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0x0101009D2D4E8C719FDA47B9B6E383CF9F5C6B</vt:lpwstr>
  </property>
  <property fmtid="{D5CDD505-2E9C-101B-9397-08002B2CF9AE}" pid="3" name="MSIP_Label_c1c05e37-788c-4c59-b50e-5c98323c0a70_Enabled">
    <vt:lpwstr>true</vt:lpwstr>
  </property>
  <property fmtid="{D5CDD505-2E9C-101B-9397-08002B2CF9AE}" pid="4" name="MSIP_Label_c1c05e37-788c-4c59-b50e-5c98323c0a70_SetDate">
    <vt:lpwstr>2020-02-05T07:44:11Z</vt:lpwstr>
  </property>
  <property fmtid="{D5CDD505-2E9C-101B-9397-08002B2CF9AE}" pid="5" name="MSIP_Label_c1c05e37-788c-4c59-b50e-5c98323c0a70_Method">
    <vt:lpwstr>Standard</vt:lpwstr>
  </property>
  <property fmtid="{D5CDD505-2E9C-101B-9397-08002B2CF9AE}" pid="6" name="MSIP_Label_c1c05e37-788c-4c59-b50e-5c98323c0a70_Name">
    <vt:lpwstr>OFFICIAL</vt:lpwstr>
  </property>
  <property fmtid="{D5CDD505-2E9C-101B-9397-08002B2CF9AE}" pid="7" name="MSIP_Label_c1c05e37-788c-4c59-b50e-5c98323c0a70_SiteId">
    <vt:lpwstr>8fa217ec-33aa-46fb-ad96-dfe68006bb86</vt:lpwstr>
  </property>
  <property fmtid="{D5CDD505-2E9C-101B-9397-08002B2CF9AE}" pid="8" name="MSIP_Label_c1c05e37-788c-4c59-b50e-5c98323c0a70_ActionId">
    <vt:lpwstr>af0181c1-f580-4844-9b91-0000f4d3a52d</vt:lpwstr>
  </property>
  <property fmtid="{D5CDD505-2E9C-101B-9397-08002B2CF9AE}" pid="9" name="MSIP_Label_c1c05e37-788c-4c59-b50e-5c98323c0a70_ContentBits">
    <vt:lpwstr>0</vt:lpwstr>
  </property>
  <property fmtid="{D5CDD505-2E9C-101B-9397-08002B2CF9AE}" pid="10" name="Business Unit">
    <vt:lpwstr>1;#UK Regions|11abf90b-2f4c-462b-8e50-ae05d3c38e40</vt:lpwstr>
  </property>
  <property fmtid="{D5CDD505-2E9C-101B-9397-08002B2CF9AE}" pid="11" name="_dlc_DocIdItemGuid">
    <vt:lpwstr>ba654fa1-52fa-4cf4-bfb5-3770e4f46fa4</vt:lpwstr>
  </property>
</Properties>
</file>