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2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3B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D44AC9-F7F0-194B-8857-E7508D0B35B0}" v="215" dt="2024-10-11T11:26:13.9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73"/>
    <p:restoredTop sz="94694"/>
  </p:normalViewPr>
  <p:slideViewPr>
    <p:cSldViewPr snapToGrid="0">
      <p:cViewPr varScale="1">
        <p:scale>
          <a:sx n="148" d="100"/>
          <a:sy n="148" d="100"/>
        </p:scale>
        <p:origin x="114" y="47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heme" Target="theme/theme1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268716329a6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268716329a6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chemeClr val="lt1">
            <a:alpha val="68000"/>
          </a:schemeClr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9FFE60D-0EC9-7819-2C9D-A44513A3AC80}"/>
              </a:ext>
            </a:extLst>
          </p:cNvPr>
          <p:cNvSpPr/>
          <p:nvPr userDrawn="1"/>
        </p:nvSpPr>
        <p:spPr>
          <a:xfrm>
            <a:off x="0" y="779559"/>
            <a:ext cx="9144000" cy="4126598"/>
          </a:xfrm>
          <a:prstGeom prst="rect">
            <a:avLst/>
          </a:prstGeom>
          <a:solidFill>
            <a:srgbClr val="153B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T"/>
          </a:p>
        </p:txBody>
      </p:sp>
      <p:pic>
        <p:nvPicPr>
          <p:cNvPr id="3" name="Picture 2" descr="A close-up of a blue background&#10;&#10;Description automatically generated">
            <a:extLst>
              <a:ext uri="{FF2B5EF4-FFF2-40B4-BE49-F238E27FC236}">
                <a16:creationId xmlns:a16="http://schemas.microsoft.com/office/drawing/2014/main" id="{9B56606C-E181-FD05-2FBE-EEC72953CF1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2550" b="8710"/>
          <a:stretch/>
        </p:blipFill>
        <p:spPr>
          <a:xfrm>
            <a:off x="7029" y="2503918"/>
            <a:ext cx="5418480" cy="2402239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softEdge rad="112500"/>
          </a:effectLst>
        </p:spPr>
      </p:pic>
      <p:pic>
        <p:nvPicPr>
          <p:cNvPr id="19" name="Google Shape;19;p2"/>
          <p:cNvPicPr preferRelativeResize="0"/>
          <p:nvPr/>
        </p:nvPicPr>
        <p:blipFill rotWithShape="1">
          <a:blip r:embed="rId3">
            <a:alphaModFix amt="34000"/>
          </a:blip>
          <a:srcRect l="32582" t="2399" r="8554" b="-8773"/>
          <a:stretch/>
        </p:blipFill>
        <p:spPr>
          <a:xfrm rot="5400000">
            <a:off x="3976803" y="222384"/>
            <a:ext cx="4212093" cy="5630140"/>
          </a:xfrm>
          <a:prstGeom prst="rtTriangle">
            <a:avLst/>
          </a:prstGeom>
          <a:noFill/>
          <a:ln>
            <a:noFill/>
          </a:ln>
        </p:spPr>
      </p:pic>
      <p:pic>
        <p:nvPicPr>
          <p:cNvPr id="20" name="Google Shape;20;p2"/>
          <p:cNvPicPr preferRelativeResize="0"/>
          <p:nvPr/>
        </p:nvPicPr>
        <p:blipFill rotWithShape="1">
          <a:blip r:embed="rId3">
            <a:alphaModFix amt="34000"/>
          </a:blip>
          <a:srcRect l="54016" t="36081" r="11355" b="673"/>
          <a:stretch/>
        </p:blipFill>
        <p:spPr>
          <a:xfrm rot="-5400000">
            <a:off x="4344520" y="3615007"/>
            <a:ext cx="1289700" cy="1775100"/>
          </a:xfrm>
          <a:prstGeom prst="rtTriangle">
            <a:avLst/>
          </a:prstGeom>
          <a:noFill/>
          <a:ln>
            <a:noFill/>
          </a:ln>
        </p:spPr>
      </p:pic>
      <p:sp>
        <p:nvSpPr>
          <p:cNvPr id="21" name="Google Shape;21;p2"/>
          <p:cNvSpPr txBox="1">
            <a:spLocks noGrp="1"/>
          </p:cNvSpPr>
          <p:nvPr>
            <p:ph type="title"/>
          </p:nvPr>
        </p:nvSpPr>
        <p:spPr>
          <a:xfrm>
            <a:off x="7029" y="775653"/>
            <a:ext cx="5791430" cy="3136439"/>
          </a:xfrm>
          <a:prstGeom prst="rect">
            <a:avLst/>
          </a:prstGeom>
          <a:solidFill>
            <a:srgbClr val="153B4E">
              <a:alpha val="35360"/>
            </a:srgbClr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 Medium"/>
              <a:buNone/>
              <a:defRPr sz="6000" i="0" u="none" strike="noStrike" cap="none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 dirty="0"/>
          </a:p>
        </p:txBody>
      </p:sp>
      <p:sp>
        <p:nvSpPr>
          <p:cNvPr id="16" name="Google Shape;16;p2"/>
          <p:cNvSpPr/>
          <p:nvPr/>
        </p:nvSpPr>
        <p:spPr>
          <a:xfrm flipH="1">
            <a:off x="3275037" y="823100"/>
            <a:ext cx="5869191" cy="4363942"/>
          </a:xfrm>
          <a:custGeom>
            <a:avLst/>
            <a:gdLst/>
            <a:ahLst/>
            <a:cxnLst/>
            <a:rect l="l" t="t" r="r" b="b"/>
            <a:pathLst>
              <a:path w="6751471" h="4901119" extrusionOk="0">
                <a:moveTo>
                  <a:pt x="0" y="4901119"/>
                </a:moveTo>
                <a:cubicBezTo>
                  <a:pt x="794" y="3261063"/>
                  <a:pt x="1588" y="1640056"/>
                  <a:pt x="2382" y="0"/>
                </a:cubicBezTo>
                <a:lnTo>
                  <a:pt x="6751471" y="4901119"/>
                </a:lnTo>
                <a:lnTo>
                  <a:pt x="0" y="4901119"/>
                </a:lnTo>
                <a:close/>
              </a:path>
            </a:pathLst>
          </a:custGeom>
          <a:solidFill>
            <a:schemeClr val="accent4">
              <a:alpha val="91734"/>
            </a:schemeClr>
          </a:solidFill>
          <a:ln>
            <a:noFill/>
          </a:ln>
          <a:effectLst>
            <a:outerShdw blurRad="50800" dist="38100" dir="13500000" algn="br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/>
          <p:nvPr/>
        </p:nvSpPr>
        <p:spPr>
          <a:xfrm>
            <a:off x="0" y="1"/>
            <a:ext cx="9144000" cy="778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3"/>
          <p:cNvSpPr/>
          <p:nvPr/>
        </p:nvSpPr>
        <p:spPr>
          <a:xfrm>
            <a:off x="-1333" y="4930953"/>
            <a:ext cx="9145200" cy="21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3"/>
          <p:cNvSpPr/>
          <p:nvPr/>
        </p:nvSpPr>
        <p:spPr>
          <a:xfrm rot="10800000" flipH="1">
            <a:off x="-3378" y="4905272"/>
            <a:ext cx="9147300" cy="44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3"/>
          <p:cNvSpPr txBox="1"/>
          <p:nvPr/>
        </p:nvSpPr>
        <p:spPr>
          <a:xfrm>
            <a:off x="7699248" y="4930953"/>
            <a:ext cx="1444200" cy="2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Slide </a:t>
            </a:r>
            <a:fld id="{00000000-1234-1234-1234-123412341234}" type="slidenum">
              <a:rPr lang="en" sz="1100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‹Nr.›</a:t>
            </a:fld>
            <a:endParaRPr sz="1100" b="1" i="0" u="none" strike="noStrike" cap="none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1"/>
          </p:nvPr>
        </p:nvSpPr>
        <p:spPr>
          <a:xfrm>
            <a:off x="243175" y="1168900"/>
            <a:ext cx="8621700" cy="34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36195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Montserrat"/>
              <a:buChar char="❖"/>
              <a:defRPr sz="21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▪"/>
              <a:defRPr sz="1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238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ontserrat"/>
              <a:buChar char="o"/>
              <a:defRPr sz="15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•"/>
              <a:defRPr sz="14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•"/>
              <a:defRPr sz="14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238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ontserrat"/>
              <a:buChar char="•"/>
              <a:defRPr sz="15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238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ontserrat"/>
              <a:buChar char="•"/>
              <a:defRPr sz="15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238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ontserrat"/>
              <a:buChar char="•"/>
              <a:defRPr sz="15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238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ontserrat"/>
              <a:buChar char="•"/>
              <a:defRPr sz="15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title"/>
          </p:nvPr>
        </p:nvSpPr>
        <p:spPr>
          <a:xfrm>
            <a:off x="132036" y="131954"/>
            <a:ext cx="7040100" cy="5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Montserrat Medium"/>
              <a:buNone/>
              <a:defRPr sz="3300" i="0" u="none" strike="noStrike" cap="none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pic>
        <p:nvPicPr>
          <p:cNvPr id="9" name="Picture 4" descr="http://gsics.atmos.umd.edu/pub/Development/Logos/GSICS180px.png">
            <a:extLst>
              <a:ext uri="{FF2B5EF4-FFF2-40B4-BE49-F238E27FC236}">
                <a16:creationId xmlns:a16="http://schemas.microsoft.com/office/drawing/2014/main" id="{524C9C3D-CE85-4864-B4FF-CF7B2421CC2E}"/>
              </a:ext>
            </a:extLst>
          </p:cNvPr>
          <p:cNvPicPr preferRelativeResize="0"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1173" y="199560"/>
            <a:ext cx="776556" cy="314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Google Shape;8;p1">
            <a:extLst>
              <a:ext uri="{FF2B5EF4-FFF2-40B4-BE49-F238E27FC236}">
                <a16:creationId xmlns:a16="http://schemas.microsoft.com/office/drawing/2014/main" id="{910FBED3-27C5-4E7E-946F-FF7959B162C3}"/>
              </a:ext>
            </a:extLst>
          </p:cNvPr>
          <p:cNvPicPr preferRelativeResize="0">
            <a:picLocks noChangeAspect="1"/>
          </p:cNvPicPr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7389458" y="190192"/>
            <a:ext cx="785444" cy="32430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2" name="Google Shape;11;p1">
            <a:extLst>
              <a:ext uri="{FF2B5EF4-FFF2-40B4-BE49-F238E27FC236}">
                <a16:creationId xmlns:a16="http://schemas.microsoft.com/office/drawing/2014/main" id="{3F1A1826-4582-4C41-A1A1-76DBBD0D4929}"/>
              </a:ext>
            </a:extLst>
          </p:cNvPr>
          <p:cNvSpPr txBox="1"/>
          <p:nvPr userDrawn="1"/>
        </p:nvSpPr>
        <p:spPr>
          <a:xfrm>
            <a:off x="-75938" y="4859703"/>
            <a:ext cx="7465396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100" b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Pre</a:t>
            </a:r>
            <a:r>
              <a:rPr lang="de-DE" sz="11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-Flight </a:t>
            </a:r>
            <a:r>
              <a:rPr lang="de-DE" sz="1100" b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Characterization</a:t>
            </a:r>
            <a:r>
              <a:rPr lang="de-DE" sz="11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and </a:t>
            </a:r>
            <a:r>
              <a:rPr lang="de-DE" sz="1100" b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Calibration</a:t>
            </a:r>
            <a:r>
              <a:rPr lang="de-DE" sz="11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" sz="11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Workshop, 19-22 November 2024, ESTEC, </a:t>
            </a:r>
            <a:r>
              <a:rPr lang="de-DE" sz="11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Noordwijk, NL</a:t>
            </a:r>
            <a:endParaRPr sz="1100" b="1" dirty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"/>
          <p:cNvSpPr/>
          <p:nvPr/>
        </p:nvSpPr>
        <p:spPr>
          <a:xfrm>
            <a:off x="0" y="1"/>
            <a:ext cx="9144000" cy="778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" name="Google Shape;34;p4"/>
          <p:cNvPicPr preferRelativeResize="0"/>
          <p:nvPr/>
        </p:nvPicPr>
        <p:blipFill rotWithShape="1">
          <a:blip r:embed="rId2">
            <a:alphaModFix amt="34000"/>
          </a:blip>
          <a:srcRect l="51339" t="39269" r="-2839" b="35419"/>
          <a:stretch/>
        </p:blipFill>
        <p:spPr>
          <a:xfrm flipH="1">
            <a:off x="6978317" y="0"/>
            <a:ext cx="2165683" cy="77812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4"/>
          <p:cNvSpPr/>
          <p:nvPr/>
        </p:nvSpPr>
        <p:spPr>
          <a:xfrm>
            <a:off x="-1333" y="4930953"/>
            <a:ext cx="9145200" cy="21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4"/>
          <p:cNvSpPr/>
          <p:nvPr/>
        </p:nvSpPr>
        <p:spPr>
          <a:xfrm rot="10800000" flipH="1">
            <a:off x="-3378" y="4905272"/>
            <a:ext cx="9147300" cy="44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4"/>
          <p:cNvSpPr txBox="1">
            <a:spLocks noGrp="1"/>
          </p:cNvSpPr>
          <p:nvPr>
            <p:ph type="body" idx="1"/>
          </p:nvPr>
        </p:nvSpPr>
        <p:spPr>
          <a:xfrm>
            <a:off x="289974" y="1084442"/>
            <a:ext cx="4131900" cy="35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36195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Montserrat"/>
              <a:buChar char="❖"/>
              <a:defRPr sz="21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▪"/>
              <a:defRPr sz="1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238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ontserrat"/>
              <a:buChar char="o"/>
              <a:defRPr sz="15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•"/>
              <a:defRPr sz="14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•"/>
              <a:defRPr sz="14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238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ontserrat"/>
              <a:buChar char="•"/>
              <a:defRPr sz="15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238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ontserrat"/>
              <a:buChar char="•"/>
              <a:defRPr sz="15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238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ontserrat"/>
              <a:buChar char="•"/>
              <a:defRPr sz="15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238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ontserrat"/>
              <a:buChar char="•"/>
              <a:defRPr sz="15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9" name="Google Shape;39;p4"/>
          <p:cNvSpPr txBox="1">
            <a:spLocks noGrp="1"/>
          </p:cNvSpPr>
          <p:nvPr>
            <p:ph type="body" idx="2"/>
          </p:nvPr>
        </p:nvSpPr>
        <p:spPr>
          <a:xfrm>
            <a:off x="4722271" y="1084442"/>
            <a:ext cx="4131900" cy="35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36195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Montserrat"/>
              <a:buChar char="❖"/>
              <a:defRPr sz="21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▪"/>
              <a:defRPr sz="1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238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ontserrat"/>
              <a:buChar char="o"/>
              <a:defRPr sz="15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•"/>
              <a:defRPr sz="14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•"/>
              <a:defRPr sz="14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238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ontserrat"/>
              <a:buChar char="•"/>
              <a:defRPr sz="15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238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ontserrat"/>
              <a:buChar char="•"/>
              <a:defRPr sz="15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238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ontserrat"/>
              <a:buChar char="•"/>
              <a:defRPr sz="15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238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Montserrat"/>
              <a:buChar char="•"/>
              <a:defRPr sz="15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40" name="Google Shape;40;p4"/>
          <p:cNvSpPr txBox="1">
            <a:spLocks noGrp="1"/>
          </p:cNvSpPr>
          <p:nvPr>
            <p:ph type="title"/>
          </p:nvPr>
        </p:nvSpPr>
        <p:spPr>
          <a:xfrm>
            <a:off x="132036" y="131954"/>
            <a:ext cx="7040100" cy="5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Montserrat Medium"/>
              <a:buNone/>
              <a:defRPr sz="3300" i="0" u="none" strike="noStrike" cap="none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41" name="Google Shape;41;p4"/>
          <p:cNvSpPr txBox="1"/>
          <p:nvPr/>
        </p:nvSpPr>
        <p:spPr>
          <a:xfrm>
            <a:off x="7699248" y="4930953"/>
            <a:ext cx="1444200" cy="2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Slide </a:t>
            </a:r>
            <a:fld id="{00000000-1234-1234-1234-123412341234}" type="slidenum">
              <a:rPr lang="en" sz="1100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‹Nr.›</a:t>
            </a:fld>
            <a:endParaRPr sz="1100" b="1" i="0" u="none" strike="noStrike" cap="none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1" name="Picture 4" descr="http://gsics.atmos.umd.edu/pub/Development/Logos/GSICS180px.png">
            <a:extLst>
              <a:ext uri="{FF2B5EF4-FFF2-40B4-BE49-F238E27FC236}">
                <a16:creationId xmlns:a16="http://schemas.microsoft.com/office/drawing/2014/main" id="{48D0A76C-1196-4A48-910E-01DB3F793E81}"/>
              </a:ext>
            </a:extLst>
          </p:cNvPr>
          <p:cNvPicPr preferRelativeResize="0"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1173" y="199560"/>
            <a:ext cx="776556" cy="314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Google Shape;8;p1">
            <a:extLst>
              <a:ext uri="{FF2B5EF4-FFF2-40B4-BE49-F238E27FC236}">
                <a16:creationId xmlns:a16="http://schemas.microsoft.com/office/drawing/2014/main" id="{201973C7-AD45-4984-B417-D506DAC53D22}"/>
              </a:ext>
            </a:extLst>
          </p:cNvPr>
          <p:cNvPicPr preferRelativeResize="0">
            <a:picLocks noChangeAspect="1"/>
          </p:cNvPicPr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7389458" y="190192"/>
            <a:ext cx="785444" cy="32430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3" name="Google Shape;11;p1">
            <a:extLst>
              <a:ext uri="{FF2B5EF4-FFF2-40B4-BE49-F238E27FC236}">
                <a16:creationId xmlns:a16="http://schemas.microsoft.com/office/drawing/2014/main" id="{59D4D4D8-36D6-4229-A548-BA5434F61813}"/>
              </a:ext>
            </a:extLst>
          </p:cNvPr>
          <p:cNvSpPr txBox="1"/>
          <p:nvPr userDrawn="1"/>
        </p:nvSpPr>
        <p:spPr>
          <a:xfrm>
            <a:off x="-75938" y="4859703"/>
            <a:ext cx="7465396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100" b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Pre</a:t>
            </a:r>
            <a:r>
              <a:rPr lang="de-DE" sz="11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-Flight </a:t>
            </a:r>
            <a:r>
              <a:rPr lang="de-DE" sz="1100" b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Characterization</a:t>
            </a:r>
            <a:r>
              <a:rPr lang="de-DE" sz="11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and </a:t>
            </a:r>
            <a:r>
              <a:rPr lang="de-DE" sz="1100" b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Calibration</a:t>
            </a:r>
            <a:r>
              <a:rPr lang="de-DE" sz="11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" sz="11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Workshop, 19-22 November 2024, ESTEC, </a:t>
            </a:r>
            <a:r>
              <a:rPr lang="de-DE" sz="11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Noordwijk, NL</a:t>
            </a:r>
            <a:endParaRPr sz="1100" b="1" dirty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"/>
          <p:cNvSpPr/>
          <p:nvPr/>
        </p:nvSpPr>
        <p:spPr>
          <a:xfrm>
            <a:off x="0" y="1"/>
            <a:ext cx="9144000" cy="778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5" name="Google Shape;45;p5"/>
          <p:cNvPicPr preferRelativeResize="0"/>
          <p:nvPr/>
        </p:nvPicPr>
        <p:blipFill rotWithShape="1">
          <a:blip r:embed="rId2">
            <a:alphaModFix amt="34000"/>
          </a:blip>
          <a:srcRect l="51339" t="39269" r="-2839" b="35419"/>
          <a:stretch/>
        </p:blipFill>
        <p:spPr>
          <a:xfrm flipH="1">
            <a:off x="6978317" y="0"/>
            <a:ext cx="2165683" cy="77812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5"/>
          <p:cNvSpPr/>
          <p:nvPr/>
        </p:nvSpPr>
        <p:spPr>
          <a:xfrm>
            <a:off x="-1333" y="4930953"/>
            <a:ext cx="9145200" cy="21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5"/>
          <p:cNvSpPr/>
          <p:nvPr/>
        </p:nvSpPr>
        <p:spPr>
          <a:xfrm rot="10800000" flipH="1">
            <a:off x="-3378" y="4905272"/>
            <a:ext cx="9147300" cy="44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5"/>
          <p:cNvSpPr txBox="1"/>
          <p:nvPr/>
        </p:nvSpPr>
        <p:spPr>
          <a:xfrm>
            <a:off x="7699248" y="4930953"/>
            <a:ext cx="1444200" cy="2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Slide </a:t>
            </a:r>
            <a:fld id="{00000000-1234-1234-1234-123412341234}" type="slidenum">
              <a:rPr lang="en" sz="1100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‹Nr.›</a:t>
            </a:fld>
            <a:endParaRPr sz="1100" b="1" i="0" u="none" strike="noStrike" cap="none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0" name="Google Shape;50;p5"/>
          <p:cNvSpPr txBox="1">
            <a:spLocks noGrp="1"/>
          </p:cNvSpPr>
          <p:nvPr>
            <p:ph type="title"/>
          </p:nvPr>
        </p:nvSpPr>
        <p:spPr>
          <a:xfrm>
            <a:off x="132036" y="131954"/>
            <a:ext cx="7040400" cy="5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Montserrat Medium"/>
              <a:buNone/>
              <a:defRPr sz="3300" i="0" u="none" strike="noStrike" cap="none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 dirty="0"/>
          </a:p>
        </p:txBody>
      </p:sp>
      <p:pic>
        <p:nvPicPr>
          <p:cNvPr id="9" name="Picture 4" descr="http://gsics.atmos.umd.edu/pub/Development/Logos/GSICS180px.png">
            <a:extLst>
              <a:ext uri="{FF2B5EF4-FFF2-40B4-BE49-F238E27FC236}">
                <a16:creationId xmlns:a16="http://schemas.microsoft.com/office/drawing/2014/main" id="{9C7FED09-675F-404A-A888-0EC3A995626A}"/>
              </a:ext>
            </a:extLst>
          </p:cNvPr>
          <p:cNvPicPr preferRelativeResize="0"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1173" y="199560"/>
            <a:ext cx="776556" cy="314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Google Shape;8;p1">
            <a:extLst>
              <a:ext uri="{FF2B5EF4-FFF2-40B4-BE49-F238E27FC236}">
                <a16:creationId xmlns:a16="http://schemas.microsoft.com/office/drawing/2014/main" id="{78C49AA1-431B-44C9-A80C-DF78AEA9A689}"/>
              </a:ext>
            </a:extLst>
          </p:cNvPr>
          <p:cNvPicPr preferRelativeResize="0">
            <a:picLocks noChangeAspect="1"/>
          </p:cNvPicPr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7389458" y="190192"/>
            <a:ext cx="785444" cy="32430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1" name="Google Shape;11;p1">
            <a:extLst>
              <a:ext uri="{FF2B5EF4-FFF2-40B4-BE49-F238E27FC236}">
                <a16:creationId xmlns:a16="http://schemas.microsoft.com/office/drawing/2014/main" id="{E025274D-0FD1-4233-B834-3468F8EB5C0A}"/>
              </a:ext>
            </a:extLst>
          </p:cNvPr>
          <p:cNvSpPr txBox="1"/>
          <p:nvPr userDrawn="1"/>
        </p:nvSpPr>
        <p:spPr>
          <a:xfrm>
            <a:off x="-75938" y="4859703"/>
            <a:ext cx="7465396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100" b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Pre</a:t>
            </a:r>
            <a:r>
              <a:rPr lang="de-DE" sz="11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-Flight </a:t>
            </a:r>
            <a:r>
              <a:rPr lang="de-DE" sz="1100" b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Characterization</a:t>
            </a:r>
            <a:r>
              <a:rPr lang="de-DE" sz="11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and </a:t>
            </a:r>
            <a:r>
              <a:rPr lang="de-DE" sz="1100" b="1" dirty="0" err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Calibration</a:t>
            </a:r>
            <a:r>
              <a:rPr lang="de-DE" sz="11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" sz="11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Workshop, 19-22 November 2024, ESTEC, </a:t>
            </a:r>
            <a:r>
              <a:rPr lang="de-DE" sz="11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Noordwijk, NL</a:t>
            </a:r>
            <a:endParaRPr sz="1100" b="1" dirty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-3378" y="0"/>
            <a:ext cx="9144000" cy="778200"/>
          </a:xfrm>
          <a:prstGeom prst="rect">
            <a:avLst/>
          </a:prstGeom>
          <a:solidFill>
            <a:srgbClr val="153B4E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Google Shape;7;p1"/>
          <p:cNvPicPr preferRelativeResize="0"/>
          <p:nvPr/>
        </p:nvPicPr>
        <p:blipFill rotWithShape="1">
          <a:blip r:embed="rId6">
            <a:alphaModFix amt="34000"/>
          </a:blip>
          <a:srcRect l="51339" t="39269" r="-2839" b="35419"/>
          <a:stretch/>
        </p:blipFill>
        <p:spPr>
          <a:xfrm flipH="1">
            <a:off x="6978317" y="0"/>
            <a:ext cx="2165683" cy="7781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1"/>
          <p:cNvSpPr/>
          <p:nvPr/>
        </p:nvSpPr>
        <p:spPr>
          <a:xfrm>
            <a:off x="-1333" y="4930953"/>
            <a:ext cx="9145200" cy="21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"/>
          <p:cNvSpPr/>
          <p:nvPr/>
        </p:nvSpPr>
        <p:spPr>
          <a:xfrm rot="10800000" flipH="1">
            <a:off x="-3378" y="4905272"/>
            <a:ext cx="9147300" cy="44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4" descr="http://gsics.atmos.umd.edu/pub/Development/Logos/GSICS180px.png">
            <a:extLst>
              <a:ext uri="{FF2B5EF4-FFF2-40B4-BE49-F238E27FC236}">
                <a16:creationId xmlns:a16="http://schemas.microsoft.com/office/drawing/2014/main" id="{7B5DDD9D-A426-F99F-5554-E8AB77C040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690" y="149707"/>
            <a:ext cx="982980" cy="398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B24C0C1-E29D-CCB2-B5FC-30C67F7F93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486" t="24357" r="12292" b="26022"/>
          <a:stretch/>
        </p:blipFill>
        <p:spPr>
          <a:xfrm>
            <a:off x="6823260" y="664078"/>
            <a:ext cx="2259430" cy="888085"/>
          </a:xfrm>
          <a:prstGeom prst="rect">
            <a:avLst/>
          </a:prstGeom>
        </p:spPr>
      </p:pic>
      <p:pic>
        <p:nvPicPr>
          <p:cNvPr id="4" name="Google Shape;8;p1">
            <a:extLst>
              <a:ext uri="{FF2B5EF4-FFF2-40B4-BE49-F238E27FC236}">
                <a16:creationId xmlns:a16="http://schemas.microsoft.com/office/drawing/2014/main" id="{40E224E6-4DA8-CEFB-9D65-1F10541F8368}"/>
              </a:ext>
            </a:extLst>
          </p:cNvPr>
          <p:cNvPicPr preferRelativeResize="0">
            <a:picLocks noChangeAspect="1"/>
          </p:cNvPicPr>
          <p:nvPr userDrawn="1"/>
        </p:nvPicPr>
        <p:blipFill rotWithShape="1">
          <a:blip r:embed="rId9">
            <a:alphaModFix/>
          </a:blip>
          <a:srcRect/>
          <a:stretch/>
        </p:blipFill>
        <p:spPr>
          <a:xfrm>
            <a:off x="107653" y="108840"/>
            <a:ext cx="994233" cy="41050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C15D314-6D7E-FC5C-05EE-D8AEBB613CF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486" t="24357" r="12292" b="26022"/>
          <a:stretch/>
        </p:blipFill>
        <p:spPr>
          <a:xfrm>
            <a:off x="7771092" y="108840"/>
            <a:ext cx="1369530" cy="538746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6"/>
          <p:cNvSpPr txBox="1">
            <a:spLocks noGrp="1"/>
          </p:cNvSpPr>
          <p:nvPr>
            <p:ph type="title"/>
          </p:nvPr>
        </p:nvSpPr>
        <p:spPr>
          <a:xfrm>
            <a:off x="0" y="695831"/>
            <a:ext cx="6662057" cy="1875919"/>
          </a:xfrm>
          <a:prstGeom prst="rect">
            <a:avLst/>
          </a:prstGeom>
          <a:solidFill>
            <a:srgbClr val="153B4E">
              <a:alpha val="71763"/>
            </a:srgbClr>
          </a:solidFill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Presentation Title</a:t>
            </a:r>
            <a:endParaRPr dirty="0"/>
          </a:p>
        </p:txBody>
      </p:sp>
      <p:sp>
        <p:nvSpPr>
          <p:cNvPr id="57" name="Google Shape;57;p6"/>
          <p:cNvSpPr txBox="1"/>
          <p:nvPr/>
        </p:nvSpPr>
        <p:spPr>
          <a:xfrm>
            <a:off x="5181300" y="3337078"/>
            <a:ext cx="3962700" cy="150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Presenter, </a:t>
            </a:r>
            <a:r>
              <a:rPr lang="en" sz="1600" b="1" dirty="0" err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Organisation</a:t>
            </a:r>
            <a:endParaRPr sz="1600" b="1" dirty="0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Agenda Item X.X</a:t>
            </a:r>
            <a:endParaRPr sz="1600" b="1" dirty="0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19-22 November 2024</a:t>
            </a:r>
            <a:endParaRPr sz="1600" b="1" dirty="0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ESA-ESTEC Noordwijk</a:t>
            </a:r>
          </a:p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The Netherland</a:t>
            </a:r>
            <a:endParaRPr sz="1600" b="1" dirty="0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7"/>
          <p:cNvSpPr txBox="1">
            <a:spLocks noGrp="1"/>
          </p:cNvSpPr>
          <p:nvPr>
            <p:ph type="title"/>
          </p:nvPr>
        </p:nvSpPr>
        <p:spPr>
          <a:xfrm>
            <a:off x="132036" y="131954"/>
            <a:ext cx="7040100" cy="5844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Slide title</a:t>
            </a:r>
            <a:endParaRPr dirty="0"/>
          </a:p>
        </p:txBody>
      </p:sp>
      <p:sp>
        <p:nvSpPr>
          <p:cNvPr id="63" name="Google Shape;63;p7"/>
          <p:cNvSpPr txBox="1">
            <a:spLocks noGrp="1"/>
          </p:cNvSpPr>
          <p:nvPr>
            <p:ph type="body" idx="1"/>
          </p:nvPr>
        </p:nvSpPr>
        <p:spPr>
          <a:xfrm>
            <a:off x="261150" y="1026550"/>
            <a:ext cx="8621700" cy="34971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120650" lvl="0" indent="0" algn="l" rtl="0">
              <a:spcBef>
                <a:spcPts val="800"/>
              </a:spcBef>
              <a:spcAft>
                <a:spcPts val="0"/>
              </a:spcAft>
              <a:buSzPts val="1700"/>
              <a:buNone/>
            </a:pPr>
            <a:endParaRPr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eos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3445F"/>
      </a:accent1>
      <a:accent2>
        <a:srgbClr val="A3CB34"/>
      </a:accent2>
      <a:accent3>
        <a:srgbClr val="C1666B"/>
      </a:accent3>
      <a:accent4>
        <a:srgbClr val="DDDDDD"/>
      </a:accent4>
      <a:accent5>
        <a:srgbClr val="7BC0D7"/>
      </a:accent5>
      <a:accent6>
        <a:srgbClr val="D1462F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3976fa30-1907-4356-8241-62ea5e1c0256}" enabled="1" method="Standard" siteId="{9a5cacd0-2bef-4dd7-ac5c-7ebe1f54f49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Bildschirmpräsentation (16:9)</PresentationFormat>
  <Paragraphs>7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Montserrat Medium</vt:lpstr>
      <vt:lpstr>Montserrat</vt:lpstr>
      <vt:lpstr>ceos</vt:lpstr>
      <vt:lpstr>Presentation Title</vt:lpstr>
      <vt:lpstr>Slide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von Bargen, Albrecht</dc:creator>
  <cp:lastModifiedBy>Bargen, Albrecht von</cp:lastModifiedBy>
  <cp:revision>2</cp:revision>
  <dcterms:modified xsi:type="dcterms:W3CDTF">2024-10-11T12:16:08Z</dcterms:modified>
</cp:coreProperties>
</file>