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59" r:id="rId6"/>
    <p:sldId id="275" r:id="rId7"/>
    <p:sldId id="278" r:id="rId8"/>
    <p:sldId id="260" r:id="rId9"/>
    <p:sldId id="262" r:id="rId10"/>
    <p:sldId id="263" r:id="rId11"/>
    <p:sldId id="264" r:id="rId12"/>
    <p:sldId id="265" r:id="rId13"/>
    <p:sldId id="273" r:id="rId14"/>
    <p:sldId id="267" r:id="rId15"/>
    <p:sldId id="274" r:id="rId1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7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  <p:sp>
        <p:nvSpPr>
          <p:cNvPr id="16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7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30/09 - 02/10/2020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turelearn.com/courses/presenting-your-work-with-impact/0/steps/1288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58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</a:t>
            </a:r>
            <a:r>
              <a:rPr lang="en-GB" dirty="0" smtClean="0"/>
              <a:t>/ open points </a:t>
            </a:r>
            <a:r>
              <a:rPr lang="en-GB" dirty="0"/>
              <a:t>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Conclusion/Open Points 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being proposed, inspired </a:t>
            </a:r>
            <a:r>
              <a:rPr lang="en-GB" sz="1100" dirty="0"/>
              <a:t>by the “</a:t>
            </a:r>
            <a:r>
              <a:rPr lang="en-GB" sz="1100" b="1" dirty="0"/>
              <a:t>Pixar Method of Storytelling</a:t>
            </a:r>
            <a:r>
              <a:rPr lang="en-GB" sz="1100" b="1" dirty="0" smtClean="0"/>
              <a:t>”</a:t>
            </a:r>
            <a:r>
              <a:rPr lang="en-GB" sz="1100" dirty="0" smtClean="0"/>
              <a:t>.</a:t>
            </a:r>
          </a:p>
          <a:p>
            <a:pPr algn="just"/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12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Pixar Method of Storytelling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3482" y="727199"/>
            <a:ext cx="8719068" cy="3937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– the animated film studio –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tells perfect stories.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Pixar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framework (*)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is a great way to tell a story because it goes beyond the solution and into the impact to truly add unique value.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This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approach is built around the concept that stories that are memorable will travel further and inspire greater action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. 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beauty of the Pixar framework is in its simplicity and flexibility, allowing you to take any story and maximize its impact using this easy-to-follow format. </a:t>
            </a: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For this reason, at SECESA 2020 we wish to follow the amazing storytelling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rules from the writers at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to provide an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interesting story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structure. 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b="1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b="1" dirty="0" smtClean="0">
                <a:solidFill>
                  <a:schemeClr val="bg2"/>
                </a:solidFill>
                <a:latin typeface="Verdana"/>
                <a:cs typeface="Verdana"/>
              </a:rPr>
              <a:t>The format goes like this: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Once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upon a time…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The, one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day…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Because of that…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Until…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Finally…</a:t>
            </a:r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9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900" dirty="0" smtClean="0">
                <a:solidFill>
                  <a:schemeClr val="bg2"/>
                </a:solidFill>
                <a:latin typeface="Verdana"/>
                <a:cs typeface="Verdana"/>
              </a:rPr>
              <a:t>(*) Ref.: </a:t>
            </a:r>
            <a:r>
              <a:rPr lang="de-DE" sz="900" i="1" dirty="0">
                <a:hlinkClick r:id="rId2"/>
              </a:rPr>
              <a:t>https://</a:t>
            </a:r>
            <a:r>
              <a:rPr lang="de-DE" sz="900" i="1" dirty="0" smtClean="0">
                <a:hlinkClick r:id="rId2"/>
              </a:rPr>
              <a:t>www.futurelearn.com/courses/presenting-your-work-with-impact/0/steps/128869</a:t>
            </a:r>
            <a:endParaRPr lang="de-DE" sz="900" i="1" dirty="0" smtClean="0"/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4509"/>
          <a:stretch/>
        </p:blipFill>
        <p:spPr>
          <a:xfrm>
            <a:off x="4473218" y="2147207"/>
            <a:ext cx="3218630" cy="206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Pixar Method of Storytelling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81755"/>
              </p:ext>
            </p:extLst>
          </p:nvPr>
        </p:nvGraphicFramePr>
        <p:xfrm>
          <a:off x="253482" y="1258460"/>
          <a:ext cx="8708025" cy="3599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61056">
                  <a:extLst>
                    <a:ext uri="{9D8B030D-6E8A-4147-A177-3AD203B41FA5}">
                      <a16:colId xmlns:a16="http://schemas.microsoft.com/office/drawing/2014/main" val="997026701"/>
                    </a:ext>
                  </a:extLst>
                </a:gridCol>
                <a:gridCol w="3178968">
                  <a:extLst>
                    <a:ext uri="{9D8B030D-6E8A-4147-A177-3AD203B41FA5}">
                      <a16:colId xmlns:a16="http://schemas.microsoft.com/office/drawing/2014/main" val="2531910773"/>
                    </a:ext>
                  </a:extLst>
                </a:gridCol>
                <a:gridCol w="3050382">
                  <a:extLst>
                    <a:ext uri="{9D8B030D-6E8A-4147-A177-3AD203B41FA5}">
                      <a16:colId xmlns:a16="http://schemas.microsoft.com/office/drawing/2014/main" val="928844141"/>
                    </a:ext>
                  </a:extLst>
                </a:gridCol>
                <a:gridCol w="717619">
                  <a:extLst>
                    <a:ext uri="{9D8B030D-6E8A-4147-A177-3AD203B41FA5}">
                      <a16:colId xmlns:a16="http://schemas.microsoft.com/office/drawing/2014/main" val="3139251131"/>
                    </a:ext>
                  </a:extLst>
                </a:gridCol>
              </a:tblGrid>
              <a:tr h="25127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Slide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Storytelling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SECESA potential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840101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en-US" sz="1100" b="1" i="0" u="none" strike="noStrike" kern="1200" baseline="0" dirty="0" smtClean="0"/>
                        <a:t>Once upon a time…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Beginning</a:t>
                      </a:r>
                      <a:r>
                        <a:rPr lang="de-DE" sz="1100" b="1" u="none" strike="noStrike" kern="1200" baseline="0" dirty="0" smtClean="0"/>
                        <a:t>/Exposition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Establishing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story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background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context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Introduction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Overview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of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)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problem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topic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rgbClr val="C00000"/>
                          </a:solidFill>
                        </a:rPr>
                        <a:t>(Note: introduction of author + background is do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ne by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</a:rPr>
                        <a:t> the chairman)</a:t>
                      </a:r>
                      <a:endParaRPr lang="de-DE" sz="11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2189808884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Then</a:t>
                      </a:r>
                      <a:r>
                        <a:rPr lang="de-DE" sz="1100" b="1" i="0" u="none" strike="noStrike" kern="1200" baseline="0" dirty="0" smtClean="0"/>
                        <a:t>, </a:t>
                      </a:r>
                      <a:r>
                        <a:rPr lang="de-DE" sz="1100" b="1" i="0" u="none" strike="noStrike" kern="1200" baseline="0" dirty="0" err="1" smtClean="0"/>
                        <a:t>one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day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100" b="1" u="none" strike="noStrike" kern="1200" baseline="0" dirty="0" smtClean="0"/>
                        <a:t>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event that triggers the change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Test Case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idea of how to solve/ overcome the problem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977168688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Because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of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that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Rising</a:t>
                      </a:r>
                      <a:r>
                        <a:rPr lang="de-DE" sz="1100" b="1" u="none" strike="noStrike" kern="1200" baseline="0" dirty="0" smtClean="0"/>
                        <a:t> 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"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hero's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journey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"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u="none" strike="noStrike" kern="1200" baseline="0" dirty="0" smtClean="0"/>
                        <a:t>Research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What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was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done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Actions taken to go from idea to implementation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655343656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Until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u="none" strike="noStrike" kern="1200" baseline="0" dirty="0" smtClean="0"/>
                        <a:t>Climax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high point of the story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Everything else has led to this moment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smtClean="0"/>
                        <a:t>Conclusions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Results + evaluation of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243729069"/>
                  </a:ext>
                </a:extLst>
              </a:tr>
              <a:tr h="627230">
                <a:tc>
                  <a:txBody>
                    <a:bodyPr/>
                    <a:lstStyle/>
                    <a:p>
                      <a:r>
                        <a:rPr lang="en-US" sz="1100" b="1" i="0" dirty="0" smtClean="0"/>
                        <a:t>Finally…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Ending/Resolution</a:t>
                      </a:r>
                      <a:endParaRPr lang="en-US" sz="11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Outlook/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indication of future/ closure</a:t>
                      </a:r>
                      <a:endParaRPr lang="en-US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The story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is brought to close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Final Remarks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Lessons learned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u="none" strike="noStrike" kern="1200" baseline="0" dirty="0" smtClean="0">
                          <a:solidFill>
                            <a:schemeClr val="bg2"/>
                          </a:solidFill>
                        </a:rPr>
                        <a:t>Open points for future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1" u="none" strike="noStrike" kern="1200" baseline="0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89482748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3482" y="694544"/>
            <a:ext cx="8719068" cy="5372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Presented below is a breakdown of the Pixar method of storytelling and its adaptation to SECESA 2020.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Happy Storytelling!</a:t>
            </a: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5" y="727200"/>
            <a:ext cx="8888945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Once upon a </a:t>
            </a:r>
            <a:r>
              <a:rPr lang="en-GB" b="1" dirty="0" smtClean="0"/>
              <a:t>time	</a:t>
            </a:r>
            <a:r>
              <a:rPr lang="en-GB" dirty="0" smtClean="0"/>
              <a:t>(= the problem/ topic introduction)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One day 		</a:t>
            </a:r>
            <a:r>
              <a:rPr lang="en-GB" dirty="0" smtClean="0"/>
              <a:t>(= the idea that you had for the solution)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Because of that </a:t>
            </a:r>
            <a:r>
              <a:rPr lang="en-GB" b="1" dirty="0" smtClean="0"/>
              <a:t>	</a:t>
            </a:r>
            <a:r>
              <a:rPr lang="en-GB" dirty="0" smtClean="0"/>
              <a:t>(= what was done)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Until 		</a:t>
            </a:r>
            <a:r>
              <a:rPr lang="en-GB" dirty="0" smtClean="0"/>
              <a:t>(= results, evaluation)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Until (Cont’d)</a:t>
            </a:r>
            <a:endParaRPr lang="en-GB" b="1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Finally</a:t>
            </a:r>
            <a:r>
              <a:rPr lang="en-GB" b="1" dirty="0"/>
              <a:t> </a:t>
            </a:r>
            <a:r>
              <a:rPr lang="en-GB" b="1" dirty="0" smtClean="0"/>
              <a:t>		</a:t>
            </a:r>
            <a:r>
              <a:rPr lang="en-GB" dirty="0" smtClean="0"/>
              <a:t>(= conclusion/ open points for future work)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Finally (Cont’d)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Once upon a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</a:t>
            </a:r>
            <a:r>
              <a:rPr lang="en-GB" dirty="0" smtClean="0"/>
              <a:t>problem/ </a:t>
            </a:r>
            <a:r>
              <a:rPr lang="en-GB" dirty="0"/>
              <a:t>topic introduction)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Describe </a:t>
            </a:r>
            <a:r>
              <a:rPr lang="en-GB" b="1" dirty="0" smtClean="0">
                <a:solidFill>
                  <a:schemeClr val="accent1"/>
                </a:solidFill>
              </a:rPr>
              <a:t>in one slide </a:t>
            </a:r>
            <a:r>
              <a:rPr lang="en-GB" dirty="0" smtClean="0"/>
              <a:t>how the specific work/issue/problem used to be addressed before the introduction of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inefficient or wrong?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your motivation for the work?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Then, one 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idea that you had for </a:t>
            </a:r>
            <a:r>
              <a:rPr lang="en-GB" dirty="0" smtClean="0"/>
              <a:t>the </a:t>
            </a:r>
            <a:r>
              <a:rPr lang="en-GB" dirty="0"/>
              <a:t>solution)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one </a:t>
            </a:r>
            <a:r>
              <a:rPr lang="en-GB" b="1" dirty="0" smtClean="0">
                <a:solidFill>
                  <a:schemeClr val="accent1"/>
                </a:solidFill>
              </a:rPr>
              <a:t>slide </a:t>
            </a:r>
            <a:r>
              <a:rPr lang="en-GB" dirty="0" smtClean="0"/>
              <a:t>the idea that you had for the solution/approach/tool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could have been done better?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did the idea come from?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infused from a different domain?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defined for a different application?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8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Because of that…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</a:t>
            </a:r>
            <a:r>
              <a:rPr lang="en-GB" dirty="0" smtClean="0"/>
              <a:t>what was done / the </a:t>
            </a:r>
            <a:r>
              <a:rPr lang="en-GB" dirty="0"/>
              <a:t>actions taken to go from idea to implementation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one slide </a:t>
            </a:r>
            <a:r>
              <a:rPr lang="en-GB" dirty="0"/>
              <a:t>what was done to research </a:t>
            </a:r>
            <a:r>
              <a:rPr lang="en-GB" dirty="0" smtClean="0"/>
              <a:t>or to tailor/adapt/fine-tune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how did you define that solution?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necessary to find or to </a:t>
            </a:r>
            <a:r>
              <a:rPr lang="en-GB" i="1" dirty="0"/>
              <a:t>change?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</a:t>
            </a:r>
            <a:r>
              <a:rPr lang="en-GB" i="1" dirty="0"/>
              <a:t>there </a:t>
            </a:r>
            <a:r>
              <a:rPr lang="en-GB" i="1" dirty="0" smtClean="0"/>
              <a:t>anybody to convince?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hat </a:t>
            </a:r>
            <a:r>
              <a:rPr lang="en-GB" i="1" dirty="0"/>
              <a:t>did you have to do</a:t>
            </a:r>
            <a:r>
              <a:rPr lang="en-GB" i="1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58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927</Words>
  <Application>Microsoft Office PowerPoint</Application>
  <PresentationFormat>On-screen Show (16:9)</PresentationFormat>
  <Paragraphs>135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The Pixar Method of Storytelling</vt:lpstr>
      <vt:lpstr>The Pixar Method of Storytelling</vt:lpstr>
      <vt:lpstr>Table of Content</vt:lpstr>
      <vt:lpstr>Once upon a time…</vt:lpstr>
      <vt:lpstr>Then, one day…</vt:lpstr>
      <vt:lpstr>Because of that…</vt:lpstr>
      <vt:lpstr>Until…</vt:lpstr>
      <vt:lpstr>Until… (cont’d)</vt:lpstr>
      <vt:lpstr>Finally…</vt:lpstr>
      <vt:lpstr>Finally… (cont’d)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876</cp:revision>
  <cp:lastPrinted>2019-09-10T07:31:34Z</cp:lastPrinted>
  <dcterms:created xsi:type="dcterms:W3CDTF">2009-03-03T09:28:14Z</dcterms:created>
  <dcterms:modified xsi:type="dcterms:W3CDTF">2020-08-05T06:54:26Z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