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7"/>
  </p:notesMasterIdLst>
  <p:handoutMasterIdLst>
    <p:handoutMasterId r:id="rId18"/>
  </p:handoutMasterIdLst>
  <p:sldIdLst>
    <p:sldId id="258" r:id="rId5"/>
    <p:sldId id="259" r:id="rId6"/>
    <p:sldId id="275" r:id="rId7"/>
    <p:sldId id="278" r:id="rId8"/>
    <p:sldId id="260" r:id="rId9"/>
    <p:sldId id="262" r:id="rId10"/>
    <p:sldId id="263" r:id="rId11"/>
    <p:sldId id="264" r:id="rId12"/>
    <p:sldId id="265" r:id="rId13"/>
    <p:sldId id="273" r:id="rId14"/>
    <p:sldId id="267" r:id="rId15"/>
    <p:sldId id="274" r:id="rId16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Wischert" initials="DW" lastIdx="10" clrIdx="0">
    <p:extLst>
      <p:ext uri="{19B8F6BF-5375-455C-9EA6-DF929625EA0E}">
        <p15:presenceInfo xmlns:p15="http://schemas.microsoft.com/office/powerpoint/2012/main" userId="S-1-5-21-3877897231-801669177-1469586255-7629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542"/>
    <a:srgbClr val="4DBE13"/>
    <a:srgbClr val="0098DB"/>
    <a:srgbClr val="00549F"/>
    <a:srgbClr val="FDC82F"/>
    <a:srgbClr val="00338D"/>
    <a:srgbClr val="D0103A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90" autoAdjust="0"/>
    <p:restoredTop sz="91429"/>
  </p:normalViewPr>
  <p:slideViewPr>
    <p:cSldViewPr snapToGrid="0">
      <p:cViewPr varScale="1">
        <p:scale>
          <a:sx n="134" d="100"/>
          <a:sy n="134" d="100"/>
        </p:scale>
        <p:origin x="498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8/5/2020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29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x-none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x-none" noProof="0"/>
              <a:t>Click to edit Master title style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1"/>
            <a:ext cx="5143501" cy="9144001"/>
          </a:xfrm>
          <a:prstGeom prst="rect">
            <a:avLst/>
          </a:prstGeom>
        </p:spPr>
      </p:pic>
      <p:cxnSp>
        <p:nvCxnSpPr>
          <p:cNvPr id="63" name="Straight Connector 62"/>
          <p:cNvCxnSpPr/>
          <p:nvPr userDrawn="1"/>
        </p:nvCxnSpPr>
        <p:spPr>
          <a:xfrm>
            <a:off x="161252" y="4527404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22" y="4603199"/>
            <a:ext cx="1166689" cy="4359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61"/>
          <a:stretch/>
        </p:blipFill>
        <p:spPr>
          <a:xfrm rot="10800000">
            <a:off x="7472608" y="3707122"/>
            <a:ext cx="1516180" cy="670101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8"/>
          <a:stretch/>
        </p:blipFill>
        <p:spPr>
          <a:xfrm>
            <a:off x="7472608" y="3707122"/>
            <a:ext cx="1044745" cy="669273"/>
          </a:xfrm>
          <a:prstGeom prst="rect">
            <a:avLst/>
          </a:prstGeom>
          <a:effectLst/>
        </p:spPr>
      </p:pic>
      <p:sp>
        <p:nvSpPr>
          <p:cNvPr id="14" name="Text Box 24"/>
          <p:cNvSpPr txBox="1">
            <a:spLocks noChangeArrowheads="1"/>
          </p:cNvSpPr>
          <p:nvPr userDrawn="1"/>
        </p:nvSpPr>
        <p:spPr bwMode="auto">
          <a:xfrm>
            <a:off x="6558427" y="3710836"/>
            <a:ext cx="869469" cy="30777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ts val="0"/>
              </a:spcBef>
            </a:pPr>
            <a:r>
              <a:rPr lang="en-GB" sz="1400" dirty="0" smtClean="0">
                <a:solidFill>
                  <a:schemeClr val="bg1"/>
                </a:solidFill>
                <a:latin typeface="NotesEsa" panose="02000506030000020004" pitchFamily="50" charset="0"/>
              </a:rPr>
              <a:t>Session 7</a:t>
            </a:r>
            <a:endParaRPr lang="en-GB" sz="1400" dirty="0">
              <a:solidFill>
                <a:schemeClr val="bg1"/>
              </a:solidFill>
              <a:latin typeface="NotesEsa" panose="02000506030000020004" pitchFamily="50" charset="0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 userDrawn="1"/>
        </p:nvSpPr>
        <p:spPr bwMode="auto">
          <a:xfrm>
            <a:off x="5355706" y="3710836"/>
            <a:ext cx="1158009" cy="30777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ts val="0"/>
              </a:spcBef>
            </a:pPr>
            <a:r>
              <a:rPr lang="en-GB" sz="1400" b="1" dirty="0" smtClean="0">
                <a:solidFill>
                  <a:schemeClr val="bg1"/>
                </a:solidFill>
                <a:latin typeface="NotesEsa" panose="02000506030000020004" pitchFamily="50" charset="0"/>
              </a:rPr>
              <a:t>SECESA 2020</a:t>
            </a:r>
            <a:endParaRPr lang="en-GB" sz="1400" b="1" dirty="0">
              <a:solidFill>
                <a:schemeClr val="bg1"/>
              </a:solidFill>
              <a:latin typeface="NotesEsa" panose="02000506030000020004" pitchFamily="50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3211183" y="4602515"/>
            <a:ext cx="1210456" cy="468000"/>
          </a:xfrm>
          <a:prstGeom prst="rect">
            <a:avLst/>
          </a:prstGeom>
        </p:spPr>
      </p:pic>
      <p:sp>
        <p:nvSpPr>
          <p:cNvPr id="16" name="Text Box 24"/>
          <p:cNvSpPr txBox="1">
            <a:spLocks noChangeArrowheads="1"/>
          </p:cNvSpPr>
          <p:nvPr userDrawn="1"/>
        </p:nvSpPr>
        <p:spPr bwMode="auto">
          <a:xfrm>
            <a:off x="4977289" y="4066554"/>
            <a:ext cx="2450607" cy="30777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GB" sz="1400" dirty="0" smtClean="0">
                <a:solidFill>
                  <a:schemeClr val="bg1"/>
                </a:solidFill>
                <a:latin typeface="NotesEsa" panose="02000506030000020004" pitchFamily="50" charset="0"/>
              </a:rPr>
              <a:t>30 September</a:t>
            </a:r>
            <a:r>
              <a:rPr lang="en-GB" sz="1400" baseline="0" dirty="0" smtClean="0">
                <a:solidFill>
                  <a:schemeClr val="bg1"/>
                </a:solidFill>
                <a:latin typeface="NotesEsa" panose="02000506030000020004" pitchFamily="50" charset="0"/>
              </a:rPr>
              <a:t> -</a:t>
            </a:r>
            <a:r>
              <a:rPr lang="en-GB" sz="1400" dirty="0" smtClean="0">
                <a:solidFill>
                  <a:schemeClr val="bg1"/>
                </a:solidFill>
                <a:latin typeface="NotesEsa" panose="02000506030000020004" pitchFamily="50" charset="0"/>
              </a:rPr>
              <a:t> 2 October 2020</a:t>
            </a:r>
            <a:endParaRPr lang="en-GB" sz="1400" dirty="0">
              <a:solidFill>
                <a:schemeClr val="bg1"/>
              </a:solidFill>
              <a:latin typeface="NotesEsa" panose="02000506030000020004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x-none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x-none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x-none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GB" dirty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x-none"/>
              <a:t>Click to edit Master title style</a:t>
            </a:r>
            <a:endParaRPr lang="en-GB" dirty="0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161252" y="4603604"/>
            <a:ext cx="1210456" cy="468000"/>
          </a:xfrm>
          <a:prstGeom prst="rect">
            <a:avLst/>
          </a:prstGeom>
          <a:noFill/>
          <a:ln>
            <a:noFill/>
          </a:ln>
          <a:effectLst>
            <a:innerShdw blurRad="1270000">
              <a:schemeClr val="bg2">
                <a:alpha val="60000"/>
              </a:schemeClr>
            </a:innerShdw>
          </a:effectLst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25" y="4601477"/>
            <a:ext cx="1166689" cy="435905"/>
          </a:xfrm>
          <a:prstGeom prst="rect">
            <a:avLst/>
          </a:prstGeom>
          <a:noFill/>
          <a:ln>
            <a:noFill/>
          </a:ln>
          <a:effectLst>
            <a:innerShdw blurRad="1270000">
              <a:schemeClr val="bg2">
                <a:alpha val="60000"/>
              </a:schemeClr>
            </a:innerShdw>
          </a:effectLst>
        </p:spPr>
      </p:pic>
      <p:sp>
        <p:nvSpPr>
          <p:cNvPr id="35" name="Text Box 34"/>
          <p:cNvSpPr txBox="1">
            <a:spLocks noChangeAspect="1" noChangeArrowheads="1"/>
          </p:cNvSpPr>
          <p:nvPr userDrawn="1"/>
        </p:nvSpPr>
        <p:spPr bwMode="auto">
          <a:xfrm>
            <a:off x="4477899" y="4697563"/>
            <a:ext cx="4520474" cy="33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SECESA | Session 7 </a:t>
            </a:r>
            <a:r>
              <a:rPr lang="en-GB" sz="800" noProof="1">
                <a:solidFill>
                  <a:schemeClr val="bg2"/>
                </a:solidFill>
              </a:rPr>
              <a:t>| </a:t>
            </a:r>
            <a:r>
              <a:rPr lang="en-GB" sz="800" noProof="1" smtClean="0">
                <a:solidFill>
                  <a:schemeClr val="bg2"/>
                </a:solidFill>
              </a:rPr>
              <a:t>30/09 - 02/10/2020 </a:t>
            </a:r>
          </a:p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Slide  </a:t>
            </a:r>
            <a:fld id="{71EAD4F2-866B-304A-9A50-FC7592816342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61"/>
          <a:stretch/>
        </p:blipFill>
        <p:spPr>
          <a:xfrm rot="10800000">
            <a:off x="7584057" y="43031"/>
            <a:ext cx="1516180" cy="670101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8"/>
          <a:stretch/>
        </p:blipFill>
        <p:spPr>
          <a:xfrm>
            <a:off x="7584057" y="43031"/>
            <a:ext cx="1044745" cy="669273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uturelearn.com/courses/presenting-your-work-with-impact/0/steps/12886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1492488"/>
            <a:ext cx="7972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Title of Presentation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15599" y="2300679"/>
            <a:ext cx="339528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Author/Presenter, Affiliation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3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Until… </a:t>
            </a:r>
            <a:r>
              <a:rPr lang="en-GB" i="1" dirty="0" smtClean="0"/>
              <a:t>(cont’d)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(= the application of your </a:t>
            </a:r>
            <a:r>
              <a:rPr lang="en-GB" dirty="0" smtClean="0"/>
              <a:t>solution: test </a:t>
            </a:r>
            <a:r>
              <a:rPr lang="en-GB" dirty="0"/>
              <a:t>case, results, </a:t>
            </a:r>
            <a:r>
              <a:rPr lang="en-GB" dirty="0" smtClean="0"/>
              <a:t>evaluation)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Describe </a:t>
            </a:r>
            <a:r>
              <a:rPr lang="en-GB" b="1" dirty="0">
                <a:solidFill>
                  <a:schemeClr val="accent1"/>
                </a:solidFill>
              </a:rPr>
              <a:t>in </a:t>
            </a:r>
            <a:r>
              <a:rPr lang="en-GB" b="1" dirty="0" smtClean="0">
                <a:solidFill>
                  <a:schemeClr val="accent1"/>
                </a:solidFill>
              </a:rPr>
              <a:t>max 2 slides </a:t>
            </a:r>
            <a:r>
              <a:rPr lang="en-GB" dirty="0" smtClean="0"/>
              <a:t>the application of the solution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where </a:t>
            </a:r>
            <a:r>
              <a:rPr lang="en-GB" i="1" dirty="0"/>
              <a:t>did you apply it? </a:t>
            </a:r>
            <a:endParaRPr lang="en-GB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/>
              <a:t>w</a:t>
            </a:r>
            <a:r>
              <a:rPr lang="en-GB" i="1" dirty="0" smtClean="0"/>
              <a:t>as there a test case?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was the result?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was the benefit and/or added value? </a:t>
            </a:r>
          </a:p>
          <a:p>
            <a:pPr>
              <a:buFont typeface="Arial" panose="020B0604020202020204" pitchFamily="34" charset="0"/>
              <a:buChar char="•"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9158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Finally…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(= Conclusion</a:t>
            </a:r>
            <a:r>
              <a:rPr lang="en-GB" dirty="0" smtClean="0"/>
              <a:t>/ open points </a:t>
            </a:r>
            <a:r>
              <a:rPr lang="en-GB" dirty="0"/>
              <a:t>for future </a:t>
            </a:r>
            <a:r>
              <a:rPr lang="en-GB" dirty="0" smtClean="0"/>
              <a:t>work)</a:t>
            </a:r>
          </a:p>
          <a:p>
            <a:endParaRPr lang="en-GB" dirty="0" smtClean="0"/>
          </a:p>
          <a:p>
            <a:r>
              <a:rPr lang="en-GB" dirty="0" smtClean="0"/>
              <a:t>Describe </a:t>
            </a:r>
            <a:r>
              <a:rPr lang="en-GB" b="1" dirty="0">
                <a:solidFill>
                  <a:schemeClr val="accent1"/>
                </a:solidFill>
              </a:rPr>
              <a:t>in </a:t>
            </a:r>
            <a:r>
              <a:rPr lang="en-GB" b="1" dirty="0" smtClean="0">
                <a:solidFill>
                  <a:schemeClr val="accent1"/>
                </a:solidFill>
              </a:rPr>
              <a:t>max 2 slides </a:t>
            </a:r>
            <a:r>
              <a:rPr lang="en-GB" dirty="0" smtClean="0"/>
              <a:t>the Conclusion of your success story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/>
              <a:t>what was the lesson learned?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are there still open points?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are the next steps?</a:t>
            </a:r>
            <a:endParaRPr lang="en-GB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8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Finally… </a:t>
            </a:r>
            <a:r>
              <a:rPr lang="en-GB" i="1" dirty="0" smtClean="0"/>
              <a:t>(cont’d)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(= Conclusion/Open Points for future </a:t>
            </a:r>
            <a:r>
              <a:rPr lang="en-GB" dirty="0" smtClean="0"/>
              <a:t>work)</a:t>
            </a:r>
          </a:p>
          <a:p>
            <a:endParaRPr lang="en-GB" dirty="0" smtClean="0"/>
          </a:p>
          <a:p>
            <a:r>
              <a:rPr lang="en-GB" dirty="0" smtClean="0"/>
              <a:t>Describe </a:t>
            </a:r>
            <a:r>
              <a:rPr lang="en-GB" b="1" dirty="0">
                <a:solidFill>
                  <a:schemeClr val="accent1"/>
                </a:solidFill>
              </a:rPr>
              <a:t>in </a:t>
            </a:r>
            <a:r>
              <a:rPr lang="en-GB" b="1" dirty="0" smtClean="0">
                <a:solidFill>
                  <a:schemeClr val="accent1"/>
                </a:solidFill>
              </a:rPr>
              <a:t>max 2 slides </a:t>
            </a:r>
            <a:r>
              <a:rPr lang="en-GB" dirty="0" smtClean="0"/>
              <a:t>the Conclusion of your success story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/>
              <a:t>what was the lesson learned?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are there still open points?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are the next steps?</a:t>
            </a:r>
            <a:endParaRPr lang="en-GB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88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Message from the Organisers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" y="699208"/>
            <a:ext cx="8814038" cy="3872792"/>
          </a:xfrm>
        </p:spPr>
        <p:txBody>
          <a:bodyPr/>
          <a:lstStyle/>
          <a:p>
            <a:pPr algn="just"/>
            <a:r>
              <a:rPr lang="en-GB" sz="1100" dirty="0" smtClean="0"/>
              <a:t>Dear SECESA Author,</a:t>
            </a:r>
          </a:p>
          <a:p>
            <a:pPr algn="just"/>
            <a:endParaRPr lang="en-GB" sz="1100" dirty="0"/>
          </a:p>
          <a:p>
            <a:pPr algn="just"/>
            <a:r>
              <a:rPr lang="en-GB" sz="1100" dirty="0" smtClean="0"/>
              <a:t>Thank you for submitting your work to this very special edition of the Conference. </a:t>
            </a:r>
          </a:p>
          <a:p>
            <a:pPr algn="just"/>
            <a:r>
              <a:rPr lang="en-GB" sz="1100" dirty="0" smtClean="0"/>
              <a:t>The Organisers did not want to cancel nor postpone the event, despite the circumstances imposed by Covid-19. They took the challenge of going digital, which is far from being trivial. </a:t>
            </a:r>
          </a:p>
          <a:p>
            <a:pPr algn="just"/>
            <a:endParaRPr lang="en-GB" sz="1100" dirty="0"/>
          </a:p>
          <a:p>
            <a:pPr algn="just"/>
            <a:r>
              <a:rPr lang="en-GB" sz="1100" dirty="0" smtClean="0"/>
              <a:t>In order to </a:t>
            </a:r>
            <a:r>
              <a:rPr lang="en-GB" sz="1100" b="1" dirty="0" smtClean="0"/>
              <a:t>ensure engagement </a:t>
            </a:r>
            <a:r>
              <a:rPr lang="en-GB" sz="1100" dirty="0" smtClean="0"/>
              <a:t>and compensate for the lack of physical interaction, </a:t>
            </a:r>
            <a:r>
              <a:rPr lang="en-GB" sz="1100" b="1" dirty="0" smtClean="0"/>
              <a:t>innovative formats </a:t>
            </a:r>
            <a:r>
              <a:rPr lang="en-GB" sz="1100" dirty="0" smtClean="0"/>
              <a:t>are being proposed, inspired </a:t>
            </a:r>
            <a:r>
              <a:rPr lang="en-GB" sz="1100" dirty="0"/>
              <a:t>by the “</a:t>
            </a:r>
            <a:r>
              <a:rPr lang="en-GB" sz="1100" b="1" dirty="0"/>
              <a:t>Pixar Method of Storytelling</a:t>
            </a:r>
            <a:r>
              <a:rPr lang="en-GB" sz="1100" b="1" dirty="0" smtClean="0"/>
              <a:t>”</a:t>
            </a:r>
            <a:r>
              <a:rPr lang="en-GB" sz="1100" dirty="0" smtClean="0"/>
              <a:t>.</a:t>
            </a:r>
          </a:p>
          <a:p>
            <a:pPr algn="just"/>
            <a:endParaRPr lang="en-GB" sz="1100" b="1" dirty="0"/>
          </a:p>
          <a:p>
            <a:pPr marL="358775" indent="-268288" algn="just">
              <a:buFont typeface="Wingdings" panose="05000000000000000000" pitchFamily="2" charset="2"/>
              <a:buChar char="ü"/>
            </a:pPr>
            <a:r>
              <a:rPr lang="en-GB" sz="1100" dirty="0" smtClean="0"/>
              <a:t>You are kindly requested to prepare your presentation </a:t>
            </a:r>
            <a:r>
              <a:rPr lang="en-GB" sz="1100" b="1" dirty="0" smtClean="0"/>
              <a:t>strictly sticking to this template</a:t>
            </a:r>
            <a:r>
              <a:rPr lang="en-GB" sz="1100" dirty="0" smtClean="0"/>
              <a:t>.</a:t>
            </a:r>
          </a:p>
          <a:p>
            <a:pPr marL="358775" indent="-268288" algn="just">
              <a:buFont typeface="Wingdings" panose="05000000000000000000" pitchFamily="2" charset="2"/>
              <a:buChar char="ü"/>
            </a:pPr>
            <a:r>
              <a:rPr lang="en-GB" sz="1100" dirty="0" smtClean="0"/>
              <a:t>We encourage </a:t>
            </a:r>
            <a:r>
              <a:rPr lang="en-US" sz="1100" dirty="0" smtClean="0"/>
              <a:t>to </a:t>
            </a:r>
            <a:r>
              <a:rPr lang="en-US" sz="1100" b="1" dirty="0"/>
              <a:t>use images, charts</a:t>
            </a:r>
            <a:r>
              <a:rPr lang="en-US" sz="1100" dirty="0"/>
              <a:t>, etc. (rather than text) wherever </a:t>
            </a:r>
            <a:r>
              <a:rPr lang="en-US" sz="1100" dirty="0" smtClean="0"/>
              <a:t>possible, </a:t>
            </a:r>
          </a:p>
          <a:p>
            <a:pPr marL="358775" indent="-268288" algn="just">
              <a:buFont typeface="Wingdings" panose="05000000000000000000" pitchFamily="2" charset="2"/>
              <a:buChar char="ü"/>
            </a:pPr>
            <a:r>
              <a:rPr lang="en-US" sz="1100" dirty="0" smtClean="0"/>
              <a:t>however please ensure</a:t>
            </a:r>
            <a:r>
              <a:rPr lang="en-GB" sz="1100" dirty="0" smtClean="0"/>
              <a:t> that your presentation time stays within </a:t>
            </a:r>
            <a:r>
              <a:rPr lang="en-GB" sz="1100" b="1" dirty="0" smtClean="0"/>
              <a:t>12 minutes</a:t>
            </a:r>
            <a:r>
              <a:rPr lang="en-GB" sz="1100" dirty="0" smtClean="0"/>
              <a:t>. </a:t>
            </a:r>
          </a:p>
          <a:p>
            <a:pPr algn="just"/>
            <a:endParaRPr lang="en-GB" sz="1100" dirty="0" smtClean="0"/>
          </a:p>
          <a:p>
            <a:pPr algn="just"/>
            <a:r>
              <a:rPr lang="en-GB" sz="1100" dirty="0" smtClean="0"/>
              <a:t>Thanks for your collaboration to make the event a success!</a:t>
            </a:r>
            <a:endParaRPr lang="en-GB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2111713" y="4774168"/>
            <a:ext cx="487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Please Remove </a:t>
            </a:r>
            <a:r>
              <a:rPr lang="en-GB" dirty="0" smtClean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this page from </a:t>
            </a:r>
            <a:r>
              <a:rPr lang="en-GB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your final set of slides</a:t>
            </a:r>
            <a:r>
              <a:rPr lang="en-GB" dirty="0" smtClean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 </a:t>
            </a:r>
            <a:endParaRPr lang="en-GB" dirty="0">
              <a:solidFill>
                <a:srgbClr val="C00000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3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Pixar Method of Storytelling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53482" y="727199"/>
            <a:ext cx="8719068" cy="39376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342900" algn="just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Pixar – the animated film studio –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tells perfect stories. </a:t>
            </a: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The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Pixar </a:t>
            </a: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framework (*)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is a great way to tell a story because it goes beyond the solution and into the impact to truly add unique value. </a:t>
            </a: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This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approach is built around the concept that stories that are memorable will travel further and inspire greater action</a:t>
            </a: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. The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beauty of the Pixar framework is in its simplicity and flexibility, allowing you to take any story and maximize its impact using this easy-to-follow format. </a:t>
            </a:r>
            <a:endParaRPr lang="en-US" sz="1100" dirty="0" smtClean="0">
              <a:solidFill>
                <a:schemeClr val="bg2"/>
              </a:solidFill>
              <a:latin typeface="Verdana"/>
              <a:cs typeface="Verdana"/>
            </a:endParaRPr>
          </a:p>
          <a:p>
            <a:pPr indent="-342900" algn="just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1100" dirty="0" smtClean="0">
              <a:solidFill>
                <a:schemeClr val="bg2"/>
              </a:solidFill>
              <a:latin typeface="Verdana"/>
              <a:cs typeface="Verdana"/>
            </a:endParaRPr>
          </a:p>
          <a:p>
            <a:pPr indent="-342900" algn="just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For this reason, at SECESA 2020 we wish to follow the amazing storytelling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rules from the writers at </a:t>
            </a: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Pixar to provide an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interesting story </a:t>
            </a: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structure. </a:t>
            </a:r>
          </a:p>
          <a:p>
            <a:pPr indent="-3429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1100" b="1" dirty="0" smtClean="0">
              <a:solidFill>
                <a:schemeClr val="bg2"/>
              </a:solidFill>
              <a:latin typeface="Verdana"/>
              <a:cs typeface="Verdana"/>
            </a:endParaRPr>
          </a:p>
          <a:p>
            <a:pPr indent="-3429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1100" b="1" dirty="0" smtClean="0">
                <a:solidFill>
                  <a:schemeClr val="bg2"/>
                </a:solidFill>
                <a:latin typeface="Verdana"/>
                <a:cs typeface="Verdana"/>
              </a:rPr>
              <a:t>The format goes like this:</a:t>
            </a:r>
          </a:p>
          <a:p>
            <a:pPr marL="342900" indent="-255588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Once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upon a time…</a:t>
            </a:r>
          </a:p>
          <a:p>
            <a:pPr marL="342900" indent="-255588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The, one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day…</a:t>
            </a:r>
          </a:p>
          <a:p>
            <a:pPr marL="342900" indent="-255588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Because of that…</a:t>
            </a:r>
          </a:p>
          <a:p>
            <a:pPr marL="342900" indent="-255588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Until…</a:t>
            </a:r>
          </a:p>
          <a:p>
            <a:pPr marL="342900" indent="-255588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Finally…</a:t>
            </a:r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1100" dirty="0">
              <a:solidFill>
                <a:schemeClr val="bg2"/>
              </a:solidFill>
              <a:latin typeface="Verdana"/>
              <a:cs typeface="Verdana"/>
            </a:endParaRPr>
          </a:p>
          <a:p>
            <a:pPr algn="r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900" dirty="0" smtClean="0">
              <a:solidFill>
                <a:schemeClr val="bg2"/>
              </a:solidFill>
              <a:latin typeface="Verdana"/>
              <a:cs typeface="Verdana"/>
            </a:endParaRPr>
          </a:p>
          <a:p>
            <a:pPr algn="r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900" dirty="0" smtClean="0">
                <a:solidFill>
                  <a:schemeClr val="bg2"/>
                </a:solidFill>
                <a:latin typeface="Verdana"/>
                <a:cs typeface="Verdana"/>
              </a:rPr>
              <a:t>(*) Ref.: </a:t>
            </a:r>
            <a:r>
              <a:rPr lang="de-DE" sz="900" i="1" dirty="0">
                <a:hlinkClick r:id="rId2"/>
              </a:rPr>
              <a:t>https://</a:t>
            </a:r>
            <a:r>
              <a:rPr lang="de-DE" sz="900" i="1" dirty="0" smtClean="0">
                <a:hlinkClick r:id="rId2"/>
              </a:rPr>
              <a:t>www.futurelearn.com/courses/presenting-your-work-with-impact/0/steps/128869</a:t>
            </a:r>
            <a:endParaRPr lang="de-DE" sz="900" i="1" dirty="0" smtClean="0"/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endParaRPr lang="de-DE" sz="1100" dirty="0">
              <a:solidFill>
                <a:schemeClr val="bg2"/>
              </a:solidFill>
              <a:latin typeface="Verdana"/>
              <a:cs typeface="Verdan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-4509"/>
          <a:stretch/>
        </p:blipFill>
        <p:spPr>
          <a:xfrm>
            <a:off x="4473218" y="2147207"/>
            <a:ext cx="3218630" cy="2062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11713" y="4774168"/>
            <a:ext cx="487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Please Remove </a:t>
            </a:r>
            <a:r>
              <a:rPr lang="en-GB" dirty="0" smtClean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this page from </a:t>
            </a:r>
            <a:r>
              <a:rPr lang="en-GB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your final set of slides</a:t>
            </a:r>
            <a:r>
              <a:rPr lang="en-GB" dirty="0" smtClean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 </a:t>
            </a:r>
            <a:endParaRPr lang="en-GB" dirty="0">
              <a:solidFill>
                <a:srgbClr val="C00000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9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Pixar Method of Storytelling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681755"/>
              </p:ext>
            </p:extLst>
          </p:nvPr>
        </p:nvGraphicFramePr>
        <p:xfrm>
          <a:off x="253482" y="1258460"/>
          <a:ext cx="8708025" cy="359903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61056">
                  <a:extLst>
                    <a:ext uri="{9D8B030D-6E8A-4147-A177-3AD203B41FA5}">
                      <a16:colId xmlns:a16="http://schemas.microsoft.com/office/drawing/2014/main" val="997026701"/>
                    </a:ext>
                  </a:extLst>
                </a:gridCol>
                <a:gridCol w="3178968">
                  <a:extLst>
                    <a:ext uri="{9D8B030D-6E8A-4147-A177-3AD203B41FA5}">
                      <a16:colId xmlns:a16="http://schemas.microsoft.com/office/drawing/2014/main" val="2531910773"/>
                    </a:ext>
                  </a:extLst>
                </a:gridCol>
                <a:gridCol w="3050382">
                  <a:extLst>
                    <a:ext uri="{9D8B030D-6E8A-4147-A177-3AD203B41FA5}">
                      <a16:colId xmlns:a16="http://schemas.microsoft.com/office/drawing/2014/main" val="928844141"/>
                    </a:ext>
                  </a:extLst>
                </a:gridCol>
                <a:gridCol w="717619">
                  <a:extLst>
                    <a:ext uri="{9D8B030D-6E8A-4147-A177-3AD203B41FA5}">
                      <a16:colId xmlns:a16="http://schemas.microsoft.com/office/drawing/2014/main" val="3139251131"/>
                    </a:ext>
                  </a:extLst>
                </a:gridCol>
              </a:tblGrid>
              <a:tr h="25127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Slide</a:t>
                      </a:r>
                      <a:endParaRPr lang="de-D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Storytelling</a:t>
                      </a:r>
                      <a:endParaRPr lang="de-D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SECESA potential</a:t>
                      </a:r>
                      <a:endParaRPr lang="de-D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8840101"/>
                  </a:ext>
                </a:extLst>
              </a:tr>
              <a:tr h="739040">
                <a:tc>
                  <a:txBody>
                    <a:bodyPr/>
                    <a:lstStyle/>
                    <a:p>
                      <a:r>
                        <a:rPr lang="en-US" sz="1100" b="1" i="0" u="none" strike="noStrike" kern="1200" baseline="0" dirty="0" smtClean="0"/>
                        <a:t>Once upon a time…</a:t>
                      </a:r>
                      <a:endParaRPr lang="de-DE" sz="1100" b="1" i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b="1" u="none" strike="noStrike" kern="1200" baseline="0" dirty="0" err="1" smtClean="0"/>
                        <a:t>Beginning</a:t>
                      </a:r>
                      <a:r>
                        <a:rPr lang="de-DE" sz="1100" b="1" u="none" strike="noStrike" kern="1200" baseline="0" dirty="0" smtClean="0"/>
                        <a:t>/Exposition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Establishing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story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background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/ 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context</a:t>
                      </a:r>
                      <a:endParaRPr lang="de-DE" sz="1100" u="none" strike="noStrike" kern="1200" baseline="0" dirty="0" smtClean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u="none" strike="noStrike" kern="1200" baseline="0" dirty="0" smtClean="0"/>
                        <a:t>Introduction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Overview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of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 (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research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) 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problem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/ 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topic</a:t>
                      </a:r>
                      <a:endParaRPr lang="de-DE" sz="1100" u="none" strike="noStrike" kern="1200" baseline="0" dirty="0" smtClean="0">
                        <a:solidFill>
                          <a:schemeClr val="bg2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u="none" strike="noStrike" kern="1200" baseline="0" dirty="0" smtClean="0">
                          <a:solidFill>
                            <a:srgbClr val="C00000"/>
                          </a:solidFill>
                        </a:rPr>
                        <a:t>(Note: introduction of author + background is do</a:t>
                      </a:r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ne by</a:t>
                      </a:r>
                      <a:r>
                        <a:rPr lang="en-US" sz="1100" baseline="0" dirty="0" smtClean="0">
                          <a:solidFill>
                            <a:srgbClr val="C00000"/>
                          </a:solidFill>
                        </a:rPr>
                        <a:t> the chairman)</a:t>
                      </a:r>
                      <a:endParaRPr lang="de-DE" sz="1100" dirty="0" smtClean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i="1" dirty="0" smtClean="0">
                          <a:solidFill>
                            <a:schemeClr val="bg2"/>
                          </a:solidFill>
                        </a:rPr>
                        <a:t>(1 slide)</a:t>
                      </a:r>
                      <a:endParaRPr lang="de-DE" sz="1100" i="1" dirty="0">
                        <a:solidFill>
                          <a:schemeClr val="bg2"/>
                        </a:solidFill>
                      </a:endParaRPr>
                    </a:p>
                  </a:txBody>
                  <a:tcPr marL="0" marR="36000"/>
                </a:tc>
                <a:extLst>
                  <a:ext uri="{0D108BD9-81ED-4DB2-BD59-A6C34878D82A}">
                    <a16:rowId xmlns:a16="http://schemas.microsoft.com/office/drawing/2014/main" val="2189808884"/>
                  </a:ext>
                </a:extLst>
              </a:tr>
              <a:tr h="576451">
                <a:tc>
                  <a:txBody>
                    <a:bodyPr/>
                    <a:lstStyle/>
                    <a:p>
                      <a:r>
                        <a:rPr lang="de-DE" sz="1100" b="1" i="0" u="none" strike="noStrike" kern="1200" baseline="0" dirty="0" err="1" smtClean="0"/>
                        <a:t>Then</a:t>
                      </a:r>
                      <a:r>
                        <a:rPr lang="de-DE" sz="1100" b="1" i="0" u="none" strike="noStrike" kern="1200" baseline="0" dirty="0" smtClean="0"/>
                        <a:t>, </a:t>
                      </a:r>
                      <a:r>
                        <a:rPr lang="de-DE" sz="1100" b="1" i="0" u="none" strike="noStrike" kern="1200" baseline="0" dirty="0" err="1" smtClean="0"/>
                        <a:t>one</a:t>
                      </a:r>
                      <a:r>
                        <a:rPr lang="de-DE" sz="1100" b="1" i="0" u="none" strike="noStrike" kern="1200" baseline="0" dirty="0" smtClean="0"/>
                        <a:t> </a:t>
                      </a:r>
                      <a:r>
                        <a:rPr lang="de-DE" sz="1100" b="1" i="0" u="none" strike="noStrike" kern="1200" baseline="0" dirty="0" err="1" smtClean="0"/>
                        <a:t>day</a:t>
                      </a:r>
                      <a:r>
                        <a:rPr lang="de-DE" sz="1100" b="1" i="0" u="none" strike="noStrike" kern="1200" baseline="0" dirty="0" smtClean="0"/>
                        <a:t>…</a:t>
                      </a:r>
                      <a:endParaRPr lang="de-DE" sz="1100" b="1" i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100" b="1" u="none" strike="noStrike" kern="1200" baseline="0" dirty="0" smtClean="0"/>
                        <a:t>Problem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The event that triggers the change</a:t>
                      </a:r>
                      <a:endParaRPr lang="de-DE" sz="11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u="none" strike="noStrike" kern="1200" baseline="0" dirty="0" smtClean="0"/>
                        <a:t>Test Case</a:t>
                      </a:r>
                      <a:endParaRPr lang="de-DE" sz="1100" b="1" u="none" strike="noStrike" kern="12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The idea of how to solve/ overcome the problem</a:t>
                      </a:r>
                      <a:endParaRPr lang="de-DE" sz="11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1100" i="1" dirty="0" smtClean="0">
                          <a:solidFill>
                            <a:schemeClr val="bg2"/>
                          </a:solidFill>
                        </a:rPr>
                        <a:t>(1 slide)</a:t>
                      </a:r>
                      <a:endParaRPr lang="de-DE" sz="1100" i="1" dirty="0">
                        <a:solidFill>
                          <a:schemeClr val="bg2"/>
                        </a:solidFill>
                      </a:endParaRPr>
                    </a:p>
                  </a:txBody>
                  <a:tcPr marL="0" marR="36000"/>
                </a:tc>
                <a:extLst>
                  <a:ext uri="{0D108BD9-81ED-4DB2-BD59-A6C34878D82A}">
                    <a16:rowId xmlns:a16="http://schemas.microsoft.com/office/drawing/2014/main" val="1977168688"/>
                  </a:ext>
                </a:extLst>
              </a:tr>
              <a:tr h="739040">
                <a:tc>
                  <a:txBody>
                    <a:bodyPr/>
                    <a:lstStyle/>
                    <a:p>
                      <a:r>
                        <a:rPr lang="de-DE" sz="1100" b="1" i="0" u="none" strike="noStrike" kern="1200" baseline="0" dirty="0" err="1" smtClean="0"/>
                        <a:t>Because</a:t>
                      </a:r>
                      <a:r>
                        <a:rPr lang="de-DE" sz="1100" b="1" i="0" u="none" strike="noStrike" kern="1200" baseline="0" dirty="0" smtClean="0"/>
                        <a:t> </a:t>
                      </a:r>
                      <a:r>
                        <a:rPr lang="de-DE" sz="1100" b="1" i="0" u="none" strike="noStrike" kern="1200" baseline="0" dirty="0" err="1" smtClean="0"/>
                        <a:t>of</a:t>
                      </a:r>
                      <a:r>
                        <a:rPr lang="de-DE" sz="1100" b="1" i="0" u="none" strike="noStrike" kern="1200" baseline="0" dirty="0" smtClean="0"/>
                        <a:t> </a:t>
                      </a:r>
                      <a:r>
                        <a:rPr lang="de-DE" sz="1100" b="1" i="0" u="none" strike="noStrike" kern="1200" baseline="0" dirty="0" err="1" smtClean="0"/>
                        <a:t>that</a:t>
                      </a:r>
                      <a:r>
                        <a:rPr lang="de-DE" sz="1100" b="1" i="0" u="none" strike="noStrike" kern="1200" baseline="0" dirty="0" smtClean="0"/>
                        <a:t>…</a:t>
                      </a:r>
                      <a:endParaRPr lang="de-DE" sz="1100" b="1" i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b="1" u="none" strike="noStrike" kern="1200" baseline="0" dirty="0" err="1" smtClean="0"/>
                        <a:t>Rising</a:t>
                      </a:r>
                      <a:r>
                        <a:rPr lang="de-DE" sz="1100" b="1" u="none" strike="noStrike" kern="1200" baseline="0" dirty="0" smtClean="0"/>
                        <a:t> Action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The "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hero's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journey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"</a:t>
                      </a:r>
                      <a:endParaRPr lang="de-DE" sz="11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1" u="none" strike="noStrike" kern="1200" baseline="0" dirty="0" smtClean="0"/>
                        <a:t>Research</a:t>
                      </a:r>
                      <a:endParaRPr lang="de-DE" sz="1100" b="1" u="none" strike="noStrike" kern="12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What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 was 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done</a:t>
                      </a:r>
                      <a:endParaRPr lang="de-DE" sz="1100" u="none" strike="noStrike" kern="1200" baseline="0" dirty="0" smtClean="0">
                        <a:solidFill>
                          <a:schemeClr val="bg2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bg2"/>
                          </a:solidFill>
                        </a:rPr>
                        <a:t>Actions taken to go from idea to implementation</a:t>
                      </a:r>
                      <a:endParaRPr lang="de-DE" sz="11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1100" i="1" dirty="0" smtClean="0">
                          <a:solidFill>
                            <a:schemeClr val="bg2"/>
                          </a:solidFill>
                        </a:rPr>
                        <a:t>(1 slide)</a:t>
                      </a:r>
                      <a:endParaRPr lang="de-DE" sz="1100" i="1" dirty="0">
                        <a:solidFill>
                          <a:schemeClr val="bg2"/>
                        </a:solidFill>
                      </a:endParaRPr>
                    </a:p>
                  </a:txBody>
                  <a:tcPr marL="0" marR="36000"/>
                </a:tc>
                <a:extLst>
                  <a:ext uri="{0D108BD9-81ED-4DB2-BD59-A6C34878D82A}">
                    <a16:rowId xmlns:a16="http://schemas.microsoft.com/office/drawing/2014/main" val="1655343656"/>
                  </a:ext>
                </a:extLst>
              </a:tr>
              <a:tr h="576451">
                <a:tc>
                  <a:txBody>
                    <a:bodyPr/>
                    <a:lstStyle/>
                    <a:p>
                      <a:r>
                        <a:rPr lang="de-DE" sz="1100" b="1" i="0" u="none" strike="noStrike" kern="1200" baseline="0" dirty="0" err="1" smtClean="0"/>
                        <a:t>Until</a:t>
                      </a:r>
                      <a:r>
                        <a:rPr lang="de-DE" sz="1100" b="1" i="0" u="none" strike="noStrike" kern="1200" baseline="0" dirty="0" smtClean="0"/>
                        <a:t>…</a:t>
                      </a:r>
                      <a:endParaRPr lang="de-DE" sz="1100" b="1" i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u="none" strike="noStrike" kern="1200" baseline="0" dirty="0" smtClean="0"/>
                        <a:t>Climax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The high point of the story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Everything else has led to this moment</a:t>
                      </a:r>
                      <a:endParaRPr lang="de-DE" sz="11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1" dirty="0" smtClean="0"/>
                        <a:t>Conclusions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Results + evaluation of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1100" i="1" dirty="0" smtClean="0">
                          <a:solidFill>
                            <a:schemeClr val="bg2"/>
                          </a:solidFill>
                        </a:rPr>
                        <a:t>(2 slides)</a:t>
                      </a:r>
                      <a:endParaRPr lang="de-DE" sz="1100" i="1" dirty="0">
                        <a:solidFill>
                          <a:schemeClr val="bg2"/>
                        </a:solidFill>
                      </a:endParaRPr>
                    </a:p>
                  </a:txBody>
                  <a:tcPr marL="0" marR="36000"/>
                </a:tc>
                <a:extLst>
                  <a:ext uri="{0D108BD9-81ED-4DB2-BD59-A6C34878D82A}">
                    <a16:rowId xmlns:a16="http://schemas.microsoft.com/office/drawing/2014/main" val="3243729069"/>
                  </a:ext>
                </a:extLst>
              </a:tr>
              <a:tr h="627230">
                <a:tc>
                  <a:txBody>
                    <a:bodyPr/>
                    <a:lstStyle/>
                    <a:p>
                      <a:r>
                        <a:rPr lang="en-US" sz="1100" b="1" i="0" dirty="0" smtClean="0"/>
                        <a:t>Finally…</a:t>
                      </a:r>
                      <a:endParaRPr lang="de-DE" sz="1100" b="1" i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Ending/Resolution</a:t>
                      </a:r>
                      <a:endParaRPr lang="en-US" sz="1100" b="1" dirty="0" smtClean="0">
                        <a:solidFill>
                          <a:schemeClr val="bg2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bg2"/>
                          </a:solidFill>
                        </a:rPr>
                        <a:t>Outlook/</a:t>
                      </a:r>
                      <a:r>
                        <a:rPr lang="en-US" sz="11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indication of future/ closure</a:t>
                      </a:r>
                      <a:endParaRPr lang="en-US" sz="1100" dirty="0" smtClean="0">
                        <a:solidFill>
                          <a:schemeClr val="bg2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bg2"/>
                          </a:solidFill>
                        </a:rPr>
                        <a:t>The story</a:t>
                      </a:r>
                      <a:r>
                        <a:rPr lang="en-US" sz="1100" baseline="0" dirty="0" smtClean="0">
                          <a:solidFill>
                            <a:schemeClr val="bg2"/>
                          </a:solidFill>
                        </a:rPr>
                        <a:t> is brought to close</a:t>
                      </a:r>
                      <a:endParaRPr lang="de-DE" sz="11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u="none" strike="noStrike" kern="1200" baseline="0" dirty="0" smtClean="0"/>
                        <a:t>Final Remarks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Lessons learned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u="none" strike="noStrike" kern="1200" baseline="0" dirty="0" smtClean="0">
                          <a:solidFill>
                            <a:schemeClr val="bg2"/>
                          </a:solidFill>
                        </a:rPr>
                        <a:t>Open points for future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1" u="none" strike="noStrike" kern="1200" baseline="0" dirty="0" smtClean="0">
                          <a:solidFill>
                            <a:schemeClr val="bg2"/>
                          </a:solidFill>
                        </a:rPr>
                        <a:t>(2 slides)</a:t>
                      </a:r>
                    </a:p>
                  </a:txBody>
                  <a:tcPr marL="0" marR="36000"/>
                </a:tc>
                <a:extLst>
                  <a:ext uri="{0D108BD9-81ED-4DB2-BD59-A6C34878D82A}">
                    <a16:rowId xmlns:a16="http://schemas.microsoft.com/office/drawing/2014/main" val="389482748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53482" y="694544"/>
            <a:ext cx="8719068" cy="5372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3429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Presented below is a breakdown of the Pixar method of storytelling and its adaptation to SECESA 2020.</a:t>
            </a:r>
          </a:p>
          <a:p>
            <a:pPr indent="-3429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Happy Storytelling!</a:t>
            </a:r>
            <a:endParaRPr lang="de-DE" sz="1100" dirty="0">
              <a:solidFill>
                <a:schemeClr val="bg2"/>
              </a:solidFill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1713" y="4774168"/>
            <a:ext cx="487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Please Remove </a:t>
            </a:r>
            <a:r>
              <a:rPr lang="en-GB" dirty="0" smtClean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this page from </a:t>
            </a:r>
            <a:r>
              <a:rPr lang="en-GB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your final set of slides</a:t>
            </a:r>
            <a:r>
              <a:rPr lang="en-GB" dirty="0" smtClean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 </a:t>
            </a:r>
            <a:endParaRPr lang="en-GB" dirty="0">
              <a:solidFill>
                <a:srgbClr val="C00000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3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Table of 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5" y="727200"/>
            <a:ext cx="8888945" cy="38232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GB" b="1" dirty="0"/>
              <a:t>Once upon a </a:t>
            </a:r>
            <a:r>
              <a:rPr lang="en-GB" b="1" dirty="0" smtClean="0"/>
              <a:t>time	</a:t>
            </a:r>
            <a:r>
              <a:rPr lang="en-GB" dirty="0" smtClean="0"/>
              <a:t>(= the problem/ topic introduction)</a:t>
            </a:r>
          </a:p>
          <a:p>
            <a:pPr>
              <a:buFont typeface="+mj-lt"/>
              <a:buAutoNum type="arabicPeriod"/>
            </a:pPr>
            <a:r>
              <a:rPr lang="en-GB" b="1" dirty="0" smtClean="0"/>
              <a:t>One day 		</a:t>
            </a:r>
            <a:r>
              <a:rPr lang="en-GB" dirty="0" smtClean="0"/>
              <a:t>(= the idea that you had for the solution)</a:t>
            </a:r>
            <a:endParaRPr lang="en-GB" dirty="0"/>
          </a:p>
          <a:p>
            <a:pPr>
              <a:buFont typeface="+mj-lt"/>
              <a:buAutoNum type="arabicPeriod"/>
            </a:pPr>
            <a:r>
              <a:rPr lang="en-GB" b="1" dirty="0"/>
              <a:t>Because of that </a:t>
            </a:r>
            <a:r>
              <a:rPr lang="en-GB" b="1" dirty="0" smtClean="0"/>
              <a:t>	</a:t>
            </a:r>
            <a:r>
              <a:rPr lang="en-GB" dirty="0" smtClean="0"/>
              <a:t>(= what was done)</a:t>
            </a:r>
            <a:endParaRPr lang="en-GB" dirty="0"/>
          </a:p>
          <a:p>
            <a:pPr>
              <a:buFont typeface="+mj-lt"/>
              <a:buAutoNum type="arabicPeriod"/>
            </a:pPr>
            <a:r>
              <a:rPr lang="en-GB" b="1" dirty="0" smtClean="0"/>
              <a:t>Until 		</a:t>
            </a:r>
            <a:r>
              <a:rPr lang="en-GB" dirty="0" smtClean="0"/>
              <a:t>(= results, evaluation)</a:t>
            </a:r>
          </a:p>
          <a:p>
            <a:pPr>
              <a:buFont typeface="+mj-lt"/>
              <a:buAutoNum type="arabicPeriod"/>
            </a:pPr>
            <a:r>
              <a:rPr lang="en-GB" b="1" dirty="0" smtClean="0"/>
              <a:t>Until (Cont’d)</a:t>
            </a:r>
            <a:endParaRPr lang="en-GB" b="1" dirty="0"/>
          </a:p>
          <a:p>
            <a:pPr>
              <a:buFont typeface="+mj-lt"/>
              <a:buAutoNum type="arabicPeriod"/>
            </a:pPr>
            <a:r>
              <a:rPr lang="en-GB" b="1" dirty="0" smtClean="0"/>
              <a:t>Finally</a:t>
            </a:r>
            <a:r>
              <a:rPr lang="en-GB" b="1" dirty="0"/>
              <a:t> </a:t>
            </a:r>
            <a:r>
              <a:rPr lang="en-GB" b="1" dirty="0" smtClean="0"/>
              <a:t>		</a:t>
            </a:r>
            <a:r>
              <a:rPr lang="en-GB" dirty="0" smtClean="0"/>
              <a:t>(= conclusion/ open points for future work)</a:t>
            </a:r>
          </a:p>
          <a:p>
            <a:pPr>
              <a:buFont typeface="+mj-lt"/>
              <a:buAutoNum type="arabicPeriod"/>
            </a:pPr>
            <a:r>
              <a:rPr lang="en-GB" b="1" dirty="0" smtClean="0"/>
              <a:t>Finally (Cont’d)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59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smtClean="0"/>
              <a:t>Once upon a time…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(= the </a:t>
            </a:r>
            <a:r>
              <a:rPr lang="en-GB" dirty="0" smtClean="0"/>
              <a:t>problem/ </a:t>
            </a:r>
            <a:r>
              <a:rPr lang="en-GB" dirty="0"/>
              <a:t>topic introduction)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Describe </a:t>
            </a:r>
            <a:r>
              <a:rPr lang="en-GB" b="1" dirty="0" smtClean="0">
                <a:solidFill>
                  <a:schemeClr val="accent1"/>
                </a:solidFill>
              </a:rPr>
              <a:t>in one slide </a:t>
            </a:r>
            <a:r>
              <a:rPr lang="en-GB" dirty="0" smtClean="0"/>
              <a:t>how the specific work/issue/problem used to be addressed before the introduction of your approach/tool/solution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was inefficient or wrong?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was the problem?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was your motivation for the work?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smtClean="0"/>
              <a:t>Then, one day…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(= the idea that you had for </a:t>
            </a:r>
            <a:r>
              <a:rPr lang="en-GB" dirty="0" smtClean="0"/>
              <a:t>the </a:t>
            </a:r>
            <a:r>
              <a:rPr lang="en-GB" dirty="0"/>
              <a:t>solution)</a:t>
            </a:r>
          </a:p>
          <a:p>
            <a:endParaRPr lang="en-GB" dirty="0" smtClean="0"/>
          </a:p>
          <a:p>
            <a:r>
              <a:rPr lang="en-GB" dirty="0" smtClean="0"/>
              <a:t>Describe </a:t>
            </a:r>
            <a:r>
              <a:rPr lang="en-GB" b="1" dirty="0">
                <a:solidFill>
                  <a:schemeClr val="accent1"/>
                </a:solidFill>
              </a:rPr>
              <a:t>in one </a:t>
            </a:r>
            <a:r>
              <a:rPr lang="en-GB" b="1" dirty="0" smtClean="0">
                <a:solidFill>
                  <a:schemeClr val="accent1"/>
                </a:solidFill>
              </a:rPr>
              <a:t>slide </a:t>
            </a:r>
            <a:r>
              <a:rPr lang="en-GB" dirty="0" smtClean="0"/>
              <a:t>the idea that you had for the solution/approach/tool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could have been done better?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where did the idea come from?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was it infused from a different domain?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was it defined for a different application?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8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Because of that…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(= </a:t>
            </a:r>
            <a:r>
              <a:rPr lang="en-GB" dirty="0" smtClean="0"/>
              <a:t>what was done / the </a:t>
            </a:r>
            <a:r>
              <a:rPr lang="en-GB" dirty="0"/>
              <a:t>actions taken to go from idea to implementation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dirty="0" smtClean="0"/>
              <a:t>Describe </a:t>
            </a:r>
            <a:r>
              <a:rPr lang="en-GB" b="1" dirty="0">
                <a:solidFill>
                  <a:schemeClr val="accent1"/>
                </a:solidFill>
              </a:rPr>
              <a:t>in </a:t>
            </a:r>
            <a:r>
              <a:rPr lang="en-GB" b="1" dirty="0" smtClean="0">
                <a:solidFill>
                  <a:schemeClr val="accent1"/>
                </a:solidFill>
              </a:rPr>
              <a:t>one slide </a:t>
            </a:r>
            <a:r>
              <a:rPr lang="en-GB" dirty="0"/>
              <a:t>what was done to research </a:t>
            </a:r>
            <a:r>
              <a:rPr lang="en-GB" dirty="0" smtClean="0"/>
              <a:t>or to tailor/adapt/fine-tune your approach/tool/solution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how did you define that solution?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was necessary to find or to </a:t>
            </a:r>
            <a:r>
              <a:rPr lang="en-GB" i="1" dirty="0"/>
              <a:t>change? </a:t>
            </a:r>
            <a:endParaRPr lang="en-GB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was </a:t>
            </a:r>
            <a:r>
              <a:rPr lang="en-GB" i="1" dirty="0"/>
              <a:t>there </a:t>
            </a:r>
            <a:r>
              <a:rPr lang="en-GB" i="1" dirty="0" smtClean="0"/>
              <a:t>anybody to convince?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/>
              <a:t>w</a:t>
            </a:r>
            <a:r>
              <a:rPr lang="en-GB" i="1" dirty="0" smtClean="0"/>
              <a:t>hat </a:t>
            </a:r>
            <a:r>
              <a:rPr lang="en-GB" i="1" dirty="0"/>
              <a:t>did you have to do</a:t>
            </a:r>
            <a:r>
              <a:rPr lang="en-GB" i="1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919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Until…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(= the application of your </a:t>
            </a:r>
            <a:r>
              <a:rPr lang="en-GB" dirty="0" smtClean="0"/>
              <a:t>solution: test </a:t>
            </a:r>
            <a:r>
              <a:rPr lang="en-GB" dirty="0"/>
              <a:t>case, results, </a:t>
            </a:r>
            <a:r>
              <a:rPr lang="en-GB" dirty="0" smtClean="0"/>
              <a:t>evaluation)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Describe </a:t>
            </a:r>
            <a:r>
              <a:rPr lang="en-GB" b="1" dirty="0">
                <a:solidFill>
                  <a:schemeClr val="accent1"/>
                </a:solidFill>
              </a:rPr>
              <a:t>in </a:t>
            </a:r>
            <a:r>
              <a:rPr lang="en-GB" b="1" dirty="0" smtClean="0">
                <a:solidFill>
                  <a:schemeClr val="accent1"/>
                </a:solidFill>
              </a:rPr>
              <a:t>max 2 slides </a:t>
            </a:r>
            <a:r>
              <a:rPr lang="en-GB" dirty="0" smtClean="0"/>
              <a:t>the application of the solution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where </a:t>
            </a:r>
            <a:r>
              <a:rPr lang="en-GB" i="1" dirty="0"/>
              <a:t>did you apply it? </a:t>
            </a:r>
            <a:endParaRPr lang="en-GB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/>
              <a:t>w</a:t>
            </a:r>
            <a:r>
              <a:rPr lang="en-GB" i="1" dirty="0" smtClean="0"/>
              <a:t>as there a test case?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was the result?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was the benefit and/or added value? </a:t>
            </a:r>
          </a:p>
          <a:p>
            <a:pPr>
              <a:buFont typeface="Arial" panose="020B0604020202020204" pitchFamily="34" charset="0"/>
              <a:buChar char="•"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3586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AFB3FCD24BE14BB8E99FC4858CCF6A" ma:contentTypeVersion="1" ma:contentTypeDescription="Create a new document." ma:contentTypeScope="" ma:versionID="9c3b142bb421fffb729e9379cf410f69">
  <xsd:schema xmlns:xsd="http://www.w3.org/2001/XMLSchema" xmlns:xs="http://www.w3.org/2001/XMLSchema" xmlns:p="http://schemas.microsoft.com/office/2006/metadata/properties" xmlns:ns2="b91d6311-c0bc-46f1-90e5-61f9797c02ec" targetNamespace="http://schemas.microsoft.com/office/2006/metadata/properties" ma:root="true" ma:fieldsID="3d377fc3c4a91517bf13ef29c437cdfd" ns2:_="">
    <xsd:import namespace="b91d6311-c0bc-46f1-90e5-61f9797c02ec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1d6311-c0bc-46f1-90e5-61f9797c02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91d6311-c0bc-46f1-90e5-61f9797c02ec">
      <UserInfo>
        <DisplayName>Daniel Wischert</DisplayName>
        <AccountId>1536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E5E786F-1860-4B61-8482-21C194044C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1d6311-c0bc-46f1-90e5-61f9797c02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b91d6311-c0bc-46f1-90e5-61f9797c02ec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 16-9.potx</Template>
  <TotalTime>0</TotalTime>
  <Words>927</Words>
  <Application>Microsoft Office PowerPoint</Application>
  <PresentationFormat>On-screen Show (16:9)</PresentationFormat>
  <Paragraphs>135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NotesEsa</vt:lpstr>
      <vt:lpstr>Tw Cen MT Condensed Extra Bold</vt:lpstr>
      <vt:lpstr>Verdana</vt:lpstr>
      <vt:lpstr>Wingdings</vt:lpstr>
      <vt:lpstr>NEW ESA Presentation 16-9</vt:lpstr>
      <vt:lpstr>PowerPoint Presentation</vt:lpstr>
      <vt:lpstr>Message from the Organisers</vt:lpstr>
      <vt:lpstr>The Pixar Method of Storytelling</vt:lpstr>
      <vt:lpstr>The Pixar Method of Storytelling</vt:lpstr>
      <vt:lpstr>Table of Content</vt:lpstr>
      <vt:lpstr>Once upon a time…</vt:lpstr>
      <vt:lpstr>Then, one day…</vt:lpstr>
      <vt:lpstr>Because of that…</vt:lpstr>
      <vt:lpstr>Until…</vt:lpstr>
      <vt:lpstr>Until… (cont’d)</vt:lpstr>
      <vt:lpstr>Finally…</vt:lpstr>
      <vt:lpstr>Finally… (cont’d)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Ilaria Roma</dc:creator>
  <cp:keywords/>
  <dc:description/>
  <cp:lastModifiedBy>Peter Fransiscus Kraan</cp:lastModifiedBy>
  <cp:revision>876</cp:revision>
  <cp:lastPrinted>2019-09-10T07:31:34Z</cp:lastPrinted>
  <dcterms:created xsi:type="dcterms:W3CDTF">2009-03-03T09:28:14Z</dcterms:created>
  <dcterms:modified xsi:type="dcterms:W3CDTF">2020-08-05T06:54:26Z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0x010100E3AFB3FCD24BE14BB8E99FC4858CCF6A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