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3"/>
  </p:notesMasterIdLst>
  <p:handoutMasterIdLst>
    <p:handoutMasterId r:id="rId14"/>
  </p:handoutMasterIdLst>
  <p:sldIdLst>
    <p:sldId id="258" r:id="rId5"/>
    <p:sldId id="259" r:id="rId6"/>
    <p:sldId id="276" r:id="rId7"/>
    <p:sldId id="277" r:id="rId8"/>
    <p:sldId id="278" r:id="rId9"/>
    <p:sldId id="279" r:id="rId10"/>
    <p:sldId id="280" r:id="rId11"/>
    <p:sldId id="281" r:id="rId12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Wischert" initials="DW" lastIdx="10" clrIdx="0">
    <p:extLst>
      <p:ext uri="{19B8F6BF-5375-455C-9EA6-DF929625EA0E}">
        <p15:presenceInfo xmlns:p15="http://schemas.microsoft.com/office/powerpoint/2012/main" userId="S-1-5-21-3877897231-801669177-1469586255-7629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542"/>
    <a:srgbClr val="4DBE13"/>
    <a:srgbClr val="0098DB"/>
    <a:srgbClr val="00549F"/>
    <a:srgbClr val="FDC82F"/>
    <a:srgbClr val="00338D"/>
    <a:srgbClr val="D0103A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91429"/>
  </p:normalViewPr>
  <p:slideViewPr>
    <p:cSldViewPr snapToGrid="0">
      <p:cViewPr varScale="1">
        <p:scale>
          <a:sx n="134" d="100"/>
          <a:sy n="134" d="100"/>
        </p:scale>
        <p:origin x="498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8/5/2020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2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x-none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x-none" noProof="0"/>
              <a:t>Click to edit Master 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1"/>
            <a:ext cx="5143501" cy="9144001"/>
          </a:xfrm>
          <a:prstGeom prst="rect">
            <a:avLst/>
          </a:prstGeom>
        </p:spPr>
      </p:pic>
      <p:cxnSp>
        <p:nvCxnSpPr>
          <p:cNvPr id="63" name="Straight Connector 62"/>
          <p:cNvCxnSpPr/>
          <p:nvPr userDrawn="1"/>
        </p:nvCxnSpPr>
        <p:spPr>
          <a:xfrm>
            <a:off x="161252" y="4527404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022" y="4603199"/>
            <a:ext cx="1166689" cy="435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61"/>
          <a:stretch/>
        </p:blipFill>
        <p:spPr>
          <a:xfrm rot="10800000">
            <a:off x="7472608" y="3707122"/>
            <a:ext cx="1516180" cy="670101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8"/>
          <a:stretch/>
        </p:blipFill>
        <p:spPr>
          <a:xfrm>
            <a:off x="7472608" y="3707122"/>
            <a:ext cx="1044745" cy="669273"/>
          </a:xfrm>
          <a:prstGeom prst="rect">
            <a:avLst/>
          </a:prstGeom>
          <a:effectLst/>
        </p:spPr>
      </p:pic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4977289" y="4066554"/>
            <a:ext cx="2450607" cy="30777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>
              <a:spcBef>
                <a:spcPts val="0"/>
              </a:spcBef>
            </a:pPr>
            <a:r>
              <a:rPr lang="en-GB" sz="1400" dirty="0" smtClean="0">
                <a:solidFill>
                  <a:schemeClr val="bg1"/>
                </a:solidFill>
                <a:latin typeface="NotesEsa" panose="02000506030000020004" pitchFamily="50" charset="0"/>
              </a:rPr>
              <a:t>30 September</a:t>
            </a:r>
            <a:r>
              <a:rPr lang="en-GB" sz="1400" baseline="0" dirty="0" smtClean="0">
                <a:solidFill>
                  <a:schemeClr val="bg1"/>
                </a:solidFill>
                <a:latin typeface="NotesEsa" panose="02000506030000020004" pitchFamily="50" charset="0"/>
              </a:rPr>
              <a:t> -</a:t>
            </a:r>
            <a:r>
              <a:rPr lang="en-GB" sz="1400" dirty="0" smtClean="0">
                <a:solidFill>
                  <a:schemeClr val="bg1"/>
                </a:solidFill>
                <a:latin typeface="NotesEsa" panose="02000506030000020004" pitchFamily="50" charset="0"/>
              </a:rPr>
              <a:t> 2 October 2020</a:t>
            </a:r>
            <a:endParaRPr lang="en-GB" sz="1400" dirty="0">
              <a:solidFill>
                <a:schemeClr val="bg1"/>
              </a:solidFill>
              <a:latin typeface="NotesEsa" panose="02000506030000020004" pitchFamily="50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 userDrawn="1"/>
        </p:nvSpPr>
        <p:spPr bwMode="auto">
          <a:xfrm>
            <a:off x="6558427" y="3710836"/>
            <a:ext cx="869469" cy="30777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GB" sz="1400" dirty="0" smtClean="0">
                <a:solidFill>
                  <a:schemeClr val="bg1"/>
                </a:solidFill>
                <a:latin typeface="NotesEsa" panose="02000506030000020004" pitchFamily="50" charset="0"/>
              </a:rPr>
              <a:t>Session 2</a:t>
            </a:r>
            <a:endParaRPr lang="en-GB" sz="1400" dirty="0">
              <a:solidFill>
                <a:schemeClr val="bg1"/>
              </a:solidFill>
              <a:latin typeface="NotesEsa" panose="02000506030000020004" pitchFamily="50" charset="0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 userDrawn="1"/>
        </p:nvSpPr>
        <p:spPr bwMode="auto">
          <a:xfrm>
            <a:off x="5355706" y="3710836"/>
            <a:ext cx="1158009" cy="30777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bg1"/>
                </a:solidFill>
                <a:latin typeface="NotesEsa" panose="02000506030000020004" pitchFamily="50" charset="0"/>
              </a:rPr>
              <a:t>SECESA 2020</a:t>
            </a:r>
            <a:endParaRPr lang="en-GB" sz="1400" b="1" dirty="0">
              <a:solidFill>
                <a:schemeClr val="bg1"/>
              </a:solidFill>
              <a:latin typeface="NotesEsa" panose="02000506030000020004" pitchFamily="50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3211183" y="4602515"/>
            <a:ext cx="1210456" cy="46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x-none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x-none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x-none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noProof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x-none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x-none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GB" dirty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x-none"/>
              <a:t>Click to edit Master title style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161252" y="4603604"/>
            <a:ext cx="1210456" cy="468000"/>
          </a:xfrm>
          <a:prstGeom prst="rect">
            <a:avLst/>
          </a:prstGeom>
          <a:noFill/>
          <a:ln>
            <a:noFill/>
          </a:ln>
          <a:effectLst>
            <a:innerShdw blurRad="1270000">
              <a:schemeClr val="bg2">
                <a:alpha val="60000"/>
              </a:schemeClr>
            </a:innerShdw>
          </a:effectLst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825" y="4601477"/>
            <a:ext cx="1166689" cy="435905"/>
          </a:xfrm>
          <a:prstGeom prst="rect">
            <a:avLst/>
          </a:prstGeom>
          <a:noFill/>
          <a:ln>
            <a:noFill/>
          </a:ln>
          <a:effectLst>
            <a:innerShdw blurRad="1270000">
              <a:schemeClr val="bg2">
                <a:alpha val="60000"/>
              </a:schemeClr>
            </a:innerShdw>
          </a:effectLst>
        </p:spPr>
      </p:pic>
      <p:sp>
        <p:nvSpPr>
          <p:cNvPr id="35" name="Text Box 34"/>
          <p:cNvSpPr txBox="1">
            <a:spLocks noChangeAspect="1" noChangeArrowheads="1"/>
          </p:cNvSpPr>
          <p:nvPr userDrawn="1"/>
        </p:nvSpPr>
        <p:spPr bwMode="auto">
          <a:xfrm>
            <a:off x="4477899" y="4697563"/>
            <a:ext cx="4520474" cy="33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SECESA | Session 2 </a:t>
            </a:r>
            <a:r>
              <a:rPr lang="en-GB" sz="800" noProof="1">
                <a:solidFill>
                  <a:schemeClr val="bg2"/>
                </a:solidFill>
              </a:rPr>
              <a:t>| </a:t>
            </a:r>
            <a:r>
              <a:rPr lang="en-GB" sz="800" noProof="1" smtClean="0">
                <a:solidFill>
                  <a:schemeClr val="bg2"/>
                </a:solidFill>
              </a:rPr>
              <a:t>30/09 - 02/10/2020 </a:t>
            </a:r>
          </a:p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61"/>
          <a:stretch/>
        </p:blipFill>
        <p:spPr>
          <a:xfrm rot="10800000">
            <a:off x="7584057" y="43031"/>
            <a:ext cx="1516180" cy="670101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8"/>
          <a:stretch/>
        </p:blipFill>
        <p:spPr>
          <a:xfrm>
            <a:off x="7584057" y="43031"/>
            <a:ext cx="1044745" cy="669273"/>
          </a:xfrm>
          <a:prstGeom prst="rect">
            <a:avLst/>
          </a:prstGeom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492488"/>
            <a:ext cx="7972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Title of Presentation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599" y="2300679"/>
            <a:ext cx="3395288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Author/Presenter, Affiliation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from the Organisers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6" y="699208"/>
            <a:ext cx="8814038" cy="3872792"/>
          </a:xfrm>
        </p:spPr>
        <p:txBody>
          <a:bodyPr/>
          <a:lstStyle/>
          <a:p>
            <a:pPr algn="just"/>
            <a:r>
              <a:rPr lang="en-GB" sz="1100" dirty="0" smtClean="0"/>
              <a:t>Dear SECESA Author,</a:t>
            </a:r>
          </a:p>
          <a:p>
            <a:pPr algn="just"/>
            <a:endParaRPr lang="en-GB" sz="1100" dirty="0"/>
          </a:p>
          <a:p>
            <a:pPr algn="just"/>
            <a:r>
              <a:rPr lang="en-GB" sz="1100" dirty="0" smtClean="0"/>
              <a:t>Thank you for submitting your work to this very special edition of the Conference. </a:t>
            </a:r>
          </a:p>
          <a:p>
            <a:pPr algn="just"/>
            <a:r>
              <a:rPr lang="en-GB" sz="1100" dirty="0" smtClean="0"/>
              <a:t>The Organisers did not want to cancel nor postpone the event, despite the circumstances imposed by Covid-19. They took the challenge of going digital, which is far from being trivial. </a:t>
            </a:r>
          </a:p>
          <a:p>
            <a:pPr algn="just"/>
            <a:endParaRPr lang="en-GB" sz="1100" dirty="0" smtClean="0"/>
          </a:p>
          <a:p>
            <a:pPr algn="just"/>
            <a:r>
              <a:rPr lang="en-GB" sz="1100" dirty="0" smtClean="0"/>
              <a:t>In order to </a:t>
            </a:r>
            <a:r>
              <a:rPr lang="en-GB" sz="1100" b="1" dirty="0" smtClean="0"/>
              <a:t>ensure engagement </a:t>
            </a:r>
            <a:r>
              <a:rPr lang="en-GB" sz="1100" dirty="0" smtClean="0"/>
              <a:t>and compensate for the lack of physical interaction, </a:t>
            </a:r>
            <a:r>
              <a:rPr lang="en-GB" sz="1100" b="1" dirty="0" smtClean="0"/>
              <a:t>innovative formats </a:t>
            </a:r>
            <a:r>
              <a:rPr lang="en-GB" sz="1100" dirty="0" smtClean="0"/>
              <a:t>are </a:t>
            </a:r>
            <a:r>
              <a:rPr lang="en-GB" sz="1100" smtClean="0"/>
              <a:t>being proposed.</a:t>
            </a:r>
            <a:endParaRPr lang="en-GB" sz="1100" b="1" dirty="0"/>
          </a:p>
          <a:p>
            <a:pPr marL="358775" indent="-268288" algn="just">
              <a:buFont typeface="Wingdings" panose="05000000000000000000" pitchFamily="2" charset="2"/>
              <a:buChar char="ü"/>
            </a:pPr>
            <a:r>
              <a:rPr lang="en-GB" sz="1100" dirty="0" smtClean="0"/>
              <a:t>You are kindly requested to prepare your presentation </a:t>
            </a:r>
            <a:r>
              <a:rPr lang="en-GB" sz="1100" b="1" dirty="0" smtClean="0"/>
              <a:t>strictly sticking to this template</a:t>
            </a:r>
            <a:r>
              <a:rPr lang="en-GB" sz="1100" dirty="0" smtClean="0"/>
              <a:t>.</a:t>
            </a:r>
          </a:p>
          <a:p>
            <a:pPr marL="358775" indent="-268288" algn="just">
              <a:buFont typeface="Wingdings" panose="05000000000000000000" pitchFamily="2" charset="2"/>
              <a:buChar char="ü"/>
            </a:pPr>
            <a:r>
              <a:rPr lang="en-GB" sz="1100" dirty="0" smtClean="0"/>
              <a:t>We encourage </a:t>
            </a:r>
            <a:r>
              <a:rPr lang="en-US" sz="1100" dirty="0" smtClean="0"/>
              <a:t>to </a:t>
            </a:r>
            <a:r>
              <a:rPr lang="en-US" sz="1100" b="1" dirty="0"/>
              <a:t>use images, charts</a:t>
            </a:r>
            <a:r>
              <a:rPr lang="en-US" sz="1100" dirty="0"/>
              <a:t>, etc. (rather than text) wherever </a:t>
            </a:r>
            <a:r>
              <a:rPr lang="en-US" sz="1100" dirty="0" smtClean="0"/>
              <a:t>possible, </a:t>
            </a:r>
          </a:p>
          <a:p>
            <a:pPr marL="358775" indent="-268288" algn="just">
              <a:buFont typeface="Wingdings" panose="05000000000000000000" pitchFamily="2" charset="2"/>
              <a:buChar char="ü"/>
            </a:pPr>
            <a:r>
              <a:rPr lang="en-US" sz="1100" dirty="0" smtClean="0"/>
              <a:t>however please ensure</a:t>
            </a:r>
            <a:r>
              <a:rPr lang="en-GB" sz="1100" dirty="0" smtClean="0"/>
              <a:t> that your presentation time stays within </a:t>
            </a:r>
            <a:r>
              <a:rPr lang="en-GB" sz="1100" b="1" dirty="0" smtClean="0"/>
              <a:t>10 minutes</a:t>
            </a:r>
            <a:r>
              <a:rPr lang="en-GB" sz="1100" dirty="0" smtClean="0"/>
              <a:t>. </a:t>
            </a:r>
          </a:p>
          <a:p>
            <a:pPr algn="just"/>
            <a:endParaRPr lang="en-GB" sz="1100" dirty="0" smtClean="0"/>
          </a:p>
          <a:p>
            <a:pPr algn="just"/>
            <a:r>
              <a:rPr lang="en-GB" sz="1100" dirty="0" smtClean="0"/>
              <a:t>Thanks for your collaboration to make the event a success!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111713" y="4774168"/>
            <a:ext cx="487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w Cen MT Condensed Extra Bold" panose="020B0803020202020204" pitchFamily="34" charset="0"/>
              </a:rPr>
              <a:t>Please Remove </a:t>
            </a:r>
            <a:r>
              <a:rPr lang="en-GB" dirty="0" smtClean="0">
                <a:solidFill>
                  <a:srgbClr val="C00000"/>
                </a:solidFill>
                <a:latin typeface="Tw Cen MT Condensed Extra Bold" panose="020B0803020202020204" pitchFamily="34" charset="0"/>
              </a:rPr>
              <a:t>this page from </a:t>
            </a:r>
            <a:r>
              <a:rPr lang="en-GB" dirty="0">
                <a:solidFill>
                  <a:srgbClr val="C00000"/>
                </a:solidFill>
                <a:latin typeface="Tw Cen MT Condensed Extra Bold" panose="020B0803020202020204" pitchFamily="34" charset="0"/>
              </a:rPr>
              <a:t>your final set of slides</a:t>
            </a:r>
            <a:r>
              <a:rPr lang="en-GB" dirty="0" smtClean="0">
                <a:solidFill>
                  <a:srgbClr val="C00000"/>
                </a:solidFill>
                <a:latin typeface="Tw Cen MT Condensed Extra Bold" panose="020B0803020202020204" pitchFamily="34" charset="0"/>
              </a:rPr>
              <a:t> </a:t>
            </a:r>
            <a:endParaRPr lang="en-GB" dirty="0">
              <a:solidFill>
                <a:srgbClr val="C00000"/>
              </a:solidFill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829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</a:t>
            </a:r>
            <a:r>
              <a:rPr lang="en-GB" dirty="0"/>
              <a:t>[Tool Name] </a:t>
            </a:r>
            <a:r>
              <a:rPr lang="en-GB" dirty="0" smtClean="0"/>
              <a:t>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the stakeholders?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 benefits offered?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[Tool Name] better than the competitors?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the audience learn more about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insert here relevant links (website/videos/LinkedIn/…)</a:t>
            </a:r>
          </a:p>
          <a:p>
            <a:endParaRPr lang="en-GB" dirty="0"/>
          </a:p>
          <a:p>
            <a:r>
              <a:rPr lang="en-GB" dirty="0" smtClean="0"/>
              <a:t>The organisers will add indication of the Breakout Room where the audience can join you for a more detailed presentation/demo (30 </a:t>
            </a:r>
            <a:r>
              <a:rPr lang="en-GB" dirty="0" err="1" smtClean="0"/>
              <a:t>mins</a:t>
            </a:r>
            <a:r>
              <a:rPr lang="en-GB" dirty="0" smtClean="0"/>
              <a:t> allocated)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6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91d6311-c0bc-46f1-90e5-61f9797c02ec">
      <UserInfo>
        <DisplayName>Daniel Wischert</DisplayName>
        <AccountId>1536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FB3FCD24BE14BB8E99FC4858CCF6A" ma:contentTypeVersion="1" ma:contentTypeDescription="Create a new document." ma:contentTypeScope="" ma:versionID="9c3b142bb421fffb729e9379cf410f69">
  <xsd:schema xmlns:xsd="http://www.w3.org/2001/XMLSchema" xmlns:xs="http://www.w3.org/2001/XMLSchema" xmlns:p="http://schemas.microsoft.com/office/2006/metadata/properties" xmlns:ns2="b91d6311-c0bc-46f1-90e5-61f9797c02ec" targetNamespace="http://schemas.microsoft.com/office/2006/metadata/properties" ma:root="true" ma:fieldsID="3d377fc3c4a91517bf13ef29c437cdfd" ns2:_="">
    <xsd:import namespace="b91d6311-c0bc-46f1-90e5-61f9797c02e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d6311-c0bc-46f1-90e5-61f9797c02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91d6311-c0bc-46f1-90e5-61f9797c02ec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5E786F-1860-4B61-8482-21C194044C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1d6311-c0bc-46f1-90e5-61f9797c0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 16-9.potx</Template>
  <TotalTime>0</TotalTime>
  <Words>223</Words>
  <Application>Microsoft Office PowerPoint</Application>
  <PresentationFormat>On-screen Show (16:9)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NotesEsa</vt:lpstr>
      <vt:lpstr>Tw Cen MT Condensed Extra Bold</vt:lpstr>
      <vt:lpstr>Verdana</vt:lpstr>
      <vt:lpstr>Wingdings</vt:lpstr>
      <vt:lpstr>NEW ESA Presentation 16-9</vt:lpstr>
      <vt:lpstr>PowerPoint Presentation</vt:lpstr>
      <vt:lpstr>Message from the Organisers</vt:lpstr>
      <vt:lpstr>Table of Content</vt:lpstr>
      <vt:lpstr>What does [Tool Name] do?</vt:lpstr>
      <vt:lpstr>Who are the stakeholders?</vt:lpstr>
      <vt:lpstr>What are the benefits offered?</vt:lpstr>
      <vt:lpstr>Why is [Tool Name] better than the competitors?</vt:lpstr>
      <vt:lpstr>How can the audience learn more about it</vt:lpstr>
    </vt:vector>
  </TitlesOfParts>
  <Manager/>
  <Company>ESA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>Ilaria Roma</dc:creator>
  <cp:keywords/>
  <dc:description/>
  <cp:lastModifiedBy>Peter Fransiscus Kraan</cp:lastModifiedBy>
  <cp:revision>876</cp:revision>
  <cp:lastPrinted>2019-09-10T07:31:34Z</cp:lastPrinted>
  <dcterms:created xsi:type="dcterms:W3CDTF">2009-03-03T09:28:14Z</dcterms:created>
  <dcterms:modified xsi:type="dcterms:W3CDTF">2020-08-05T07:54:59Z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0x010100E3AFB3FCD24BE14BB8E99FC4858CCF6A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