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4"/>
  </p:sldMasterIdLst>
  <p:notesMasterIdLst>
    <p:notesMasterId r:id="rId13"/>
  </p:notesMasterIdLst>
  <p:handoutMasterIdLst>
    <p:handoutMasterId r:id="rId14"/>
  </p:handoutMasterIdLst>
  <p:sldIdLst>
    <p:sldId id="258" r:id="rId5"/>
    <p:sldId id="259" r:id="rId6"/>
    <p:sldId id="276" r:id="rId7"/>
    <p:sldId id="277" r:id="rId8"/>
    <p:sldId id="278" r:id="rId9"/>
    <p:sldId id="279" r:id="rId10"/>
    <p:sldId id="280" r:id="rId11"/>
    <p:sldId id="281" r:id="rId12"/>
  </p:sldIdLst>
  <p:sldSz cx="9144000" cy="5143500" type="screen16x9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Wischert" initials="DW" lastIdx="10" clrIdx="0">
    <p:extLst>
      <p:ext uri="{19B8F6BF-5375-455C-9EA6-DF929625EA0E}">
        <p15:presenceInfo xmlns:p15="http://schemas.microsoft.com/office/powerpoint/2012/main" userId="S-1-5-21-3877897231-801669177-1469586255-7629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542"/>
    <a:srgbClr val="4DBE13"/>
    <a:srgbClr val="0098DB"/>
    <a:srgbClr val="00549F"/>
    <a:srgbClr val="FDC82F"/>
    <a:srgbClr val="00338D"/>
    <a:srgbClr val="D0103A"/>
    <a:srgbClr val="E37222"/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90" autoAdjust="0"/>
    <p:restoredTop sz="91429"/>
  </p:normalViewPr>
  <p:slideViewPr>
    <p:cSldViewPr snapToGrid="0">
      <p:cViewPr varScale="1">
        <p:scale>
          <a:sx n="134" d="100"/>
          <a:sy n="134" d="100"/>
        </p:scale>
        <p:origin x="498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8/5/2020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63550" y="693738"/>
            <a:ext cx="615791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29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1" y="2914650"/>
            <a:ext cx="7948800" cy="421975"/>
          </a:xfr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800"/>
            </a:lvl1pPr>
          </a:lstStyle>
          <a:p>
            <a:pPr lvl="0"/>
            <a:r>
              <a:rPr lang="x-none" noProof="0"/>
              <a:t>Click to edit Master subtitle style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87375" y="1856096"/>
            <a:ext cx="7947025" cy="58477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pPr lvl="0"/>
            <a:r>
              <a:rPr lang="x-none" noProof="0"/>
              <a:t>Click to edit Master title style</a:t>
            </a:r>
            <a:endParaRPr lang="en-GB" noProof="0" dirty="0"/>
          </a:p>
        </p:txBody>
      </p:sp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631825" y="4822032"/>
            <a:ext cx="50165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/>
          </a:p>
        </p:txBody>
      </p:sp>
      <p:pic>
        <p:nvPicPr>
          <p:cNvPr id="8" name="Picture 7" descr="16950723446_e7d8e1bfb9_o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2" b="48267"/>
          <a:stretch/>
        </p:blipFill>
        <p:spPr>
          <a:xfrm rot="5400000">
            <a:off x="2000249" y="-2000251"/>
            <a:ext cx="5143501" cy="9144001"/>
          </a:xfrm>
          <a:prstGeom prst="rect">
            <a:avLst/>
          </a:prstGeom>
        </p:spPr>
      </p:pic>
      <p:cxnSp>
        <p:nvCxnSpPr>
          <p:cNvPr id="63" name="Straight Connector 62"/>
          <p:cNvCxnSpPr/>
          <p:nvPr userDrawn="1"/>
        </p:nvCxnSpPr>
        <p:spPr>
          <a:xfrm>
            <a:off x="161252" y="4527404"/>
            <a:ext cx="8824779" cy="0"/>
          </a:xfrm>
          <a:prstGeom prst="line">
            <a:avLst/>
          </a:prstGeom>
          <a:ln w="63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6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022" y="4603199"/>
            <a:ext cx="1166689" cy="4359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61"/>
          <a:stretch/>
        </p:blipFill>
        <p:spPr>
          <a:xfrm rot="10800000">
            <a:off x="7472608" y="3707122"/>
            <a:ext cx="1516180" cy="670101"/>
          </a:xfrm>
          <a:prstGeom prst="rect">
            <a:avLst/>
          </a:prstGeom>
          <a:effectLst/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8"/>
          <a:stretch/>
        </p:blipFill>
        <p:spPr>
          <a:xfrm>
            <a:off x="7472608" y="3707122"/>
            <a:ext cx="1044745" cy="669273"/>
          </a:xfrm>
          <a:prstGeom prst="rect">
            <a:avLst/>
          </a:prstGeom>
          <a:effectLst/>
        </p:spPr>
      </p:pic>
      <p:sp>
        <p:nvSpPr>
          <p:cNvPr id="13" name="Text Box 24"/>
          <p:cNvSpPr txBox="1">
            <a:spLocks noChangeArrowheads="1"/>
          </p:cNvSpPr>
          <p:nvPr userDrawn="1"/>
        </p:nvSpPr>
        <p:spPr bwMode="auto">
          <a:xfrm>
            <a:off x="4977289" y="4066554"/>
            <a:ext cx="2450607" cy="307777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>
              <a:spcBef>
                <a:spcPts val="0"/>
              </a:spcBef>
            </a:pPr>
            <a:r>
              <a:rPr lang="en-GB" sz="1400" dirty="0" smtClean="0">
                <a:solidFill>
                  <a:schemeClr val="bg1"/>
                </a:solidFill>
                <a:latin typeface="NotesEsa" panose="02000506030000020004" pitchFamily="50" charset="0"/>
              </a:rPr>
              <a:t>30 September</a:t>
            </a:r>
            <a:r>
              <a:rPr lang="en-GB" sz="1400" baseline="0" dirty="0" smtClean="0">
                <a:solidFill>
                  <a:schemeClr val="bg1"/>
                </a:solidFill>
                <a:latin typeface="NotesEsa" panose="02000506030000020004" pitchFamily="50" charset="0"/>
              </a:rPr>
              <a:t> -</a:t>
            </a:r>
            <a:r>
              <a:rPr lang="en-GB" sz="1400" dirty="0" smtClean="0">
                <a:solidFill>
                  <a:schemeClr val="bg1"/>
                </a:solidFill>
                <a:latin typeface="NotesEsa" panose="02000506030000020004" pitchFamily="50" charset="0"/>
              </a:rPr>
              <a:t> 2 October 2020</a:t>
            </a:r>
            <a:endParaRPr lang="en-GB" sz="1400" dirty="0">
              <a:solidFill>
                <a:schemeClr val="bg1"/>
              </a:solidFill>
              <a:latin typeface="NotesEsa" panose="02000506030000020004" pitchFamily="50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 userDrawn="1"/>
        </p:nvSpPr>
        <p:spPr bwMode="auto">
          <a:xfrm>
            <a:off x="6558427" y="3710836"/>
            <a:ext cx="869469" cy="307777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ts val="0"/>
              </a:spcBef>
            </a:pPr>
            <a:r>
              <a:rPr lang="en-GB" sz="1400" dirty="0" smtClean="0">
                <a:solidFill>
                  <a:schemeClr val="bg1"/>
                </a:solidFill>
                <a:latin typeface="NotesEsa" panose="02000506030000020004" pitchFamily="50" charset="0"/>
              </a:rPr>
              <a:t>Session 2</a:t>
            </a:r>
            <a:endParaRPr lang="en-GB" sz="1400" dirty="0">
              <a:solidFill>
                <a:schemeClr val="bg1"/>
              </a:solidFill>
              <a:latin typeface="NotesEsa" panose="02000506030000020004" pitchFamily="50" charset="0"/>
            </a:endParaRPr>
          </a:p>
        </p:txBody>
      </p:sp>
      <p:sp>
        <p:nvSpPr>
          <p:cNvPr id="15" name="Text Box 24"/>
          <p:cNvSpPr txBox="1">
            <a:spLocks noChangeArrowheads="1"/>
          </p:cNvSpPr>
          <p:nvPr userDrawn="1"/>
        </p:nvSpPr>
        <p:spPr bwMode="auto">
          <a:xfrm>
            <a:off x="5355706" y="3710836"/>
            <a:ext cx="1158009" cy="307777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ts val="0"/>
              </a:spcBef>
            </a:pPr>
            <a:r>
              <a:rPr lang="en-GB" sz="1400" b="1" dirty="0" smtClean="0">
                <a:solidFill>
                  <a:schemeClr val="bg1"/>
                </a:solidFill>
                <a:latin typeface="NotesEsa" panose="02000506030000020004" pitchFamily="50" charset="0"/>
              </a:rPr>
              <a:t>SECESA 2020</a:t>
            </a:r>
            <a:endParaRPr lang="en-GB" sz="1400" b="1" dirty="0">
              <a:solidFill>
                <a:schemeClr val="bg1"/>
              </a:solidFill>
              <a:latin typeface="NotesEsa" panose="02000506030000020004" pitchFamily="50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4"/>
          <a:stretch/>
        </p:blipFill>
        <p:spPr>
          <a:xfrm>
            <a:off x="3211183" y="4602515"/>
            <a:ext cx="1210456" cy="46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>
              <a:defRPr baseline="0"/>
            </a:lvl1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2472362"/>
            <a:ext cx="7789050" cy="1323439"/>
          </a:xfrm>
        </p:spPr>
        <p:txBody>
          <a:bodyPr anchor="t"/>
          <a:lstStyle>
            <a:lvl1pPr algn="l">
              <a:defRPr sz="4000" b="0" cap="all">
                <a:solidFill>
                  <a:srgbClr val="0098DB"/>
                </a:solidFill>
              </a:defRPr>
            </a:lvl1pPr>
          </a:lstStyle>
          <a:p>
            <a:r>
              <a:rPr lang="x-none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347221"/>
            <a:ext cx="778905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031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54919"/>
            <a:ext cx="3889376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3" y="1254919"/>
            <a:ext cx="3888000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98672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3" y="1250100"/>
            <a:ext cx="3895200" cy="372600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noProof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50156"/>
            <a:ext cx="3896416" cy="37149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GB" noProof="0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0"/>
          </p:nvPr>
        </p:nvSpPr>
        <p:spPr>
          <a:xfrm>
            <a:off x="619200" y="1630801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GB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x-none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54093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GB" sz="2200" b="0" dirty="0" smtClean="0">
                <a:solidFill>
                  <a:srgbClr val="0070C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x-none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8801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829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1250157"/>
            <a:ext cx="4968875" cy="32432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125" y="1250101"/>
            <a:ext cx="2846388" cy="32432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noProof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x-none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41985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000" y="3724872"/>
            <a:ext cx="5932800" cy="30777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x-none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1787" y="1250156"/>
            <a:ext cx="5932488" cy="25431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2000" y="4029076"/>
            <a:ext cx="5932800" cy="4643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150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800" y="727200"/>
            <a:ext cx="8748000" cy="38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GB" dirty="0"/>
          </a:p>
        </p:txBody>
      </p:sp>
      <p:sp>
        <p:nvSpPr>
          <p:cNvPr id="9" name="Text Box DG"/>
          <p:cNvSpPr txBox="1">
            <a:spLocks noChangeArrowheads="1"/>
          </p:cNvSpPr>
          <p:nvPr/>
        </p:nvSpPr>
        <p:spPr bwMode="auto">
          <a:xfrm>
            <a:off x="578164" y="335522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800" noProof="0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x-none"/>
              <a:t>Click to edit Master title style</a:t>
            </a:r>
            <a:endParaRPr lang="en-GB" dirty="0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4"/>
          <a:stretch/>
        </p:blipFill>
        <p:spPr>
          <a:xfrm>
            <a:off x="161252" y="4603604"/>
            <a:ext cx="1210456" cy="468000"/>
          </a:xfrm>
          <a:prstGeom prst="rect">
            <a:avLst/>
          </a:prstGeom>
          <a:noFill/>
          <a:ln>
            <a:noFill/>
          </a:ln>
          <a:effectLst>
            <a:innerShdw blurRad="1270000">
              <a:schemeClr val="bg2">
                <a:alpha val="60000"/>
              </a:schemeClr>
            </a:innerShdw>
          </a:effectLst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825" y="4601477"/>
            <a:ext cx="1166689" cy="435905"/>
          </a:xfrm>
          <a:prstGeom prst="rect">
            <a:avLst/>
          </a:prstGeom>
          <a:noFill/>
          <a:ln>
            <a:noFill/>
          </a:ln>
          <a:effectLst>
            <a:innerShdw blurRad="1270000">
              <a:schemeClr val="bg2">
                <a:alpha val="60000"/>
              </a:schemeClr>
            </a:innerShdw>
          </a:effectLst>
        </p:spPr>
      </p:pic>
      <p:sp>
        <p:nvSpPr>
          <p:cNvPr id="35" name="Text Box 34"/>
          <p:cNvSpPr txBox="1">
            <a:spLocks noChangeAspect="1" noChangeArrowheads="1"/>
          </p:cNvSpPr>
          <p:nvPr userDrawn="1"/>
        </p:nvSpPr>
        <p:spPr bwMode="auto">
          <a:xfrm>
            <a:off x="4477899" y="4697563"/>
            <a:ext cx="4520474" cy="33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/>
          <a:lstStyle/>
          <a:p>
            <a:pPr algn="r">
              <a:spcBef>
                <a:spcPct val="50000"/>
              </a:spcBef>
            </a:pPr>
            <a:r>
              <a:rPr lang="en-GB" sz="800" noProof="1" smtClean="0">
                <a:solidFill>
                  <a:schemeClr val="bg2"/>
                </a:solidFill>
              </a:rPr>
              <a:t>SECESA | Session 2 </a:t>
            </a:r>
            <a:r>
              <a:rPr lang="en-GB" sz="800" noProof="1">
                <a:solidFill>
                  <a:schemeClr val="bg2"/>
                </a:solidFill>
              </a:rPr>
              <a:t>| </a:t>
            </a:r>
            <a:r>
              <a:rPr lang="en-GB" sz="800" noProof="1" smtClean="0">
                <a:solidFill>
                  <a:schemeClr val="bg2"/>
                </a:solidFill>
              </a:rPr>
              <a:t>30/09 - 02/10/2020 </a:t>
            </a:r>
          </a:p>
          <a:p>
            <a:pPr algn="r">
              <a:spcBef>
                <a:spcPct val="50000"/>
              </a:spcBef>
            </a:pPr>
            <a:r>
              <a:rPr lang="en-GB" sz="800" noProof="1" smtClean="0">
                <a:solidFill>
                  <a:schemeClr val="bg2"/>
                </a:solidFill>
              </a:rPr>
              <a:t>Slide  </a:t>
            </a:r>
            <a:fld id="{71EAD4F2-866B-304A-9A50-FC7592816342}" type="slidenum">
              <a:rPr lang="en-GB" sz="800" noProof="1" smtClean="0">
                <a:solidFill>
                  <a:schemeClr val="bg2"/>
                </a:solidFill>
              </a:rPr>
              <a:pPr algn="r">
                <a:spcBef>
                  <a:spcPct val="50000"/>
                </a:spcBef>
              </a:pPr>
              <a:t>‹#›</a:t>
            </a:fld>
            <a:endParaRPr lang="en-GB" sz="800" noProof="1">
              <a:solidFill>
                <a:schemeClr val="bg2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61"/>
          <a:stretch/>
        </p:blipFill>
        <p:spPr>
          <a:xfrm rot="10800000">
            <a:off x="7584057" y="43031"/>
            <a:ext cx="1516180" cy="670101"/>
          </a:xfrm>
          <a:prstGeom prst="rect">
            <a:avLst/>
          </a:prstGeom>
          <a:effectLst/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8"/>
          <a:stretch/>
        </p:blipFill>
        <p:spPr>
          <a:xfrm>
            <a:off x="7584057" y="43031"/>
            <a:ext cx="1044745" cy="669273"/>
          </a:xfrm>
          <a:prstGeom prst="rect">
            <a:avLst/>
          </a:prstGeom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1" r:id="rId2"/>
    <p:sldLayoutId id="2147483932" r:id="rId3"/>
    <p:sldLayoutId id="2147483933" r:id="rId4"/>
    <p:sldLayoutId id="2147483934" r:id="rId5"/>
    <p:sldLayoutId id="2147483930" r:id="rId6"/>
    <p:sldLayoutId id="2147483936" r:id="rId7"/>
    <p:sldLayoutId id="2147483937" r:id="rId8"/>
    <p:sldLayoutId id="2147483938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200" b="0" dirty="0" smtClean="0">
          <a:solidFill>
            <a:srgbClr val="0070C0"/>
          </a:solidFill>
          <a:latin typeface="Verdana"/>
          <a:ea typeface="+mj-ea"/>
          <a:cs typeface="Verdan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9pPr>
    </p:titleStyle>
    <p:bodyStyle>
      <a:lvl1pPr marL="0" indent="-3429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Tx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1pPr>
      <a:lvl2pPr marL="8100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2pPr>
      <a:lvl3pPr marL="14076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3pPr>
      <a:lvl4pPr marL="20052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4pPr>
      <a:lvl5pPr marL="260280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600" dirty="0" smtClean="0">
          <a:solidFill>
            <a:schemeClr val="bg2"/>
          </a:solidFill>
          <a:latin typeface="Verdana"/>
          <a:ea typeface="+mn-ea"/>
          <a:cs typeface="Verdana"/>
        </a:defRPr>
      </a:lvl5pPr>
      <a:lvl6pPr marL="34798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6pPr>
      <a:lvl7pPr marL="39370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7pPr>
      <a:lvl8pPr marL="43942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8pPr>
      <a:lvl9pPr marL="48514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532948" y="1492488"/>
            <a:ext cx="7972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GB" sz="3200" dirty="0" smtClean="0">
                <a:solidFill>
                  <a:schemeClr val="bg1">
                    <a:lumMod val="95000"/>
                  </a:schemeClr>
                </a:solidFill>
                <a:latin typeface="Verdana"/>
                <a:ea typeface="+mj-ea"/>
                <a:cs typeface="Verdana"/>
              </a:rPr>
              <a:t>Title of Presentation</a:t>
            </a:r>
            <a:endParaRPr lang="en-GB" sz="3200" dirty="0">
              <a:solidFill>
                <a:schemeClr val="bg1">
                  <a:lumMod val="95000"/>
                </a:schemeClr>
              </a:solidFill>
              <a:latin typeface="Verdana"/>
              <a:ea typeface="+mj-ea"/>
              <a:cs typeface="Verdana"/>
            </a:endParaRP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615599" y="2300679"/>
            <a:ext cx="3395288" cy="36933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bg1"/>
                </a:solidFill>
              </a:rPr>
              <a:t>Author/Presenter, Affiliation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03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Message from the Organisers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86" y="699208"/>
            <a:ext cx="8814038" cy="3872792"/>
          </a:xfrm>
        </p:spPr>
        <p:txBody>
          <a:bodyPr/>
          <a:lstStyle/>
          <a:p>
            <a:pPr algn="just"/>
            <a:r>
              <a:rPr lang="en-GB" sz="1100" dirty="0" smtClean="0"/>
              <a:t>Dear SECESA Author,</a:t>
            </a:r>
          </a:p>
          <a:p>
            <a:pPr algn="just"/>
            <a:endParaRPr lang="en-GB" sz="1100" dirty="0"/>
          </a:p>
          <a:p>
            <a:pPr algn="just"/>
            <a:r>
              <a:rPr lang="en-GB" sz="1100" dirty="0" smtClean="0"/>
              <a:t>Thank you for submitting your work to this very special edition of the Conference. </a:t>
            </a:r>
          </a:p>
          <a:p>
            <a:pPr algn="just"/>
            <a:r>
              <a:rPr lang="en-GB" sz="1100" dirty="0" smtClean="0"/>
              <a:t>The Organisers did not want to cancel nor postpone the event, despite the circumstances imposed by Covid-19. They took the challenge of going digital, which is far from being trivial. </a:t>
            </a:r>
          </a:p>
          <a:p>
            <a:pPr algn="just"/>
            <a:endParaRPr lang="en-GB" sz="1100" dirty="0" smtClean="0"/>
          </a:p>
          <a:p>
            <a:pPr algn="just"/>
            <a:r>
              <a:rPr lang="en-GB" sz="1100" dirty="0" smtClean="0"/>
              <a:t>In order to </a:t>
            </a:r>
            <a:r>
              <a:rPr lang="en-GB" sz="1100" b="1" dirty="0" smtClean="0"/>
              <a:t>ensure engagement </a:t>
            </a:r>
            <a:r>
              <a:rPr lang="en-GB" sz="1100" dirty="0" smtClean="0"/>
              <a:t>and compensate for the lack of physical interaction, </a:t>
            </a:r>
            <a:r>
              <a:rPr lang="en-GB" sz="1100" b="1" dirty="0" smtClean="0"/>
              <a:t>innovative formats </a:t>
            </a:r>
            <a:r>
              <a:rPr lang="en-GB" sz="1100" dirty="0" smtClean="0"/>
              <a:t>are </a:t>
            </a:r>
            <a:r>
              <a:rPr lang="en-GB" sz="1100" smtClean="0"/>
              <a:t>being proposed.</a:t>
            </a:r>
            <a:endParaRPr lang="en-GB" sz="1100" b="1" dirty="0"/>
          </a:p>
          <a:p>
            <a:pPr marL="358775" indent="-268288" algn="just">
              <a:buFont typeface="Wingdings" panose="05000000000000000000" pitchFamily="2" charset="2"/>
              <a:buChar char="ü"/>
            </a:pPr>
            <a:r>
              <a:rPr lang="en-GB" sz="1100" dirty="0" smtClean="0"/>
              <a:t>You are kindly requested to prepare your presentation </a:t>
            </a:r>
            <a:r>
              <a:rPr lang="en-GB" sz="1100" b="1" dirty="0" smtClean="0"/>
              <a:t>strictly sticking to this template</a:t>
            </a:r>
            <a:r>
              <a:rPr lang="en-GB" sz="1100" dirty="0" smtClean="0"/>
              <a:t>.</a:t>
            </a:r>
          </a:p>
          <a:p>
            <a:pPr marL="358775" indent="-268288" algn="just">
              <a:buFont typeface="Wingdings" panose="05000000000000000000" pitchFamily="2" charset="2"/>
              <a:buChar char="ü"/>
            </a:pPr>
            <a:r>
              <a:rPr lang="en-GB" sz="1100" dirty="0" smtClean="0"/>
              <a:t>We encourage </a:t>
            </a:r>
            <a:r>
              <a:rPr lang="en-US" sz="1100" dirty="0" smtClean="0"/>
              <a:t>to </a:t>
            </a:r>
            <a:r>
              <a:rPr lang="en-US" sz="1100" b="1" dirty="0"/>
              <a:t>use images, charts</a:t>
            </a:r>
            <a:r>
              <a:rPr lang="en-US" sz="1100" dirty="0"/>
              <a:t>, etc. (rather than text) wherever </a:t>
            </a:r>
            <a:r>
              <a:rPr lang="en-US" sz="1100" dirty="0" smtClean="0"/>
              <a:t>possible, </a:t>
            </a:r>
          </a:p>
          <a:p>
            <a:pPr marL="358775" indent="-268288" algn="just">
              <a:buFont typeface="Wingdings" panose="05000000000000000000" pitchFamily="2" charset="2"/>
              <a:buChar char="ü"/>
            </a:pPr>
            <a:r>
              <a:rPr lang="en-US" sz="1100" dirty="0" smtClean="0"/>
              <a:t>however please ensure</a:t>
            </a:r>
            <a:r>
              <a:rPr lang="en-GB" sz="1100" dirty="0" smtClean="0"/>
              <a:t> that your presentation time stays within </a:t>
            </a:r>
            <a:r>
              <a:rPr lang="en-GB" sz="1100" b="1" dirty="0" smtClean="0"/>
              <a:t>10 minutes</a:t>
            </a:r>
            <a:r>
              <a:rPr lang="en-GB" sz="1100" dirty="0" smtClean="0"/>
              <a:t>. </a:t>
            </a:r>
          </a:p>
          <a:p>
            <a:pPr algn="just"/>
            <a:endParaRPr lang="en-GB" sz="1100" dirty="0" smtClean="0"/>
          </a:p>
          <a:p>
            <a:pPr algn="just"/>
            <a:r>
              <a:rPr lang="en-GB" sz="1100" dirty="0" smtClean="0"/>
              <a:t>Thanks for your collaboration to make the event a success!</a:t>
            </a:r>
            <a:endParaRPr lang="en-GB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2111713" y="4774168"/>
            <a:ext cx="4876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  <a:latin typeface="Tw Cen MT Condensed Extra Bold" panose="020B0803020202020204" pitchFamily="34" charset="0"/>
              </a:rPr>
              <a:t>Please Remove </a:t>
            </a:r>
            <a:r>
              <a:rPr lang="en-GB" dirty="0" smtClean="0">
                <a:solidFill>
                  <a:srgbClr val="C00000"/>
                </a:solidFill>
                <a:latin typeface="Tw Cen MT Condensed Extra Bold" panose="020B0803020202020204" pitchFamily="34" charset="0"/>
              </a:rPr>
              <a:t>this page from </a:t>
            </a:r>
            <a:r>
              <a:rPr lang="en-GB" dirty="0">
                <a:solidFill>
                  <a:srgbClr val="C00000"/>
                </a:solidFill>
                <a:latin typeface="Tw Cen MT Condensed Extra Bold" panose="020B0803020202020204" pitchFamily="34" charset="0"/>
              </a:rPr>
              <a:t>your final set of slides</a:t>
            </a:r>
            <a:r>
              <a:rPr lang="en-GB" dirty="0" smtClean="0">
                <a:solidFill>
                  <a:srgbClr val="C00000"/>
                </a:solidFill>
                <a:latin typeface="Tw Cen MT Condensed Extra Bold" panose="020B0803020202020204" pitchFamily="34" charset="0"/>
              </a:rPr>
              <a:t> </a:t>
            </a:r>
            <a:endParaRPr lang="en-GB" dirty="0">
              <a:solidFill>
                <a:srgbClr val="C00000"/>
              </a:solidFill>
              <a:latin typeface="Tw Cen MT Condensed Extra Bold" panose="020B08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43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 of 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8297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</a:t>
            </a:r>
            <a:r>
              <a:rPr lang="en-GB" dirty="0"/>
              <a:t>[Tool Name] </a:t>
            </a:r>
            <a:r>
              <a:rPr lang="en-GB" dirty="0" smtClean="0"/>
              <a:t>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42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are the stakeholders?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896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benefits offered?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61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is [Tool Name] better than the competitors?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28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can the audience learn more about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Please insert here relevant links (website/videos/LinkedIn/…)</a:t>
            </a:r>
          </a:p>
          <a:p>
            <a:endParaRPr lang="en-GB" dirty="0"/>
          </a:p>
          <a:p>
            <a:r>
              <a:rPr lang="en-GB" dirty="0" smtClean="0"/>
              <a:t>The organisers will add indication of the Breakout Room where the audience can join you for a more detailed presentation/demo (30 </a:t>
            </a:r>
            <a:r>
              <a:rPr lang="en-GB" dirty="0" err="1" smtClean="0"/>
              <a:t>mins</a:t>
            </a:r>
            <a:r>
              <a:rPr lang="en-GB" dirty="0" smtClean="0"/>
              <a:t> allocated)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968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ESA Presentation 16-9">
  <a:themeElements>
    <a:clrScheme name="Esa presentatio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Esa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 Presentation 16-9.potx" id="{625F8AEC-1CDE-415D-B0E3-F5C995E29248}" vid="{7620660D-6BA5-4224-AA6E-849C46B07D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91d6311-c0bc-46f1-90e5-61f9797c02ec">
      <UserInfo>
        <DisplayName>Daniel Wischert</DisplayName>
        <AccountId>1536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FB3FCD24BE14BB8E99FC4858CCF6A" ma:contentTypeVersion="1" ma:contentTypeDescription="Create a new document." ma:contentTypeScope="" ma:versionID="9c3b142bb421fffb729e9379cf410f69">
  <xsd:schema xmlns:xsd="http://www.w3.org/2001/XMLSchema" xmlns:xs="http://www.w3.org/2001/XMLSchema" xmlns:p="http://schemas.microsoft.com/office/2006/metadata/properties" xmlns:ns2="b91d6311-c0bc-46f1-90e5-61f9797c02ec" targetNamespace="http://schemas.microsoft.com/office/2006/metadata/properties" ma:root="true" ma:fieldsID="3d377fc3c4a91517bf13ef29c437cdfd" ns2:_="">
    <xsd:import namespace="b91d6311-c0bc-46f1-90e5-61f9797c02ec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d6311-c0bc-46f1-90e5-61f9797c02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22279E-2C4C-4C93-8498-455A58D1433E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91d6311-c0bc-46f1-90e5-61f9797c02ec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5E786F-1860-4B61-8482-21C194044C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1d6311-c0bc-46f1-90e5-61f9797c02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ESA Presentation 16-9.potx</Template>
  <TotalTime>0</TotalTime>
  <Words>223</Words>
  <Application>Microsoft Office PowerPoint</Application>
  <PresentationFormat>On-screen Show (16:9)</PresentationFormat>
  <Paragraphs>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NotesEsa</vt:lpstr>
      <vt:lpstr>Tw Cen MT Condensed Extra Bold</vt:lpstr>
      <vt:lpstr>Verdana</vt:lpstr>
      <vt:lpstr>Wingdings</vt:lpstr>
      <vt:lpstr>NEW ESA Presentation 16-9</vt:lpstr>
      <vt:lpstr>PowerPoint Presentation</vt:lpstr>
      <vt:lpstr>Message from the Organisers</vt:lpstr>
      <vt:lpstr>Table of Content</vt:lpstr>
      <vt:lpstr>What does [Tool Name] do?</vt:lpstr>
      <vt:lpstr>Who are the stakeholders?</vt:lpstr>
      <vt:lpstr>What are the benefits offered?</vt:lpstr>
      <vt:lpstr>Why is [Tool Name] better than the competitors?</vt:lpstr>
      <vt:lpstr>How can the audience learn more about it</vt:lpstr>
    </vt:vector>
  </TitlesOfParts>
  <Manager/>
  <Company>ESA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subject>TITLE OF PRESENTATION</dc:subject>
  <dc:creator>Ilaria Roma</dc:creator>
  <cp:keywords/>
  <dc:description/>
  <cp:lastModifiedBy>Peter Fransiscus Kraan</cp:lastModifiedBy>
  <cp:revision>876</cp:revision>
  <cp:lastPrinted>2019-09-10T07:31:34Z</cp:lastPrinted>
  <dcterms:created xsi:type="dcterms:W3CDTF">2009-03-03T09:28:14Z</dcterms:created>
  <dcterms:modified xsi:type="dcterms:W3CDTF">2020-08-05T07:54:59Z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 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4GV1.0</vt:lpwstr>
  </property>
  <property fmtid="{D5CDD505-2E9C-101B-9397-08002B2CF9AE}" pid="13" name="ShowESADialog1">
    <vt:bool>true</vt:bool>
  </property>
  <property fmtid="{D5CDD505-2E9C-101B-9397-08002B2CF9AE}" pid="14" name="ContentTypeId">
    <vt:lpwstr>0x010100E3AFB3FCD24BE14BB8E99FC4858CCF6A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Official Use</vt:lpwstr>
  </property>
  <property fmtid="{D5CDD505-2E9C-101B-9397-08002B2CF9AE}" pid="18" name="Classification Caveat">
    <vt:lpwstr/>
  </property>
  <property fmtid="{D5CDD505-2E9C-101B-9397-08002B2CF9AE}" pid="19" name="Status">
    <vt:lpwstr/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</Properties>
</file>