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sldIdLst>
    <p:sldId id="776" r:id="rId5"/>
    <p:sldId id="792" r:id="rId6"/>
    <p:sldId id="271" r:id="rId7"/>
    <p:sldId id="789" r:id="rId8"/>
    <p:sldId id="511" r:id="rId9"/>
    <p:sldId id="510" r:id="rId10"/>
    <p:sldId id="507" r:id="rId11"/>
    <p:sldId id="502" r:id="rId12"/>
    <p:sldId id="777" r:id="rId13"/>
    <p:sldId id="778" r:id="rId14"/>
    <p:sldId id="780" r:id="rId15"/>
    <p:sldId id="782" r:id="rId16"/>
    <p:sldId id="783" r:id="rId17"/>
    <p:sldId id="798" r:id="rId18"/>
    <p:sldId id="314" r:id="rId19"/>
    <p:sldId id="800" r:id="rId20"/>
    <p:sldId id="801" r:id="rId21"/>
    <p:sldId id="786" r:id="rId22"/>
    <p:sldId id="779" r:id="rId23"/>
    <p:sldId id="684" r:id="rId24"/>
    <p:sldId id="689" r:id="rId25"/>
    <p:sldId id="275" r:id="rId26"/>
    <p:sldId id="276" r:id="rId27"/>
    <p:sldId id="680" r:id="rId28"/>
    <p:sldId id="784" r:id="rId29"/>
    <p:sldId id="785" r:id="rId30"/>
    <p:sldId id="258" r:id="rId31"/>
    <p:sldId id="793" r:id="rId32"/>
    <p:sldId id="794" r:id="rId33"/>
    <p:sldId id="289" r:id="rId34"/>
    <p:sldId id="256" r:id="rId35"/>
    <p:sldId id="795" r:id="rId36"/>
    <p:sldId id="272" r:id="rId37"/>
    <p:sldId id="273" r:id="rId38"/>
    <p:sldId id="277" r:id="rId39"/>
    <p:sldId id="298" r:id="rId40"/>
    <p:sldId id="78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0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2584" autoAdjust="0"/>
  </p:normalViewPr>
  <p:slideViewPr>
    <p:cSldViewPr snapToGrid="0">
      <p:cViewPr varScale="1">
        <p:scale>
          <a:sx n="62" d="100"/>
          <a:sy n="62" d="100"/>
        </p:scale>
        <p:origin x="640" y="36"/>
      </p:cViewPr>
      <p:guideLst/>
    </p:cSldViewPr>
  </p:slideViewPr>
  <p:notesTextViewPr>
    <p:cViewPr>
      <p:scale>
        <a:sx n="1" d="1"/>
        <a:sy n="1" d="1"/>
      </p:scale>
      <p:origin x="0" y="0"/>
    </p:cViewPr>
  </p:notesTextViewPr>
  <p:sorterViewPr>
    <p:cViewPr varScale="1">
      <p:scale>
        <a:sx n="100" d="100"/>
        <a:sy n="100" d="100"/>
      </p:scale>
      <p:origin x="0" y="-16686"/>
    </p:cViewPr>
  </p:sorterViewPr>
  <p:notesViewPr>
    <p:cSldViewPr snapToGrid="0">
      <p:cViewPr varScale="1">
        <p:scale>
          <a:sx n="54" d="100"/>
          <a:sy n="54" d="100"/>
        </p:scale>
        <p:origin x="26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03C22-56A4-4404-A7D1-05054C797AF0}"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BDCDE846-66FB-42FE-93FE-CFB15664D75E}">
      <dgm:prSet phldrT="[Text]"/>
      <dgm:spPr/>
      <dgm:t>
        <a:bodyPr/>
        <a:lstStyle/>
        <a:p>
          <a:r>
            <a:rPr lang="en-US" dirty="0"/>
            <a:t>State CISO</a:t>
          </a:r>
        </a:p>
      </dgm:t>
    </dgm:pt>
    <dgm:pt modelId="{0C93B53D-DB84-456D-9C0F-D5E691250585}" type="parTrans" cxnId="{A1446FCB-DD7F-45A6-8DE3-715959DD4C3D}">
      <dgm:prSet/>
      <dgm:spPr/>
      <dgm:t>
        <a:bodyPr/>
        <a:lstStyle/>
        <a:p>
          <a:endParaRPr lang="en-US"/>
        </a:p>
      </dgm:t>
    </dgm:pt>
    <dgm:pt modelId="{B0FBF432-E432-490E-B8BA-3AE14DFA3860}" type="sibTrans" cxnId="{A1446FCB-DD7F-45A6-8DE3-715959DD4C3D}">
      <dgm:prSet/>
      <dgm:spPr/>
      <dgm:t>
        <a:bodyPr/>
        <a:lstStyle/>
        <a:p>
          <a:endParaRPr lang="en-US"/>
        </a:p>
      </dgm:t>
    </dgm:pt>
    <dgm:pt modelId="{2787E166-DBE1-44CC-80F4-DA6253231FD7}">
      <dgm:prSet phldrT="[Text]"/>
      <dgm:spPr/>
      <dgm:t>
        <a:bodyPr/>
        <a:lstStyle/>
        <a:p>
          <a:r>
            <a:rPr lang="en-US" dirty="0"/>
            <a:t>State Agencies</a:t>
          </a:r>
        </a:p>
      </dgm:t>
    </dgm:pt>
    <dgm:pt modelId="{57D11D80-40AD-401D-9D15-E181F9DEC768}" type="parTrans" cxnId="{75726E7A-3F2E-46B1-8A0E-9216CB74DF0A}">
      <dgm:prSet/>
      <dgm:spPr/>
      <dgm:t>
        <a:bodyPr/>
        <a:lstStyle/>
        <a:p>
          <a:endParaRPr lang="en-US"/>
        </a:p>
      </dgm:t>
    </dgm:pt>
    <dgm:pt modelId="{4154EDAA-6D7B-4BE7-AF97-5F1413B51EE1}" type="sibTrans" cxnId="{75726E7A-3F2E-46B1-8A0E-9216CB74DF0A}">
      <dgm:prSet/>
      <dgm:spPr/>
      <dgm:t>
        <a:bodyPr/>
        <a:lstStyle/>
        <a:p>
          <a:endParaRPr lang="en-US"/>
        </a:p>
      </dgm:t>
    </dgm:pt>
    <dgm:pt modelId="{C4E72903-1216-4CFF-A08F-DDA3591757A7}">
      <dgm:prSet phldrT="[Text]"/>
      <dgm:spPr/>
      <dgm:t>
        <a:bodyPr/>
        <a:lstStyle/>
        <a:p>
          <a:r>
            <a:rPr lang="en-US" dirty="0"/>
            <a:t>DMA</a:t>
          </a:r>
        </a:p>
      </dgm:t>
    </dgm:pt>
    <dgm:pt modelId="{C3AD2C3E-A43B-4D77-AE99-44E9941F8C73}" type="parTrans" cxnId="{59369B9B-2076-4F70-8B3B-09C342AA4F65}">
      <dgm:prSet/>
      <dgm:spPr/>
      <dgm:t>
        <a:bodyPr/>
        <a:lstStyle/>
        <a:p>
          <a:endParaRPr lang="en-US"/>
        </a:p>
      </dgm:t>
    </dgm:pt>
    <dgm:pt modelId="{D3EBBEA0-07DE-4F52-B2DB-5F169D63B211}" type="sibTrans" cxnId="{59369B9B-2076-4F70-8B3B-09C342AA4F65}">
      <dgm:prSet/>
      <dgm:spPr/>
      <dgm:t>
        <a:bodyPr/>
        <a:lstStyle/>
        <a:p>
          <a:endParaRPr lang="en-US"/>
        </a:p>
      </dgm:t>
    </dgm:pt>
    <dgm:pt modelId="{0AF9CE0C-2ED4-4AC0-A339-B7CB4A02DE2D}">
      <dgm:prSet phldrT="[Text]"/>
      <dgm:spPr/>
      <dgm:t>
        <a:bodyPr/>
        <a:lstStyle/>
        <a:p>
          <a:r>
            <a:rPr lang="en-US" dirty="0"/>
            <a:t>Counties, Cities, and Other Local Government Agencies</a:t>
          </a:r>
        </a:p>
      </dgm:t>
    </dgm:pt>
    <dgm:pt modelId="{BFAA184D-1D4F-4B46-B291-9F4D3B97129A}" type="parTrans" cxnId="{B30625C6-C73D-4CC5-9556-F70589E46749}">
      <dgm:prSet/>
      <dgm:spPr/>
      <dgm:t>
        <a:bodyPr/>
        <a:lstStyle/>
        <a:p>
          <a:endParaRPr lang="en-US"/>
        </a:p>
      </dgm:t>
    </dgm:pt>
    <dgm:pt modelId="{54D528FD-226E-4FF4-9EDF-8B56659192E8}" type="sibTrans" cxnId="{B30625C6-C73D-4CC5-9556-F70589E46749}">
      <dgm:prSet/>
      <dgm:spPr/>
      <dgm:t>
        <a:bodyPr/>
        <a:lstStyle/>
        <a:p>
          <a:endParaRPr lang="en-US"/>
        </a:p>
      </dgm:t>
    </dgm:pt>
    <dgm:pt modelId="{DAE92FAD-C94D-45D4-8619-33140EEF80F1}">
      <dgm:prSet phldrT="[Text]"/>
      <dgm:spPr/>
      <dgm:t>
        <a:bodyPr/>
        <a:lstStyle/>
        <a:p>
          <a:r>
            <a:rPr lang="en-US" dirty="0"/>
            <a:t>State Agencies</a:t>
          </a:r>
        </a:p>
      </dgm:t>
    </dgm:pt>
    <dgm:pt modelId="{735615DC-77EF-4112-89CE-CB93DB978E19}" type="parTrans" cxnId="{D95B712A-31C8-4C21-8230-B4C7870AD578}">
      <dgm:prSet/>
      <dgm:spPr/>
      <dgm:t>
        <a:bodyPr/>
        <a:lstStyle/>
        <a:p>
          <a:endParaRPr lang="en-US"/>
        </a:p>
      </dgm:t>
    </dgm:pt>
    <dgm:pt modelId="{89E9BB4E-6BF7-483C-AC4C-BB0C3D1A8005}" type="sibTrans" cxnId="{D95B712A-31C8-4C21-8230-B4C7870AD578}">
      <dgm:prSet/>
      <dgm:spPr/>
      <dgm:t>
        <a:bodyPr/>
        <a:lstStyle/>
        <a:p>
          <a:endParaRPr lang="en-US"/>
        </a:p>
      </dgm:t>
    </dgm:pt>
    <dgm:pt modelId="{FACD5788-0A4D-43CE-A975-82A372DEC16C}">
      <dgm:prSet phldrT="[Text]"/>
      <dgm:spPr/>
      <dgm:t>
        <a:bodyPr/>
        <a:lstStyle/>
        <a:p>
          <a:r>
            <a:rPr lang="en-US" dirty="0"/>
            <a:t>INFRAGARD; WICTRA; Commercial Groups</a:t>
          </a:r>
        </a:p>
      </dgm:t>
    </dgm:pt>
    <dgm:pt modelId="{DCC5ED0B-4842-4BB2-8EC0-59AFF7C95B4C}" type="parTrans" cxnId="{D0F9F079-36CE-4E8C-B73E-93CE4ADA653D}">
      <dgm:prSet/>
      <dgm:spPr/>
      <dgm:t>
        <a:bodyPr/>
        <a:lstStyle/>
        <a:p>
          <a:endParaRPr lang="en-US"/>
        </a:p>
      </dgm:t>
    </dgm:pt>
    <dgm:pt modelId="{0E30FA98-C6A7-4F27-81F4-AFA622624B8D}" type="sibTrans" cxnId="{D0F9F079-36CE-4E8C-B73E-93CE4ADA653D}">
      <dgm:prSet/>
      <dgm:spPr/>
      <dgm:t>
        <a:bodyPr/>
        <a:lstStyle/>
        <a:p>
          <a:endParaRPr lang="en-US"/>
        </a:p>
      </dgm:t>
    </dgm:pt>
    <dgm:pt modelId="{8127F4E7-25E0-41A3-A2D1-D164F9A52009}">
      <dgm:prSet phldrT="[Text]"/>
      <dgm:spPr/>
      <dgm:t>
        <a:bodyPr/>
        <a:lstStyle/>
        <a:p>
          <a:r>
            <a:rPr lang="en-US" dirty="0"/>
            <a:t>State CIO</a:t>
          </a:r>
        </a:p>
      </dgm:t>
    </dgm:pt>
    <dgm:pt modelId="{28708404-60BE-49EE-920E-502B08EB328C}" type="parTrans" cxnId="{643C4BAA-F702-4190-8FF9-E422BC265CB5}">
      <dgm:prSet/>
      <dgm:spPr/>
      <dgm:t>
        <a:bodyPr/>
        <a:lstStyle/>
        <a:p>
          <a:endParaRPr lang="en-US"/>
        </a:p>
      </dgm:t>
    </dgm:pt>
    <dgm:pt modelId="{AD912AB7-020C-438A-9CD4-38A24476B10E}" type="sibTrans" cxnId="{643C4BAA-F702-4190-8FF9-E422BC265CB5}">
      <dgm:prSet/>
      <dgm:spPr/>
      <dgm:t>
        <a:bodyPr/>
        <a:lstStyle/>
        <a:p>
          <a:endParaRPr lang="en-US"/>
        </a:p>
      </dgm:t>
    </dgm:pt>
    <dgm:pt modelId="{1B5FEDBA-FAB2-414B-9AF5-B8B73DCB691F}">
      <dgm:prSet phldrT="[Text]"/>
      <dgm:spPr/>
      <dgm:t>
        <a:bodyPr/>
        <a:lstStyle/>
        <a:p>
          <a:r>
            <a:rPr lang="en-US" dirty="0"/>
            <a:t>CRT Teams</a:t>
          </a:r>
        </a:p>
      </dgm:t>
    </dgm:pt>
    <dgm:pt modelId="{24EA4179-417F-4E43-AB70-BF57AC95FA00}" type="parTrans" cxnId="{3A6CD1CF-5D44-42E2-9E07-CBEBF12CC2FD}">
      <dgm:prSet/>
      <dgm:spPr/>
      <dgm:t>
        <a:bodyPr/>
        <a:lstStyle/>
        <a:p>
          <a:endParaRPr lang="en-US"/>
        </a:p>
      </dgm:t>
    </dgm:pt>
    <dgm:pt modelId="{2BEB8602-43C0-4A15-AC94-58F132B397B9}" type="sibTrans" cxnId="{3A6CD1CF-5D44-42E2-9E07-CBEBF12CC2FD}">
      <dgm:prSet/>
      <dgm:spPr/>
      <dgm:t>
        <a:bodyPr/>
        <a:lstStyle/>
        <a:p>
          <a:endParaRPr lang="en-US"/>
        </a:p>
      </dgm:t>
    </dgm:pt>
    <dgm:pt modelId="{81DF8312-3D59-4A64-B095-47F6907F9AE3}" type="pres">
      <dgm:prSet presAssocID="{D6B03C22-56A4-4404-A7D1-05054C797AF0}" presName="cycleMatrixDiagram" presStyleCnt="0">
        <dgm:presLayoutVars>
          <dgm:chMax val="1"/>
          <dgm:dir/>
          <dgm:animLvl val="lvl"/>
          <dgm:resizeHandles val="exact"/>
        </dgm:presLayoutVars>
      </dgm:prSet>
      <dgm:spPr/>
    </dgm:pt>
    <dgm:pt modelId="{0BD43006-F7B3-4D5C-97CC-C2D469F726A4}" type="pres">
      <dgm:prSet presAssocID="{D6B03C22-56A4-4404-A7D1-05054C797AF0}" presName="children" presStyleCnt="0"/>
      <dgm:spPr/>
    </dgm:pt>
    <dgm:pt modelId="{13A19510-DB77-4670-8D43-6606D0FD9909}" type="pres">
      <dgm:prSet presAssocID="{D6B03C22-56A4-4404-A7D1-05054C797AF0}" presName="child1group" presStyleCnt="0"/>
      <dgm:spPr/>
    </dgm:pt>
    <dgm:pt modelId="{190D6699-F1B4-4317-82C8-AFB49DFDAE1D}" type="pres">
      <dgm:prSet presAssocID="{D6B03C22-56A4-4404-A7D1-05054C797AF0}" presName="child1" presStyleLbl="bgAcc1" presStyleIdx="0" presStyleCnt="4"/>
      <dgm:spPr/>
    </dgm:pt>
    <dgm:pt modelId="{BC3335EB-FEE7-4BF3-A5D0-9FD23EF0C132}" type="pres">
      <dgm:prSet presAssocID="{D6B03C22-56A4-4404-A7D1-05054C797AF0}" presName="child1Text" presStyleLbl="bgAcc1" presStyleIdx="0" presStyleCnt="4">
        <dgm:presLayoutVars>
          <dgm:bulletEnabled val="1"/>
        </dgm:presLayoutVars>
      </dgm:prSet>
      <dgm:spPr/>
    </dgm:pt>
    <dgm:pt modelId="{E084D79B-E5AC-406C-BB6B-965481642594}" type="pres">
      <dgm:prSet presAssocID="{D6B03C22-56A4-4404-A7D1-05054C797AF0}" presName="child2group" presStyleCnt="0"/>
      <dgm:spPr/>
    </dgm:pt>
    <dgm:pt modelId="{229766C0-19F2-45FD-AACC-A934E1FDB617}" type="pres">
      <dgm:prSet presAssocID="{D6B03C22-56A4-4404-A7D1-05054C797AF0}" presName="child2" presStyleLbl="bgAcc1" presStyleIdx="1" presStyleCnt="4"/>
      <dgm:spPr/>
    </dgm:pt>
    <dgm:pt modelId="{4CF46F49-5CEA-4EEC-B4C5-FAF3E69A4069}" type="pres">
      <dgm:prSet presAssocID="{D6B03C22-56A4-4404-A7D1-05054C797AF0}" presName="child2Text" presStyleLbl="bgAcc1" presStyleIdx="1" presStyleCnt="4">
        <dgm:presLayoutVars>
          <dgm:bulletEnabled val="1"/>
        </dgm:presLayoutVars>
      </dgm:prSet>
      <dgm:spPr/>
    </dgm:pt>
    <dgm:pt modelId="{DD2637E7-3A07-48B5-9628-9041DD226E5B}" type="pres">
      <dgm:prSet presAssocID="{D6B03C22-56A4-4404-A7D1-05054C797AF0}" presName="child3group" presStyleCnt="0"/>
      <dgm:spPr/>
    </dgm:pt>
    <dgm:pt modelId="{7CD94BAA-D0D8-42A8-A882-D4A3A1A9CDC0}" type="pres">
      <dgm:prSet presAssocID="{D6B03C22-56A4-4404-A7D1-05054C797AF0}" presName="child3" presStyleLbl="bgAcc1" presStyleIdx="2" presStyleCnt="4"/>
      <dgm:spPr/>
    </dgm:pt>
    <dgm:pt modelId="{AB851A65-F3B4-48E5-9DD5-D2D782861BDC}" type="pres">
      <dgm:prSet presAssocID="{D6B03C22-56A4-4404-A7D1-05054C797AF0}" presName="child3Text" presStyleLbl="bgAcc1" presStyleIdx="2" presStyleCnt="4">
        <dgm:presLayoutVars>
          <dgm:bulletEnabled val="1"/>
        </dgm:presLayoutVars>
      </dgm:prSet>
      <dgm:spPr/>
    </dgm:pt>
    <dgm:pt modelId="{C5751CBF-2DB5-4C87-8D87-0929354E519D}" type="pres">
      <dgm:prSet presAssocID="{D6B03C22-56A4-4404-A7D1-05054C797AF0}" presName="child4group" presStyleCnt="0"/>
      <dgm:spPr/>
    </dgm:pt>
    <dgm:pt modelId="{13BAE634-5951-472D-AB8A-685157E7C1EA}" type="pres">
      <dgm:prSet presAssocID="{D6B03C22-56A4-4404-A7D1-05054C797AF0}" presName="child4" presStyleLbl="bgAcc1" presStyleIdx="3" presStyleCnt="4"/>
      <dgm:spPr/>
    </dgm:pt>
    <dgm:pt modelId="{F399AA89-ECF1-42A9-A6EA-F2F12B733DFE}" type="pres">
      <dgm:prSet presAssocID="{D6B03C22-56A4-4404-A7D1-05054C797AF0}" presName="child4Text" presStyleLbl="bgAcc1" presStyleIdx="3" presStyleCnt="4">
        <dgm:presLayoutVars>
          <dgm:bulletEnabled val="1"/>
        </dgm:presLayoutVars>
      </dgm:prSet>
      <dgm:spPr/>
    </dgm:pt>
    <dgm:pt modelId="{21B58050-94C9-4363-8E80-2E006DFCB6F8}" type="pres">
      <dgm:prSet presAssocID="{D6B03C22-56A4-4404-A7D1-05054C797AF0}" presName="childPlaceholder" presStyleCnt="0"/>
      <dgm:spPr/>
    </dgm:pt>
    <dgm:pt modelId="{6A277B90-1BE5-4807-9662-54BBA8539156}" type="pres">
      <dgm:prSet presAssocID="{D6B03C22-56A4-4404-A7D1-05054C797AF0}" presName="circle" presStyleCnt="0"/>
      <dgm:spPr/>
    </dgm:pt>
    <dgm:pt modelId="{C46AABBD-53D8-4B03-81BF-CE8255FF96E2}" type="pres">
      <dgm:prSet presAssocID="{D6B03C22-56A4-4404-A7D1-05054C797AF0}" presName="quadrant1" presStyleLbl="node1" presStyleIdx="0" presStyleCnt="4">
        <dgm:presLayoutVars>
          <dgm:chMax val="1"/>
          <dgm:bulletEnabled val="1"/>
        </dgm:presLayoutVars>
      </dgm:prSet>
      <dgm:spPr/>
    </dgm:pt>
    <dgm:pt modelId="{629C8AB3-3BA2-40BC-800F-FDC8A56FB09E}" type="pres">
      <dgm:prSet presAssocID="{D6B03C22-56A4-4404-A7D1-05054C797AF0}" presName="quadrant2" presStyleLbl="node1" presStyleIdx="1" presStyleCnt="4">
        <dgm:presLayoutVars>
          <dgm:chMax val="1"/>
          <dgm:bulletEnabled val="1"/>
        </dgm:presLayoutVars>
      </dgm:prSet>
      <dgm:spPr/>
    </dgm:pt>
    <dgm:pt modelId="{55B1EF5E-4DB5-4ECC-B8F5-35E5F58C9AD4}" type="pres">
      <dgm:prSet presAssocID="{D6B03C22-56A4-4404-A7D1-05054C797AF0}" presName="quadrant3" presStyleLbl="node1" presStyleIdx="2" presStyleCnt="4">
        <dgm:presLayoutVars>
          <dgm:chMax val="1"/>
          <dgm:bulletEnabled val="1"/>
        </dgm:presLayoutVars>
      </dgm:prSet>
      <dgm:spPr/>
    </dgm:pt>
    <dgm:pt modelId="{1B081AEA-60DA-408C-9D9D-BCF58C9C73D2}" type="pres">
      <dgm:prSet presAssocID="{D6B03C22-56A4-4404-A7D1-05054C797AF0}" presName="quadrant4" presStyleLbl="node1" presStyleIdx="3" presStyleCnt="4">
        <dgm:presLayoutVars>
          <dgm:chMax val="1"/>
          <dgm:bulletEnabled val="1"/>
        </dgm:presLayoutVars>
      </dgm:prSet>
      <dgm:spPr/>
    </dgm:pt>
    <dgm:pt modelId="{480EF230-7C1B-4D67-B5A1-95BE5F12AFE4}" type="pres">
      <dgm:prSet presAssocID="{D6B03C22-56A4-4404-A7D1-05054C797AF0}" presName="quadrantPlaceholder" presStyleCnt="0"/>
      <dgm:spPr/>
    </dgm:pt>
    <dgm:pt modelId="{16E08C47-C0AF-4C4A-8DF3-17AB38F2D47C}" type="pres">
      <dgm:prSet presAssocID="{D6B03C22-56A4-4404-A7D1-05054C797AF0}" presName="center1" presStyleLbl="fgShp" presStyleIdx="0" presStyleCnt="2"/>
      <dgm:spPr/>
    </dgm:pt>
    <dgm:pt modelId="{704C1C89-C9B3-4ED2-80F3-D846921E3D0F}" type="pres">
      <dgm:prSet presAssocID="{D6B03C22-56A4-4404-A7D1-05054C797AF0}" presName="center2" presStyleLbl="fgShp" presStyleIdx="1" presStyleCnt="2"/>
      <dgm:spPr/>
    </dgm:pt>
  </dgm:ptLst>
  <dgm:cxnLst>
    <dgm:cxn modelId="{E8325C06-00B4-40E8-A2BF-9A29777824A5}" type="presOf" srcId="{1B5FEDBA-FAB2-414B-9AF5-B8B73DCB691F}" destId="{F399AA89-ECF1-42A9-A6EA-F2F12B733DFE}" srcOrd="1" destOrd="0" presId="urn:microsoft.com/office/officeart/2005/8/layout/cycle4"/>
    <dgm:cxn modelId="{D95B712A-31C8-4C21-8230-B4C7870AD578}" srcId="{D6B03C22-56A4-4404-A7D1-05054C797AF0}" destId="{DAE92FAD-C94D-45D4-8619-33140EEF80F1}" srcOrd="2" destOrd="0" parTransId="{735615DC-77EF-4112-89CE-CB93DB978E19}" sibTransId="{89E9BB4E-6BF7-483C-AC4C-BB0C3D1A8005}"/>
    <dgm:cxn modelId="{4EA59046-85AE-4B89-990B-68960816ADE9}" type="presOf" srcId="{BDCDE846-66FB-42FE-93FE-CFB15664D75E}" destId="{C46AABBD-53D8-4B03-81BF-CE8255FF96E2}" srcOrd="0" destOrd="0" presId="urn:microsoft.com/office/officeart/2005/8/layout/cycle4"/>
    <dgm:cxn modelId="{CF19CD69-E47B-468B-9D87-F2A9FFD6AF06}" type="presOf" srcId="{0AF9CE0C-2ED4-4AC0-A339-B7CB4A02DE2D}" destId="{229766C0-19F2-45FD-AACC-A934E1FDB617}" srcOrd="0" destOrd="0" presId="urn:microsoft.com/office/officeart/2005/8/layout/cycle4"/>
    <dgm:cxn modelId="{5491FC49-0B2C-4A40-B049-447826784F6D}" type="presOf" srcId="{C4E72903-1216-4CFF-A08F-DDA3591757A7}" destId="{629C8AB3-3BA2-40BC-800F-FDC8A56FB09E}" srcOrd="0" destOrd="0" presId="urn:microsoft.com/office/officeart/2005/8/layout/cycle4"/>
    <dgm:cxn modelId="{D37B4D6B-2A6B-4065-94A1-171CEF828936}" type="presOf" srcId="{1B5FEDBA-FAB2-414B-9AF5-B8B73DCB691F}" destId="{13BAE634-5951-472D-AB8A-685157E7C1EA}" srcOrd="0" destOrd="0" presId="urn:microsoft.com/office/officeart/2005/8/layout/cycle4"/>
    <dgm:cxn modelId="{CD0B4072-6319-4AFB-8997-DA7FAA14CBA1}" type="presOf" srcId="{FACD5788-0A4D-43CE-A975-82A372DEC16C}" destId="{7CD94BAA-D0D8-42A8-A882-D4A3A1A9CDC0}" srcOrd="0" destOrd="0" presId="urn:microsoft.com/office/officeart/2005/8/layout/cycle4"/>
    <dgm:cxn modelId="{BC88A159-D5B4-42DE-842D-7FF9DCBD3181}" type="presOf" srcId="{8127F4E7-25E0-41A3-A2D1-D164F9A52009}" destId="{1B081AEA-60DA-408C-9D9D-BCF58C9C73D2}" srcOrd="0" destOrd="0" presId="urn:microsoft.com/office/officeart/2005/8/layout/cycle4"/>
    <dgm:cxn modelId="{D0F9F079-36CE-4E8C-B73E-93CE4ADA653D}" srcId="{DAE92FAD-C94D-45D4-8619-33140EEF80F1}" destId="{FACD5788-0A4D-43CE-A975-82A372DEC16C}" srcOrd="0" destOrd="0" parTransId="{DCC5ED0B-4842-4BB2-8EC0-59AFF7C95B4C}" sibTransId="{0E30FA98-C6A7-4F27-81F4-AFA622624B8D}"/>
    <dgm:cxn modelId="{75726E7A-3F2E-46B1-8A0E-9216CB74DF0A}" srcId="{BDCDE846-66FB-42FE-93FE-CFB15664D75E}" destId="{2787E166-DBE1-44CC-80F4-DA6253231FD7}" srcOrd="0" destOrd="0" parTransId="{57D11D80-40AD-401D-9D15-E181F9DEC768}" sibTransId="{4154EDAA-6D7B-4BE7-AF97-5F1413B51EE1}"/>
    <dgm:cxn modelId="{2193EF8C-16CE-400E-8367-C4C640EBCAEE}" type="presOf" srcId="{DAE92FAD-C94D-45D4-8619-33140EEF80F1}" destId="{55B1EF5E-4DB5-4ECC-B8F5-35E5F58C9AD4}" srcOrd="0" destOrd="0" presId="urn:microsoft.com/office/officeart/2005/8/layout/cycle4"/>
    <dgm:cxn modelId="{59369B9B-2076-4F70-8B3B-09C342AA4F65}" srcId="{D6B03C22-56A4-4404-A7D1-05054C797AF0}" destId="{C4E72903-1216-4CFF-A08F-DDA3591757A7}" srcOrd="1" destOrd="0" parTransId="{C3AD2C3E-A43B-4D77-AE99-44E9941F8C73}" sibTransId="{D3EBBEA0-07DE-4F52-B2DB-5F169D63B211}"/>
    <dgm:cxn modelId="{643C4BAA-F702-4190-8FF9-E422BC265CB5}" srcId="{D6B03C22-56A4-4404-A7D1-05054C797AF0}" destId="{8127F4E7-25E0-41A3-A2D1-D164F9A52009}" srcOrd="3" destOrd="0" parTransId="{28708404-60BE-49EE-920E-502B08EB328C}" sibTransId="{AD912AB7-020C-438A-9CD4-38A24476B10E}"/>
    <dgm:cxn modelId="{36A8F2AA-42AC-409C-BFC1-F5A9332BA6CC}" type="presOf" srcId="{FACD5788-0A4D-43CE-A975-82A372DEC16C}" destId="{AB851A65-F3B4-48E5-9DD5-D2D782861BDC}" srcOrd="1" destOrd="0" presId="urn:microsoft.com/office/officeart/2005/8/layout/cycle4"/>
    <dgm:cxn modelId="{22AA78B4-AE14-423F-BD33-4EC086838E87}" type="presOf" srcId="{2787E166-DBE1-44CC-80F4-DA6253231FD7}" destId="{190D6699-F1B4-4317-82C8-AFB49DFDAE1D}" srcOrd="0" destOrd="0" presId="urn:microsoft.com/office/officeart/2005/8/layout/cycle4"/>
    <dgm:cxn modelId="{B30625C6-C73D-4CC5-9556-F70589E46749}" srcId="{C4E72903-1216-4CFF-A08F-DDA3591757A7}" destId="{0AF9CE0C-2ED4-4AC0-A339-B7CB4A02DE2D}" srcOrd="0" destOrd="0" parTransId="{BFAA184D-1D4F-4B46-B291-9F4D3B97129A}" sibTransId="{54D528FD-226E-4FF4-9EDF-8B56659192E8}"/>
    <dgm:cxn modelId="{A1446FCB-DD7F-45A6-8DE3-715959DD4C3D}" srcId="{D6B03C22-56A4-4404-A7D1-05054C797AF0}" destId="{BDCDE846-66FB-42FE-93FE-CFB15664D75E}" srcOrd="0" destOrd="0" parTransId="{0C93B53D-DB84-456D-9C0F-D5E691250585}" sibTransId="{B0FBF432-E432-490E-B8BA-3AE14DFA3860}"/>
    <dgm:cxn modelId="{3A6CD1CF-5D44-42E2-9E07-CBEBF12CC2FD}" srcId="{8127F4E7-25E0-41A3-A2D1-D164F9A52009}" destId="{1B5FEDBA-FAB2-414B-9AF5-B8B73DCB691F}" srcOrd="0" destOrd="0" parTransId="{24EA4179-417F-4E43-AB70-BF57AC95FA00}" sibTransId="{2BEB8602-43C0-4A15-AC94-58F132B397B9}"/>
    <dgm:cxn modelId="{51BB2FD1-B95E-40E1-948A-AB3739B746BE}" type="presOf" srcId="{D6B03C22-56A4-4404-A7D1-05054C797AF0}" destId="{81DF8312-3D59-4A64-B095-47F6907F9AE3}" srcOrd="0" destOrd="0" presId="urn:microsoft.com/office/officeart/2005/8/layout/cycle4"/>
    <dgm:cxn modelId="{39687AF4-C9ED-4B41-BE56-25FC159395D4}" type="presOf" srcId="{0AF9CE0C-2ED4-4AC0-A339-B7CB4A02DE2D}" destId="{4CF46F49-5CEA-4EEC-B4C5-FAF3E69A4069}" srcOrd="1" destOrd="0" presId="urn:microsoft.com/office/officeart/2005/8/layout/cycle4"/>
    <dgm:cxn modelId="{CADBAAFD-3B00-4B8D-B110-F3E6E9AF1EDF}" type="presOf" srcId="{2787E166-DBE1-44CC-80F4-DA6253231FD7}" destId="{BC3335EB-FEE7-4BF3-A5D0-9FD23EF0C132}" srcOrd="1" destOrd="0" presId="urn:microsoft.com/office/officeart/2005/8/layout/cycle4"/>
    <dgm:cxn modelId="{5802E766-3CF9-4BE7-892F-8558185874A2}" type="presParOf" srcId="{81DF8312-3D59-4A64-B095-47F6907F9AE3}" destId="{0BD43006-F7B3-4D5C-97CC-C2D469F726A4}" srcOrd="0" destOrd="0" presId="urn:microsoft.com/office/officeart/2005/8/layout/cycle4"/>
    <dgm:cxn modelId="{4C0DB17F-3115-42CD-B19C-7CCBF24DE696}" type="presParOf" srcId="{0BD43006-F7B3-4D5C-97CC-C2D469F726A4}" destId="{13A19510-DB77-4670-8D43-6606D0FD9909}" srcOrd="0" destOrd="0" presId="urn:microsoft.com/office/officeart/2005/8/layout/cycle4"/>
    <dgm:cxn modelId="{1A97E4E3-0015-4817-982D-C4C3B96A3092}" type="presParOf" srcId="{13A19510-DB77-4670-8D43-6606D0FD9909}" destId="{190D6699-F1B4-4317-82C8-AFB49DFDAE1D}" srcOrd="0" destOrd="0" presId="urn:microsoft.com/office/officeart/2005/8/layout/cycle4"/>
    <dgm:cxn modelId="{21DC7C02-4922-4097-BFB8-6E221FC87E97}" type="presParOf" srcId="{13A19510-DB77-4670-8D43-6606D0FD9909}" destId="{BC3335EB-FEE7-4BF3-A5D0-9FD23EF0C132}" srcOrd="1" destOrd="0" presId="urn:microsoft.com/office/officeart/2005/8/layout/cycle4"/>
    <dgm:cxn modelId="{92727DF1-9128-4F3A-8A46-AAD2610FE87A}" type="presParOf" srcId="{0BD43006-F7B3-4D5C-97CC-C2D469F726A4}" destId="{E084D79B-E5AC-406C-BB6B-965481642594}" srcOrd="1" destOrd="0" presId="urn:microsoft.com/office/officeart/2005/8/layout/cycle4"/>
    <dgm:cxn modelId="{7F2794A9-A760-48D2-85CE-61D56F11D8CD}" type="presParOf" srcId="{E084D79B-E5AC-406C-BB6B-965481642594}" destId="{229766C0-19F2-45FD-AACC-A934E1FDB617}" srcOrd="0" destOrd="0" presId="urn:microsoft.com/office/officeart/2005/8/layout/cycle4"/>
    <dgm:cxn modelId="{8F303771-7EE2-4D0E-A9A8-FCC1D3595A5E}" type="presParOf" srcId="{E084D79B-E5AC-406C-BB6B-965481642594}" destId="{4CF46F49-5CEA-4EEC-B4C5-FAF3E69A4069}" srcOrd="1" destOrd="0" presId="urn:microsoft.com/office/officeart/2005/8/layout/cycle4"/>
    <dgm:cxn modelId="{CBF2F4F1-07C6-44C1-BFE1-5760160D097C}" type="presParOf" srcId="{0BD43006-F7B3-4D5C-97CC-C2D469F726A4}" destId="{DD2637E7-3A07-48B5-9628-9041DD226E5B}" srcOrd="2" destOrd="0" presId="urn:microsoft.com/office/officeart/2005/8/layout/cycle4"/>
    <dgm:cxn modelId="{1D11882E-64EC-4F27-9A4F-549B9C118F39}" type="presParOf" srcId="{DD2637E7-3A07-48B5-9628-9041DD226E5B}" destId="{7CD94BAA-D0D8-42A8-A882-D4A3A1A9CDC0}" srcOrd="0" destOrd="0" presId="urn:microsoft.com/office/officeart/2005/8/layout/cycle4"/>
    <dgm:cxn modelId="{CC54255E-88AB-4E27-AB13-38FF3E266A37}" type="presParOf" srcId="{DD2637E7-3A07-48B5-9628-9041DD226E5B}" destId="{AB851A65-F3B4-48E5-9DD5-D2D782861BDC}" srcOrd="1" destOrd="0" presId="urn:microsoft.com/office/officeart/2005/8/layout/cycle4"/>
    <dgm:cxn modelId="{9DC87A12-5E89-4A0D-AA26-9C3FF1E47AEA}" type="presParOf" srcId="{0BD43006-F7B3-4D5C-97CC-C2D469F726A4}" destId="{C5751CBF-2DB5-4C87-8D87-0929354E519D}" srcOrd="3" destOrd="0" presId="urn:microsoft.com/office/officeart/2005/8/layout/cycle4"/>
    <dgm:cxn modelId="{2ECED579-9C53-4F7F-9834-75D46104B7EC}" type="presParOf" srcId="{C5751CBF-2DB5-4C87-8D87-0929354E519D}" destId="{13BAE634-5951-472D-AB8A-685157E7C1EA}" srcOrd="0" destOrd="0" presId="urn:microsoft.com/office/officeart/2005/8/layout/cycle4"/>
    <dgm:cxn modelId="{A633ECBD-98C8-4A74-A335-54BC953B1853}" type="presParOf" srcId="{C5751CBF-2DB5-4C87-8D87-0929354E519D}" destId="{F399AA89-ECF1-42A9-A6EA-F2F12B733DFE}" srcOrd="1" destOrd="0" presId="urn:microsoft.com/office/officeart/2005/8/layout/cycle4"/>
    <dgm:cxn modelId="{00206528-34F3-463C-B7FF-B0242B1DC902}" type="presParOf" srcId="{0BD43006-F7B3-4D5C-97CC-C2D469F726A4}" destId="{21B58050-94C9-4363-8E80-2E006DFCB6F8}" srcOrd="4" destOrd="0" presId="urn:microsoft.com/office/officeart/2005/8/layout/cycle4"/>
    <dgm:cxn modelId="{03D722DE-A0BC-4F4D-8E2A-4D11F89B1B76}" type="presParOf" srcId="{81DF8312-3D59-4A64-B095-47F6907F9AE3}" destId="{6A277B90-1BE5-4807-9662-54BBA8539156}" srcOrd="1" destOrd="0" presId="urn:microsoft.com/office/officeart/2005/8/layout/cycle4"/>
    <dgm:cxn modelId="{D2844444-79C7-46DC-9F1E-34C3E2A5B559}" type="presParOf" srcId="{6A277B90-1BE5-4807-9662-54BBA8539156}" destId="{C46AABBD-53D8-4B03-81BF-CE8255FF96E2}" srcOrd="0" destOrd="0" presId="urn:microsoft.com/office/officeart/2005/8/layout/cycle4"/>
    <dgm:cxn modelId="{EA465E6A-67B3-433A-89CD-79A8A4CD28FE}" type="presParOf" srcId="{6A277B90-1BE5-4807-9662-54BBA8539156}" destId="{629C8AB3-3BA2-40BC-800F-FDC8A56FB09E}" srcOrd="1" destOrd="0" presId="urn:microsoft.com/office/officeart/2005/8/layout/cycle4"/>
    <dgm:cxn modelId="{9B0890B8-F771-444D-AE5F-B515932CC451}" type="presParOf" srcId="{6A277B90-1BE5-4807-9662-54BBA8539156}" destId="{55B1EF5E-4DB5-4ECC-B8F5-35E5F58C9AD4}" srcOrd="2" destOrd="0" presId="urn:microsoft.com/office/officeart/2005/8/layout/cycle4"/>
    <dgm:cxn modelId="{9E41F40F-0AC6-4951-975F-F26FF94FC6B8}" type="presParOf" srcId="{6A277B90-1BE5-4807-9662-54BBA8539156}" destId="{1B081AEA-60DA-408C-9D9D-BCF58C9C73D2}" srcOrd="3" destOrd="0" presId="urn:microsoft.com/office/officeart/2005/8/layout/cycle4"/>
    <dgm:cxn modelId="{1D02FB7D-1ADD-464D-BB88-A5BA2C1DFC72}" type="presParOf" srcId="{6A277B90-1BE5-4807-9662-54BBA8539156}" destId="{480EF230-7C1B-4D67-B5A1-95BE5F12AFE4}" srcOrd="4" destOrd="0" presId="urn:microsoft.com/office/officeart/2005/8/layout/cycle4"/>
    <dgm:cxn modelId="{6A09BFED-0684-4FEF-A9A8-2A8FC776B853}" type="presParOf" srcId="{81DF8312-3D59-4A64-B095-47F6907F9AE3}" destId="{16E08C47-C0AF-4C4A-8DF3-17AB38F2D47C}" srcOrd="2" destOrd="0" presId="urn:microsoft.com/office/officeart/2005/8/layout/cycle4"/>
    <dgm:cxn modelId="{C767AEE7-25E7-4BCB-9C84-4325303ED4CB}" type="presParOf" srcId="{81DF8312-3D59-4A64-B095-47F6907F9AE3}" destId="{704C1C89-C9B3-4ED2-80F3-D846921E3D0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093FC-B036-4016-9D0F-F5E2A766E65A}"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US"/>
        </a:p>
      </dgm:t>
    </dgm:pt>
    <dgm:pt modelId="{FAA9F550-F474-4C3E-8361-71C0D61E5C77}">
      <dgm:prSet custT="1"/>
      <dgm:spPr>
        <a:solidFill>
          <a:srgbClr val="00B0F0"/>
        </a:solidFill>
      </dgm:spPr>
      <dgm:t>
        <a:bodyPr/>
        <a:lstStyle/>
        <a:p>
          <a:pPr rtl="0"/>
          <a:r>
            <a:rPr lang="en-US" sz="1600" b="1" dirty="0"/>
            <a:t>    Enable - </a:t>
          </a:r>
          <a:r>
            <a:rPr lang="en-US" sz="1600" dirty="0"/>
            <a:t>Cyber Security is an Enabler and Positive Discriminator for Business 	and Operations</a:t>
          </a:r>
        </a:p>
      </dgm:t>
    </dgm:pt>
    <dgm:pt modelId="{8C9C1D43-3EEE-4688-881F-65572EDECDBE}" type="parTrans" cxnId="{00727085-CFF0-41C3-AE1D-F09B1DF7146F}">
      <dgm:prSet/>
      <dgm:spPr/>
      <dgm:t>
        <a:bodyPr/>
        <a:lstStyle/>
        <a:p>
          <a:endParaRPr lang="en-US"/>
        </a:p>
      </dgm:t>
    </dgm:pt>
    <dgm:pt modelId="{557F7B4B-098E-46AB-8D17-41CB2146DD48}" type="sibTrans" cxnId="{00727085-CFF0-41C3-AE1D-F09B1DF7146F}">
      <dgm:prSet/>
      <dgm:spPr/>
      <dgm:t>
        <a:bodyPr/>
        <a:lstStyle/>
        <a:p>
          <a:endParaRPr lang="en-US"/>
        </a:p>
      </dgm:t>
    </dgm:pt>
    <dgm:pt modelId="{449F88AC-0FE4-453E-A510-E5B2E6B44170}">
      <dgm:prSet custT="1"/>
      <dgm:spPr>
        <a:solidFill>
          <a:srgbClr val="00B0F0"/>
        </a:solidFill>
      </dgm:spPr>
      <dgm:t>
        <a:bodyPr/>
        <a:lstStyle/>
        <a:p>
          <a:pPr rtl="0"/>
          <a:r>
            <a:rPr lang="en-US" sz="1600" b="1" dirty="0"/>
            <a:t>   Transform - </a:t>
          </a:r>
          <a:r>
            <a:rPr lang="en-US" sz="1600" b="0" dirty="0"/>
            <a:t>Security promotes and leads digital transformation that 	encourages change, agility, speed, connectivity, and the introduction      	of new processes and technologies.</a:t>
          </a:r>
        </a:p>
      </dgm:t>
    </dgm:pt>
    <dgm:pt modelId="{6C109024-2565-4C81-8DE4-82E5D9F72620}" type="parTrans" cxnId="{48AB5075-8E5D-44AB-A89A-84D60C020487}">
      <dgm:prSet/>
      <dgm:spPr/>
      <dgm:t>
        <a:bodyPr/>
        <a:lstStyle/>
        <a:p>
          <a:endParaRPr lang="en-US"/>
        </a:p>
      </dgm:t>
    </dgm:pt>
    <dgm:pt modelId="{C53F5D91-8FB9-436C-81ED-B8C61F6EBDD9}" type="sibTrans" cxnId="{48AB5075-8E5D-44AB-A89A-84D60C020487}">
      <dgm:prSet/>
      <dgm:spPr/>
      <dgm:t>
        <a:bodyPr/>
        <a:lstStyle/>
        <a:p>
          <a:endParaRPr lang="en-US"/>
        </a:p>
      </dgm:t>
    </dgm:pt>
    <dgm:pt modelId="{EE156116-A126-4A04-9656-57EED308918A}">
      <dgm:prSet custT="1"/>
      <dgm:spPr>
        <a:solidFill>
          <a:srgbClr val="00B0F0"/>
        </a:solidFill>
      </dgm:spPr>
      <dgm:t>
        <a:bodyPr/>
        <a:lstStyle/>
        <a:p>
          <a:pPr rtl="0">
            <a:spcAft>
              <a:spcPts val="0"/>
            </a:spcAft>
          </a:pPr>
          <a:r>
            <a:rPr lang="en-US" sz="1600" b="1" dirty="0"/>
            <a:t>    Compliance  - </a:t>
          </a:r>
          <a:r>
            <a:rPr lang="en-US" sz="1600" dirty="0"/>
            <a:t>The purpose of our compliance programs is to promote 	organizational adherence to applicable federal and state security </a:t>
          </a:r>
        </a:p>
        <a:p>
          <a:pPr rtl="0">
            <a:spcAft>
              <a:spcPts val="0"/>
            </a:spcAft>
          </a:pPr>
          <a:r>
            <a:rPr lang="en-US" sz="1600" dirty="0"/>
            <a:t>	requirements and law</a:t>
          </a:r>
          <a:endParaRPr lang="en-US" sz="1600" b="1" dirty="0"/>
        </a:p>
      </dgm:t>
    </dgm:pt>
    <dgm:pt modelId="{52F15DA5-EFAE-45F5-B57E-6D6A7E4898C2}" type="parTrans" cxnId="{ACB89651-B93E-42D8-8E18-595045F79840}">
      <dgm:prSet/>
      <dgm:spPr/>
      <dgm:t>
        <a:bodyPr/>
        <a:lstStyle/>
        <a:p>
          <a:endParaRPr lang="en-US"/>
        </a:p>
      </dgm:t>
    </dgm:pt>
    <dgm:pt modelId="{619B6807-D10F-4E1D-8848-BA2822B62E18}" type="sibTrans" cxnId="{ACB89651-B93E-42D8-8E18-595045F79840}">
      <dgm:prSet/>
      <dgm:spPr/>
      <dgm:t>
        <a:bodyPr/>
        <a:lstStyle/>
        <a:p>
          <a:endParaRPr lang="en-US"/>
        </a:p>
      </dgm:t>
    </dgm:pt>
    <dgm:pt modelId="{655599D9-5D89-41C2-9D8E-FD68CBA9B49D}">
      <dgm:prSet custT="1"/>
      <dgm:spPr>
        <a:solidFill>
          <a:srgbClr val="00B0F0"/>
        </a:solidFill>
      </dgm:spPr>
      <dgm:t>
        <a:bodyPr/>
        <a:lstStyle/>
        <a:p>
          <a:pPr rtl="0"/>
          <a:r>
            <a:rPr lang="en-US" sz="1600" b="1" dirty="0"/>
            <a:t>   Respond– </a:t>
          </a:r>
          <a:r>
            <a:rPr lang="en-US" sz="1600" dirty="0"/>
            <a:t>Establish Statewide processes, procedures and practice incident 	responsiveness that can reply and support cyber security incidents 	across the state. </a:t>
          </a:r>
        </a:p>
      </dgm:t>
    </dgm:pt>
    <dgm:pt modelId="{46EB3586-24DC-4B38-A783-A2A211A2D02E}" type="sibTrans" cxnId="{C27EB968-6077-4A53-87A2-5784D4F404A7}">
      <dgm:prSet/>
      <dgm:spPr/>
      <dgm:t>
        <a:bodyPr/>
        <a:lstStyle/>
        <a:p>
          <a:endParaRPr lang="en-US"/>
        </a:p>
      </dgm:t>
    </dgm:pt>
    <dgm:pt modelId="{66F635EA-37E4-400B-9358-FF1442D91ED3}" type="parTrans" cxnId="{C27EB968-6077-4A53-87A2-5784D4F404A7}">
      <dgm:prSet/>
      <dgm:spPr/>
      <dgm:t>
        <a:bodyPr/>
        <a:lstStyle/>
        <a:p>
          <a:endParaRPr lang="en-US"/>
        </a:p>
      </dgm:t>
    </dgm:pt>
    <dgm:pt modelId="{37233FFA-4AD0-4090-97C8-2698E1954095}" type="pres">
      <dgm:prSet presAssocID="{C7D093FC-B036-4016-9D0F-F5E2A766E65A}" presName="linear" presStyleCnt="0">
        <dgm:presLayoutVars>
          <dgm:dir/>
          <dgm:resizeHandles val="exact"/>
        </dgm:presLayoutVars>
      </dgm:prSet>
      <dgm:spPr/>
    </dgm:pt>
    <dgm:pt modelId="{10A6B3E1-59D0-4B59-9181-96D163F6FC87}" type="pres">
      <dgm:prSet presAssocID="{655599D9-5D89-41C2-9D8E-FD68CBA9B49D}" presName="comp" presStyleCnt="0"/>
      <dgm:spPr/>
    </dgm:pt>
    <dgm:pt modelId="{98B91D80-4FD5-462B-961C-1ADA3F6CA25F}" type="pres">
      <dgm:prSet presAssocID="{655599D9-5D89-41C2-9D8E-FD68CBA9B49D}" presName="box" presStyleLbl="node1" presStyleIdx="0" presStyleCnt="4"/>
      <dgm:spPr/>
    </dgm:pt>
    <dgm:pt modelId="{FB626B20-DBE8-4C24-B2C8-0B151EA8D2AF}" type="pres">
      <dgm:prSet presAssocID="{655599D9-5D89-41C2-9D8E-FD68CBA9B49D}" presName="img" presStyleLbl="fgImgPlace1" presStyleIdx="0" presStyleCnt="4"/>
      <dgm:spPr/>
    </dgm:pt>
    <dgm:pt modelId="{38DCA71E-27E9-4458-9034-756D472FD428}" type="pres">
      <dgm:prSet presAssocID="{655599D9-5D89-41C2-9D8E-FD68CBA9B49D}" presName="text" presStyleLbl="node1" presStyleIdx="0" presStyleCnt="4">
        <dgm:presLayoutVars>
          <dgm:bulletEnabled val="1"/>
        </dgm:presLayoutVars>
      </dgm:prSet>
      <dgm:spPr/>
    </dgm:pt>
    <dgm:pt modelId="{3E3EF712-E0FD-43CB-81FE-838E74149035}" type="pres">
      <dgm:prSet presAssocID="{46EB3586-24DC-4B38-A783-A2A211A2D02E}" presName="spacer" presStyleCnt="0"/>
      <dgm:spPr/>
    </dgm:pt>
    <dgm:pt modelId="{CF2F65C1-3215-45AC-9BD2-562B92A1B9B1}" type="pres">
      <dgm:prSet presAssocID="{FAA9F550-F474-4C3E-8361-71C0D61E5C77}" presName="comp" presStyleCnt="0"/>
      <dgm:spPr/>
    </dgm:pt>
    <dgm:pt modelId="{09BDC68D-0B67-4B14-ABEE-C85E68F9F309}" type="pres">
      <dgm:prSet presAssocID="{FAA9F550-F474-4C3E-8361-71C0D61E5C77}" presName="box" presStyleLbl="node1" presStyleIdx="1" presStyleCnt="4" custLinFactNeighborX="-313"/>
      <dgm:spPr/>
    </dgm:pt>
    <dgm:pt modelId="{EFE15884-9CAC-4F10-B7A9-A6B504AEB55F}" type="pres">
      <dgm:prSet presAssocID="{FAA9F550-F474-4C3E-8361-71C0D61E5C77}" presName="img" presStyleLbl="fgImgPlace1" presStyleIdx="1" presStyleCnt="4"/>
      <dgm:spPr>
        <a:blipFill rotWithShape="1">
          <a:blip xmlns:r="http://schemas.openxmlformats.org/officeDocument/2006/relationships" r:embed="rId1" cstate="email">
            <a:extLst>
              <a:ext uri="{28A0092B-C50C-407E-A947-70E740481C1C}">
                <a14:useLocalDpi xmlns:a14="http://schemas.microsoft.com/office/drawing/2010/main" val="0"/>
              </a:ext>
            </a:extLst>
          </a:blip>
          <a:srcRect/>
          <a:stretch>
            <a:fillRect t="-24000" b="-24000"/>
          </a:stretch>
        </a:blipFill>
      </dgm:spPr>
    </dgm:pt>
    <dgm:pt modelId="{86BED510-7C30-460F-9B5A-D0239DCB92BE}" type="pres">
      <dgm:prSet presAssocID="{FAA9F550-F474-4C3E-8361-71C0D61E5C77}" presName="text" presStyleLbl="node1" presStyleIdx="1" presStyleCnt="4">
        <dgm:presLayoutVars>
          <dgm:bulletEnabled val="1"/>
        </dgm:presLayoutVars>
      </dgm:prSet>
      <dgm:spPr/>
    </dgm:pt>
    <dgm:pt modelId="{5E931CFC-E252-4242-A890-CF5678488EB0}" type="pres">
      <dgm:prSet presAssocID="{557F7B4B-098E-46AB-8D17-41CB2146DD48}" presName="spacer" presStyleCnt="0"/>
      <dgm:spPr/>
    </dgm:pt>
    <dgm:pt modelId="{80BDC593-4E3B-4635-8471-C5CE46F85D85}" type="pres">
      <dgm:prSet presAssocID="{449F88AC-0FE4-453E-A510-E5B2E6B44170}" presName="comp" presStyleCnt="0"/>
      <dgm:spPr/>
    </dgm:pt>
    <dgm:pt modelId="{0224C873-E811-48C0-9E51-82F6A228810C}" type="pres">
      <dgm:prSet presAssocID="{449F88AC-0FE4-453E-A510-E5B2E6B44170}" presName="box" presStyleLbl="node1" presStyleIdx="2" presStyleCnt="4" custLinFactNeighborY="-4023"/>
      <dgm:spPr/>
    </dgm:pt>
    <dgm:pt modelId="{D3F84C2A-5E25-48C7-9670-0BB3ED4CBD28}" type="pres">
      <dgm:prSet presAssocID="{449F88AC-0FE4-453E-A510-E5B2E6B44170}" presName="img" presStyleLbl="fgImgPlace1" presStyleIdx="2" presStyleCnt="4"/>
      <dgm:spPr/>
    </dgm:pt>
    <dgm:pt modelId="{53AD4F3D-6216-4A03-B21D-C1F2DAD13406}" type="pres">
      <dgm:prSet presAssocID="{449F88AC-0FE4-453E-A510-E5B2E6B44170}" presName="text" presStyleLbl="node1" presStyleIdx="2" presStyleCnt="4">
        <dgm:presLayoutVars>
          <dgm:bulletEnabled val="1"/>
        </dgm:presLayoutVars>
      </dgm:prSet>
      <dgm:spPr/>
    </dgm:pt>
    <dgm:pt modelId="{3A731BF0-C13A-45CA-AF74-830BCAA32DDA}" type="pres">
      <dgm:prSet presAssocID="{C53F5D91-8FB9-436C-81ED-B8C61F6EBDD9}" presName="spacer" presStyleCnt="0"/>
      <dgm:spPr/>
    </dgm:pt>
    <dgm:pt modelId="{45C9C637-636C-4A69-ADE5-35C377C28715}" type="pres">
      <dgm:prSet presAssocID="{EE156116-A126-4A04-9656-57EED308918A}" presName="comp" presStyleCnt="0"/>
      <dgm:spPr/>
    </dgm:pt>
    <dgm:pt modelId="{13821E75-0E9F-4366-88F2-C0F8E3B924DA}" type="pres">
      <dgm:prSet presAssocID="{EE156116-A126-4A04-9656-57EED308918A}" presName="box" presStyleLbl="node1" presStyleIdx="3" presStyleCnt="4" custLinFactNeighborX="-9748" custLinFactNeighborY="16844"/>
      <dgm:spPr/>
    </dgm:pt>
    <dgm:pt modelId="{E40AF37B-27C4-4380-B364-57E5B70F05FB}" type="pres">
      <dgm:prSet presAssocID="{EE156116-A126-4A04-9656-57EED308918A}" presName="img" presStyleLbl="fgImgPlace1" presStyleIdx="3"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t="-55000" b="-55000"/>
          </a:stretch>
        </a:blipFill>
      </dgm:spPr>
    </dgm:pt>
    <dgm:pt modelId="{4CFB611D-60A6-4B3C-856B-D48D526CB38E}" type="pres">
      <dgm:prSet presAssocID="{EE156116-A126-4A04-9656-57EED308918A}" presName="text" presStyleLbl="node1" presStyleIdx="3" presStyleCnt="4">
        <dgm:presLayoutVars>
          <dgm:bulletEnabled val="1"/>
        </dgm:presLayoutVars>
      </dgm:prSet>
      <dgm:spPr/>
    </dgm:pt>
  </dgm:ptLst>
  <dgm:cxnLst>
    <dgm:cxn modelId="{CD26DE17-432A-43E4-9658-638F9F162C6B}" type="presOf" srcId="{449F88AC-0FE4-453E-A510-E5B2E6B44170}" destId="{53AD4F3D-6216-4A03-B21D-C1F2DAD13406}" srcOrd="1" destOrd="0" presId="urn:microsoft.com/office/officeart/2005/8/layout/vList4"/>
    <dgm:cxn modelId="{6A159C23-E1B2-4B23-9E64-AC1EF5C46BFA}" type="presOf" srcId="{FAA9F550-F474-4C3E-8361-71C0D61E5C77}" destId="{86BED510-7C30-460F-9B5A-D0239DCB92BE}" srcOrd="1" destOrd="0" presId="urn:microsoft.com/office/officeart/2005/8/layout/vList4"/>
    <dgm:cxn modelId="{9DD9D925-3058-475E-A22E-25D18422BFD4}" type="presOf" srcId="{EE156116-A126-4A04-9656-57EED308918A}" destId="{4CFB611D-60A6-4B3C-856B-D48D526CB38E}" srcOrd="1" destOrd="0" presId="urn:microsoft.com/office/officeart/2005/8/layout/vList4"/>
    <dgm:cxn modelId="{59096F63-23BC-4DA7-8C0D-7398D3FD517A}" type="presOf" srcId="{C7D093FC-B036-4016-9D0F-F5E2A766E65A}" destId="{37233FFA-4AD0-4090-97C8-2698E1954095}" srcOrd="0" destOrd="0" presId="urn:microsoft.com/office/officeart/2005/8/layout/vList4"/>
    <dgm:cxn modelId="{C27EB968-6077-4A53-87A2-5784D4F404A7}" srcId="{C7D093FC-B036-4016-9D0F-F5E2A766E65A}" destId="{655599D9-5D89-41C2-9D8E-FD68CBA9B49D}" srcOrd="0" destOrd="0" parTransId="{66F635EA-37E4-400B-9358-FF1442D91ED3}" sibTransId="{46EB3586-24DC-4B38-A783-A2A211A2D02E}"/>
    <dgm:cxn modelId="{D8F33C6F-F09F-4952-B6D1-5BC60A47F564}" type="presOf" srcId="{655599D9-5D89-41C2-9D8E-FD68CBA9B49D}" destId="{98B91D80-4FD5-462B-961C-1ADA3F6CA25F}" srcOrd="0" destOrd="0" presId="urn:microsoft.com/office/officeart/2005/8/layout/vList4"/>
    <dgm:cxn modelId="{ACB89651-B93E-42D8-8E18-595045F79840}" srcId="{C7D093FC-B036-4016-9D0F-F5E2A766E65A}" destId="{EE156116-A126-4A04-9656-57EED308918A}" srcOrd="3" destOrd="0" parTransId="{52F15DA5-EFAE-45F5-B57E-6D6A7E4898C2}" sibTransId="{619B6807-D10F-4E1D-8848-BA2822B62E18}"/>
    <dgm:cxn modelId="{48AB5075-8E5D-44AB-A89A-84D60C020487}" srcId="{C7D093FC-B036-4016-9D0F-F5E2A766E65A}" destId="{449F88AC-0FE4-453E-A510-E5B2E6B44170}" srcOrd="2" destOrd="0" parTransId="{6C109024-2565-4C81-8DE4-82E5D9F72620}" sibTransId="{C53F5D91-8FB9-436C-81ED-B8C61F6EBDD9}"/>
    <dgm:cxn modelId="{00727085-CFF0-41C3-AE1D-F09B1DF7146F}" srcId="{C7D093FC-B036-4016-9D0F-F5E2A766E65A}" destId="{FAA9F550-F474-4C3E-8361-71C0D61E5C77}" srcOrd="1" destOrd="0" parTransId="{8C9C1D43-3EEE-4688-881F-65572EDECDBE}" sibTransId="{557F7B4B-098E-46AB-8D17-41CB2146DD48}"/>
    <dgm:cxn modelId="{EEF27B92-47D4-4C97-BDC5-6618C11C271D}" type="presOf" srcId="{655599D9-5D89-41C2-9D8E-FD68CBA9B49D}" destId="{38DCA71E-27E9-4458-9034-756D472FD428}" srcOrd="1" destOrd="0" presId="urn:microsoft.com/office/officeart/2005/8/layout/vList4"/>
    <dgm:cxn modelId="{B2FFD0D0-7CB8-4A7A-8427-546EE615E059}" type="presOf" srcId="{EE156116-A126-4A04-9656-57EED308918A}" destId="{13821E75-0E9F-4366-88F2-C0F8E3B924DA}" srcOrd="0" destOrd="0" presId="urn:microsoft.com/office/officeart/2005/8/layout/vList4"/>
    <dgm:cxn modelId="{84A57CE0-9261-4020-BA22-949120A129BC}" type="presOf" srcId="{449F88AC-0FE4-453E-A510-E5B2E6B44170}" destId="{0224C873-E811-48C0-9E51-82F6A228810C}" srcOrd="0" destOrd="0" presId="urn:microsoft.com/office/officeart/2005/8/layout/vList4"/>
    <dgm:cxn modelId="{2922D7E0-B4E8-4785-8B41-CD5478191B95}" type="presOf" srcId="{FAA9F550-F474-4C3E-8361-71C0D61E5C77}" destId="{09BDC68D-0B67-4B14-ABEE-C85E68F9F309}" srcOrd="0" destOrd="0" presId="urn:microsoft.com/office/officeart/2005/8/layout/vList4"/>
    <dgm:cxn modelId="{D350D8F7-8042-4402-AC70-EA91F6E07E25}" type="presParOf" srcId="{37233FFA-4AD0-4090-97C8-2698E1954095}" destId="{10A6B3E1-59D0-4B59-9181-96D163F6FC87}" srcOrd="0" destOrd="0" presId="urn:microsoft.com/office/officeart/2005/8/layout/vList4"/>
    <dgm:cxn modelId="{6CAA2F8F-729B-4490-A39E-72861058A56F}" type="presParOf" srcId="{10A6B3E1-59D0-4B59-9181-96D163F6FC87}" destId="{98B91D80-4FD5-462B-961C-1ADA3F6CA25F}" srcOrd="0" destOrd="0" presId="urn:microsoft.com/office/officeart/2005/8/layout/vList4"/>
    <dgm:cxn modelId="{A766B75C-EA46-4746-9320-E76DB9D96F22}" type="presParOf" srcId="{10A6B3E1-59D0-4B59-9181-96D163F6FC87}" destId="{FB626B20-DBE8-4C24-B2C8-0B151EA8D2AF}" srcOrd="1" destOrd="0" presId="urn:microsoft.com/office/officeart/2005/8/layout/vList4"/>
    <dgm:cxn modelId="{CA24F48D-A042-4FCC-888C-A516CD7A01E7}" type="presParOf" srcId="{10A6B3E1-59D0-4B59-9181-96D163F6FC87}" destId="{38DCA71E-27E9-4458-9034-756D472FD428}" srcOrd="2" destOrd="0" presId="urn:microsoft.com/office/officeart/2005/8/layout/vList4"/>
    <dgm:cxn modelId="{1C201820-D352-47A7-A8A1-8AA440B84F4A}" type="presParOf" srcId="{37233FFA-4AD0-4090-97C8-2698E1954095}" destId="{3E3EF712-E0FD-43CB-81FE-838E74149035}" srcOrd="1" destOrd="0" presId="urn:microsoft.com/office/officeart/2005/8/layout/vList4"/>
    <dgm:cxn modelId="{7878DEFD-A39A-4881-9E54-E0BDDF04DC94}" type="presParOf" srcId="{37233FFA-4AD0-4090-97C8-2698E1954095}" destId="{CF2F65C1-3215-45AC-9BD2-562B92A1B9B1}" srcOrd="2" destOrd="0" presId="urn:microsoft.com/office/officeart/2005/8/layout/vList4"/>
    <dgm:cxn modelId="{7B0B2EDA-3A00-4B84-903B-8BF2AABA1452}" type="presParOf" srcId="{CF2F65C1-3215-45AC-9BD2-562B92A1B9B1}" destId="{09BDC68D-0B67-4B14-ABEE-C85E68F9F309}" srcOrd="0" destOrd="0" presId="urn:microsoft.com/office/officeart/2005/8/layout/vList4"/>
    <dgm:cxn modelId="{2D3001F5-8F71-4701-A33A-C1557FFA81F4}" type="presParOf" srcId="{CF2F65C1-3215-45AC-9BD2-562B92A1B9B1}" destId="{EFE15884-9CAC-4F10-B7A9-A6B504AEB55F}" srcOrd="1" destOrd="0" presId="urn:microsoft.com/office/officeart/2005/8/layout/vList4"/>
    <dgm:cxn modelId="{A8126DF7-4C99-43A5-8FFC-093C220167DD}" type="presParOf" srcId="{CF2F65C1-3215-45AC-9BD2-562B92A1B9B1}" destId="{86BED510-7C30-460F-9B5A-D0239DCB92BE}" srcOrd="2" destOrd="0" presId="urn:microsoft.com/office/officeart/2005/8/layout/vList4"/>
    <dgm:cxn modelId="{BF630B36-0081-424B-B485-374582AC06EB}" type="presParOf" srcId="{37233FFA-4AD0-4090-97C8-2698E1954095}" destId="{5E931CFC-E252-4242-A890-CF5678488EB0}" srcOrd="3" destOrd="0" presId="urn:microsoft.com/office/officeart/2005/8/layout/vList4"/>
    <dgm:cxn modelId="{8E9CDB42-DDEA-4B27-9C91-5EA166E108B7}" type="presParOf" srcId="{37233FFA-4AD0-4090-97C8-2698E1954095}" destId="{80BDC593-4E3B-4635-8471-C5CE46F85D85}" srcOrd="4" destOrd="0" presId="urn:microsoft.com/office/officeart/2005/8/layout/vList4"/>
    <dgm:cxn modelId="{F5D88DD1-145B-4154-B10D-634EB0C38511}" type="presParOf" srcId="{80BDC593-4E3B-4635-8471-C5CE46F85D85}" destId="{0224C873-E811-48C0-9E51-82F6A228810C}" srcOrd="0" destOrd="0" presId="urn:microsoft.com/office/officeart/2005/8/layout/vList4"/>
    <dgm:cxn modelId="{D9EB2015-BDAC-40BC-B1EB-781B9993C10B}" type="presParOf" srcId="{80BDC593-4E3B-4635-8471-C5CE46F85D85}" destId="{D3F84C2A-5E25-48C7-9670-0BB3ED4CBD28}" srcOrd="1" destOrd="0" presId="urn:microsoft.com/office/officeart/2005/8/layout/vList4"/>
    <dgm:cxn modelId="{B2CCC052-E324-4690-88D5-3F3FD76014C9}" type="presParOf" srcId="{80BDC593-4E3B-4635-8471-C5CE46F85D85}" destId="{53AD4F3D-6216-4A03-B21D-C1F2DAD13406}" srcOrd="2" destOrd="0" presId="urn:microsoft.com/office/officeart/2005/8/layout/vList4"/>
    <dgm:cxn modelId="{0179B65E-FFBC-4932-99A5-39ACD55350F1}" type="presParOf" srcId="{37233FFA-4AD0-4090-97C8-2698E1954095}" destId="{3A731BF0-C13A-45CA-AF74-830BCAA32DDA}" srcOrd="5" destOrd="0" presId="urn:microsoft.com/office/officeart/2005/8/layout/vList4"/>
    <dgm:cxn modelId="{D4E47F47-975F-44F1-9944-199CB1BF6603}" type="presParOf" srcId="{37233FFA-4AD0-4090-97C8-2698E1954095}" destId="{45C9C637-636C-4A69-ADE5-35C377C28715}" srcOrd="6" destOrd="0" presId="urn:microsoft.com/office/officeart/2005/8/layout/vList4"/>
    <dgm:cxn modelId="{C36C0B75-9905-49D1-AC98-ACA94F6072FE}" type="presParOf" srcId="{45C9C637-636C-4A69-ADE5-35C377C28715}" destId="{13821E75-0E9F-4366-88F2-C0F8E3B924DA}" srcOrd="0" destOrd="0" presId="urn:microsoft.com/office/officeart/2005/8/layout/vList4"/>
    <dgm:cxn modelId="{87F9E4B9-8734-44FA-A299-CC1C64AA59E5}" type="presParOf" srcId="{45C9C637-636C-4A69-ADE5-35C377C28715}" destId="{E40AF37B-27C4-4380-B364-57E5B70F05FB}" srcOrd="1" destOrd="0" presId="urn:microsoft.com/office/officeart/2005/8/layout/vList4"/>
    <dgm:cxn modelId="{4CCC8164-B639-440D-83F2-CAFEDC1E1065}" type="presParOf" srcId="{45C9C637-636C-4A69-ADE5-35C377C28715}" destId="{4CFB611D-60A6-4B3C-856B-D48D526CB38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94BAA-D0D8-42A8-A882-D4A3A1A9CDC0}">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INFRAGARD; WICTRA; Commercial Groups</a:t>
          </a:r>
        </a:p>
      </dsp:txBody>
      <dsp:txXfrm>
        <a:off x="5750448" y="4156276"/>
        <a:ext cx="1797595" cy="1224300"/>
      </dsp:txXfrm>
    </dsp:sp>
    <dsp:sp modelId="{13BAE634-5951-472D-AB8A-685157E7C1EA}">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CRT Teams</a:t>
          </a:r>
        </a:p>
      </dsp:txBody>
      <dsp:txXfrm>
        <a:off x="579956" y="4156276"/>
        <a:ext cx="1797595" cy="1224300"/>
      </dsp:txXfrm>
    </dsp:sp>
    <dsp:sp modelId="{229766C0-19F2-45FD-AACC-A934E1FDB617}">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Counties, Cities, and Other Local Government Agencies</a:t>
          </a:r>
        </a:p>
      </dsp:txBody>
      <dsp:txXfrm>
        <a:off x="5750448" y="38090"/>
        <a:ext cx="1797595" cy="1224300"/>
      </dsp:txXfrm>
    </dsp:sp>
    <dsp:sp modelId="{190D6699-F1B4-4317-82C8-AFB49DFDAE1D}">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State Agencies</a:t>
          </a:r>
        </a:p>
      </dsp:txBody>
      <dsp:txXfrm>
        <a:off x="579956" y="38090"/>
        <a:ext cx="1797595" cy="1224300"/>
      </dsp:txXfrm>
    </dsp:sp>
    <dsp:sp modelId="{C46AABBD-53D8-4B03-81BF-CE8255FF96E2}">
      <dsp:nvSpPr>
        <dsp:cNvPr id="0" name=""/>
        <dsp:cNvSpPr/>
      </dsp:nvSpPr>
      <dsp:spPr>
        <a:xfrm>
          <a:off x="1663530" y="308864"/>
          <a:ext cx="2346282" cy="2346282"/>
        </a:xfrm>
        <a:prstGeom prst="pieWedg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State CISO</a:t>
          </a:r>
        </a:p>
      </dsp:txBody>
      <dsp:txXfrm>
        <a:off x="2350740" y="996074"/>
        <a:ext cx="1659072" cy="1659072"/>
      </dsp:txXfrm>
    </dsp:sp>
    <dsp:sp modelId="{629C8AB3-3BA2-40BC-800F-FDC8A56FB09E}">
      <dsp:nvSpPr>
        <dsp:cNvPr id="0" name=""/>
        <dsp:cNvSpPr/>
      </dsp:nvSpPr>
      <dsp:spPr>
        <a:xfrm rot="5400000">
          <a:off x="4118186" y="308864"/>
          <a:ext cx="2346282" cy="2346282"/>
        </a:xfrm>
        <a:prstGeom prst="pieWedg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DMA</a:t>
          </a:r>
        </a:p>
      </dsp:txBody>
      <dsp:txXfrm rot="-5400000">
        <a:off x="4118186" y="996074"/>
        <a:ext cx="1659072" cy="1659072"/>
      </dsp:txXfrm>
    </dsp:sp>
    <dsp:sp modelId="{55B1EF5E-4DB5-4ECC-B8F5-35E5F58C9AD4}">
      <dsp:nvSpPr>
        <dsp:cNvPr id="0" name=""/>
        <dsp:cNvSpPr/>
      </dsp:nvSpPr>
      <dsp:spPr>
        <a:xfrm rot="10800000">
          <a:off x="4118186" y="2763520"/>
          <a:ext cx="2346282" cy="2346282"/>
        </a:xfrm>
        <a:prstGeom prst="pieWedg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State Agencies</a:t>
          </a:r>
        </a:p>
      </dsp:txBody>
      <dsp:txXfrm rot="10800000">
        <a:off x="4118186" y="2763520"/>
        <a:ext cx="1659072" cy="1659072"/>
      </dsp:txXfrm>
    </dsp:sp>
    <dsp:sp modelId="{1B081AEA-60DA-408C-9D9D-BCF58C9C73D2}">
      <dsp:nvSpPr>
        <dsp:cNvPr id="0" name=""/>
        <dsp:cNvSpPr/>
      </dsp:nvSpPr>
      <dsp:spPr>
        <a:xfrm rot="16200000">
          <a:off x="1663530" y="2763520"/>
          <a:ext cx="2346282" cy="2346282"/>
        </a:xfrm>
        <a:prstGeom prst="pieWedg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State CIO</a:t>
          </a:r>
        </a:p>
      </dsp:txBody>
      <dsp:txXfrm rot="5400000">
        <a:off x="2350740" y="2763520"/>
        <a:ext cx="1659072" cy="1659072"/>
      </dsp:txXfrm>
    </dsp:sp>
    <dsp:sp modelId="{16E08C47-C0AF-4C4A-8DF3-17AB38F2D47C}">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4C1C89-C9B3-4ED2-80F3-D846921E3D0F}">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91D80-4FD5-462B-961C-1ADA3F6CA25F}">
      <dsp:nvSpPr>
        <dsp:cNvPr id="0" name=""/>
        <dsp:cNvSpPr/>
      </dsp:nvSpPr>
      <dsp:spPr>
        <a:xfrm>
          <a:off x="0" y="0"/>
          <a:ext cx="8526354" cy="941228"/>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t>   Respond– </a:t>
          </a:r>
          <a:r>
            <a:rPr lang="en-US" sz="1600" kern="1200" dirty="0"/>
            <a:t>Establish Statewide processes, procedures and practice incident 	responsiveness that can reply and support cyber security incidents 	across the state. </a:t>
          </a:r>
        </a:p>
      </dsp:txBody>
      <dsp:txXfrm>
        <a:off x="1799393" y="0"/>
        <a:ext cx="6726960" cy="941228"/>
      </dsp:txXfrm>
    </dsp:sp>
    <dsp:sp modelId="{FB626B20-DBE8-4C24-B2C8-0B151EA8D2AF}">
      <dsp:nvSpPr>
        <dsp:cNvPr id="0" name=""/>
        <dsp:cNvSpPr/>
      </dsp:nvSpPr>
      <dsp:spPr>
        <a:xfrm>
          <a:off x="94122" y="94122"/>
          <a:ext cx="1705270" cy="752983"/>
        </a:xfrm>
        <a:prstGeom prst="roundRect">
          <a:avLst>
            <a:gd name="adj" fmla="val 10000"/>
          </a:avLst>
        </a:prstGeom>
        <a:solidFill>
          <a:schemeClr val="accent1">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9BDC68D-0B67-4B14-ABEE-C85E68F9F309}">
      <dsp:nvSpPr>
        <dsp:cNvPr id="0" name=""/>
        <dsp:cNvSpPr/>
      </dsp:nvSpPr>
      <dsp:spPr>
        <a:xfrm>
          <a:off x="0" y="1035351"/>
          <a:ext cx="8526354" cy="941228"/>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t>    Enable - </a:t>
          </a:r>
          <a:r>
            <a:rPr lang="en-US" sz="1600" kern="1200" dirty="0"/>
            <a:t>Cyber Security is an Enabler and Positive Discriminator for Business 	and Operations</a:t>
          </a:r>
        </a:p>
      </dsp:txBody>
      <dsp:txXfrm>
        <a:off x="1799393" y="1035351"/>
        <a:ext cx="6726960" cy="941228"/>
      </dsp:txXfrm>
    </dsp:sp>
    <dsp:sp modelId="{EFE15884-9CAC-4F10-B7A9-A6B504AEB55F}">
      <dsp:nvSpPr>
        <dsp:cNvPr id="0" name=""/>
        <dsp:cNvSpPr/>
      </dsp:nvSpPr>
      <dsp:spPr>
        <a:xfrm>
          <a:off x="94122" y="1129474"/>
          <a:ext cx="1705270" cy="752983"/>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val="0"/>
              </a:ext>
            </a:extLst>
          </a:blip>
          <a:srcRect/>
          <a:stretch>
            <a:fillRect t="-24000" b="-24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224C873-E811-48C0-9E51-82F6A228810C}">
      <dsp:nvSpPr>
        <dsp:cNvPr id="0" name=""/>
        <dsp:cNvSpPr/>
      </dsp:nvSpPr>
      <dsp:spPr>
        <a:xfrm>
          <a:off x="0" y="2032837"/>
          <a:ext cx="8526354" cy="941228"/>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t>   Transform - </a:t>
          </a:r>
          <a:r>
            <a:rPr lang="en-US" sz="1600" b="0" kern="1200" dirty="0"/>
            <a:t>Security promotes and leads digital transformation that 	encourages change, agility, speed, connectivity, and the introduction      	of new processes and technologies.</a:t>
          </a:r>
        </a:p>
      </dsp:txBody>
      <dsp:txXfrm>
        <a:off x="1799393" y="2032837"/>
        <a:ext cx="6726960" cy="941228"/>
      </dsp:txXfrm>
    </dsp:sp>
    <dsp:sp modelId="{D3F84C2A-5E25-48C7-9670-0BB3ED4CBD28}">
      <dsp:nvSpPr>
        <dsp:cNvPr id="0" name=""/>
        <dsp:cNvSpPr/>
      </dsp:nvSpPr>
      <dsp:spPr>
        <a:xfrm>
          <a:off x="94122" y="2164826"/>
          <a:ext cx="1705270" cy="752983"/>
        </a:xfrm>
        <a:prstGeom prst="roundRect">
          <a:avLst>
            <a:gd name="adj" fmla="val 10000"/>
          </a:avLst>
        </a:prstGeom>
        <a:solidFill>
          <a:schemeClr val="accent1">
            <a:tint val="5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3821E75-0E9F-4366-88F2-C0F8E3B924DA}">
      <dsp:nvSpPr>
        <dsp:cNvPr id="0" name=""/>
        <dsp:cNvSpPr/>
      </dsp:nvSpPr>
      <dsp:spPr>
        <a:xfrm>
          <a:off x="0" y="3108428"/>
          <a:ext cx="8526354" cy="941228"/>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ts val="0"/>
            </a:spcAft>
            <a:buNone/>
          </a:pPr>
          <a:r>
            <a:rPr lang="en-US" sz="1600" b="1" kern="1200" dirty="0"/>
            <a:t>    Compliance  - </a:t>
          </a:r>
          <a:r>
            <a:rPr lang="en-US" sz="1600" kern="1200" dirty="0"/>
            <a:t>The purpose of our compliance programs is to promote 	organizational adherence to applicable federal and state security </a:t>
          </a:r>
        </a:p>
        <a:p>
          <a:pPr marL="0" lvl="0" indent="0" algn="l" defTabSz="711200" rtl="0">
            <a:lnSpc>
              <a:spcPct val="90000"/>
            </a:lnSpc>
            <a:spcBef>
              <a:spcPct val="0"/>
            </a:spcBef>
            <a:spcAft>
              <a:spcPts val="0"/>
            </a:spcAft>
            <a:buNone/>
          </a:pPr>
          <a:r>
            <a:rPr lang="en-US" sz="1600" kern="1200" dirty="0"/>
            <a:t>	requirements and law</a:t>
          </a:r>
          <a:endParaRPr lang="en-US" sz="1600" b="1" kern="1200" dirty="0"/>
        </a:p>
      </dsp:txBody>
      <dsp:txXfrm>
        <a:off x="1799393" y="3108428"/>
        <a:ext cx="6726960" cy="941228"/>
      </dsp:txXfrm>
    </dsp:sp>
    <dsp:sp modelId="{E40AF37B-27C4-4380-B364-57E5B70F05FB}">
      <dsp:nvSpPr>
        <dsp:cNvPr id="0" name=""/>
        <dsp:cNvSpPr/>
      </dsp:nvSpPr>
      <dsp:spPr>
        <a:xfrm>
          <a:off x="94122" y="3200178"/>
          <a:ext cx="1705270" cy="752983"/>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t="-55000" b="-55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6A04-739D-4F94-8791-87682D824D67}" type="datetimeFigureOut">
              <a:rPr lang="en-US" smtClean="0"/>
              <a:t>10/7/2021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DBFA4-6E79-4977-9921-44504F9EAF94}" type="slidenum">
              <a:rPr lang="en-US" smtClean="0"/>
              <a:t>‹#›</a:t>
            </a:fld>
            <a:endParaRPr lang="en-US" dirty="0"/>
          </a:p>
        </p:txBody>
      </p:sp>
    </p:spTree>
    <p:extLst>
      <p:ext uri="{BB962C8B-B14F-4D97-AF65-F5344CB8AC3E}">
        <p14:creationId xmlns:p14="http://schemas.microsoft.com/office/powerpoint/2010/main" val="311884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CEB34-A6E8-4BEA-9C34-5D5EEF813428}" type="slidenum">
              <a:rPr lang="en-US" smtClean="0"/>
              <a:t>3</a:t>
            </a:fld>
            <a:endParaRPr lang="en-US" dirty="0"/>
          </a:p>
        </p:txBody>
      </p:sp>
    </p:spTree>
    <p:extLst>
      <p:ext uri="{BB962C8B-B14F-4D97-AF65-F5344CB8AC3E}">
        <p14:creationId xmlns:p14="http://schemas.microsoft.com/office/powerpoint/2010/main" val="294049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Federal Government is focused on information flow to the government </a:t>
            </a:r>
          </a:p>
        </p:txBody>
      </p:sp>
      <p:sp>
        <p:nvSpPr>
          <p:cNvPr id="4" name="Slide Number Placeholder 3"/>
          <p:cNvSpPr>
            <a:spLocks noGrp="1"/>
          </p:cNvSpPr>
          <p:nvPr>
            <p:ph type="sldNum" sz="quarter" idx="5"/>
          </p:nvPr>
        </p:nvSpPr>
        <p:spPr/>
        <p:txBody>
          <a:bodyPr/>
          <a:lstStyle/>
          <a:p>
            <a:fld id="{D9EB580A-8322-44FC-91FE-5DA16E6F470F}" type="slidenum">
              <a:rPr lang="en-US" smtClean="0"/>
              <a:t>34</a:t>
            </a:fld>
            <a:endParaRPr lang="en-US" dirty="0"/>
          </a:p>
        </p:txBody>
      </p:sp>
    </p:spTree>
    <p:extLst>
      <p:ext uri="{BB962C8B-B14F-4D97-AF65-F5344CB8AC3E}">
        <p14:creationId xmlns:p14="http://schemas.microsoft.com/office/powerpoint/2010/main" val="148418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CEB34-A6E8-4BEA-9C34-5D5EEF813428}" type="slidenum">
              <a:rPr lang="en-US" smtClean="0"/>
              <a:t>36</a:t>
            </a:fld>
            <a:endParaRPr lang="en-US" dirty="0"/>
          </a:p>
        </p:txBody>
      </p:sp>
    </p:spTree>
    <p:extLst>
      <p:ext uri="{BB962C8B-B14F-4D97-AF65-F5344CB8AC3E}">
        <p14:creationId xmlns:p14="http://schemas.microsoft.com/office/powerpoint/2010/main" val="180167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E95332F-D169-4745-822B-4FCDFFF6C59B}"/>
              </a:ext>
            </a:extLst>
          </p:cNvPr>
          <p:cNvSpPr txBox="1">
            <a:spLocks noGrp="1" noChangeArrowheads="1"/>
          </p:cNvSpPr>
          <p:nvPr/>
        </p:nvSpPr>
        <p:spPr bwMode="auto">
          <a:xfrm>
            <a:off x="4083050" y="9029700"/>
            <a:ext cx="3124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91" tIns="47746" rIns="95491" bIns="47746" anchor="b"/>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68FCC82-8A37-4342-B88A-D9EBD68C6DE1}" type="slidenum">
              <a:rPr lang="en-US" altLang="en-US" sz="1200" b="1">
                <a:ea typeface="MS PGothic" panose="020B0600070205080204" pitchFamily="34" charset="-128"/>
              </a:rPr>
              <a:pPr algn="r" eaLnBrk="1" hangingPunct="1"/>
              <a:t>4</a:t>
            </a:fld>
            <a:endParaRPr lang="en-US" altLang="en-US" sz="1200" b="1" dirty="0">
              <a:ea typeface="MS PGothic" panose="020B0600070205080204" pitchFamily="34" charset="-128"/>
            </a:endParaRPr>
          </a:p>
        </p:txBody>
      </p:sp>
      <p:sp>
        <p:nvSpPr>
          <p:cNvPr id="225283" name="Rectangle 2">
            <a:extLst>
              <a:ext uri="{FF2B5EF4-FFF2-40B4-BE49-F238E27FC236}">
                <a16:creationId xmlns:a16="http://schemas.microsoft.com/office/drawing/2014/main" id="{7B6F19C9-C427-4FF8-AD8B-13F139BF217D}"/>
              </a:ext>
            </a:extLst>
          </p:cNvPr>
          <p:cNvSpPr>
            <a:spLocks noGrp="1" noRot="1" noChangeAspect="1" noChangeArrowheads="1" noTextEdit="1"/>
          </p:cNvSpPr>
          <p:nvPr>
            <p:ph type="sldImg"/>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284" name="Rectangle 3">
            <a:extLst>
              <a:ext uri="{FF2B5EF4-FFF2-40B4-BE49-F238E27FC236}">
                <a16:creationId xmlns:a16="http://schemas.microsoft.com/office/drawing/2014/main" id="{0DFC33F5-1659-4300-9C7F-1069C06B7A47}"/>
              </a:ext>
            </a:extLst>
          </p:cNvPr>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986" tIns="45492" rIns="90986" bIns="45492"/>
          <a:lstStyle/>
          <a:p>
            <a:pPr eaLnBrk="1" hangingPunct="1">
              <a:defRPr/>
            </a:pPr>
            <a:r>
              <a:rPr lang="en-US" dirty="0"/>
              <a:t>Remember Rasputin -35 Universities Hit;  and Ransomware</a:t>
            </a:r>
          </a:p>
        </p:txBody>
      </p:sp>
    </p:spTree>
    <p:extLst>
      <p:ext uri="{BB962C8B-B14F-4D97-AF65-F5344CB8AC3E}">
        <p14:creationId xmlns:p14="http://schemas.microsoft.com/office/powerpoint/2010/main" val="67754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E5B441-8540-4C70-BDD0-F25359A19718}" type="slidenum">
              <a:rPr lang="en-US" smtClean="0"/>
              <a:pPr>
                <a:defRPr/>
              </a:pPr>
              <a:t>5</a:t>
            </a:fld>
            <a:endParaRPr lang="en-US" dirty="0"/>
          </a:p>
        </p:txBody>
      </p:sp>
    </p:spTree>
    <p:extLst>
      <p:ext uri="{BB962C8B-B14F-4D97-AF65-F5344CB8AC3E}">
        <p14:creationId xmlns:p14="http://schemas.microsoft.com/office/powerpoint/2010/main" val="10944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p>
        </p:txBody>
      </p:sp>
      <p:sp>
        <p:nvSpPr>
          <p:cNvPr id="4" name="Slide Number Placeholder 3"/>
          <p:cNvSpPr>
            <a:spLocks noGrp="1"/>
          </p:cNvSpPr>
          <p:nvPr>
            <p:ph type="sldNum" sz="quarter" idx="10"/>
          </p:nvPr>
        </p:nvSpPr>
        <p:spPr/>
        <p:txBody>
          <a:bodyPr/>
          <a:lstStyle/>
          <a:p>
            <a:fld id="{49D55AD7-ADE2-4E10-BE2A-94795A2290DA}" type="slidenum">
              <a:rPr lang="en-US" smtClean="0"/>
              <a:pPr/>
              <a:t>6</a:t>
            </a:fld>
            <a:endParaRPr lang="en-US" dirty="0"/>
          </a:p>
        </p:txBody>
      </p:sp>
    </p:spTree>
    <p:extLst>
      <p:ext uri="{BB962C8B-B14F-4D97-AF65-F5344CB8AC3E}">
        <p14:creationId xmlns:p14="http://schemas.microsoft.com/office/powerpoint/2010/main" val="177131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defTabSz="923925">
              <a:defRPr/>
            </a:pPr>
            <a:fld id="{00AD8D4F-2A13-4DBD-B90C-B3F4A39E13DA}" type="slidenum">
              <a:rPr lang="en-US" smtClean="0">
                <a:ea typeface="ＭＳ Ｐゴシック" pitchFamily="34" charset="-128"/>
              </a:rPr>
              <a:pPr defTabSz="923925">
                <a:defRPr/>
              </a:pPr>
              <a:t>15</a:t>
            </a:fld>
            <a:endParaRPr lang="en-US" dirty="0">
              <a:ea typeface="ＭＳ Ｐゴシック" pitchFamily="3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Tree>
    <p:extLst>
      <p:ext uri="{BB962C8B-B14F-4D97-AF65-F5344CB8AC3E}">
        <p14:creationId xmlns:p14="http://schemas.microsoft.com/office/powerpoint/2010/main" val="67017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CEB34-A6E8-4BEA-9C34-5D5EEF813428}" type="slidenum">
              <a:rPr lang="en-US" smtClean="0"/>
              <a:t>29</a:t>
            </a:fld>
            <a:endParaRPr lang="en-US" dirty="0"/>
          </a:p>
        </p:txBody>
      </p:sp>
    </p:spTree>
    <p:extLst>
      <p:ext uri="{BB962C8B-B14F-4D97-AF65-F5344CB8AC3E}">
        <p14:creationId xmlns:p14="http://schemas.microsoft.com/office/powerpoint/2010/main" val="394061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74D6C696-ADE9-4756-825E-54D7266BDE2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B72755C8-DB99-4DCF-9734-7A1C4FC54B04}"/>
              </a:ext>
            </a:extLst>
          </p:cNvPr>
          <p:cNvSpPr>
            <a:spLocks noGrp="1" noChangeArrowheads="1"/>
          </p:cNvSpPr>
          <p:nvPr>
            <p:ph type="body" idx="1"/>
          </p:nvPr>
        </p:nvSpPr>
        <p:spPr>
          <a:noFill/>
        </p:spPr>
        <p:txBody>
          <a:bodyPr/>
          <a:lstStyle/>
          <a:p>
            <a:r>
              <a:rPr lang="en-US" altLang="en-US" dirty="0"/>
              <a:t>Could Talk about how to come up with the vision – I believe in putting forth a base to discuss</a:t>
            </a:r>
          </a:p>
        </p:txBody>
      </p:sp>
      <p:sp>
        <p:nvSpPr>
          <p:cNvPr id="11268" name="Slide Number Placeholder 3">
            <a:extLst>
              <a:ext uri="{FF2B5EF4-FFF2-40B4-BE49-F238E27FC236}">
                <a16:creationId xmlns:a16="http://schemas.microsoft.com/office/drawing/2014/main" id="{970A6906-56EC-4089-B19A-0165C25D4DE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958" indent="-291522">
              <a:defRPr>
                <a:solidFill>
                  <a:schemeClr val="tx1"/>
                </a:solidFill>
                <a:latin typeface="Arial" panose="020B0604020202020204" pitchFamily="34" charset="0"/>
              </a:defRPr>
            </a:lvl2pPr>
            <a:lvl3pPr marL="1166089" indent="-233218">
              <a:defRPr>
                <a:solidFill>
                  <a:schemeClr val="tx1"/>
                </a:solidFill>
                <a:latin typeface="Arial" panose="020B0604020202020204" pitchFamily="34" charset="0"/>
              </a:defRPr>
            </a:lvl3pPr>
            <a:lvl4pPr marL="1632524" indent="-233218">
              <a:defRPr>
                <a:solidFill>
                  <a:schemeClr val="tx1"/>
                </a:solidFill>
                <a:latin typeface="Arial" panose="020B0604020202020204" pitchFamily="34" charset="0"/>
              </a:defRPr>
            </a:lvl4pPr>
            <a:lvl5pPr marL="2098959" indent="-233218">
              <a:defRPr>
                <a:solidFill>
                  <a:schemeClr val="tx1"/>
                </a:solidFill>
                <a:latin typeface="Arial" panose="020B0604020202020204" pitchFamily="34" charset="0"/>
              </a:defRPr>
            </a:lvl5pPr>
            <a:lvl6pPr marL="2565395" indent="-233218" eaLnBrk="0" fontAlgn="base" hangingPunct="0">
              <a:spcBef>
                <a:spcPct val="0"/>
              </a:spcBef>
              <a:spcAft>
                <a:spcPct val="0"/>
              </a:spcAft>
              <a:defRPr>
                <a:solidFill>
                  <a:schemeClr val="tx1"/>
                </a:solidFill>
                <a:latin typeface="Arial" panose="020B0604020202020204" pitchFamily="34" charset="0"/>
              </a:defRPr>
            </a:lvl6pPr>
            <a:lvl7pPr marL="3031830" indent="-233218" eaLnBrk="0" fontAlgn="base" hangingPunct="0">
              <a:spcBef>
                <a:spcPct val="0"/>
              </a:spcBef>
              <a:spcAft>
                <a:spcPct val="0"/>
              </a:spcAft>
              <a:defRPr>
                <a:solidFill>
                  <a:schemeClr val="tx1"/>
                </a:solidFill>
                <a:latin typeface="Arial" panose="020B0604020202020204" pitchFamily="34" charset="0"/>
              </a:defRPr>
            </a:lvl7pPr>
            <a:lvl8pPr marL="3498266" indent="-233218" eaLnBrk="0" fontAlgn="base" hangingPunct="0">
              <a:spcBef>
                <a:spcPct val="0"/>
              </a:spcBef>
              <a:spcAft>
                <a:spcPct val="0"/>
              </a:spcAft>
              <a:defRPr>
                <a:solidFill>
                  <a:schemeClr val="tx1"/>
                </a:solidFill>
                <a:latin typeface="Arial" panose="020B0604020202020204" pitchFamily="34" charset="0"/>
              </a:defRPr>
            </a:lvl8pPr>
            <a:lvl9pPr marL="3964701" indent="-233218" eaLnBrk="0" fontAlgn="base" hangingPunct="0">
              <a:spcBef>
                <a:spcPct val="0"/>
              </a:spcBef>
              <a:spcAft>
                <a:spcPct val="0"/>
              </a:spcAft>
              <a:defRPr>
                <a:solidFill>
                  <a:schemeClr val="tx1"/>
                </a:solidFill>
                <a:latin typeface="Arial" panose="020B0604020202020204" pitchFamily="34" charset="0"/>
              </a:defRPr>
            </a:lvl9pPr>
          </a:lstStyle>
          <a:p>
            <a:fld id="{AA394393-46D4-405F-9138-60E129F73518}" type="slidenum">
              <a:rPr lang="en-US" altLang="en-US" smtClean="0"/>
              <a:pPr/>
              <a:t>30</a:t>
            </a:fld>
            <a:endParaRPr lang="en-US" altLang="en-US" dirty="0"/>
          </a:p>
        </p:txBody>
      </p:sp>
    </p:spTree>
    <p:extLst>
      <p:ext uri="{BB962C8B-B14F-4D97-AF65-F5344CB8AC3E}">
        <p14:creationId xmlns:p14="http://schemas.microsoft.com/office/powerpoint/2010/main" val="300036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B580A-8322-44FC-91FE-5DA16E6F470F}" type="slidenum">
              <a:rPr lang="en-US" smtClean="0"/>
              <a:t>31</a:t>
            </a:fld>
            <a:endParaRPr lang="en-US" dirty="0"/>
          </a:p>
        </p:txBody>
      </p:sp>
    </p:spTree>
    <p:extLst>
      <p:ext uri="{BB962C8B-B14F-4D97-AF65-F5344CB8AC3E}">
        <p14:creationId xmlns:p14="http://schemas.microsoft.com/office/powerpoint/2010/main" val="78448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Federal Government is focused on information flow to the government </a:t>
            </a:r>
          </a:p>
          <a:p>
            <a:r>
              <a:rPr lang="en-US" dirty="0"/>
              <a:t>-The Federal Guidance is expected in the next 60-90 days</a:t>
            </a:r>
          </a:p>
        </p:txBody>
      </p:sp>
      <p:sp>
        <p:nvSpPr>
          <p:cNvPr id="4" name="Slide Number Placeholder 3"/>
          <p:cNvSpPr>
            <a:spLocks noGrp="1"/>
          </p:cNvSpPr>
          <p:nvPr>
            <p:ph type="sldNum" sz="quarter" idx="5"/>
          </p:nvPr>
        </p:nvSpPr>
        <p:spPr/>
        <p:txBody>
          <a:bodyPr/>
          <a:lstStyle/>
          <a:p>
            <a:fld id="{D9EB580A-8322-44FC-91FE-5DA16E6F470F}" type="slidenum">
              <a:rPr lang="en-US" smtClean="0"/>
              <a:t>33</a:t>
            </a:fld>
            <a:endParaRPr lang="en-US" dirty="0"/>
          </a:p>
        </p:txBody>
      </p:sp>
    </p:spTree>
    <p:extLst>
      <p:ext uri="{BB962C8B-B14F-4D97-AF65-F5344CB8AC3E}">
        <p14:creationId xmlns:p14="http://schemas.microsoft.com/office/powerpoint/2010/main" val="4173514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b="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sz="1200" b="0">
                <a:solidFill>
                  <a:schemeClr val="accent1">
                    <a:lumMod val="75000"/>
                    <a:lumOff val="25000"/>
                  </a:schemeClr>
                </a:solidFill>
              </a:defRPr>
            </a:lvl1p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357619" y="3017819"/>
            <a:ext cx="3440691" cy="3440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3A506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b="0"/>
            </a:lvl1p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lvl1pPr>
              <a:defRPr sz="1200" b="0"/>
            </a:lvl1p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7817" y="3052519"/>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b="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5452401" y="5130541"/>
            <a:ext cx="1281691" cy="128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200" b="0"/>
            </a:lvl1pPr>
          </a:lstStyle>
          <a:p>
            <a:fld id="{B61BEF0D-F0BB-DE4B-95CE-6DB70DBA9567}" type="datetimeFigureOut">
              <a:rPr lang="en-US" smtClean="0"/>
              <a:pPr/>
              <a:t>10/7/2021</a:t>
            </a:fld>
            <a:endParaRPr lang="en-US" dirty="0"/>
          </a:p>
        </p:txBody>
      </p:sp>
      <p:sp>
        <p:nvSpPr>
          <p:cNvPr id="8" name="Footer Placeholder 7"/>
          <p:cNvSpPr>
            <a:spLocks noGrp="1"/>
          </p:cNvSpPr>
          <p:nvPr>
            <p:ph type="ftr" sz="quarter" idx="11"/>
          </p:nvPr>
        </p:nvSpPr>
        <p:spPr/>
        <p:txBody>
          <a:bodyPr/>
          <a:lstStyle>
            <a:lvl1pPr>
              <a:defRPr sz="1200" b="0"/>
            </a:lvl1pPr>
          </a:lstStyle>
          <a:p>
            <a:endParaRPr lang="en-US" dirty="0"/>
          </a:p>
        </p:txBody>
      </p:sp>
      <p:sp>
        <p:nvSpPr>
          <p:cNvPr id="9" name="Slide Number Placeholder 8"/>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13"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0"/>
            </a:lvl1pPr>
          </a:lstStyle>
          <a:p>
            <a:fld id="{B61BEF0D-F0BB-DE4B-95CE-6DB70DBA9567}" type="datetimeFigureOut">
              <a:rPr lang="en-US" smtClean="0"/>
              <a:pPr/>
              <a:t>10/7/2021</a:t>
            </a:fld>
            <a:endParaRPr lang="en-US" dirty="0"/>
          </a:p>
        </p:txBody>
      </p:sp>
      <p:sp>
        <p:nvSpPr>
          <p:cNvPr id="4" name="Footer Placeholder 3"/>
          <p:cNvSpPr>
            <a:spLocks noGrp="1"/>
          </p:cNvSpPr>
          <p:nvPr>
            <p:ph type="ftr" sz="quarter" idx="11"/>
          </p:nvPr>
        </p:nvSpPr>
        <p:spPr/>
        <p:txBody>
          <a:bodyPr/>
          <a:lstStyle>
            <a:lvl1pPr>
              <a:defRPr sz="1100" b="0"/>
            </a:lvl1pPr>
          </a:lstStyle>
          <a:p>
            <a:endParaRPr lang="en-US" dirty="0"/>
          </a:p>
        </p:txBody>
      </p:sp>
      <p:sp>
        <p:nvSpPr>
          <p:cNvPr id="5" name="Slide Number Placeholder 4"/>
          <p:cNvSpPr>
            <a:spLocks noGrp="1"/>
          </p:cNvSpPr>
          <p:nvPr>
            <p:ph type="sldNum" sz="quarter" idx="12"/>
          </p:nvPr>
        </p:nvSpPr>
        <p:spPr/>
        <p:txBody>
          <a:bodyPr/>
          <a:lstStyle>
            <a:lvl1pPr>
              <a:defRPr sz="1100" b="0"/>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0"/>
            </a:lvl1pPr>
          </a:lstStyle>
          <a:p>
            <a:fld id="{B61BEF0D-F0BB-DE4B-95CE-6DB70DBA9567}" type="datetimeFigureOut">
              <a:rPr lang="en-US" smtClean="0"/>
              <a:pPr/>
              <a:t>10/7/2021</a:t>
            </a:fld>
            <a:endParaRPr lang="en-US" dirty="0"/>
          </a:p>
        </p:txBody>
      </p:sp>
      <p:sp>
        <p:nvSpPr>
          <p:cNvPr id="3" name="Footer Placeholder 2"/>
          <p:cNvSpPr>
            <a:spLocks noGrp="1"/>
          </p:cNvSpPr>
          <p:nvPr>
            <p:ph type="ftr" sz="quarter" idx="11"/>
          </p:nvPr>
        </p:nvSpPr>
        <p:spPr/>
        <p:txBody>
          <a:bodyPr/>
          <a:lstStyle>
            <a:lvl1pPr>
              <a:defRPr sz="1200" b="0"/>
            </a:lvl1pPr>
          </a:lstStyle>
          <a:p>
            <a:endParaRPr lang="en-US" dirty="0"/>
          </a:p>
        </p:txBody>
      </p:sp>
      <p:sp>
        <p:nvSpPr>
          <p:cNvPr id="4" name="Slide Number Placeholder 3"/>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5"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2000" b="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solidFill>
                  <a:schemeClr val="accent1">
                    <a:lumMod val="75000"/>
                    <a:lumOff val="25000"/>
                  </a:schemeClr>
                </a:solidFill>
              </a:defRPr>
            </a:lvl1p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5453390" y="5134984"/>
            <a:ext cx="1281691" cy="12816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lvl1p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defRPr>
            </a:lvl1p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hyperlink" Target="http://www.silverbull.co/"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2.jpeg"/><Relationship Id="rId4" Type="http://schemas.openxmlformats.org/officeDocument/2006/relationships/diagramQuickStyle" Target="../diagrams/quickStyle2.xm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terminator.wikia.com/wiki/Sky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State cyber summit 4-5 October 2021</a:t>
            </a:r>
          </a:p>
        </p:txBody>
      </p:sp>
    </p:spTree>
    <p:extLst>
      <p:ext uri="{BB962C8B-B14F-4D97-AF65-F5344CB8AC3E}">
        <p14:creationId xmlns:p14="http://schemas.microsoft.com/office/powerpoint/2010/main" val="16100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8A3DD-8E01-43EF-A625-B68DD32C37E9}"/>
              </a:ext>
            </a:extLst>
          </p:cNvPr>
          <p:cNvSpPr>
            <a:spLocks noGrp="1"/>
          </p:cNvSpPr>
          <p:nvPr>
            <p:ph type="title"/>
          </p:nvPr>
        </p:nvSpPr>
        <p:spPr/>
        <p:txBody>
          <a:bodyPr/>
          <a:lstStyle/>
          <a:p>
            <a:r>
              <a:rPr lang="en-US" dirty="0"/>
              <a:t>What is cyber security in Wisconsin</a:t>
            </a:r>
          </a:p>
        </p:txBody>
      </p:sp>
      <p:sp>
        <p:nvSpPr>
          <p:cNvPr id="5" name="Content Placeholder 4">
            <a:extLst>
              <a:ext uri="{FF2B5EF4-FFF2-40B4-BE49-F238E27FC236}">
                <a16:creationId xmlns:a16="http://schemas.microsoft.com/office/drawing/2014/main" id="{F14C1FC0-4FDF-4A00-8144-21508BD07A9B}"/>
              </a:ext>
            </a:extLst>
          </p:cNvPr>
          <p:cNvSpPr>
            <a:spLocks noGrp="1"/>
          </p:cNvSpPr>
          <p:nvPr>
            <p:ph idx="1"/>
          </p:nvPr>
        </p:nvSpPr>
        <p:spPr>
          <a:xfrm>
            <a:off x="304892" y="2120618"/>
            <a:ext cx="11029615" cy="4163607"/>
          </a:xfrm>
        </p:spPr>
        <p:txBody>
          <a:bodyPr>
            <a:normAutofit fontScale="77500" lnSpcReduction="20000"/>
          </a:bodyPr>
          <a:lstStyle/>
          <a:p>
            <a:pPr>
              <a:buClrTx/>
            </a:pPr>
            <a:r>
              <a:rPr lang="en-US" dirty="0">
                <a:solidFill>
                  <a:schemeClr val="tx1"/>
                </a:solidFill>
              </a:rPr>
              <a:t>Led by state CIO &amp; TAG (through Homeland Security Council and Statutes)</a:t>
            </a:r>
          </a:p>
          <a:p>
            <a:pPr>
              <a:buClrTx/>
            </a:pPr>
            <a:r>
              <a:rPr lang="en-US" dirty="0">
                <a:solidFill>
                  <a:schemeClr val="tx1"/>
                </a:solidFill>
              </a:rPr>
              <a:t>Guiding state agencies, cities, counties, tribes and providing cybersecurity protection and security awareness to the state citizens through a State Cyber Security Strategy</a:t>
            </a:r>
          </a:p>
          <a:p>
            <a:pPr>
              <a:buClrTx/>
            </a:pPr>
            <a:r>
              <a:rPr lang="en-US" dirty="0">
                <a:solidFill>
                  <a:schemeClr val="tx1"/>
                </a:solidFill>
              </a:rPr>
              <a:t>This is done through:</a:t>
            </a:r>
          </a:p>
          <a:p>
            <a:pPr lvl="1">
              <a:buClrTx/>
            </a:pPr>
            <a:r>
              <a:rPr lang="en-US" dirty="0">
                <a:solidFill>
                  <a:schemeClr val="tx1"/>
                </a:solidFill>
              </a:rPr>
              <a:t>Led by State CISO</a:t>
            </a:r>
          </a:p>
          <a:p>
            <a:pPr lvl="1">
              <a:buClrTx/>
            </a:pPr>
            <a:r>
              <a:rPr lang="en-US" dirty="0">
                <a:solidFill>
                  <a:schemeClr val="tx1"/>
                </a:solidFill>
              </a:rPr>
              <a:t>Strategy</a:t>
            </a:r>
          </a:p>
          <a:p>
            <a:pPr lvl="1">
              <a:buClrTx/>
            </a:pPr>
            <a:r>
              <a:rPr lang="en-US" dirty="0">
                <a:solidFill>
                  <a:schemeClr val="tx1"/>
                </a:solidFill>
              </a:rPr>
              <a:t>Enterprise Cyber Security</a:t>
            </a:r>
          </a:p>
          <a:p>
            <a:pPr lvl="1">
              <a:buClrTx/>
            </a:pPr>
            <a:r>
              <a:rPr lang="en-US" dirty="0">
                <a:solidFill>
                  <a:schemeClr val="tx1"/>
                </a:solidFill>
              </a:rPr>
              <a:t>CRT</a:t>
            </a:r>
          </a:p>
          <a:p>
            <a:pPr lvl="1">
              <a:buClrTx/>
            </a:pPr>
            <a:r>
              <a:rPr lang="en-US" dirty="0">
                <a:solidFill>
                  <a:schemeClr val="tx1"/>
                </a:solidFill>
              </a:rPr>
              <a:t>WI-ISAC, Intel Fusion Center, WICTRA, WCSPWG, InfraGard</a:t>
            </a:r>
          </a:p>
          <a:p>
            <a:pPr lvl="1">
              <a:buClrTx/>
            </a:pPr>
            <a:r>
              <a:rPr lang="en-US" dirty="0">
                <a:solidFill>
                  <a:schemeClr val="tx1"/>
                </a:solidFill>
              </a:rPr>
              <a:t>Strategic Initiatives in Cyber Security Operations, Education and Technology</a:t>
            </a:r>
          </a:p>
          <a:p>
            <a:pPr lvl="1">
              <a:buClrTx/>
            </a:pPr>
            <a:r>
              <a:rPr lang="en-US" dirty="0">
                <a:solidFill>
                  <a:schemeClr val="tx1"/>
                </a:solidFill>
              </a:rPr>
              <a:t>Agency Partnering</a:t>
            </a:r>
          </a:p>
          <a:p>
            <a:pPr lvl="1"/>
            <a:endParaRPr lang="en-US" dirty="0"/>
          </a:p>
        </p:txBody>
      </p:sp>
      <p:sp>
        <p:nvSpPr>
          <p:cNvPr id="2" name="TextBox 1">
            <a:extLst>
              <a:ext uri="{FF2B5EF4-FFF2-40B4-BE49-F238E27FC236}">
                <a16:creationId xmlns:a16="http://schemas.microsoft.com/office/drawing/2014/main" id="{6F132445-3927-4A04-ABB6-FF7800209D69}"/>
              </a:ext>
            </a:extLst>
          </p:cNvPr>
          <p:cNvSpPr txBox="1"/>
          <p:nvPr/>
        </p:nvSpPr>
        <p:spPr>
          <a:xfrm>
            <a:off x="8621486" y="3380248"/>
            <a:ext cx="1785706" cy="1077218"/>
          </a:xfrm>
          <a:prstGeom prst="rect">
            <a:avLst/>
          </a:prstGeom>
          <a:solidFill>
            <a:srgbClr val="FFFF00"/>
          </a:solidFill>
        </p:spPr>
        <p:txBody>
          <a:bodyPr wrap="square" rtlCol="0">
            <a:spAutoFit/>
          </a:bodyPr>
          <a:lstStyle/>
          <a:p>
            <a:r>
              <a:rPr lang="en-US" sz="3200" dirty="0"/>
              <a:t>It’s about the Team</a:t>
            </a:r>
          </a:p>
        </p:txBody>
      </p:sp>
    </p:spTree>
    <p:extLst>
      <p:ext uri="{BB962C8B-B14F-4D97-AF65-F5344CB8AC3E}">
        <p14:creationId xmlns:p14="http://schemas.microsoft.com/office/powerpoint/2010/main" val="341249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3DFE-8818-4F9D-B368-04C8BD62B314}"/>
              </a:ext>
            </a:extLst>
          </p:cNvPr>
          <p:cNvSpPr>
            <a:spLocks noGrp="1"/>
          </p:cNvSpPr>
          <p:nvPr>
            <p:ph type="title"/>
          </p:nvPr>
        </p:nvSpPr>
        <p:spPr/>
        <p:txBody>
          <a:bodyPr/>
          <a:lstStyle/>
          <a:p>
            <a:r>
              <a:rPr lang="en-US" dirty="0"/>
              <a:t>CRT - Cyber Response Teams</a:t>
            </a:r>
          </a:p>
        </p:txBody>
      </p:sp>
      <p:sp>
        <p:nvSpPr>
          <p:cNvPr id="3" name="Content Placeholder 2">
            <a:extLst>
              <a:ext uri="{FF2B5EF4-FFF2-40B4-BE49-F238E27FC236}">
                <a16:creationId xmlns:a16="http://schemas.microsoft.com/office/drawing/2014/main" id="{E06B5BE0-D08B-4673-B26B-6943750BCD21}"/>
              </a:ext>
            </a:extLst>
          </p:cNvPr>
          <p:cNvSpPr>
            <a:spLocks noGrp="1"/>
          </p:cNvSpPr>
          <p:nvPr>
            <p:ph idx="1"/>
          </p:nvPr>
        </p:nvSpPr>
        <p:spPr/>
        <p:txBody>
          <a:bodyPr>
            <a:normAutofit fontScale="92500"/>
          </a:bodyPr>
          <a:lstStyle/>
          <a:p>
            <a:pPr>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Mission: To protect Wisconsin’s infrastructure and critical systems from malicious attacks through prevention, detection, response, and recovery.</a:t>
            </a:r>
          </a:p>
          <a:p>
            <a:pPr>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Goals</a:t>
            </a:r>
          </a:p>
          <a:p>
            <a:pPr marL="1028700" lvl="1" indent="-571500">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Share real-time threat intelligence</a:t>
            </a:r>
          </a:p>
          <a:p>
            <a:pPr marL="1028700" lvl="1" indent="-571500">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Train cyber defenders</a:t>
            </a:r>
          </a:p>
          <a:p>
            <a:pPr marL="1028700" lvl="1" indent="-571500">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Deploy volunteers should a sector or entity need assistance</a:t>
            </a:r>
          </a:p>
          <a:p>
            <a:pPr marL="1028700" lvl="1" indent="-571500">
              <a:buClrTx/>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Provide education and community outreach</a:t>
            </a:r>
          </a:p>
          <a:p>
            <a:endParaRPr lang="en-US" dirty="0"/>
          </a:p>
        </p:txBody>
      </p:sp>
    </p:spTree>
    <p:extLst>
      <p:ext uri="{BB962C8B-B14F-4D97-AF65-F5344CB8AC3E}">
        <p14:creationId xmlns:p14="http://schemas.microsoft.com/office/powerpoint/2010/main" val="13269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A8106-EA31-403A-92F4-32AB34A26452}"/>
              </a:ext>
            </a:extLst>
          </p:cNvPr>
          <p:cNvSpPr>
            <a:spLocks noGrp="1"/>
          </p:cNvSpPr>
          <p:nvPr>
            <p:ph type="title"/>
          </p:nvPr>
        </p:nvSpPr>
        <p:spPr/>
        <p:txBody>
          <a:bodyPr/>
          <a:lstStyle/>
          <a:p>
            <a:r>
              <a:rPr lang="en-US" dirty="0"/>
              <a:t>WI-ISAC OverVIEW</a:t>
            </a:r>
          </a:p>
        </p:txBody>
      </p:sp>
      <p:sp>
        <p:nvSpPr>
          <p:cNvPr id="5" name="Content Placeholder 4">
            <a:extLst>
              <a:ext uri="{FF2B5EF4-FFF2-40B4-BE49-F238E27FC236}">
                <a16:creationId xmlns:a16="http://schemas.microsoft.com/office/drawing/2014/main" id="{9F38D536-6156-4CF2-A116-9254686085BA}"/>
              </a:ext>
            </a:extLst>
          </p:cNvPr>
          <p:cNvSpPr>
            <a:spLocks noGrp="1"/>
          </p:cNvSpPr>
          <p:nvPr>
            <p:ph idx="1"/>
          </p:nvPr>
        </p:nvSpPr>
        <p:spPr/>
        <p:txBody>
          <a:bodyPr>
            <a:normAutofit fontScale="92500" lnSpcReduction="10000"/>
          </a:bodyPr>
          <a:lstStyle/>
          <a:p>
            <a:pPr>
              <a:buClrTx/>
            </a:pPr>
            <a:r>
              <a:rPr lang="en-US" dirty="0"/>
              <a:t>Led by State CISO</a:t>
            </a:r>
          </a:p>
          <a:p>
            <a:pPr lvl="1">
              <a:buClrTx/>
            </a:pPr>
            <a:r>
              <a:rPr lang="en-US" dirty="0"/>
              <a:t>Collaborate</a:t>
            </a:r>
          </a:p>
          <a:p>
            <a:pPr lvl="1">
              <a:buClrTx/>
            </a:pPr>
            <a:r>
              <a:rPr lang="en-US" dirty="0"/>
              <a:t>Share Information</a:t>
            </a:r>
          </a:p>
          <a:p>
            <a:pPr lvl="1">
              <a:buClrTx/>
            </a:pPr>
            <a:r>
              <a:rPr lang="en-US" dirty="0"/>
              <a:t>Status Enterprise Projects</a:t>
            </a:r>
          </a:p>
          <a:p>
            <a:pPr lvl="1">
              <a:buClrTx/>
            </a:pPr>
            <a:r>
              <a:rPr lang="en-US" dirty="0"/>
              <a:t>Intelligence</a:t>
            </a:r>
          </a:p>
          <a:p>
            <a:pPr lvl="1">
              <a:buClrTx/>
            </a:pPr>
            <a:r>
              <a:rPr lang="en-US" dirty="0"/>
              <a:t>Teach/Train</a:t>
            </a:r>
          </a:p>
          <a:p>
            <a:pPr lvl="1">
              <a:buClrTx/>
            </a:pPr>
            <a:r>
              <a:rPr lang="en-US" dirty="0"/>
              <a:t>Discuss Hard Issues</a:t>
            </a:r>
          </a:p>
          <a:p>
            <a:pPr lvl="1">
              <a:buClrTx/>
            </a:pPr>
            <a:r>
              <a:rPr lang="en-US" dirty="0"/>
              <a:t>Look at Long Range Strategy</a:t>
            </a:r>
          </a:p>
          <a:p>
            <a:endParaRPr lang="en-US" dirty="0"/>
          </a:p>
        </p:txBody>
      </p:sp>
    </p:spTree>
    <p:extLst>
      <p:ext uri="{BB962C8B-B14F-4D97-AF65-F5344CB8AC3E}">
        <p14:creationId xmlns:p14="http://schemas.microsoft.com/office/powerpoint/2010/main" val="348728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505F-6D68-47C5-93A3-3BC2626405A7}"/>
              </a:ext>
            </a:extLst>
          </p:cNvPr>
          <p:cNvSpPr>
            <a:spLocks noGrp="1"/>
          </p:cNvSpPr>
          <p:nvPr>
            <p:ph type="title"/>
          </p:nvPr>
        </p:nvSpPr>
        <p:spPr>
          <a:xfrm>
            <a:off x="581192" y="1040176"/>
            <a:ext cx="11029616" cy="1013800"/>
          </a:xfrm>
        </p:spPr>
        <p:txBody>
          <a:bodyPr/>
          <a:lstStyle/>
          <a:p>
            <a:r>
              <a:rPr lang="en-US" dirty="0">
                <a:latin typeface="+mn-lt"/>
              </a:rPr>
              <a:t>WI-ISAC Structure - </a:t>
            </a:r>
            <a:r>
              <a:rPr lang="en-US" dirty="0">
                <a:latin typeface="+mn-lt"/>
                <a:ea typeface="Calibri" panose="020F0502020204030204" pitchFamily="34" charset="0"/>
                <a:cs typeface="Calibri" panose="020F0502020204030204" pitchFamily="34" charset="0"/>
              </a:rPr>
              <a:t>Two Meetings and a Working Group</a:t>
            </a:r>
            <a:br>
              <a:rPr lang="en-US" dirty="0">
                <a:solidFill>
                  <a:srgbClr val="000000"/>
                </a:solidFill>
                <a:latin typeface="Verdana" panose="020B0604030504040204" pitchFamily="34" charset="0"/>
                <a:ea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2446D1C3-7861-40CC-A6EE-F6F46F3E5A7F}"/>
              </a:ext>
            </a:extLst>
          </p:cNvPr>
          <p:cNvSpPr>
            <a:spLocks noGrp="1"/>
          </p:cNvSpPr>
          <p:nvPr>
            <p:ph idx="1"/>
          </p:nvPr>
        </p:nvSpPr>
        <p:spPr>
          <a:xfrm>
            <a:off x="581192" y="1968224"/>
            <a:ext cx="11029615" cy="4334604"/>
          </a:xfrm>
        </p:spPr>
        <p:txBody>
          <a:bodyPr>
            <a:normAutofit/>
          </a:bodyPr>
          <a:lstStyle/>
          <a:p>
            <a:pPr marL="36900" marR="0" indent="-342900">
              <a:spcBef>
                <a:spcPts val="0"/>
              </a:spcBef>
              <a:spcAft>
                <a:spcPts val="0"/>
              </a:spcAft>
              <a:buClrTx/>
              <a:buFont typeface="Wingdings" panose="05000000000000000000" pitchFamily="2" charset="2"/>
              <a:buChar char="§"/>
            </a:pPr>
            <a:r>
              <a:rPr lang="en-US" sz="2000" dirty="0">
                <a:solidFill>
                  <a:schemeClr val="tx1"/>
                </a:solidFill>
                <a:effectLst/>
                <a:ea typeface="Calibri" panose="020F0502020204030204" pitchFamily="34" charset="0"/>
                <a:cs typeface="Calibri" panose="020F0502020204030204" pitchFamily="34" charset="0"/>
              </a:rPr>
              <a:t>First Monthly Meeting- Share Information, Brief on Projects, Discuss Critical Issues</a:t>
            </a:r>
          </a:p>
          <a:p>
            <a:pPr marL="36900" marR="0" indent="-342900">
              <a:spcBef>
                <a:spcPts val="0"/>
              </a:spcBef>
              <a:spcAft>
                <a:spcPts val="0"/>
              </a:spcAft>
              <a:buClrTx/>
              <a:buFont typeface="Wingdings" panose="05000000000000000000" pitchFamily="2" charset="2"/>
              <a:buChar char="§"/>
            </a:pPr>
            <a:endParaRPr lang="en-US" sz="2000" dirty="0">
              <a:solidFill>
                <a:schemeClr val="tx1"/>
              </a:solidFill>
              <a:effectLst/>
              <a:ea typeface="Calibri" panose="020F0502020204030204" pitchFamily="34" charset="0"/>
              <a:cs typeface="Calibri" panose="020F0502020204030204" pitchFamily="34" charset="0"/>
            </a:endParaRPr>
          </a:p>
          <a:p>
            <a:pPr marL="36900" indent="-342900">
              <a:spcBef>
                <a:spcPts val="0"/>
              </a:spcBef>
              <a:spcAft>
                <a:spcPts val="0"/>
              </a:spcAft>
              <a:buClrTx/>
              <a:buFont typeface="Wingdings" panose="05000000000000000000" pitchFamily="2" charset="2"/>
              <a:buChar char="§"/>
            </a:pPr>
            <a:r>
              <a:rPr lang="en-US" sz="2000" dirty="0">
                <a:solidFill>
                  <a:schemeClr val="tx1"/>
                </a:solidFill>
                <a:effectLst/>
                <a:ea typeface="Calibri" panose="020F0502020204030204" pitchFamily="34" charset="0"/>
                <a:cs typeface="Calibri" panose="020F0502020204030204" pitchFamily="34" charset="0"/>
              </a:rPr>
              <a:t>Second Monthly meeting -a technical deep dive on our various cyber security systems; technologies; threats, innovative cyber security implementations and/or programs. Examples of this; at the technical meeting one month : Crowdstrike (DOT); </a:t>
            </a:r>
            <a:r>
              <a:rPr lang="en-US" sz="2000" dirty="0">
                <a:solidFill>
                  <a:schemeClr val="tx1"/>
                </a:solidFill>
                <a:ea typeface="Calibri" panose="020F0502020204030204" pitchFamily="34" charset="0"/>
                <a:cs typeface="Calibri" panose="020F0502020204030204" pitchFamily="34" charset="0"/>
              </a:rPr>
              <a:t>Forensics (DoJ); </a:t>
            </a:r>
            <a:r>
              <a:rPr lang="en-US" sz="2000" dirty="0">
                <a:solidFill>
                  <a:schemeClr val="tx1"/>
                </a:solidFill>
                <a:effectLst/>
                <a:ea typeface="Calibri" panose="020F0502020204030204" pitchFamily="34" charset="0"/>
                <a:cs typeface="Calibri" panose="020F0502020204030204" pitchFamily="34" charset="0"/>
              </a:rPr>
              <a:t>Zscaler</a:t>
            </a:r>
          </a:p>
          <a:p>
            <a:pPr marL="0" marR="0" indent="0">
              <a:spcBef>
                <a:spcPts val="0"/>
              </a:spcBef>
              <a:spcAft>
                <a:spcPts val="0"/>
              </a:spcAft>
              <a:buClrTx/>
              <a:buNone/>
            </a:pPr>
            <a:endParaRPr lang="en-US" sz="2000" dirty="0">
              <a:solidFill>
                <a:schemeClr val="tx1"/>
              </a:solidFill>
              <a:effectLst/>
              <a:ea typeface="Calibri" panose="020F0502020204030204" pitchFamily="34" charset="0"/>
              <a:cs typeface="Calibri" panose="020F0502020204030204" pitchFamily="34" charset="0"/>
            </a:endParaRPr>
          </a:p>
          <a:p>
            <a:pPr marL="36900" indent="-342900">
              <a:spcBef>
                <a:spcPts val="0"/>
              </a:spcBef>
              <a:spcAft>
                <a:spcPts val="0"/>
              </a:spcAft>
              <a:buClrTx/>
              <a:buFont typeface="Wingdings" panose="05000000000000000000" pitchFamily="2" charset="2"/>
              <a:buChar char="§"/>
            </a:pPr>
            <a:r>
              <a:rPr lang="en-US" sz="2000" dirty="0">
                <a:solidFill>
                  <a:schemeClr val="tx1"/>
                </a:solidFill>
                <a:effectLst/>
                <a:ea typeface="Calibri" panose="020F0502020204030204" pitchFamily="34" charset="0"/>
                <a:cs typeface="Calibri" panose="020F0502020204030204" pitchFamily="34" charset="0"/>
              </a:rPr>
              <a:t>Temporary working groups to work on different topics like examining new technologies and how they might impact Wisconsin. These working groups will be short in duration and focused on doing a proactive view on cyber security - </a:t>
            </a:r>
            <a:r>
              <a:rPr lang="en-US" sz="2000" dirty="0">
                <a:solidFill>
                  <a:schemeClr val="tx1"/>
                </a:solidFill>
                <a:ea typeface="Calibri" panose="020F0502020204030204" pitchFamily="34" charset="0"/>
                <a:cs typeface="Calibri" panose="020F0502020204030204" pitchFamily="34" charset="0"/>
              </a:rPr>
              <a:t>July: Sharing of Data; August: </a:t>
            </a:r>
            <a:r>
              <a:rPr lang="en-US" sz="2000" dirty="0">
                <a:solidFill>
                  <a:schemeClr val="tx1"/>
                </a:solidFill>
                <a:effectLst/>
                <a:ea typeface="Calibri" panose="020F0502020204030204" pitchFamily="34" charset="0"/>
                <a:cs typeface="Calibri" panose="020F0502020204030204" pitchFamily="34" charset="0"/>
              </a:rPr>
              <a:t>Enhanced Application Security</a:t>
            </a:r>
          </a:p>
          <a:p>
            <a:pPr marL="36900" marR="0" indent="-342900">
              <a:spcBef>
                <a:spcPts val="0"/>
              </a:spcBef>
              <a:spcAft>
                <a:spcPts val="0"/>
              </a:spcAft>
              <a:buClrTx/>
              <a:buFont typeface="Wingdings" panose="05000000000000000000" pitchFamily="2" charset="2"/>
              <a:buChar char="§"/>
            </a:pPr>
            <a:endParaRPr lang="en-US" sz="2000" dirty="0">
              <a:solidFill>
                <a:schemeClr val="tx1"/>
              </a:solidFill>
              <a:effectLst/>
              <a:latin typeface="Verdana" panose="020B060403050404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32460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E586-B999-43ED-96D5-BD63CDA6E808}"/>
              </a:ext>
            </a:extLst>
          </p:cNvPr>
          <p:cNvSpPr>
            <a:spLocks noGrp="1"/>
          </p:cNvSpPr>
          <p:nvPr>
            <p:ph type="title"/>
          </p:nvPr>
        </p:nvSpPr>
        <p:spPr>
          <a:xfrm>
            <a:off x="581192" y="999200"/>
            <a:ext cx="11029616" cy="716755"/>
          </a:xfrm>
        </p:spPr>
        <p:txBody>
          <a:bodyPr>
            <a:normAutofit/>
          </a:bodyPr>
          <a:lstStyle/>
          <a:p>
            <a:r>
              <a:rPr lang="en-US" dirty="0">
                <a:latin typeface="+mn-lt"/>
                <a:cs typeface="Calibri" panose="020F0502020204030204" pitchFamily="34" charset="0"/>
              </a:rPr>
              <a:t>InfraGard</a:t>
            </a:r>
          </a:p>
        </p:txBody>
      </p:sp>
      <p:sp>
        <p:nvSpPr>
          <p:cNvPr id="3" name="Content Placeholder 2">
            <a:extLst>
              <a:ext uri="{FF2B5EF4-FFF2-40B4-BE49-F238E27FC236}">
                <a16:creationId xmlns:a16="http://schemas.microsoft.com/office/drawing/2014/main" id="{CC052FFC-6E4F-4AAD-BBA2-D66BD2F3C88D}"/>
              </a:ext>
            </a:extLst>
          </p:cNvPr>
          <p:cNvSpPr>
            <a:spLocks noGrp="1"/>
          </p:cNvSpPr>
          <p:nvPr>
            <p:ph idx="1"/>
          </p:nvPr>
        </p:nvSpPr>
        <p:spPr/>
        <p:txBody>
          <a:bodyPr/>
          <a:lstStyle/>
          <a:p>
            <a:pPr algn="l" rtl="0"/>
            <a:r>
              <a:rPr lang="en-US" sz="1800" b="0" i="0" dirty="0">
                <a:solidFill>
                  <a:srgbClr val="212121"/>
                </a:solidFill>
                <a:effectLst/>
                <a:latin typeface="Open Sans" panose="020B0606030504020204" pitchFamily="34" charset="0"/>
              </a:rPr>
              <a:t>InfraGard is a partnership between the U.S. Federal Bureau of Investigation (FBI) and the private sector. It is an association of persons who represent businesses, academic institutions, state and local law enforcement agencies, and other participants dedicated to sharing information and intelligence to prevent hostile acts against the U.S. The InfraGard program provides a vehicle for seamless public-private collaboration with government that expedites the timely exchange of information and promotes mutual learning opportunities relevant to the protection of American citizens and our way of life.</a:t>
            </a:r>
          </a:p>
          <a:p>
            <a:pPr algn="l" rtl="0"/>
            <a:r>
              <a:rPr lang="en-US" sz="1800" b="0" i="0" dirty="0">
                <a:solidFill>
                  <a:srgbClr val="212121"/>
                </a:solidFill>
                <a:effectLst/>
                <a:latin typeface="Open Sans" panose="020B0606030504020204" pitchFamily="34" charset="0"/>
              </a:rPr>
              <a:t>InfraGard Wisconsin currently serves over 1000 members representing over 600 Wisconsin companies, municipalities and educational institutions.</a:t>
            </a:r>
          </a:p>
          <a:p>
            <a:endParaRPr lang="en-US" dirty="0"/>
          </a:p>
        </p:txBody>
      </p:sp>
    </p:spTree>
    <p:extLst>
      <p:ext uri="{BB962C8B-B14F-4D97-AF65-F5344CB8AC3E}">
        <p14:creationId xmlns:p14="http://schemas.microsoft.com/office/powerpoint/2010/main" val="174236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latin typeface="+mn-lt"/>
                <a:cs typeface="Arial Bold" pitchFamily="34" charset="0"/>
              </a:rPr>
              <a:t>INFRAGARD Programs</a:t>
            </a:r>
            <a:endParaRPr lang="en-US" sz="3200" dirty="0">
              <a:latin typeface="+mn-lt"/>
              <a:cs typeface="Arial Bold" pitchFamily="34" charset="0"/>
            </a:endParaRPr>
          </a:p>
        </p:txBody>
      </p:sp>
      <p:sp>
        <p:nvSpPr>
          <p:cNvPr id="19459" name="Content Placeholder 4"/>
          <p:cNvSpPr>
            <a:spLocks noGrp="1"/>
          </p:cNvSpPr>
          <p:nvPr>
            <p:ph idx="1"/>
          </p:nvPr>
        </p:nvSpPr>
        <p:spPr>
          <a:xfrm>
            <a:off x="581191" y="2002643"/>
            <a:ext cx="9287427" cy="2095499"/>
          </a:xfrm>
        </p:spPr>
        <p:txBody>
          <a:bodyPr>
            <a:normAutofit fontScale="92500" lnSpcReduction="20000"/>
          </a:bodyPr>
          <a:lstStyle/>
          <a:p>
            <a:pPr eaLnBrk="1" hangingPunct="1">
              <a:lnSpc>
                <a:spcPct val="90000"/>
              </a:lnSpc>
              <a:buFont typeface="Wingdings" pitchFamily="2" charset="2"/>
              <a:buChar char="§"/>
            </a:pPr>
            <a:endParaRPr lang="en-US" sz="1600" dirty="0"/>
          </a:p>
          <a:p>
            <a:pPr eaLnBrk="1" hangingPunct="1">
              <a:lnSpc>
                <a:spcPct val="90000"/>
              </a:lnSpc>
              <a:buClrTx/>
              <a:buFont typeface="Wingdings" pitchFamily="2" charset="2"/>
              <a:buChar char="§"/>
            </a:pPr>
            <a:r>
              <a:rPr lang="en-US" sz="2200" dirty="0">
                <a:solidFill>
                  <a:schemeClr val="tx1"/>
                </a:solidFill>
              </a:rPr>
              <a:t>Training and Education</a:t>
            </a:r>
          </a:p>
          <a:p>
            <a:pPr eaLnBrk="1" hangingPunct="1">
              <a:lnSpc>
                <a:spcPct val="90000"/>
              </a:lnSpc>
              <a:buClrTx/>
              <a:buFont typeface="Wingdings" pitchFamily="2" charset="2"/>
              <a:buChar char="§"/>
            </a:pPr>
            <a:r>
              <a:rPr lang="en-US" sz="2200" dirty="0">
                <a:solidFill>
                  <a:schemeClr val="tx1"/>
                </a:solidFill>
              </a:rPr>
              <a:t>Outreach and Collaboration</a:t>
            </a:r>
          </a:p>
          <a:p>
            <a:pPr eaLnBrk="1" hangingPunct="1">
              <a:lnSpc>
                <a:spcPct val="90000"/>
              </a:lnSpc>
              <a:buClrTx/>
              <a:buFont typeface="Wingdings" pitchFamily="2" charset="2"/>
              <a:buChar char="§"/>
            </a:pPr>
            <a:r>
              <a:rPr lang="en-US" sz="2200" dirty="0">
                <a:solidFill>
                  <a:schemeClr val="tx1"/>
                </a:solidFill>
              </a:rPr>
              <a:t>Infrastructure protection and resiliency through public-private entity information sharing</a:t>
            </a:r>
          </a:p>
          <a:p>
            <a:pPr eaLnBrk="1" hangingPunct="1">
              <a:lnSpc>
                <a:spcPct val="90000"/>
              </a:lnSpc>
              <a:buClrTx/>
              <a:buFont typeface="Wingdings" pitchFamily="2" charset="2"/>
              <a:buChar char="§"/>
            </a:pPr>
            <a:r>
              <a:rPr lang="en-US" sz="2200" dirty="0">
                <a:solidFill>
                  <a:schemeClr val="tx1"/>
                </a:solidFill>
              </a:rPr>
              <a:t>Focus on the 16 Critical Infrastructure Areas</a:t>
            </a:r>
          </a:p>
          <a:p>
            <a:pPr marL="457200" lvl="1" indent="0">
              <a:lnSpc>
                <a:spcPct val="90000"/>
              </a:lnSpc>
              <a:buNone/>
            </a:pPr>
            <a:endParaRPr lang="en-US" sz="1600" dirty="0"/>
          </a:p>
          <a:p>
            <a:pPr>
              <a:buFont typeface="Wingdings" pitchFamily="2" charset="2"/>
              <a:buChar char="§"/>
            </a:pPr>
            <a:endParaRPr lang="en-US" sz="1600" dirty="0"/>
          </a:p>
        </p:txBody>
      </p:sp>
      <p:sp>
        <p:nvSpPr>
          <p:cNvPr id="19460" name="Slide Number Placeholder 3"/>
          <p:cNvSpPr>
            <a:spLocks noGrp="1"/>
          </p:cNvSpPr>
          <p:nvPr>
            <p:ph type="sldNum" sz="quarter" idx="12"/>
          </p:nvPr>
        </p:nvSpPr>
        <p:spPr/>
        <p:txBody>
          <a:bodyPr/>
          <a:lstStyle/>
          <a:p>
            <a:pPr>
              <a:defRPr/>
            </a:pPr>
            <a:fld id="{19EC3419-53D9-4F9D-B238-823A23481731}" type="slidenum">
              <a:rPr lang="en-US" smtClean="0">
                <a:ea typeface="ＭＳ Ｐゴシック" pitchFamily="34" charset="-128"/>
              </a:rPr>
              <a:pPr>
                <a:defRPr/>
              </a:pPr>
              <a:t>15</a:t>
            </a:fld>
            <a:endParaRPr lang="en-US" dirty="0">
              <a:ea typeface="ＭＳ Ｐゴシック" pitchFamily="34" charset="-128"/>
            </a:endParaRPr>
          </a:p>
        </p:txBody>
      </p:sp>
      <p:pic>
        <p:nvPicPr>
          <p:cNvPr id="5" name="Picture 6" descr="Infragard Logo">
            <a:extLst>
              <a:ext uri="{FF2B5EF4-FFF2-40B4-BE49-F238E27FC236}">
                <a16:creationId xmlns:a16="http://schemas.microsoft.com/office/drawing/2014/main" id="{B6865A18-DDD2-43BF-A5D2-DCDD47F94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314" y="6350232"/>
            <a:ext cx="412978"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2A2EBE0B-EBB0-44DC-B97A-BF75B522B42A}"/>
              </a:ext>
            </a:extLst>
          </p:cNvPr>
          <p:cNvSpPr txBox="1">
            <a:spLocks noChangeArrowheads="1"/>
          </p:cNvSpPr>
          <p:nvPr/>
        </p:nvSpPr>
        <p:spPr>
          <a:xfrm>
            <a:off x="879771" y="3694922"/>
            <a:ext cx="11029616" cy="2655310"/>
          </a:xfrm>
          <a:prstGeom prst="rect">
            <a:avLst/>
          </a:prstGeom>
        </p:spPr>
        <p:txBody>
          <a:bodyPr vert="horz" lIns="91440" tIns="45720" rIns="91440" bIns="45720" numCol="2" rtlCol="0" anchor="ctr">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lnSpc>
                <a:spcPct val="90000"/>
              </a:lnSpc>
              <a:buClrTx/>
            </a:pPr>
            <a:r>
              <a:rPr lang="en-US" sz="2200" dirty="0">
                <a:solidFill>
                  <a:schemeClr val="tx1"/>
                </a:solidFill>
              </a:rPr>
              <a:t>Chemical</a:t>
            </a:r>
          </a:p>
          <a:p>
            <a:pPr lvl="1">
              <a:lnSpc>
                <a:spcPct val="90000"/>
              </a:lnSpc>
              <a:buClrTx/>
            </a:pPr>
            <a:r>
              <a:rPr lang="en-US" sz="2200" dirty="0">
                <a:solidFill>
                  <a:schemeClr val="tx1"/>
                </a:solidFill>
              </a:rPr>
              <a:t>Commercial Facilities</a:t>
            </a:r>
          </a:p>
          <a:p>
            <a:pPr lvl="1">
              <a:lnSpc>
                <a:spcPct val="90000"/>
              </a:lnSpc>
              <a:buClrTx/>
            </a:pPr>
            <a:r>
              <a:rPr lang="en-US" sz="2200" dirty="0">
                <a:solidFill>
                  <a:schemeClr val="tx1"/>
                </a:solidFill>
              </a:rPr>
              <a:t>Communications</a:t>
            </a:r>
          </a:p>
          <a:p>
            <a:pPr lvl="1">
              <a:lnSpc>
                <a:spcPct val="90000"/>
              </a:lnSpc>
              <a:buClrTx/>
            </a:pPr>
            <a:r>
              <a:rPr lang="en-US" sz="2200" dirty="0">
                <a:solidFill>
                  <a:schemeClr val="tx1"/>
                </a:solidFill>
              </a:rPr>
              <a:t>Critical Manufacturing</a:t>
            </a:r>
          </a:p>
          <a:p>
            <a:pPr lvl="1">
              <a:lnSpc>
                <a:spcPct val="90000"/>
              </a:lnSpc>
              <a:buClrTx/>
            </a:pPr>
            <a:r>
              <a:rPr lang="en-US" sz="2200" dirty="0">
                <a:solidFill>
                  <a:schemeClr val="tx1"/>
                </a:solidFill>
              </a:rPr>
              <a:t>Dams</a:t>
            </a:r>
          </a:p>
          <a:p>
            <a:pPr lvl="1">
              <a:lnSpc>
                <a:spcPct val="90000"/>
              </a:lnSpc>
              <a:buClrTx/>
            </a:pPr>
            <a:r>
              <a:rPr lang="en-US" sz="2200" dirty="0">
                <a:solidFill>
                  <a:schemeClr val="tx1"/>
                </a:solidFill>
              </a:rPr>
              <a:t>Defense Industrial Base</a:t>
            </a:r>
          </a:p>
          <a:p>
            <a:pPr lvl="1">
              <a:lnSpc>
                <a:spcPct val="90000"/>
              </a:lnSpc>
              <a:buClrTx/>
            </a:pPr>
            <a:r>
              <a:rPr lang="en-US" sz="2200" dirty="0">
                <a:solidFill>
                  <a:schemeClr val="tx1"/>
                </a:solidFill>
              </a:rPr>
              <a:t>Emergency Services</a:t>
            </a:r>
          </a:p>
          <a:p>
            <a:pPr lvl="1">
              <a:lnSpc>
                <a:spcPct val="90000"/>
              </a:lnSpc>
              <a:buClrTx/>
            </a:pPr>
            <a:r>
              <a:rPr lang="en-US" sz="2200" dirty="0">
                <a:solidFill>
                  <a:schemeClr val="tx1"/>
                </a:solidFill>
              </a:rPr>
              <a:t>Energy</a:t>
            </a:r>
          </a:p>
          <a:p>
            <a:pPr lvl="1">
              <a:lnSpc>
                <a:spcPct val="90000"/>
              </a:lnSpc>
              <a:buClrTx/>
            </a:pPr>
            <a:r>
              <a:rPr lang="en-US" sz="1700" dirty="0">
                <a:solidFill>
                  <a:schemeClr val="tx1"/>
                </a:solidFill>
              </a:rPr>
              <a:t>Financial Services</a:t>
            </a:r>
          </a:p>
          <a:p>
            <a:pPr lvl="1">
              <a:lnSpc>
                <a:spcPct val="90000"/>
              </a:lnSpc>
              <a:buClrTx/>
            </a:pPr>
            <a:r>
              <a:rPr lang="en-US" sz="1700" dirty="0">
                <a:solidFill>
                  <a:schemeClr val="tx1"/>
                </a:solidFill>
              </a:rPr>
              <a:t>Food and Agriculture</a:t>
            </a:r>
          </a:p>
          <a:p>
            <a:pPr lvl="1">
              <a:lnSpc>
                <a:spcPct val="90000"/>
              </a:lnSpc>
              <a:buClrTx/>
            </a:pPr>
            <a:r>
              <a:rPr lang="en-US" sz="1700" dirty="0">
                <a:solidFill>
                  <a:schemeClr val="tx1"/>
                </a:solidFill>
              </a:rPr>
              <a:t>Government Facilities</a:t>
            </a:r>
          </a:p>
          <a:p>
            <a:pPr lvl="1">
              <a:lnSpc>
                <a:spcPct val="90000"/>
              </a:lnSpc>
              <a:buClrTx/>
            </a:pPr>
            <a:r>
              <a:rPr lang="en-US" sz="1700" dirty="0">
                <a:solidFill>
                  <a:schemeClr val="tx1"/>
                </a:solidFill>
              </a:rPr>
              <a:t>Healthcare and Public Health</a:t>
            </a:r>
          </a:p>
          <a:p>
            <a:pPr lvl="1">
              <a:lnSpc>
                <a:spcPct val="90000"/>
              </a:lnSpc>
              <a:buClrTx/>
            </a:pPr>
            <a:r>
              <a:rPr lang="en-US" sz="1700" dirty="0">
                <a:solidFill>
                  <a:schemeClr val="tx1"/>
                </a:solidFill>
              </a:rPr>
              <a:t>Information Technology</a:t>
            </a:r>
          </a:p>
          <a:p>
            <a:pPr lvl="1">
              <a:lnSpc>
                <a:spcPct val="90000"/>
              </a:lnSpc>
              <a:buClrTx/>
            </a:pPr>
            <a:r>
              <a:rPr lang="en-US" sz="1700" dirty="0">
                <a:solidFill>
                  <a:schemeClr val="tx1"/>
                </a:solidFill>
              </a:rPr>
              <a:t>Nuclear Reactors, Materials and Waste </a:t>
            </a:r>
          </a:p>
          <a:p>
            <a:pPr lvl="1">
              <a:lnSpc>
                <a:spcPct val="90000"/>
              </a:lnSpc>
              <a:buClrTx/>
            </a:pPr>
            <a:r>
              <a:rPr lang="en-US" sz="1700" dirty="0">
                <a:solidFill>
                  <a:schemeClr val="tx1"/>
                </a:solidFill>
              </a:rPr>
              <a:t>Transportation Systems Water </a:t>
            </a:r>
          </a:p>
          <a:p>
            <a:pPr lvl="1">
              <a:lnSpc>
                <a:spcPct val="90000"/>
              </a:lnSpc>
              <a:buClrTx/>
            </a:pPr>
            <a:r>
              <a:rPr lang="en-US" sz="1700" dirty="0">
                <a:solidFill>
                  <a:schemeClr val="tx1"/>
                </a:solidFill>
              </a:rPr>
              <a:t>Wastewater Treatment Systems</a:t>
            </a:r>
            <a:endParaRPr lang="en-US" sz="14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9C3D-2F51-47B3-9219-C10BB3747929}"/>
              </a:ext>
            </a:extLst>
          </p:cNvPr>
          <p:cNvSpPr>
            <a:spLocks noGrp="1"/>
          </p:cNvSpPr>
          <p:nvPr>
            <p:ph type="title"/>
          </p:nvPr>
        </p:nvSpPr>
        <p:spPr/>
        <p:txBody>
          <a:bodyPr>
            <a:normAutofit/>
          </a:bodyPr>
          <a:lstStyle/>
          <a:p>
            <a:r>
              <a:rPr lang="en-US" dirty="0">
                <a:latin typeface="+mn-lt"/>
                <a:cs typeface="Arial Bold" panose="020B0704020202020204" pitchFamily="34" charset="0"/>
              </a:rPr>
              <a:t>WICTRA</a:t>
            </a:r>
          </a:p>
        </p:txBody>
      </p:sp>
      <p:sp>
        <p:nvSpPr>
          <p:cNvPr id="3" name="Content Placeholder 2">
            <a:extLst>
              <a:ext uri="{FF2B5EF4-FFF2-40B4-BE49-F238E27FC236}">
                <a16:creationId xmlns:a16="http://schemas.microsoft.com/office/drawing/2014/main" id="{D6C8F131-1F45-4ABA-BACF-4D43E8943D01}"/>
              </a:ext>
            </a:extLst>
          </p:cNvPr>
          <p:cNvSpPr>
            <a:spLocks noGrp="1"/>
          </p:cNvSpPr>
          <p:nvPr>
            <p:ph idx="1"/>
          </p:nvPr>
        </p:nvSpPr>
        <p:spPr>
          <a:xfrm>
            <a:off x="581192" y="1872258"/>
            <a:ext cx="8442038" cy="3086242"/>
          </a:xfrm>
        </p:spPr>
        <p:txBody>
          <a:bodyPr>
            <a:normAutofit/>
          </a:bodyPr>
          <a:lstStyle/>
          <a:p>
            <a:pPr>
              <a:buClr>
                <a:schemeClr val="tx1"/>
              </a:buClr>
              <a:buFont typeface="Wingdings" panose="05000000000000000000" pitchFamily="2" charset="2"/>
              <a:buChar char="§"/>
            </a:pPr>
            <a:r>
              <a:rPr lang="en-US" sz="2400" b="0" i="0" dirty="0">
                <a:solidFill>
                  <a:srgbClr val="000000"/>
                </a:solidFill>
                <a:effectLst/>
              </a:rPr>
              <a:t>To serve as the hub for collaborative cyber information sharing in a neutral environment of trust. </a:t>
            </a:r>
          </a:p>
          <a:p>
            <a:pPr>
              <a:buClr>
                <a:schemeClr val="tx1"/>
              </a:buClr>
              <a:buFont typeface="Wingdings" panose="05000000000000000000" pitchFamily="2" charset="2"/>
              <a:buChar char="§"/>
            </a:pPr>
            <a:r>
              <a:rPr kumimoji="0" lang="en-US" sz="2400" b="0" i="0" u="none" strike="noStrike" kern="1200" cap="none" spc="0" normalizeH="0" baseline="0" noProof="0" dirty="0">
                <a:ln>
                  <a:noFill/>
                </a:ln>
                <a:solidFill>
                  <a:schemeClr val="tx1"/>
                </a:solidFill>
                <a:effectLst/>
                <a:uLnTx/>
                <a:uFillTx/>
                <a:ea typeface="+mn-ea"/>
                <a:cs typeface="+mn-cs"/>
              </a:rPr>
              <a:t>WICTRA serves as the Private/Public Sector hub for collaborative cyber information sharing in a trusted environment. </a:t>
            </a:r>
            <a:endParaRPr lang="en-US" sz="2400" dirty="0">
              <a:solidFill>
                <a:schemeClr val="tx1"/>
              </a:solidFill>
            </a:endParaRPr>
          </a:p>
          <a:p>
            <a:endParaRPr lang="en-US" dirty="0"/>
          </a:p>
        </p:txBody>
      </p:sp>
    </p:spTree>
    <p:extLst>
      <p:ext uri="{BB962C8B-B14F-4D97-AF65-F5344CB8AC3E}">
        <p14:creationId xmlns:p14="http://schemas.microsoft.com/office/powerpoint/2010/main" val="311184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88A0-475F-4E35-84B5-435FA9D8190B}"/>
              </a:ext>
            </a:extLst>
          </p:cNvPr>
          <p:cNvSpPr>
            <a:spLocks noGrp="1"/>
          </p:cNvSpPr>
          <p:nvPr>
            <p:ph type="title"/>
          </p:nvPr>
        </p:nvSpPr>
        <p:spPr/>
        <p:txBody>
          <a:bodyPr/>
          <a:lstStyle/>
          <a:p>
            <a:r>
              <a:rPr lang="en-US" sz="2800" dirty="0">
                <a:latin typeface="+mn-lt"/>
                <a:cs typeface="Arial Bold" panose="020B0704020202020204" pitchFamily="34" charset="0"/>
              </a:rPr>
              <a:t>WICTRA</a:t>
            </a:r>
            <a:endParaRPr lang="en-US" dirty="0">
              <a:latin typeface="+mn-lt"/>
            </a:endParaRPr>
          </a:p>
        </p:txBody>
      </p:sp>
      <p:sp>
        <p:nvSpPr>
          <p:cNvPr id="3" name="Content Placeholder 2">
            <a:extLst>
              <a:ext uri="{FF2B5EF4-FFF2-40B4-BE49-F238E27FC236}">
                <a16:creationId xmlns:a16="http://schemas.microsoft.com/office/drawing/2014/main" id="{2AF30870-2C2D-4E04-9A2B-D11E766D15D9}"/>
              </a:ext>
            </a:extLst>
          </p:cNvPr>
          <p:cNvSpPr>
            <a:spLocks noGrp="1"/>
          </p:cNvSpPr>
          <p:nvPr>
            <p:ph idx="1"/>
          </p:nvPr>
        </p:nvSpPr>
        <p:spPr/>
        <p:txBody>
          <a:bodyPr/>
          <a:lstStyle/>
          <a:p>
            <a:pPr>
              <a:buClr>
                <a:schemeClr val="tx1"/>
              </a:buClr>
              <a:buFont typeface="Wingdings" panose="05000000000000000000" pitchFamily="2" charset="2"/>
              <a:buChar char="§"/>
            </a:pPr>
            <a:r>
              <a:rPr lang="en-US" sz="2400" b="0" i="0" dirty="0">
                <a:solidFill>
                  <a:srgbClr val="000000"/>
                </a:solidFill>
                <a:effectLst/>
              </a:rPr>
              <a:t>Members from the private and public sectors, invited law enforcement, federal agencies, and academic collaborate to leverage cross-sector resources effectively analyzing critical, real-time actionable intelligence and respond to Wisconsin’s cyber threats.</a:t>
            </a:r>
          </a:p>
          <a:p>
            <a:pPr>
              <a:buClr>
                <a:schemeClr val="tx1"/>
              </a:buClr>
            </a:pPr>
            <a:r>
              <a:rPr lang="en-US" sz="2400" dirty="0">
                <a:solidFill>
                  <a:schemeClr val="tx1"/>
                </a:solidFill>
              </a:rPr>
              <a:t>What they offer: Vertical &amp; Horizontal Engagement; </a:t>
            </a:r>
            <a:r>
              <a:rPr kumimoji="0" lang="en-US" sz="2400" b="0" i="0" u="none" strike="noStrike" kern="1200" cap="none" spc="0" normalizeH="0" baseline="0" noProof="0" dirty="0">
                <a:ln>
                  <a:noFill/>
                </a:ln>
                <a:solidFill>
                  <a:schemeClr val="tx1"/>
                </a:solidFill>
                <a:effectLst/>
                <a:uLnTx/>
                <a:uFillTx/>
                <a:ea typeface="+mn-ea"/>
                <a:cs typeface="+mn-cs"/>
              </a:rPr>
              <a:t>Threat Intelligence Sharing; </a:t>
            </a:r>
            <a:r>
              <a:rPr lang="en-US" sz="2400" dirty="0">
                <a:solidFill>
                  <a:schemeClr val="tx1"/>
                </a:solidFill>
              </a:rPr>
              <a:t>Cybersecurity Workforce Development; Cyber Range</a:t>
            </a:r>
          </a:p>
          <a:p>
            <a:pPr>
              <a:buClr>
                <a:schemeClr val="tx1"/>
              </a:buClr>
            </a:pPr>
            <a:endParaRPr kumimoji="0" lang="en-US" sz="2400" b="0" i="0" u="none" strike="noStrike" kern="1200" cap="none" spc="0" normalizeH="0" baseline="0" noProof="0" dirty="0">
              <a:ln>
                <a:noFill/>
              </a:ln>
              <a:solidFill>
                <a:srgbClr val="FF0000"/>
              </a:solidFill>
              <a:effectLst/>
              <a:uLnTx/>
              <a:uFillTx/>
              <a:ea typeface="+mn-ea"/>
              <a:cs typeface="+mn-cs"/>
            </a:endParaRPr>
          </a:p>
          <a:p>
            <a:endParaRPr lang="en-US" dirty="0"/>
          </a:p>
        </p:txBody>
      </p:sp>
    </p:spTree>
    <p:extLst>
      <p:ext uri="{BB962C8B-B14F-4D97-AF65-F5344CB8AC3E}">
        <p14:creationId xmlns:p14="http://schemas.microsoft.com/office/powerpoint/2010/main" val="402860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A8BB-52D7-4C53-BDDC-A38BE4A04AD7}"/>
              </a:ext>
            </a:extLst>
          </p:cNvPr>
          <p:cNvSpPr>
            <a:spLocks noGrp="1"/>
          </p:cNvSpPr>
          <p:nvPr>
            <p:ph type="title"/>
          </p:nvPr>
        </p:nvSpPr>
        <p:spPr>
          <a:xfrm>
            <a:off x="502237" y="354351"/>
            <a:ext cx="7376886" cy="788686"/>
          </a:xfrm>
        </p:spPr>
        <p:txBody>
          <a:bodyPr>
            <a:normAutofit/>
          </a:bodyPr>
          <a:lstStyle/>
          <a:p>
            <a:r>
              <a:rPr lang="en-US" sz="3200" b="1" dirty="0">
                <a:latin typeface="+mn-lt"/>
              </a:rPr>
              <a:t>Wisconsin Cyber Security Team</a:t>
            </a:r>
          </a:p>
        </p:txBody>
      </p:sp>
      <p:graphicFrame>
        <p:nvGraphicFramePr>
          <p:cNvPr id="6" name="Diagram 5">
            <a:extLst>
              <a:ext uri="{FF2B5EF4-FFF2-40B4-BE49-F238E27FC236}">
                <a16:creationId xmlns:a16="http://schemas.microsoft.com/office/drawing/2014/main" id="{5100B38B-854B-4321-A46A-30A8E349641F}"/>
              </a:ext>
            </a:extLst>
          </p:cNvPr>
          <p:cNvGraphicFramePr/>
          <p:nvPr>
            <p:extLst>
              <p:ext uri="{D42A27DB-BD31-4B8C-83A1-F6EECF244321}">
                <p14:modId xmlns:p14="http://schemas.microsoft.com/office/powerpoint/2010/main" val="3056575044"/>
              </p:ext>
            </p:extLst>
          </p:nvPr>
        </p:nvGraphicFramePr>
        <p:xfrm>
          <a:off x="2032000" y="1227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C7D8D44-71F6-4D23-82ED-2F208CE3E658}"/>
              </a:ext>
            </a:extLst>
          </p:cNvPr>
          <p:cNvSpPr txBox="1"/>
          <p:nvPr/>
        </p:nvSpPr>
        <p:spPr>
          <a:xfrm>
            <a:off x="9913258" y="3475334"/>
            <a:ext cx="1494971" cy="923330"/>
          </a:xfrm>
          <a:prstGeom prst="rect">
            <a:avLst/>
          </a:prstGeom>
          <a:noFill/>
          <a:ln w="19050">
            <a:solidFill>
              <a:schemeClr val="tx1"/>
            </a:solidFill>
          </a:ln>
        </p:spPr>
        <p:txBody>
          <a:bodyPr wrap="square" rtlCol="0">
            <a:spAutoFit/>
          </a:bodyPr>
          <a:lstStyle/>
          <a:p>
            <a:r>
              <a:rPr lang="en-US" dirty="0"/>
              <a:t>DET/DOA Cyber Security Team</a:t>
            </a:r>
          </a:p>
        </p:txBody>
      </p:sp>
      <p:sp>
        <p:nvSpPr>
          <p:cNvPr id="9" name="TextBox 8">
            <a:extLst>
              <a:ext uri="{FF2B5EF4-FFF2-40B4-BE49-F238E27FC236}">
                <a16:creationId xmlns:a16="http://schemas.microsoft.com/office/drawing/2014/main" id="{0756A352-8DAD-4F85-97AC-37CBC77995D2}"/>
              </a:ext>
            </a:extLst>
          </p:cNvPr>
          <p:cNvSpPr txBox="1"/>
          <p:nvPr/>
        </p:nvSpPr>
        <p:spPr>
          <a:xfrm>
            <a:off x="645886" y="3429000"/>
            <a:ext cx="1494971" cy="646331"/>
          </a:xfrm>
          <a:prstGeom prst="rect">
            <a:avLst/>
          </a:prstGeom>
          <a:noFill/>
          <a:ln w="19050">
            <a:solidFill>
              <a:schemeClr val="tx1"/>
            </a:solidFill>
          </a:ln>
        </p:spPr>
        <p:txBody>
          <a:bodyPr wrap="square" rtlCol="0">
            <a:spAutoFit/>
          </a:bodyPr>
          <a:lstStyle/>
          <a:p>
            <a:r>
              <a:rPr lang="en-US" dirty="0"/>
              <a:t>Federal Cyber Teams; </a:t>
            </a:r>
          </a:p>
        </p:txBody>
      </p:sp>
      <p:sp>
        <p:nvSpPr>
          <p:cNvPr id="8" name="Arrow: Left-Right 7">
            <a:extLst>
              <a:ext uri="{FF2B5EF4-FFF2-40B4-BE49-F238E27FC236}">
                <a16:creationId xmlns:a16="http://schemas.microsoft.com/office/drawing/2014/main" id="{9AB9E1DA-AA10-4B32-B09A-D9DBD4066A63}"/>
              </a:ext>
            </a:extLst>
          </p:cNvPr>
          <p:cNvSpPr/>
          <p:nvPr/>
        </p:nvSpPr>
        <p:spPr>
          <a:xfrm>
            <a:off x="2438400" y="3646712"/>
            <a:ext cx="1088571" cy="319315"/>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Right 10">
            <a:extLst>
              <a:ext uri="{FF2B5EF4-FFF2-40B4-BE49-F238E27FC236}">
                <a16:creationId xmlns:a16="http://schemas.microsoft.com/office/drawing/2014/main" id="{92D3689D-4E93-4793-AA20-792F8307D681}"/>
              </a:ext>
            </a:extLst>
          </p:cNvPr>
          <p:cNvSpPr/>
          <p:nvPr/>
        </p:nvSpPr>
        <p:spPr>
          <a:xfrm>
            <a:off x="8650516" y="3731007"/>
            <a:ext cx="1088571" cy="319315"/>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85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831" y="98920"/>
            <a:ext cx="5012083" cy="477253"/>
          </a:xfrm>
        </p:spPr>
        <p:txBody>
          <a:bodyPr>
            <a:normAutofit fontScale="90000"/>
          </a:bodyPr>
          <a:lstStyle/>
          <a:p>
            <a:pPr lvl="0"/>
            <a:r>
              <a:rPr lang="en-US" b="1" dirty="0"/>
              <a:t>Cybersecurity Vision</a:t>
            </a:r>
            <a:endParaRPr lang="en-US" dirty="0"/>
          </a:p>
        </p:txBody>
      </p:sp>
      <p:graphicFrame>
        <p:nvGraphicFramePr>
          <p:cNvPr id="6" name="Diagram 5">
            <a:extLst>
              <a:ext uri="{FF2B5EF4-FFF2-40B4-BE49-F238E27FC236}">
                <a16:creationId xmlns:a16="http://schemas.microsoft.com/office/drawing/2014/main" id="{9A473EF5-FF1D-497D-B6F9-60415467DFCC}"/>
              </a:ext>
            </a:extLst>
          </p:cNvPr>
          <p:cNvGraphicFramePr/>
          <p:nvPr/>
        </p:nvGraphicFramePr>
        <p:xfrm>
          <a:off x="1773754" y="1730564"/>
          <a:ext cx="8526354" cy="404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descr="Image result for images cyber security">
            <a:hlinkClick r:id="rId7"/>
            <a:extLst>
              <a:ext uri="{FF2B5EF4-FFF2-40B4-BE49-F238E27FC236}">
                <a16:creationId xmlns:a16="http://schemas.microsoft.com/office/drawing/2014/main" id="{7F75140D-1E96-43B6-B3C1-D7B41B4FEDA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889966" y="3866990"/>
            <a:ext cx="1647694" cy="80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C8818459-7C44-4939-9F38-C213B379EA98}"/>
              </a:ext>
            </a:extLst>
          </p:cNvPr>
          <p:cNvSpPr/>
          <p:nvPr/>
        </p:nvSpPr>
        <p:spPr>
          <a:xfrm>
            <a:off x="1773754" y="695138"/>
            <a:ext cx="8526354" cy="97199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1600" b="1" dirty="0">
                <a:solidFill>
                  <a:schemeClr val="tx1"/>
                </a:solidFill>
              </a:rPr>
              <a:t>Protect </a:t>
            </a:r>
            <a:r>
              <a:rPr lang="en-US" sz="1600" dirty="0">
                <a:solidFill>
                  <a:schemeClr val="tx1"/>
                </a:solidFill>
              </a:rPr>
              <a:t>-</a:t>
            </a:r>
            <a:r>
              <a:rPr lang="en-US" sz="1600" b="1" dirty="0">
                <a:solidFill>
                  <a:schemeClr val="tx1"/>
                </a:solidFill>
              </a:rPr>
              <a:t> </a:t>
            </a:r>
            <a:r>
              <a:rPr lang="en-US" sz="1600" dirty="0">
                <a:solidFill>
                  <a:schemeClr val="tx1"/>
                </a:solidFill>
              </a:rPr>
              <a:t>Establish an information security operation that embodies national excellence and protects our data</a:t>
            </a:r>
          </a:p>
          <a:p>
            <a:pPr algn="ctr"/>
            <a:r>
              <a:rPr lang="en-US" sz="1600" dirty="0"/>
              <a:t> </a:t>
            </a:r>
            <a:endParaRPr lang="en-US" dirty="0"/>
          </a:p>
        </p:txBody>
      </p:sp>
      <p:sp>
        <p:nvSpPr>
          <p:cNvPr id="9" name="Rectangle: Rounded Corners 8">
            <a:extLst>
              <a:ext uri="{FF2B5EF4-FFF2-40B4-BE49-F238E27FC236}">
                <a16:creationId xmlns:a16="http://schemas.microsoft.com/office/drawing/2014/main" id="{0B956255-5BFE-429F-8218-314CF6389A69}"/>
              </a:ext>
            </a:extLst>
          </p:cNvPr>
          <p:cNvSpPr/>
          <p:nvPr/>
        </p:nvSpPr>
        <p:spPr>
          <a:xfrm>
            <a:off x="1861178" y="800209"/>
            <a:ext cx="1705270" cy="752983"/>
          </a:xfrm>
          <a:prstGeom prst="roundRect">
            <a:avLst>
              <a:gd name="adj" fmla="val 10000"/>
            </a:avLst>
          </a:prstGeom>
          <a:blipFill>
            <a:blip r:embed="rId9" cstate="email">
              <a:extLst>
                <a:ext uri="{28A0092B-C50C-407E-A947-70E740481C1C}">
                  <a14:useLocalDpi xmlns:a14="http://schemas.microsoft.com/office/drawing/2010/main" val="0"/>
                </a:ext>
              </a:extLst>
            </a:blip>
            <a:srcRect/>
            <a:stretch>
              <a:fillRect t="-27000" b="-27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0" name="Rectangle: Rounded Corners 9">
            <a:extLst>
              <a:ext uri="{FF2B5EF4-FFF2-40B4-BE49-F238E27FC236}">
                <a16:creationId xmlns:a16="http://schemas.microsoft.com/office/drawing/2014/main" id="{D9A26CAA-EAFB-4FA8-BA6A-3947CC46F628}"/>
              </a:ext>
            </a:extLst>
          </p:cNvPr>
          <p:cNvSpPr/>
          <p:nvPr/>
        </p:nvSpPr>
        <p:spPr>
          <a:xfrm>
            <a:off x="1841270" y="1759592"/>
            <a:ext cx="1725178" cy="802162"/>
          </a:xfrm>
          <a:prstGeom prst="roundRect">
            <a:avLst>
              <a:gd name="adj" fmla="val 10000"/>
            </a:avLst>
          </a:prstGeom>
          <a:blipFill>
            <a:blip r:embed="rId10" cstate="email">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6615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81C8-2F19-4412-ADFB-1452DF354AC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ACFC578-5A39-4F21-90B3-781428EC1BE0}"/>
              </a:ext>
            </a:extLst>
          </p:cNvPr>
          <p:cNvSpPr>
            <a:spLocks noGrp="1"/>
          </p:cNvSpPr>
          <p:nvPr>
            <p:ph idx="1"/>
          </p:nvPr>
        </p:nvSpPr>
        <p:spPr>
          <a:xfrm>
            <a:off x="473616" y="2113261"/>
            <a:ext cx="11029615" cy="3678303"/>
          </a:xfrm>
        </p:spPr>
        <p:txBody>
          <a:bodyPr/>
          <a:lstStyle/>
          <a:p>
            <a:pPr>
              <a:buClrTx/>
            </a:pPr>
            <a:r>
              <a:rPr lang="en-US" dirty="0">
                <a:solidFill>
                  <a:schemeClr val="tx1"/>
                </a:solidFill>
              </a:rPr>
              <a:t>Introduction</a:t>
            </a:r>
          </a:p>
          <a:p>
            <a:pPr>
              <a:buClrTx/>
            </a:pPr>
            <a:r>
              <a:rPr lang="en-US" dirty="0">
                <a:solidFill>
                  <a:schemeClr val="tx1"/>
                </a:solidFill>
              </a:rPr>
              <a:t>State of Wisconsin Cyber Security</a:t>
            </a:r>
          </a:p>
        </p:txBody>
      </p:sp>
      <p:sp>
        <p:nvSpPr>
          <p:cNvPr id="5" name="Rectangle 4">
            <a:extLst>
              <a:ext uri="{FF2B5EF4-FFF2-40B4-BE49-F238E27FC236}">
                <a16:creationId xmlns:a16="http://schemas.microsoft.com/office/drawing/2014/main" id="{71206776-6B61-481D-9096-BF4151EA535A}"/>
              </a:ext>
            </a:extLst>
          </p:cNvPr>
          <p:cNvSpPr/>
          <p:nvPr/>
        </p:nvSpPr>
        <p:spPr>
          <a:xfrm>
            <a:off x="8375132" y="2314085"/>
            <a:ext cx="3128099" cy="2822691"/>
          </a:xfrm>
          <a:prstGeom prst="rect">
            <a:avLst/>
          </a:prstGeom>
          <a:blipFill>
            <a:blip r:embed="rId2" cstate="print">
              <a:extLst>
                <a:ext uri="{28A0092B-C50C-407E-A947-70E740481C1C}">
                  <a14:useLocalDpi xmlns:a14="http://schemas.microsoft.com/office/drawing/2010/main" val="0"/>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9852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284" y="603315"/>
            <a:ext cx="9436252" cy="1309464"/>
          </a:xfrm>
        </p:spPr>
        <p:txBody>
          <a:bodyPr>
            <a:normAutofit fontScale="90000"/>
          </a:bodyPr>
          <a:lstStyle/>
          <a:p>
            <a:r>
              <a:rPr lang="en-US" dirty="0">
                <a:latin typeface="+mn-lt"/>
              </a:rPr>
              <a:t>Goal 1: Protect - Establish an information security operation that embodies excellence and protects our data resources.</a:t>
            </a:r>
            <a:br>
              <a:rPr lang="en-US" dirty="0"/>
            </a:br>
            <a:endParaRPr lang="en-US" dirty="0"/>
          </a:p>
        </p:txBody>
      </p:sp>
      <p:sp>
        <p:nvSpPr>
          <p:cNvPr id="3" name="Content Placeholder 2"/>
          <p:cNvSpPr>
            <a:spLocks noGrp="1"/>
          </p:cNvSpPr>
          <p:nvPr>
            <p:ph idx="1"/>
          </p:nvPr>
        </p:nvSpPr>
        <p:spPr>
          <a:xfrm>
            <a:off x="533591" y="1912779"/>
            <a:ext cx="9436252" cy="4749277"/>
          </a:xfrm>
        </p:spPr>
        <p:txBody>
          <a:bodyPr>
            <a:normAutofit fontScale="47500" lnSpcReduction="20000"/>
          </a:bodyPr>
          <a:lstStyle/>
          <a:p>
            <a:pPr>
              <a:lnSpc>
                <a:spcPct val="120000"/>
              </a:lnSpc>
              <a:spcBef>
                <a:spcPts val="0"/>
              </a:spcBef>
              <a:buClrTx/>
              <a:buFont typeface="Wingdings" panose="05000000000000000000" pitchFamily="2" charset="2"/>
              <a:buChar char="§"/>
            </a:pPr>
            <a:r>
              <a:rPr lang="en-US" sz="4800" dirty="0">
                <a:solidFill>
                  <a:schemeClr val="tx1"/>
                </a:solidFill>
              </a:rPr>
              <a:t>Protect the right things, at the right time with the right tools</a:t>
            </a:r>
          </a:p>
          <a:p>
            <a:pPr>
              <a:lnSpc>
                <a:spcPct val="120000"/>
              </a:lnSpc>
              <a:spcBef>
                <a:spcPts val="0"/>
              </a:spcBef>
              <a:buClrTx/>
              <a:buFont typeface="Wingdings" panose="05000000000000000000" pitchFamily="2" charset="2"/>
              <a:buChar char="§"/>
            </a:pPr>
            <a:r>
              <a:rPr lang="en-US" sz="4800" dirty="0">
                <a:solidFill>
                  <a:schemeClr val="tx1"/>
                </a:solidFill>
              </a:rPr>
              <a:t>Define security architecture and requirements-review vendors, architecture and technology</a:t>
            </a:r>
          </a:p>
          <a:p>
            <a:pPr>
              <a:lnSpc>
                <a:spcPct val="120000"/>
              </a:lnSpc>
              <a:spcBef>
                <a:spcPts val="0"/>
              </a:spcBef>
              <a:buClrTx/>
              <a:buFont typeface="Wingdings" panose="05000000000000000000" pitchFamily="2" charset="2"/>
              <a:buChar char="§"/>
            </a:pPr>
            <a:r>
              <a:rPr lang="en-US" sz="4800" dirty="0">
                <a:solidFill>
                  <a:schemeClr val="tx1"/>
                </a:solidFill>
              </a:rPr>
              <a:t>Provide training and communications to increase awareness of information security </a:t>
            </a:r>
          </a:p>
          <a:p>
            <a:pPr>
              <a:lnSpc>
                <a:spcPct val="120000"/>
              </a:lnSpc>
              <a:spcBef>
                <a:spcPts val="0"/>
              </a:spcBef>
              <a:buClrTx/>
              <a:buFont typeface="Wingdings" panose="05000000000000000000" pitchFamily="2" charset="2"/>
              <a:buChar char="§"/>
            </a:pPr>
            <a:r>
              <a:rPr lang="en-US" sz="4800" dirty="0">
                <a:solidFill>
                  <a:schemeClr val="tx1"/>
                </a:solidFill>
              </a:rPr>
              <a:t>Build a proactive defense program</a:t>
            </a:r>
          </a:p>
          <a:p>
            <a:pPr>
              <a:lnSpc>
                <a:spcPct val="120000"/>
              </a:lnSpc>
              <a:spcBef>
                <a:spcPts val="0"/>
              </a:spcBef>
              <a:buClrTx/>
              <a:buFont typeface="Wingdings" panose="05000000000000000000" pitchFamily="2" charset="2"/>
              <a:buChar char="§"/>
            </a:pPr>
            <a:r>
              <a:rPr lang="en-US" sz="4800" dirty="0">
                <a:solidFill>
                  <a:schemeClr val="tx1"/>
                </a:solidFill>
              </a:rPr>
              <a:t>Conduct </a:t>
            </a:r>
            <a:r>
              <a:rPr lang="en-US" sz="4800" dirty="0"/>
              <a:t>annual cybersecurity risk assessments </a:t>
            </a:r>
          </a:p>
          <a:p>
            <a:pPr>
              <a:lnSpc>
                <a:spcPct val="120000"/>
              </a:lnSpc>
              <a:spcBef>
                <a:spcPts val="0"/>
              </a:spcBef>
              <a:buClr>
                <a:schemeClr val="tx1"/>
              </a:buClr>
              <a:buFont typeface="Wingdings" panose="05000000000000000000" pitchFamily="2" charset="2"/>
              <a:buChar char="§"/>
            </a:pPr>
            <a:r>
              <a:rPr lang="en-US" sz="4800" dirty="0"/>
              <a:t>Partner on cyber security operations and projects</a:t>
            </a:r>
          </a:p>
          <a:p>
            <a:pPr>
              <a:lnSpc>
                <a:spcPct val="120000"/>
              </a:lnSpc>
              <a:spcBef>
                <a:spcPts val="0"/>
              </a:spcBef>
              <a:buClr>
                <a:schemeClr val="tx1"/>
              </a:buClr>
              <a:buFont typeface="Wingdings" panose="05000000000000000000" pitchFamily="2" charset="2"/>
              <a:buChar char="§"/>
            </a:pPr>
            <a:r>
              <a:rPr lang="en-US" sz="4800" dirty="0"/>
              <a:t>Implement a Security Information Sharing Center for alerts and events</a:t>
            </a:r>
          </a:p>
          <a:p>
            <a:pPr>
              <a:lnSpc>
                <a:spcPct val="120000"/>
              </a:lnSpc>
              <a:spcBef>
                <a:spcPts val="0"/>
              </a:spcBef>
              <a:buClr>
                <a:schemeClr val="tx1"/>
              </a:buClr>
              <a:buFont typeface="Wingdings" panose="05000000000000000000" pitchFamily="2" charset="2"/>
              <a:buChar char="§"/>
            </a:pPr>
            <a:r>
              <a:rPr lang="en-US" sz="4800" dirty="0"/>
              <a:t>Protect is a Team Sport</a:t>
            </a:r>
          </a:p>
          <a:p>
            <a:pPr>
              <a:lnSpc>
                <a:spcPct val="120000"/>
              </a:lnSpc>
              <a:spcBef>
                <a:spcPts val="0"/>
              </a:spcBef>
            </a:pPr>
            <a:endParaRPr lang="en-US" dirty="0"/>
          </a:p>
        </p:txBody>
      </p:sp>
    </p:spTree>
    <p:extLst>
      <p:ext uri="{BB962C8B-B14F-4D97-AF65-F5344CB8AC3E}">
        <p14:creationId xmlns:p14="http://schemas.microsoft.com/office/powerpoint/2010/main" val="1881285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48" y="1710062"/>
            <a:ext cx="9751262" cy="496266"/>
          </a:xfrm>
        </p:spPr>
        <p:txBody>
          <a:bodyPr>
            <a:noAutofit/>
          </a:bodyPr>
          <a:lstStyle/>
          <a:p>
            <a:r>
              <a:rPr lang="en-US" sz="2400" dirty="0">
                <a:latin typeface="+mn-lt"/>
              </a:rPr>
              <a:t>Goal 2: Respond - Establish Statewide processes, procedures and practice incident responsiveness that can reply and support cyber security incidents across the state. </a:t>
            </a:r>
            <a:br>
              <a:rPr lang="en-US" sz="2400" dirty="0">
                <a:latin typeface="+mn-lt"/>
              </a:rPr>
            </a:br>
            <a:endParaRPr lang="en-US" sz="2400" dirty="0">
              <a:latin typeface="+mn-lt"/>
            </a:endParaRPr>
          </a:p>
        </p:txBody>
      </p:sp>
      <p:sp>
        <p:nvSpPr>
          <p:cNvPr id="3" name="Content Placeholder 2"/>
          <p:cNvSpPr>
            <a:spLocks noGrp="1"/>
          </p:cNvSpPr>
          <p:nvPr>
            <p:ph idx="1"/>
          </p:nvPr>
        </p:nvSpPr>
        <p:spPr>
          <a:xfrm>
            <a:off x="650795" y="1815352"/>
            <a:ext cx="8922342" cy="4585447"/>
          </a:xfrm>
        </p:spPr>
        <p:txBody>
          <a:bodyPr>
            <a:normAutofit fontScale="92500" lnSpcReduction="20000"/>
          </a:bodyPr>
          <a:lstStyle/>
          <a:p>
            <a:pPr marL="0" indent="0">
              <a:buNone/>
            </a:pPr>
            <a:endParaRPr lang="en-US" sz="2900" dirty="0"/>
          </a:p>
          <a:p>
            <a:pPr>
              <a:lnSpc>
                <a:spcPct val="120000"/>
              </a:lnSpc>
              <a:spcBef>
                <a:spcPts val="0"/>
              </a:spcBef>
              <a:buClrTx/>
              <a:buFont typeface="Wingdings" panose="05000000000000000000" pitchFamily="2" charset="2"/>
              <a:buChar char="§"/>
            </a:pPr>
            <a:r>
              <a:rPr lang="en-US" sz="2900" dirty="0">
                <a:solidFill>
                  <a:schemeClr val="tx1"/>
                </a:solidFill>
              </a:rPr>
              <a:t>Our key components are-  Detection; Containment; Investigation; Remediation and Recovery</a:t>
            </a:r>
          </a:p>
          <a:p>
            <a:pPr>
              <a:lnSpc>
                <a:spcPct val="120000"/>
              </a:lnSpc>
              <a:spcBef>
                <a:spcPts val="0"/>
              </a:spcBef>
              <a:buClrTx/>
              <a:buFont typeface="Wingdings" panose="05000000000000000000" pitchFamily="2" charset="2"/>
              <a:buChar char="§"/>
            </a:pPr>
            <a:r>
              <a:rPr lang="en-US" sz="2900" dirty="0">
                <a:solidFill>
                  <a:schemeClr val="tx1"/>
                </a:solidFill>
              </a:rPr>
              <a:t>Upgrade, implement and exercise incident response and security disaster recovery plans</a:t>
            </a:r>
          </a:p>
          <a:p>
            <a:pPr>
              <a:lnSpc>
                <a:spcPct val="120000"/>
              </a:lnSpc>
              <a:spcBef>
                <a:spcPts val="0"/>
              </a:spcBef>
              <a:buClrTx/>
              <a:buFont typeface="Wingdings" panose="05000000000000000000" pitchFamily="2" charset="2"/>
              <a:buChar char="§"/>
            </a:pPr>
            <a:r>
              <a:rPr lang="en-US" sz="2900" dirty="0">
                <a:solidFill>
                  <a:schemeClr val="tx1"/>
                </a:solidFill>
              </a:rPr>
              <a:t>Common Incident Response</a:t>
            </a:r>
          </a:p>
          <a:p>
            <a:pPr>
              <a:lnSpc>
                <a:spcPct val="120000"/>
              </a:lnSpc>
              <a:spcBef>
                <a:spcPts val="0"/>
              </a:spcBef>
              <a:buClrTx/>
              <a:buFont typeface="Wingdings" panose="05000000000000000000" pitchFamily="2" charset="2"/>
              <a:buChar char="§"/>
            </a:pPr>
            <a:r>
              <a:rPr lang="en-US" sz="2900" dirty="0">
                <a:solidFill>
                  <a:schemeClr val="tx1"/>
                </a:solidFill>
              </a:rPr>
              <a:t>Conduct Tabletop Exercises</a:t>
            </a:r>
          </a:p>
          <a:p>
            <a:pPr algn="l">
              <a:buClrTx/>
              <a:buFont typeface="Wingdings" panose="05000000000000000000" pitchFamily="2" charset="2"/>
              <a:buChar char="§"/>
            </a:pPr>
            <a:r>
              <a:rPr lang="en-US" sz="2900" i="0" dirty="0">
                <a:solidFill>
                  <a:schemeClr val="tx1"/>
                </a:solidFill>
                <a:effectLst/>
              </a:rPr>
              <a:t>Maintain or restore business continuity while reducing the incident impact</a:t>
            </a:r>
          </a:p>
          <a:p>
            <a:pPr algn="l">
              <a:buClrTx/>
              <a:buFont typeface="Wingdings" panose="05000000000000000000" pitchFamily="2" charset="2"/>
              <a:buChar char="§"/>
            </a:pPr>
            <a:r>
              <a:rPr lang="en-US" sz="2900" i="0" dirty="0">
                <a:solidFill>
                  <a:schemeClr val="tx1"/>
                </a:solidFill>
                <a:effectLst/>
              </a:rPr>
              <a:t>Support </a:t>
            </a:r>
            <a:r>
              <a:rPr lang="en-US" sz="2900" dirty="0">
                <a:solidFill>
                  <a:schemeClr val="tx1"/>
                </a:solidFill>
              </a:rPr>
              <a:t>Legal and Police activities to p</a:t>
            </a:r>
            <a:r>
              <a:rPr lang="en-US" sz="2900" i="0" dirty="0">
                <a:solidFill>
                  <a:schemeClr val="tx1"/>
                </a:solidFill>
                <a:effectLst/>
              </a:rPr>
              <a:t>rosecute illegal activity</a:t>
            </a:r>
          </a:p>
          <a:p>
            <a:pPr marL="0" indent="0">
              <a:lnSpc>
                <a:spcPct val="120000"/>
              </a:lnSpc>
              <a:spcBef>
                <a:spcPts val="0"/>
              </a:spcBef>
              <a:buClrTx/>
              <a:buNone/>
            </a:pPr>
            <a:endParaRPr lang="en-US" sz="2900" dirty="0">
              <a:solidFill>
                <a:schemeClr val="tx1"/>
              </a:solidFill>
            </a:endParaRPr>
          </a:p>
          <a:p>
            <a:pPr>
              <a:lnSpc>
                <a:spcPct val="120000"/>
              </a:lnSpc>
              <a:spcBef>
                <a:spcPts val="0"/>
              </a:spcBef>
            </a:pPr>
            <a:endParaRPr lang="en-US" dirty="0"/>
          </a:p>
        </p:txBody>
      </p:sp>
    </p:spTree>
    <p:extLst>
      <p:ext uri="{BB962C8B-B14F-4D97-AF65-F5344CB8AC3E}">
        <p14:creationId xmlns:p14="http://schemas.microsoft.com/office/powerpoint/2010/main" val="393338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54" y="1467601"/>
            <a:ext cx="9978888" cy="493291"/>
          </a:xfrm>
        </p:spPr>
        <p:txBody>
          <a:bodyPr>
            <a:normAutofit fontScale="90000"/>
          </a:bodyPr>
          <a:lstStyle/>
          <a:p>
            <a:r>
              <a:rPr lang="en-US" dirty="0">
                <a:latin typeface="+mn-lt"/>
              </a:rPr>
              <a:t>Goal 3: Enable- Cyber Security is an Enabler and Positive Discriminator for Agencies and State Organizations</a:t>
            </a:r>
            <a:br>
              <a:rPr lang="en-US" dirty="0"/>
            </a:br>
            <a:endParaRPr lang="en-US" dirty="0"/>
          </a:p>
        </p:txBody>
      </p:sp>
      <p:sp>
        <p:nvSpPr>
          <p:cNvPr id="3" name="Content Placeholder 2"/>
          <p:cNvSpPr>
            <a:spLocks noGrp="1"/>
          </p:cNvSpPr>
          <p:nvPr>
            <p:ph idx="1"/>
          </p:nvPr>
        </p:nvSpPr>
        <p:spPr>
          <a:xfrm>
            <a:off x="805654" y="1960892"/>
            <a:ext cx="9097262" cy="4570537"/>
          </a:xfrm>
        </p:spPr>
        <p:txBody>
          <a:bodyPr>
            <a:normAutofit/>
          </a:bodyPr>
          <a:lstStyle/>
          <a:p>
            <a:pPr marL="0" indent="0">
              <a:buNone/>
            </a:pPr>
            <a:endParaRPr lang="en-US" dirty="0"/>
          </a:p>
          <a:p>
            <a:pPr>
              <a:lnSpc>
                <a:spcPct val="120000"/>
              </a:lnSpc>
              <a:spcBef>
                <a:spcPts val="0"/>
              </a:spcBef>
              <a:buClr>
                <a:schemeClr val="tx1"/>
              </a:buClr>
              <a:buFont typeface="Wingdings" panose="05000000000000000000" pitchFamily="2" charset="2"/>
              <a:buChar char="§"/>
            </a:pPr>
            <a:r>
              <a:rPr lang="en-US" sz="2300" dirty="0">
                <a:solidFill>
                  <a:schemeClr val="tx1"/>
                </a:solidFill>
              </a:rPr>
              <a:t>Enable security to support state operations </a:t>
            </a:r>
          </a:p>
          <a:p>
            <a:pPr>
              <a:lnSpc>
                <a:spcPct val="120000"/>
              </a:lnSpc>
              <a:spcBef>
                <a:spcPts val="0"/>
              </a:spcBef>
              <a:buClr>
                <a:schemeClr val="tx1"/>
              </a:buClr>
              <a:buFont typeface="Wingdings" panose="05000000000000000000" pitchFamily="2" charset="2"/>
              <a:buChar char="§"/>
            </a:pPr>
            <a:r>
              <a:rPr lang="en-US" sz="2300" dirty="0">
                <a:solidFill>
                  <a:schemeClr val="tx1"/>
                </a:solidFill>
              </a:rPr>
              <a:t>Support Technology reviews and deployments</a:t>
            </a:r>
          </a:p>
          <a:p>
            <a:pPr>
              <a:lnSpc>
                <a:spcPct val="120000"/>
              </a:lnSpc>
              <a:spcBef>
                <a:spcPts val="0"/>
              </a:spcBef>
              <a:buClr>
                <a:schemeClr val="tx1"/>
              </a:buClr>
              <a:buFont typeface="Wingdings" panose="05000000000000000000" pitchFamily="2" charset="2"/>
              <a:buChar char="§"/>
            </a:pPr>
            <a:r>
              <a:rPr lang="en-US" sz="2300" dirty="0">
                <a:solidFill>
                  <a:schemeClr val="tx1"/>
                </a:solidFill>
              </a:rPr>
              <a:t>Create and enable Cyber Security Innovation</a:t>
            </a:r>
          </a:p>
          <a:p>
            <a:pPr>
              <a:lnSpc>
                <a:spcPct val="120000"/>
              </a:lnSpc>
              <a:spcBef>
                <a:spcPts val="0"/>
              </a:spcBef>
              <a:buClr>
                <a:schemeClr val="tx1"/>
              </a:buClr>
              <a:buFont typeface="Wingdings" panose="05000000000000000000" pitchFamily="2" charset="2"/>
              <a:buChar char="§"/>
            </a:pPr>
            <a:r>
              <a:rPr lang="en-US" sz="2300" dirty="0">
                <a:solidFill>
                  <a:schemeClr val="tx1"/>
                </a:solidFill>
              </a:rPr>
              <a:t>Partner with National, Commercial and other partners to promote cyber security growth</a:t>
            </a:r>
          </a:p>
          <a:p>
            <a:pPr>
              <a:lnSpc>
                <a:spcPct val="120000"/>
              </a:lnSpc>
              <a:spcBef>
                <a:spcPts val="0"/>
              </a:spcBef>
              <a:buClr>
                <a:schemeClr val="tx1"/>
              </a:buClr>
              <a:buFont typeface="Wingdings" panose="05000000000000000000" pitchFamily="2" charset="2"/>
              <a:buChar char="§"/>
            </a:pPr>
            <a:r>
              <a:rPr lang="en-US" sz="2300" dirty="0">
                <a:solidFill>
                  <a:schemeClr val="tx1"/>
                </a:solidFill>
              </a:rPr>
              <a:t>Use the DOA cyber security infrastructure as a vehicle to enhance our cyber security on projects and business operations</a:t>
            </a:r>
          </a:p>
          <a:p>
            <a:pPr marL="0" indent="0">
              <a:lnSpc>
                <a:spcPct val="120000"/>
              </a:lnSpc>
              <a:buNone/>
            </a:pPr>
            <a:r>
              <a:rPr lang="en-US" sz="2300" dirty="0"/>
              <a:t> </a:t>
            </a:r>
          </a:p>
          <a:p>
            <a:endParaRPr lang="en-US" dirty="0"/>
          </a:p>
        </p:txBody>
      </p:sp>
    </p:spTree>
    <p:extLst>
      <p:ext uri="{BB962C8B-B14F-4D97-AF65-F5344CB8AC3E}">
        <p14:creationId xmlns:p14="http://schemas.microsoft.com/office/powerpoint/2010/main" val="324519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9" y="2038189"/>
            <a:ext cx="11148781" cy="549276"/>
          </a:xfrm>
        </p:spPr>
        <p:txBody>
          <a:bodyPr>
            <a:normAutofit fontScale="90000"/>
          </a:bodyPr>
          <a:lstStyle/>
          <a:p>
            <a:r>
              <a:rPr lang="en-US" dirty="0"/>
              <a:t>Goal 4: Transformation- Security promotes and leads digital transformation that encourages change, agility, speed, connectivity, and the introduction of new processes and technologies.</a:t>
            </a:r>
            <a:br>
              <a:rPr lang="en-US" dirty="0"/>
            </a:br>
            <a:br>
              <a:rPr lang="en-US" dirty="0"/>
            </a:br>
            <a:endParaRPr lang="en-US" dirty="0"/>
          </a:p>
        </p:txBody>
      </p:sp>
      <p:sp>
        <p:nvSpPr>
          <p:cNvPr id="3" name="Content Placeholder 2"/>
          <p:cNvSpPr>
            <a:spLocks noGrp="1"/>
          </p:cNvSpPr>
          <p:nvPr>
            <p:ph idx="1"/>
          </p:nvPr>
        </p:nvSpPr>
        <p:spPr>
          <a:xfrm>
            <a:off x="521609" y="1859676"/>
            <a:ext cx="9481931" cy="4998323"/>
          </a:xfrm>
        </p:spPr>
        <p:txBody>
          <a:bodyPr>
            <a:normAutofit/>
          </a:bodyPr>
          <a:lstStyle/>
          <a:p>
            <a:pPr>
              <a:lnSpc>
                <a:spcPct val="120000"/>
              </a:lnSpc>
              <a:spcBef>
                <a:spcPts val="0"/>
              </a:spcBef>
              <a:buClr>
                <a:schemeClr val="tx1"/>
              </a:buClr>
            </a:pPr>
            <a:r>
              <a:rPr lang="en-US" sz="2400" dirty="0"/>
              <a:t>Support Digital Transformation through innovation including DOA’s journey to Cloud Systems and increased mobility </a:t>
            </a:r>
          </a:p>
          <a:p>
            <a:pPr>
              <a:lnSpc>
                <a:spcPct val="120000"/>
              </a:lnSpc>
              <a:spcBef>
                <a:spcPts val="0"/>
              </a:spcBef>
              <a:buClr>
                <a:schemeClr val="tx1"/>
              </a:buClr>
            </a:pPr>
            <a:r>
              <a:rPr lang="en-US" sz="2400" dirty="0"/>
              <a:t>Advance new practices to support the growth of digital services</a:t>
            </a:r>
          </a:p>
          <a:p>
            <a:pPr>
              <a:lnSpc>
                <a:spcPct val="120000"/>
              </a:lnSpc>
              <a:spcBef>
                <a:spcPts val="0"/>
              </a:spcBef>
              <a:buClr>
                <a:schemeClr val="tx1"/>
              </a:buClr>
            </a:pPr>
            <a:r>
              <a:rPr lang="en-GB" sz="2400" dirty="0"/>
              <a:t>Evolve our cybersecurity posture as a fully integrated part of our systems and projects.</a:t>
            </a:r>
            <a:endParaRPr lang="en-US" sz="2400" dirty="0"/>
          </a:p>
          <a:p>
            <a:pPr>
              <a:spcBef>
                <a:spcPts val="0"/>
              </a:spcBef>
              <a:buClr>
                <a:schemeClr val="tx1"/>
              </a:buClr>
            </a:pPr>
            <a:r>
              <a:rPr lang="en-GB" sz="2400" dirty="0"/>
              <a:t>Engage with strategic partners in industry and Education. </a:t>
            </a:r>
          </a:p>
          <a:p>
            <a:pPr>
              <a:spcBef>
                <a:spcPts val="0"/>
              </a:spcBef>
              <a:buClr>
                <a:schemeClr val="tx1"/>
              </a:buClr>
            </a:pPr>
            <a:r>
              <a:rPr lang="en-GB" sz="2400" dirty="0"/>
              <a:t>Help provide a secure pat to the  cloud</a:t>
            </a:r>
          </a:p>
          <a:p>
            <a:pPr>
              <a:spcBef>
                <a:spcPts val="0"/>
              </a:spcBef>
              <a:buClr>
                <a:schemeClr val="tx1"/>
              </a:buClr>
            </a:pPr>
            <a:r>
              <a:rPr lang="en-GB" sz="2400" dirty="0"/>
              <a:t>Embrace new technologies</a:t>
            </a:r>
            <a:endParaRPr lang="en-US" sz="2400" dirty="0"/>
          </a:p>
          <a:p>
            <a:pPr>
              <a:spcBef>
                <a:spcPts val="0"/>
              </a:spcBef>
            </a:pPr>
            <a:endParaRPr lang="en-US" dirty="0"/>
          </a:p>
        </p:txBody>
      </p:sp>
    </p:spTree>
    <p:extLst>
      <p:ext uri="{BB962C8B-B14F-4D97-AF65-F5344CB8AC3E}">
        <p14:creationId xmlns:p14="http://schemas.microsoft.com/office/powerpoint/2010/main" val="227599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C57B-1180-4FC9-88D3-1240914A6311}"/>
              </a:ext>
            </a:extLst>
          </p:cNvPr>
          <p:cNvSpPr>
            <a:spLocks noGrp="1"/>
          </p:cNvSpPr>
          <p:nvPr>
            <p:ph type="title"/>
          </p:nvPr>
        </p:nvSpPr>
        <p:spPr>
          <a:xfrm>
            <a:off x="844047" y="774004"/>
            <a:ext cx="4555435" cy="668545"/>
          </a:xfrm>
        </p:spPr>
        <p:txBody>
          <a:bodyPr>
            <a:normAutofit/>
          </a:bodyPr>
          <a:lstStyle/>
          <a:p>
            <a:r>
              <a:rPr lang="en-US" dirty="0">
                <a:latin typeface="+mn-lt"/>
              </a:rPr>
              <a:t>Goal 5 –Compliance </a:t>
            </a:r>
          </a:p>
        </p:txBody>
      </p:sp>
      <p:sp>
        <p:nvSpPr>
          <p:cNvPr id="3" name="Content Placeholder 2">
            <a:extLst>
              <a:ext uri="{FF2B5EF4-FFF2-40B4-BE49-F238E27FC236}">
                <a16:creationId xmlns:a16="http://schemas.microsoft.com/office/drawing/2014/main" id="{AC7E18EF-4ED0-4AF4-9933-8C8CF9CFF1D2}"/>
              </a:ext>
            </a:extLst>
          </p:cNvPr>
          <p:cNvSpPr>
            <a:spLocks noGrp="1"/>
          </p:cNvSpPr>
          <p:nvPr>
            <p:ph sz="half" idx="1"/>
          </p:nvPr>
        </p:nvSpPr>
        <p:spPr>
          <a:xfrm>
            <a:off x="530964" y="2313992"/>
            <a:ext cx="5181600" cy="2956978"/>
          </a:xfrm>
        </p:spPr>
        <p:txBody>
          <a:bodyPr>
            <a:normAutofit lnSpcReduction="10000"/>
          </a:bodyPr>
          <a:lstStyle/>
          <a:p>
            <a:pPr marL="0" marR="0">
              <a:lnSpc>
                <a:spcPct val="107000"/>
              </a:lnSpc>
              <a:spcBef>
                <a:spcPts val="0"/>
              </a:spcBef>
              <a:spcAft>
                <a:spcPts val="800"/>
              </a:spcAft>
              <a:buClrTx/>
            </a:pPr>
            <a:r>
              <a:rPr lang="en-US" sz="2600" dirty="0">
                <a:effectLst/>
                <a:latin typeface="Calibri" panose="020F0502020204030204" pitchFamily="34" charset="0"/>
                <a:ea typeface="Calibri" panose="020F0502020204030204" pitchFamily="34" charset="0"/>
                <a:cs typeface="Times New Roman" panose="02020603050405020304" pitchFamily="18" charset="0"/>
              </a:rPr>
              <a:t>Provide guidelines, recommendations and assist in implementing cyber security for the State of Wisconsin to ensure compliance with regulations, such as PII, PCI, HIPAA, FERPA, Tax Law, NIST, and other regulations. </a:t>
            </a:r>
            <a:endParaRPr lang="en-US" dirty="0"/>
          </a:p>
        </p:txBody>
      </p:sp>
      <p:sp>
        <p:nvSpPr>
          <p:cNvPr id="4" name="Content Placeholder 3">
            <a:extLst>
              <a:ext uri="{FF2B5EF4-FFF2-40B4-BE49-F238E27FC236}">
                <a16:creationId xmlns:a16="http://schemas.microsoft.com/office/drawing/2014/main" id="{A2C684F8-31D2-441A-AC57-5176F187CD76}"/>
              </a:ext>
            </a:extLst>
          </p:cNvPr>
          <p:cNvSpPr>
            <a:spLocks noGrp="1"/>
          </p:cNvSpPr>
          <p:nvPr>
            <p:ph sz="half" idx="2"/>
          </p:nvPr>
        </p:nvSpPr>
        <p:spPr>
          <a:xfrm>
            <a:off x="6357731" y="2027378"/>
            <a:ext cx="5181600" cy="4830622"/>
          </a:xfrm>
        </p:spPr>
        <p:txBody>
          <a:bodyPr>
            <a:normAutofit lnSpcReduction="10000"/>
          </a:bodyPr>
          <a:lstStyle/>
          <a:p>
            <a:pPr marL="742950" marR="0" lvl="1" indent="-285750">
              <a:lnSpc>
                <a:spcPct val="107000"/>
              </a:lnSpc>
              <a:spcBef>
                <a:spcPts val="0"/>
              </a:spcBef>
              <a:spcAft>
                <a:spcPts val="0"/>
              </a:spcAft>
              <a:buClr>
                <a:schemeClr val="tx1"/>
              </a:buClr>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Teach and Train on Compliance and Cyber Security Requirements</a:t>
            </a:r>
          </a:p>
          <a:p>
            <a:pPr marL="742950" marR="0" lvl="1" indent="-285750">
              <a:lnSpc>
                <a:spcPct val="107000"/>
              </a:lnSpc>
              <a:spcBef>
                <a:spcPts val="0"/>
              </a:spcBef>
              <a:spcAft>
                <a:spcPts val="0"/>
              </a:spcAft>
              <a:buClr>
                <a:schemeClr val="tx1"/>
              </a:buClr>
              <a:buFont typeface="Wingdings" panose="05000000000000000000" pitchFamily="2" charset="2"/>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Establish a site that allows us to share compliance documentation across state agencies</a:t>
            </a:r>
          </a:p>
          <a:p>
            <a:pPr marL="742950" marR="0" lvl="1" indent="-285750">
              <a:lnSpc>
                <a:spcPct val="107000"/>
              </a:lnSpc>
              <a:spcBef>
                <a:spcPts val="0"/>
              </a:spcBef>
              <a:spcAft>
                <a:spcPts val="0"/>
              </a:spcAft>
              <a:buClr>
                <a:schemeClr val="tx1"/>
              </a:buClr>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Bring together multiple state agencies to develop policies/procedures for use of a State GRC Tool</a:t>
            </a:r>
          </a:p>
          <a:p>
            <a:endParaRPr lang="en-US" dirty="0"/>
          </a:p>
        </p:txBody>
      </p:sp>
    </p:spTree>
    <p:extLst>
      <p:ext uri="{BB962C8B-B14F-4D97-AF65-F5344CB8AC3E}">
        <p14:creationId xmlns:p14="http://schemas.microsoft.com/office/powerpoint/2010/main" val="2871224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174AEA-0334-42D1-9532-C0CFAE024761}"/>
              </a:ext>
            </a:extLst>
          </p:cNvPr>
          <p:cNvSpPr>
            <a:spLocks noGrp="1"/>
          </p:cNvSpPr>
          <p:nvPr>
            <p:ph type="title"/>
          </p:nvPr>
        </p:nvSpPr>
        <p:spPr/>
        <p:txBody>
          <a:bodyPr/>
          <a:lstStyle/>
          <a:p>
            <a:r>
              <a:rPr lang="en-US" dirty="0">
                <a:latin typeface="+mn-lt"/>
              </a:rPr>
              <a:t>Accomplishments Since May</a:t>
            </a:r>
          </a:p>
        </p:txBody>
      </p:sp>
      <p:sp>
        <p:nvSpPr>
          <p:cNvPr id="5" name="Content Placeholder 4">
            <a:extLst>
              <a:ext uri="{FF2B5EF4-FFF2-40B4-BE49-F238E27FC236}">
                <a16:creationId xmlns:a16="http://schemas.microsoft.com/office/drawing/2014/main" id="{EDBF2C20-FEAC-44F9-AE5C-D2C796DCC2DC}"/>
              </a:ext>
            </a:extLst>
          </p:cNvPr>
          <p:cNvSpPr>
            <a:spLocks noGrp="1"/>
          </p:cNvSpPr>
          <p:nvPr>
            <p:ph sz="half" idx="1"/>
          </p:nvPr>
        </p:nvSpPr>
        <p:spPr>
          <a:xfrm>
            <a:off x="473616" y="1959429"/>
            <a:ext cx="5422390" cy="4898571"/>
          </a:xfrm>
        </p:spPr>
        <p:txBody>
          <a:bodyPr>
            <a:normAutofit fontScale="55000" lnSpcReduction="20000"/>
          </a:bodyPr>
          <a:lstStyle/>
          <a:p>
            <a:pPr marR="0" lvl="0">
              <a:lnSpc>
                <a:spcPct val="120000"/>
              </a:lnSpc>
              <a:spcBef>
                <a:spcPts val="0"/>
              </a:spcBef>
              <a:spcAft>
                <a:spcPts val="0"/>
              </a:spcAft>
              <a:buClr>
                <a:schemeClr val="tx1"/>
              </a:buClr>
              <a:buFont typeface="Wingdings" panose="05000000000000000000" pitchFamily="2" charset="2"/>
              <a:buChar char="§"/>
            </a:pP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Began upgrades to </a:t>
            </a:r>
            <a:r>
              <a:rPr lang="en-US" sz="3600" dirty="0">
                <a:solidFill>
                  <a:schemeClr val="tx1"/>
                </a:solidFill>
                <a:latin typeface="Calibri" panose="020F0502020204030204" pitchFamily="34" charset="0"/>
                <a:cs typeface="Times New Roman" panose="02020603050405020304" pitchFamily="18" charset="0"/>
              </a:rPr>
              <a:t>cyber</a:t>
            </a: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security technology</a:t>
            </a:r>
          </a:p>
          <a:p>
            <a:pPr marR="0" lvl="0">
              <a:lnSpc>
                <a:spcPct val="120000"/>
              </a:lnSpc>
              <a:spcBef>
                <a:spcPts val="0"/>
              </a:spcBef>
              <a:spcAft>
                <a:spcPts val="0"/>
              </a:spcAft>
              <a:buClr>
                <a:schemeClr val="tx1"/>
              </a:buClr>
              <a:buFont typeface="Wingdings" panose="05000000000000000000" pitchFamily="2" charset="2"/>
              <a:buChar char="§"/>
            </a:pP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Reorganized WI-ISAC to make it more responsive and allow us to teach/train our State cyber security teams</a:t>
            </a:r>
          </a:p>
          <a:p>
            <a:pPr marR="0" lvl="0">
              <a:lnSpc>
                <a:spcPct val="120000"/>
              </a:lnSpc>
              <a:spcBef>
                <a:spcPts val="0"/>
              </a:spcBef>
              <a:spcAft>
                <a:spcPts val="0"/>
              </a:spcAft>
              <a:buClr>
                <a:schemeClr val="tx1"/>
              </a:buClr>
              <a:buFont typeface="Wingdings" panose="05000000000000000000" pitchFamily="2" charset="2"/>
              <a:buChar char="§"/>
            </a:pP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Upgraded State CRT organization to improve incident response support to the state</a:t>
            </a:r>
          </a:p>
          <a:p>
            <a:pPr marR="0" lvl="0">
              <a:lnSpc>
                <a:spcPct val="120000"/>
              </a:lnSpc>
              <a:spcBef>
                <a:spcPts val="0"/>
              </a:spcBef>
              <a:spcAft>
                <a:spcPts val="0"/>
              </a:spcAft>
              <a:buClr>
                <a:schemeClr val="tx1"/>
              </a:buClr>
              <a:buFont typeface="Wingdings" panose="05000000000000000000" pitchFamily="2" charset="2"/>
              <a:buChar char="§"/>
            </a:pPr>
            <a:r>
              <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Prepared and presented impact for Wisconsin on the Presidents Cyber Security Executive Order</a:t>
            </a:r>
          </a:p>
          <a:p>
            <a:pPr marR="0" lvl="0">
              <a:lnSpc>
                <a:spcPct val="120000"/>
              </a:lnSpc>
              <a:spcBef>
                <a:spcPts val="0"/>
              </a:spcBef>
              <a:spcAft>
                <a:spcPts val="0"/>
              </a:spcAft>
              <a:buClr>
                <a:schemeClr val="tx1"/>
              </a:buClr>
              <a:buFont typeface="Wingdings" panose="05000000000000000000" pitchFamily="2" charset="2"/>
              <a:buChar char="§"/>
            </a:pP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Began SIEM-Logging Tool Procurement</a:t>
            </a:r>
          </a:p>
          <a:p>
            <a:pPr>
              <a:lnSpc>
                <a:spcPct val="120000"/>
              </a:lnSpc>
              <a:buClrTx/>
              <a:buFont typeface="Wingdings" panose="05000000000000000000" pitchFamily="2" charset="2"/>
              <a:buChar char="§"/>
            </a:pP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Drafted Cyber Security M365 Road Map</a:t>
            </a:r>
          </a:p>
          <a:p>
            <a:endParaRPr lang="en-US" dirty="0"/>
          </a:p>
        </p:txBody>
      </p:sp>
      <p:sp>
        <p:nvSpPr>
          <p:cNvPr id="6" name="Content Placeholder 5">
            <a:extLst>
              <a:ext uri="{FF2B5EF4-FFF2-40B4-BE49-F238E27FC236}">
                <a16:creationId xmlns:a16="http://schemas.microsoft.com/office/drawing/2014/main" id="{228F7E5B-7CA7-4EBB-843C-DF3FA3FEA338}"/>
              </a:ext>
            </a:extLst>
          </p:cNvPr>
          <p:cNvSpPr>
            <a:spLocks noGrp="1"/>
          </p:cNvSpPr>
          <p:nvPr>
            <p:ph sz="half" idx="2"/>
          </p:nvPr>
        </p:nvSpPr>
        <p:spPr>
          <a:xfrm>
            <a:off x="6432111" y="1866123"/>
            <a:ext cx="5422392" cy="4597983"/>
          </a:xfrm>
        </p:spPr>
        <p:txBody>
          <a:bodyPr>
            <a:normAutofit fontScale="55000" lnSpcReduction="20000"/>
          </a:bodyPr>
          <a:lstStyle/>
          <a:p>
            <a:pPr marR="0" lvl="0">
              <a:lnSpc>
                <a:spcPct val="120000"/>
              </a:lnSpc>
              <a:spcBef>
                <a:spcPts val="0"/>
              </a:spcBef>
              <a:spcAft>
                <a:spcPts val="0"/>
              </a:spcAft>
              <a:buClr>
                <a:schemeClr val="tx1"/>
              </a:buClr>
              <a:buFont typeface="Wingdings" panose="05000000000000000000" pitchFamily="2"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Began partnership with National Cyber Security Organizations – Cyberwatch and CSSIA</a:t>
            </a:r>
          </a:p>
          <a:p>
            <a:pPr marR="0" lvl="0">
              <a:lnSpc>
                <a:spcPct val="120000"/>
              </a:lnSpc>
              <a:spcBef>
                <a:spcPts val="0"/>
              </a:spcBef>
              <a:spcAft>
                <a:spcPts val="0"/>
              </a:spcAft>
              <a:buClr>
                <a:schemeClr val="tx1"/>
              </a:buClr>
              <a:buFont typeface="Wingdings" panose="05000000000000000000" pitchFamily="2"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Integrate Security efforts with State Agencies</a:t>
            </a:r>
          </a:p>
          <a:p>
            <a:pPr marR="0" lvl="0">
              <a:lnSpc>
                <a:spcPct val="120000"/>
              </a:lnSpc>
              <a:spcBef>
                <a:spcPts val="0"/>
              </a:spcBef>
              <a:spcAft>
                <a:spcPts val="0"/>
              </a:spcAft>
              <a:buClr>
                <a:schemeClr val="tx1"/>
              </a:buClr>
              <a:buFont typeface="Wingdings" panose="05000000000000000000" pitchFamily="2"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Improve audit documentation compliance process</a:t>
            </a:r>
          </a:p>
          <a:p>
            <a:pPr marR="0" lvl="0">
              <a:lnSpc>
                <a:spcPct val="120000"/>
              </a:lnSpc>
              <a:spcBef>
                <a:spcPts val="0"/>
              </a:spcBef>
              <a:spcAft>
                <a:spcPts val="0"/>
              </a:spcAft>
              <a:buClr>
                <a:schemeClr val="tx1"/>
              </a:buClr>
              <a:buFont typeface="Wingdings" panose="05000000000000000000" pitchFamily="2"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Drafted user guides on SW and Application Security</a:t>
            </a:r>
          </a:p>
          <a:p>
            <a:pPr marR="0" lvl="0">
              <a:lnSpc>
                <a:spcPct val="120000"/>
              </a:lnSpc>
              <a:spcBef>
                <a:spcPts val="0"/>
              </a:spcBef>
              <a:spcAft>
                <a:spcPts val="0"/>
              </a:spcAft>
              <a:buClr>
                <a:schemeClr val="tx1"/>
              </a:buClr>
              <a:buFont typeface="Wingdings" panose="05000000000000000000" pitchFamily="2"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Provided draft Cloud Cyber Security guide</a:t>
            </a:r>
          </a:p>
          <a:p>
            <a:pPr marR="0" lvl="0">
              <a:lnSpc>
                <a:spcPct val="120000"/>
              </a:lnSpc>
              <a:spcBef>
                <a:spcPts val="0"/>
              </a:spcBef>
              <a:spcAft>
                <a:spcPts val="0"/>
              </a:spcAft>
              <a:buClr>
                <a:schemeClr val="tx1"/>
              </a:buClr>
              <a:buFont typeface="Wingdings" panose="05000000000000000000" pitchFamily="2"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Provided draft cyber security language contract terms and conditions</a:t>
            </a:r>
          </a:p>
          <a:p>
            <a:pPr marR="0" lvl="0">
              <a:lnSpc>
                <a:spcPct val="120000"/>
              </a:lnSpc>
              <a:spcBef>
                <a:spcPts val="0"/>
              </a:spcBef>
              <a:spcAft>
                <a:spcPts val="0"/>
              </a:spcAft>
              <a:buClr>
                <a:schemeClr val="tx1"/>
              </a:buClr>
              <a:buFont typeface="Wingdings" panose="05000000000000000000" pitchFamily="2"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Began several training initiatives for State cyber security teams</a:t>
            </a:r>
          </a:p>
          <a:p>
            <a:endParaRPr lang="en-US" dirty="0"/>
          </a:p>
        </p:txBody>
      </p:sp>
    </p:spTree>
    <p:extLst>
      <p:ext uri="{BB962C8B-B14F-4D97-AF65-F5344CB8AC3E}">
        <p14:creationId xmlns:p14="http://schemas.microsoft.com/office/powerpoint/2010/main" val="395799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6FFBCE-E55F-4FEE-8F09-C5F7374BF9C6}"/>
              </a:ext>
            </a:extLst>
          </p:cNvPr>
          <p:cNvSpPr>
            <a:spLocks noGrp="1"/>
          </p:cNvSpPr>
          <p:nvPr>
            <p:ph type="title"/>
          </p:nvPr>
        </p:nvSpPr>
        <p:spPr/>
        <p:txBody>
          <a:bodyPr/>
          <a:lstStyle/>
          <a:p>
            <a:r>
              <a:rPr lang="en-US" dirty="0"/>
              <a:t>2021-2022- What’s NEXT</a:t>
            </a:r>
          </a:p>
        </p:txBody>
      </p:sp>
      <p:sp>
        <p:nvSpPr>
          <p:cNvPr id="6" name="Content Placeholder 5">
            <a:extLst>
              <a:ext uri="{FF2B5EF4-FFF2-40B4-BE49-F238E27FC236}">
                <a16:creationId xmlns:a16="http://schemas.microsoft.com/office/drawing/2014/main" id="{20109C5A-A114-4962-87F7-175F9545B70A}"/>
              </a:ext>
            </a:extLst>
          </p:cNvPr>
          <p:cNvSpPr>
            <a:spLocks noGrp="1"/>
          </p:cNvSpPr>
          <p:nvPr>
            <p:ph sz="half" idx="1"/>
          </p:nvPr>
        </p:nvSpPr>
        <p:spPr/>
        <p:txBody>
          <a:bodyPr>
            <a:normAutofit fontScale="92500" lnSpcReduction="10000"/>
          </a:bodyPr>
          <a:lstStyle/>
          <a:p>
            <a:pPr>
              <a:buClr>
                <a:schemeClr val="tx1"/>
              </a:buClr>
            </a:pPr>
            <a:r>
              <a:rPr lang="en-US" dirty="0">
                <a:solidFill>
                  <a:schemeClr val="tx1"/>
                </a:solidFill>
              </a:rPr>
              <a:t>Purchase and Implement Enterprise SIEM Tool</a:t>
            </a:r>
          </a:p>
          <a:p>
            <a:pPr>
              <a:buClr>
                <a:schemeClr val="tx1"/>
              </a:buClr>
            </a:pPr>
            <a:r>
              <a:rPr lang="en-US" dirty="0">
                <a:solidFill>
                  <a:schemeClr val="tx1"/>
                </a:solidFill>
              </a:rPr>
              <a:t>Teach/Train-Cyber Road Show</a:t>
            </a:r>
          </a:p>
          <a:p>
            <a:pPr>
              <a:buClr>
                <a:schemeClr val="tx1"/>
              </a:buClr>
            </a:pPr>
            <a:r>
              <a:rPr lang="en-US" dirty="0">
                <a:solidFill>
                  <a:schemeClr val="tx1"/>
                </a:solidFill>
              </a:rPr>
              <a:t>Cloud</a:t>
            </a:r>
          </a:p>
          <a:p>
            <a:pPr>
              <a:buClr>
                <a:schemeClr val="tx1"/>
              </a:buClr>
            </a:pPr>
            <a:r>
              <a:rPr lang="en-US" dirty="0">
                <a:solidFill>
                  <a:schemeClr val="tx1"/>
                </a:solidFill>
              </a:rPr>
              <a:t>Upgrade Security Technologies</a:t>
            </a:r>
          </a:p>
          <a:p>
            <a:pPr>
              <a:buClr>
                <a:schemeClr val="tx1"/>
              </a:buClr>
            </a:pPr>
            <a:r>
              <a:rPr lang="en-US" dirty="0">
                <a:solidFill>
                  <a:schemeClr val="tx1"/>
                </a:solidFill>
              </a:rPr>
              <a:t>Partner Federal Cyber Agencies</a:t>
            </a:r>
          </a:p>
          <a:p>
            <a:pPr>
              <a:buClr>
                <a:schemeClr val="tx1"/>
              </a:buClr>
            </a:pPr>
            <a:r>
              <a:rPr lang="en-US" dirty="0">
                <a:solidFill>
                  <a:schemeClr val="tx1"/>
                </a:solidFill>
              </a:rPr>
              <a:t>10 November Cyber Education Day</a:t>
            </a:r>
          </a:p>
        </p:txBody>
      </p:sp>
      <p:sp>
        <p:nvSpPr>
          <p:cNvPr id="7" name="Content Placeholder 6">
            <a:extLst>
              <a:ext uri="{FF2B5EF4-FFF2-40B4-BE49-F238E27FC236}">
                <a16:creationId xmlns:a16="http://schemas.microsoft.com/office/drawing/2014/main" id="{568ABB85-E126-4694-8F56-E134F1C8DA0C}"/>
              </a:ext>
            </a:extLst>
          </p:cNvPr>
          <p:cNvSpPr>
            <a:spLocks noGrp="1"/>
          </p:cNvSpPr>
          <p:nvPr>
            <p:ph sz="half" idx="2"/>
          </p:nvPr>
        </p:nvSpPr>
        <p:spPr>
          <a:xfrm>
            <a:off x="6349782" y="2495295"/>
            <a:ext cx="5422392" cy="3633047"/>
          </a:xfrm>
        </p:spPr>
        <p:txBody>
          <a:bodyPr>
            <a:normAutofit fontScale="92500" lnSpcReduction="10000"/>
          </a:bodyPr>
          <a:lstStyle/>
          <a:p>
            <a:pPr>
              <a:buClr>
                <a:schemeClr val="tx1"/>
              </a:buClr>
            </a:pPr>
            <a:r>
              <a:rPr lang="en-US" dirty="0">
                <a:solidFill>
                  <a:schemeClr val="tx1"/>
                </a:solidFill>
              </a:rPr>
              <a:t>Intelligence Distribution</a:t>
            </a:r>
          </a:p>
          <a:p>
            <a:pPr>
              <a:buClr>
                <a:schemeClr val="tx1"/>
              </a:buClr>
            </a:pPr>
            <a:r>
              <a:rPr lang="en-US" dirty="0">
                <a:solidFill>
                  <a:schemeClr val="tx1"/>
                </a:solidFill>
              </a:rPr>
              <a:t>Security Awareness</a:t>
            </a:r>
          </a:p>
          <a:p>
            <a:pPr>
              <a:buClr>
                <a:schemeClr val="tx1"/>
              </a:buClr>
            </a:pPr>
            <a:r>
              <a:rPr lang="en-US" dirty="0">
                <a:solidFill>
                  <a:schemeClr val="tx1"/>
                </a:solidFill>
              </a:rPr>
              <a:t>Cyber Security Technology Road maps</a:t>
            </a:r>
          </a:p>
          <a:p>
            <a:pPr>
              <a:buClr>
                <a:schemeClr val="tx1"/>
              </a:buClr>
            </a:pPr>
            <a:r>
              <a:rPr lang="en-US" dirty="0">
                <a:solidFill>
                  <a:schemeClr val="tx1"/>
                </a:solidFill>
              </a:rPr>
              <a:t>Secure Mobile Functions</a:t>
            </a:r>
          </a:p>
          <a:p>
            <a:pPr>
              <a:buClr>
                <a:schemeClr val="tx1"/>
              </a:buClr>
            </a:pPr>
            <a:r>
              <a:rPr lang="en-US" dirty="0">
                <a:solidFill>
                  <a:schemeClr val="tx1"/>
                </a:solidFill>
              </a:rPr>
              <a:t>Enhanced Application Security</a:t>
            </a:r>
          </a:p>
          <a:p>
            <a:pPr>
              <a:buClr>
                <a:schemeClr val="tx1"/>
              </a:buClr>
            </a:pPr>
            <a:r>
              <a:rPr lang="en-US" dirty="0">
                <a:solidFill>
                  <a:schemeClr val="tx1"/>
                </a:solidFill>
              </a:rPr>
              <a:t>Move to a more Proactive Defense</a:t>
            </a:r>
          </a:p>
          <a:p>
            <a:pPr>
              <a:buClr>
                <a:schemeClr val="tx1"/>
              </a:buClr>
            </a:pPr>
            <a:endParaRPr lang="en-US" dirty="0">
              <a:solidFill>
                <a:schemeClr val="tx1"/>
              </a:solidFill>
            </a:endParaRPr>
          </a:p>
          <a:p>
            <a:endParaRPr lang="en-US" dirty="0"/>
          </a:p>
        </p:txBody>
      </p:sp>
    </p:spTree>
    <p:extLst>
      <p:ext uri="{BB962C8B-B14F-4D97-AF65-F5344CB8AC3E}">
        <p14:creationId xmlns:p14="http://schemas.microsoft.com/office/powerpoint/2010/main" val="1897183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5"/>
          <p:cNvSpPr txBox="1">
            <a:spLocks noGrp="1"/>
          </p:cNvSpPr>
          <p:nvPr/>
        </p:nvSpPr>
        <p:spPr bwMode="auto">
          <a:xfrm>
            <a:off x="7699469" y="5635108"/>
            <a:ext cx="2201535" cy="519682"/>
          </a:xfrm>
          <a:prstGeom prst="rect">
            <a:avLst/>
          </a:prstGeom>
          <a:noFill/>
          <a:ln w="9525">
            <a:noFill/>
            <a:miter lim="800000"/>
            <a:headEnd/>
            <a:tailEnd/>
          </a:ln>
        </p:spPr>
        <p:txBody>
          <a:bodyPr/>
          <a:lstStyle/>
          <a:p>
            <a:pPr algn="r"/>
            <a:fld id="{FF12C4D8-DB0F-41AF-999D-9AF4419212F3}" type="slidenum">
              <a:rPr lang="en-US" sz="1350">
                <a:solidFill>
                  <a:schemeClr val="bg1"/>
                </a:solidFill>
              </a:rPr>
              <a:pPr algn="r"/>
              <a:t>27</a:t>
            </a:fld>
            <a:endParaRPr lang="en-US" sz="1350" dirty="0">
              <a:solidFill>
                <a:schemeClr val="bg1"/>
              </a:solidFill>
            </a:endParaRPr>
          </a:p>
        </p:txBody>
      </p:sp>
      <p:sp>
        <p:nvSpPr>
          <p:cNvPr id="97284" name="AutoShape 4"/>
          <p:cNvSpPr>
            <a:spLocks noChangeArrowheads="1"/>
          </p:cNvSpPr>
          <p:nvPr/>
        </p:nvSpPr>
        <p:spPr bwMode="auto">
          <a:xfrm>
            <a:off x="1391478" y="759060"/>
            <a:ext cx="9276522" cy="5908782"/>
          </a:xfrm>
          <a:prstGeom prst="flowChartAlternateProcess">
            <a:avLst/>
          </a:prstGeom>
          <a:solidFill>
            <a:srgbClr val="C1DB91"/>
          </a:solidFill>
          <a:ln w="9525">
            <a:solidFill>
              <a:schemeClr val="tx1"/>
            </a:solidFill>
            <a:miter lim="800000"/>
            <a:headEnd/>
            <a:tailEnd/>
          </a:ln>
        </p:spPr>
        <p:txBody>
          <a:bodyPr wrap="none" anchor="ctr"/>
          <a:lstStyle/>
          <a:p>
            <a:endParaRPr lang="en-US" sz="1500" dirty="0"/>
          </a:p>
        </p:txBody>
      </p:sp>
      <p:sp>
        <p:nvSpPr>
          <p:cNvPr id="93189" name="Rectangle 5"/>
          <p:cNvSpPr>
            <a:spLocks noChangeArrowheads="1"/>
          </p:cNvSpPr>
          <p:nvPr/>
        </p:nvSpPr>
        <p:spPr bwMode="auto">
          <a:xfrm>
            <a:off x="2624067" y="894145"/>
            <a:ext cx="1860821" cy="1580344"/>
          </a:xfrm>
          <a:prstGeom prst="rect">
            <a:avLst/>
          </a:prstGeom>
          <a:solidFill>
            <a:srgbClr val="FFF1B3"/>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defRPr/>
            </a:pPr>
            <a:r>
              <a:rPr lang="en-US" sz="1000" u="sng" dirty="0">
                <a:latin typeface="Arial" panose="020B0604020202020204" pitchFamily="34" charset="0"/>
                <a:cs typeface="Arial" panose="020B0604020202020204" pitchFamily="34" charset="0"/>
              </a:rPr>
              <a:t>Identification and Authentication</a:t>
            </a:r>
          </a:p>
          <a:p>
            <a:pPr>
              <a:buFontTx/>
              <a:buChar char="•"/>
              <a:defRPr/>
            </a:pPr>
            <a:r>
              <a:rPr lang="en-US" sz="1000" dirty="0">
                <a:solidFill>
                  <a:srgbClr val="000000"/>
                </a:solidFill>
                <a:latin typeface="Arial" pitchFamily="34" charset="0"/>
              </a:rPr>
              <a:t> MFA</a:t>
            </a:r>
          </a:p>
          <a:p>
            <a:pPr>
              <a:buFontTx/>
              <a:buChar char="•"/>
              <a:defRPr/>
            </a:pPr>
            <a:r>
              <a:rPr lang="en-US" sz="1000" dirty="0">
                <a:latin typeface="Arial" pitchFamily="34" charset="0"/>
              </a:rPr>
              <a:t> Device/Service Authentication</a:t>
            </a:r>
            <a:r>
              <a:rPr lang="en-US" sz="1000" dirty="0">
                <a:solidFill>
                  <a:srgbClr val="000000"/>
                </a:solidFill>
                <a:latin typeface="Arial" pitchFamily="34" charset="0"/>
              </a:rPr>
              <a:t> </a:t>
            </a:r>
          </a:p>
          <a:p>
            <a:pPr>
              <a:buFontTx/>
              <a:buChar char="•"/>
              <a:defRPr/>
            </a:pPr>
            <a:r>
              <a:rPr lang="en-US" sz="1000" dirty="0">
                <a:solidFill>
                  <a:srgbClr val="000000"/>
                </a:solidFill>
                <a:latin typeface="Arial" pitchFamily="34" charset="0"/>
              </a:rPr>
              <a:t> Authentication Protocols</a:t>
            </a:r>
          </a:p>
          <a:p>
            <a:pPr>
              <a:buFontTx/>
              <a:buChar char="•"/>
              <a:defRPr/>
            </a:pPr>
            <a:r>
              <a:rPr lang="en-US" sz="1000" dirty="0">
                <a:solidFill>
                  <a:srgbClr val="000000"/>
                </a:solidFill>
                <a:latin typeface="Arial" pitchFamily="34" charset="0"/>
              </a:rPr>
              <a:t> Authentication Confidence </a:t>
            </a:r>
          </a:p>
          <a:p>
            <a:pPr>
              <a:buFontTx/>
              <a:buChar char="•"/>
              <a:defRPr/>
            </a:pPr>
            <a:r>
              <a:rPr lang="en-US" sz="1000" dirty="0">
                <a:solidFill>
                  <a:srgbClr val="000000"/>
                </a:solidFill>
                <a:latin typeface="Arial" pitchFamily="34" charset="0"/>
              </a:rPr>
              <a:t> Single Sign-On</a:t>
            </a:r>
          </a:p>
          <a:p>
            <a:pPr>
              <a:buFontTx/>
              <a:buChar char="•"/>
              <a:defRPr/>
            </a:pPr>
            <a:r>
              <a:rPr lang="en-US" sz="1000" dirty="0">
                <a:solidFill>
                  <a:srgbClr val="000000"/>
                </a:solidFill>
                <a:latin typeface="Arial" pitchFamily="34" charset="0"/>
              </a:rPr>
              <a:t> PAM –Privileged Admin Mgmt</a:t>
            </a:r>
            <a:endParaRPr lang="en-US" sz="1000" dirty="0">
              <a:latin typeface="Arial" pitchFamily="34" charset="0"/>
            </a:endParaRPr>
          </a:p>
        </p:txBody>
      </p:sp>
      <p:sp>
        <p:nvSpPr>
          <p:cNvPr id="93190" name="Rectangle 6"/>
          <p:cNvSpPr>
            <a:spLocks noChangeArrowheads="1"/>
          </p:cNvSpPr>
          <p:nvPr/>
        </p:nvSpPr>
        <p:spPr bwMode="auto">
          <a:xfrm>
            <a:off x="2037593" y="2559418"/>
            <a:ext cx="1895548" cy="1427393"/>
          </a:xfrm>
          <a:prstGeom prst="rect">
            <a:avLst/>
          </a:prstGeom>
          <a:solidFill>
            <a:srgbClr val="FFF1B3"/>
          </a:solidFill>
          <a:ln w="9525">
            <a:solidFill>
              <a:schemeClr val="tx1"/>
            </a:solidFill>
            <a:miter lim="800000"/>
            <a:headEnd/>
            <a:tailEnd/>
          </a:ln>
          <a:effectLst>
            <a:outerShdw dist="107763" dir="13500000" algn="ctr" rotWithShape="0">
              <a:schemeClr val="bg2">
                <a:alpha val="50000"/>
              </a:schemeClr>
            </a:outerShdw>
          </a:effectLst>
        </p:spPr>
        <p:txBody>
          <a:bodyPr anchor="ctr"/>
          <a:lstStyle/>
          <a:p>
            <a:pPr>
              <a:defRPr/>
            </a:pPr>
            <a:r>
              <a:rPr lang="en-US" sz="1000" u="sng" dirty="0">
                <a:solidFill>
                  <a:srgbClr val="000000"/>
                </a:solidFill>
                <a:latin typeface="Arial" pitchFamily="34" charset="0"/>
              </a:rPr>
              <a:t>Security Policies</a:t>
            </a:r>
          </a:p>
          <a:p>
            <a:pPr>
              <a:buFontTx/>
              <a:buChar char="•"/>
              <a:defRPr/>
            </a:pPr>
            <a:r>
              <a:rPr lang="en-US" sz="1000" dirty="0">
                <a:solidFill>
                  <a:srgbClr val="000000"/>
                </a:solidFill>
                <a:latin typeface="Arial" pitchFamily="34" charset="0"/>
              </a:rPr>
              <a:t> State Overall Policies</a:t>
            </a:r>
          </a:p>
          <a:p>
            <a:pPr>
              <a:buFontTx/>
              <a:buChar char="•"/>
              <a:defRPr/>
            </a:pPr>
            <a:r>
              <a:rPr lang="en-US" sz="1000" dirty="0">
                <a:solidFill>
                  <a:srgbClr val="000000"/>
                </a:solidFill>
                <a:latin typeface="Arial" pitchFamily="34" charset="0"/>
              </a:rPr>
              <a:t> Policies</a:t>
            </a:r>
          </a:p>
          <a:p>
            <a:pPr>
              <a:buFontTx/>
              <a:buChar char="•"/>
              <a:defRPr/>
            </a:pPr>
            <a:r>
              <a:rPr lang="en-US" sz="1000" dirty="0">
                <a:solidFill>
                  <a:srgbClr val="000000"/>
                </a:solidFill>
                <a:latin typeface="Arial" pitchFamily="34" charset="0"/>
              </a:rPr>
              <a:t> Business Unit Policies</a:t>
            </a:r>
          </a:p>
          <a:p>
            <a:pPr>
              <a:buFontTx/>
              <a:buChar char="•"/>
              <a:defRPr/>
            </a:pPr>
            <a:r>
              <a:rPr lang="en-US" sz="1000" dirty="0">
                <a:solidFill>
                  <a:srgbClr val="000000"/>
                </a:solidFill>
                <a:latin typeface="Arial" pitchFamily="34" charset="0"/>
              </a:rPr>
              <a:t> Sec Guides</a:t>
            </a:r>
          </a:p>
          <a:p>
            <a:pPr algn="ctr">
              <a:defRPr/>
            </a:pPr>
            <a:endParaRPr lang="en-US" sz="900" dirty="0">
              <a:solidFill>
                <a:srgbClr val="000000"/>
              </a:solidFill>
              <a:latin typeface="Arial" pitchFamily="34" charset="0"/>
            </a:endParaRPr>
          </a:p>
        </p:txBody>
      </p:sp>
      <p:sp>
        <p:nvSpPr>
          <p:cNvPr id="93191" name="Rectangle 7"/>
          <p:cNvSpPr>
            <a:spLocks noChangeArrowheads="1"/>
          </p:cNvSpPr>
          <p:nvPr/>
        </p:nvSpPr>
        <p:spPr bwMode="auto">
          <a:xfrm>
            <a:off x="2004996" y="4386265"/>
            <a:ext cx="1860821" cy="1666874"/>
          </a:xfrm>
          <a:prstGeom prst="rect">
            <a:avLst/>
          </a:prstGeom>
          <a:solidFill>
            <a:srgbClr val="FFF1B3"/>
          </a:solidFill>
          <a:ln w="9525">
            <a:solidFill>
              <a:schemeClr val="tx1"/>
            </a:solidFill>
            <a:miter lim="800000"/>
            <a:headEnd/>
            <a:tailEnd/>
          </a:ln>
          <a:effectLst>
            <a:outerShdw dist="107763" dir="13500000" algn="ctr" rotWithShape="0">
              <a:srgbClr val="808080">
                <a:alpha val="50000"/>
              </a:srgbClr>
            </a:outerShdw>
          </a:effectLst>
        </p:spPr>
        <p:txBody>
          <a:bodyPr anchor="ctr"/>
          <a:lstStyle/>
          <a:p>
            <a:pPr>
              <a:defRPr/>
            </a:pPr>
            <a:r>
              <a:rPr lang="en-US" sz="1000" u="sng" dirty="0">
                <a:solidFill>
                  <a:srgbClr val="000000"/>
                </a:solidFill>
                <a:latin typeface="Arial" pitchFamily="34" charset="0"/>
              </a:rPr>
              <a:t>Protection of Information</a:t>
            </a:r>
          </a:p>
          <a:p>
            <a:pPr>
              <a:buFontTx/>
              <a:buChar char="•"/>
              <a:defRPr/>
            </a:pPr>
            <a:r>
              <a:rPr lang="en-US" sz="1000" dirty="0">
                <a:solidFill>
                  <a:srgbClr val="000000"/>
                </a:solidFill>
                <a:latin typeface="Arial" pitchFamily="34" charset="0"/>
              </a:rPr>
              <a:t> Identify types of data</a:t>
            </a:r>
          </a:p>
          <a:p>
            <a:pPr>
              <a:buFontTx/>
              <a:buChar char="•"/>
              <a:defRPr/>
            </a:pPr>
            <a:r>
              <a:rPr lang="en-US" sz="1000" dirty="0">
                <a:latin typeface="Arial" pitchFamily="34" charset="0"/>
              </a:rPr>
              <a:t>Protecting Data-at-Rest</a:t>
            </a:r>
          </a:p>
          <a:p>
            <a:pPr>
              <a:buFontTx/>
              <a:buChar char="•"/>
              <a:defRPr/>
            </a:pPr>
            <a:r>
              <a:rPr lang="en-US" sz="1000" dirty="0">
                <a:latin typeface="Arial" pitchFamily="34" charset="0"/>
              </a:rPr>
              <a:t> Protecting Data-in-Transit</a:t>
            </a:r>
          </a:p>
          <a:p>
            <a:pPr>
              <a:buFontTx/>
              <a:buChar char="•"/>
              <a:defRPr/>
            </a:pPr>
            <a:r>
              <a:rPr lang="en-US" sz="1000" dirty="0">
                <a:latin typeface="Arial" pitchFamily="34" charset="0"/>
              </a:rPr>
              <a:t> Trusted Platforms</a:t>
            </a:r>
          </a:p>
          <a:p>
            <a:pPr>
              <a:buFontTx/>
              <a:buChar char="•"/>
              <a:defRPr/>
            </a:pPr>
            <a:r>
              <a:rPr lang="en-US" sz="1000" dirty="0">
                <a:latin typeface="Arial" pitchFamily="34" charset="0"/>
              </a:rPr>
              <a:t> Trusted Applications</a:t>
            </a:r>
          </a:p>
          <a:p>
            <a:pPr>
              <a:buFontTx/>
              <a:buChar char="•"/>
              <a:defRPr/>
            </a:pPr>
            <a:r>
              <a:rPr lang="en-US" sz="1000" dirty="0">
                <a:latin typeface="Arial" pitchFamily="34" charset="0"/>
              </a:rPr>
              <a:t> Encryption</a:t>
            </a:r>
          </a:p>
          <a:p>
            <a:pPr>
              <a:buFontTx/>
              <a:buChar char="•"/>
              <a:defRPr/>
            </a:pPr>
            <a:r>
              <a:rPr lang="en-US" sz="1000" dirty="0">
                <a:latin typeface="Arial" pitchFamily="34" charset="0"/>
              </a:rPr>
              <a:t> PKI</a:t>
            </a:r>
          </a:p>
          <a:p>
            <a:pPr>
              <a:buFontTx/>
              <a:buChar char="•"/>
              <a:defRPr/>
            </a:pPr>
            <a:r>
              <a:rPr lang="en-US" sz="1000" dirty="0">
                <a:latin typeface="Arial" pitchFamily="34" charset="0"/>
              </a:rPr>
              <a:t> Non-Repudiation</a:t>
            </a:r>
          </a:p>
        </p:txBody>
      </p:sp>
      <p:sp>
        <p:nvSpPr>
          <p:cNvPr id="97288" name="Rectangle 8"/>
          <p:cNvSpPr>
            <a:spLocks noChangeArrowheads="1"/>
          </p:cNvSpPr>
          <p:nvPr/>
        </p:nvSpPr>
        <p:spPr bwMode="auto">
          <a:xfrm>
            <a:off x="7411646" y="963689"/>
            <a:ext cx="1860821" cy="1441251"/>
          </a:xfrm>
          <a:prstGeom prst="rect">
            <a:avLst/>
          </a:prstGeom>
          <a:solidFill>
            <a:srgbClr val="FFF1B3"/>
          </a:solidFill>
          <a:ln w="9525">
            <a:solidFill>
              <a:schemeClr val="tx1"/>
            </a:solidFill>
            <a:miter lim="800000"/>
            <a:headEnd/>
            <a:tailEnd/>
          </a:ln>
          <a:effectLst>
            <a:innerShdw blurRad="63500" dist="50800" dir="18900000">
              <a:prstClr val="black">
                <a:alpha val="50000"/>
              </a:prstClr>
            </a:innerShdw>
          </a:effectLst>
        </p:spPr>
        <p:txBody>
          <a:bodyPr anchor="ctr"/>
          <a:lstStyle/>
          <a:p>
            <a:r>
              <a:rPr lang="en-US" sz="1000" u="sng" dirty="0">
                <a:solidFill>
                  <a:srgbClr val="000000"/>
                </a:solidFill>
                <a:latin typeface="Arial" panose="020B0604020202020204" pitchFamily="34" charset="0"/>
                <a:cs typeface="Arial" panose="020B0604020202020204" pitchFamily="34" charset="0"/>
              </a:rPr>
              <a:t>Incident Response/CRT</a:t>
            </a:r>
          </a:p>
          <a:p>
            <a:pPr>
              <a:buFontTx/>
              <a:buChar char="•"/>
            </a:pPr>
            <a:r>
              <a:rPr lang="en-US" sz="1000" dirty="0">
                <a:solidFill>
                  <a:srgbClr val="000000"/>
                </a:solidFill>
                <a:latin typeface="Arial" pitchFamily="34" charset="0"/>
              </a:rPr>
              <a:t> Update IR Plan</a:t>
            </a:r>
          </a:p>
          <a:p>
            <a:pPr>
              <a:buFontTx/>
              <a:buChar char="•"/>
            </a:pPr>
            <a:r>
              <a:rPr lang="en-US" sz="1000" dirty="0">
                <a:solidFill>
                  <a:srgbClr val="000000"/>
                </a:solidFill>
                <a:latin typeface="Arial" pitchFamily="34" charset="0"/>
              </a:rPr>
              <a:t> Re-organize CRT</a:t>
            </a:r>
          </a:p>
          <a:p>
            <a:pPr>
              <a:buFontTx/>
              <a:buChar char="•"/>
            </a:pPr>
            <a:r>
              <a:rPr lang="en-US" sz="1000" dirty="0">
                <a:solidFill>
                  <a:srgbClr val="000000"/>
                </a:solidFill>
                <a:latin typeface="Arial" pitchFamily="34" charset="0"/>
              </a:rPr>
              <a:t> Practice</a:t>
            </a:r>
          </a:p>
          <a:p>
            <a:pPr>
              <a:buFontTx/>
              <a:buChar char="•"/>
            </a:pPr>
            <a:r>
              <a:rPr lang="en-US" sz="1000" dirty="0">
                <a:solidFill>
                  <a:srgbClr val="000000"/>
                </a:solidFill>
                <a:latin typeface="Arial" pitchFamily="34" charset="0"/>
              </a:rPr>
              <a:t>Table-Tops</a:t>
            </a:r>
          </a:p>
          <a:p>
            <a:endParaRPr lang="en-US" sz="1000" u="sng" dirty="0">
              <a:solidFill>
                <a:srgbClr val="000000"/>
              </a:solidFill>
              <a:latin typeface="Arial" pitchFamily="34" charset="0"/>
            </a:endParaRPr>
          </a:p>
          <a:p>
            <a:pPr algn="ctr"/>
            <a:endParaRPr lang="en-US" sz="900" dirty="0">
              <a:solidFill>
                <a:srgbClr val="000000"/>
              </a:solidFill>
            </a:endParaRPr>
          </a:p>
        </p:txBody>
      </p:sp>
      <p:sp>
        <p:nvSpPr>
          <p:cNvPr id="93193" name="Rectangle 9"/>
          <p:cNvSpPr>
            <a:spLocks noChangeArrowheads="1"/>
          </p:cNvSpPr>
          <p:nvPr/>
        </p:nvSpPr>
        <p:spPr bwMode="auto">
          <a:xfrm>
            <a:off x="5064531" y="911141"/>
            <a:ext cx="1860821" cy="1455109"/>
          </a:xfrm>
          <a:prstGeom prst="rect">
            <a:avLst/>
          </a:prstGeom>
          <a:solidFill>
            <a:srgbClr val="FFF1B3"/>
          </a:solidFill>
          <a:ln w="9525">
            <a:solidFill>
              <a:schemeClr val="tx1"/>
            </a:solidFill>
            <a:miter lim="800000"/>
            <a:headEnd/>
            <a:tailEnd/>
          </a:ln>
          <a:effectLst>
            <a:outerShdw dist="107763" dir="18900000" algn="ctr" rotWithShape="0">
              <a:schemeClr val="bg2">
                <a:alpha val="50000"/>
              </a:schemeClr>
            </a:outerShdw>
          </a:effectLst>
        </p:spPr>
        <p:txBody>
          <a:bodyPr anchor="ctr"/>
          <a:lstStyle/>
          <a:p>
            <a:pPr>
              <a:defRPr/>
            </a:pPr>
            <a:r>
              <a:rPr lang="en-US" sz="1000" u="sng" dirty="0">
                <a:solidFill>
                  <a:srgbClr val="000000"/>
                </a:solidFill>
                <a:latin typeface="Arial" pitchFamily="34" charset="0"/>
              </a:rPr>
              <a:t>Security Team</a:t>
            </a:r>
          </a:p>
          <a:p>
            <a:pPr>
              <a:buFontTx/>
              <a:buChar char="•"/>
              <a:defRPr/>
            </a:pPr>
            <a:r>
              <a:rPr lang="en-US" sz="1000" dirty="0">
                <a:solidFill>
                  <a:srgbClr val="000000"/>
                </a:solidFill>
                <a:latin typeface="Arial" pitchFamily="34" charset="0"/>
              </a:rPr>
              <a:t> Training</a:t>
            </a:r>
          </a:p>
          <a:p>
            <a:pPr>
              <a:buFontTx/>
              <a:buChar char="•"/>
              <a:defRPr/>
            </a:pPr>
            <a:r>
              <a:rPr lang="en-US" sz="1000" dirty="0">
                <a:solidFill>
                  <a:srgbClr val="000000"/>
                </a:solidFill>
                <a:latin typeface="Arial" pitchFamily="34" charset="0"/>
              </a:rPr>
              <a:t> Certifications</a:t>
            </a:r>
          </a:p>
          <a:p>
            <a:pPr>
              <a:buFontTx/>
              <a:buChar char="•"/>
              <a:defRPr/>
            </a:pPr>
            <a:r>
              <a:rPr lang="en-US" sz="1000" dirty="0">
                <a:solidFill>
                  <a:srgbClr val="000000"/>
                </a:solidFill>
                <a:latin typeface="Arial" pitchFamily="34" charset="0"/>
              </a:rPr>
              <a:t> One  Cyber Team</a:t>
            </a:r>
          </a:p>
          <a:p>
            <a:pPr>
              <a:buFontTx/>
              <a:buChar char="•"/>
              <a:defRPr/>
            </a:pPr>
            <a:r>
              <a:rPr lang="en-US" sz="1000" dirty="0">
                <a:solidFill>
                  <a:srgbClr val="000000"/>
                </a:solidFill>
                <a:latin typeface="Arial" pitchFamily="34" charset="0"/>
              </a:rPr>
              <a:t> Partner</a:t>
            </a:r>
          </a:p>
          <a:p>
            <a:pPr>
              <a:buFontTx/>
              <a:buChar char="•"/>
              <a:defRPr/>
            </a:pPr>
            <a:r>
              <a:rPr lang="en-US" sz="1000" dirty="0">
                <a:solidFill>
                  <a:srgbClr val="000000"/>
                </a:solidFill>
                <a:latin typeface="Arial" pitchFamily="34" charset="0"/>
              </a:rPr>
              <a:t> Share Info</a:t>
            </a:r>
          </a:p>
          <a:p>
            <a:pPr>
              <a:buFontTx/>
              <a:buChar char="•"/>
              <a:defRPr/>
            </a:pPr>
            <a:r>
              <a:rPr lang="en-US" sz="1000" dirty="0">
                <a:solidFill>
                  <a:srgbClr val="000000"/>
                </a:solidFill>
                <a:latin typeface="Arial" pitchFamily="34" charset="0"/>
              </a:rPr>
              <a:t> Mentoring</a:t>
            </a:r>
          </a:p>
          <a:p>
            <a:pPr>
              <a:buFontTx/>
              <a:buChar char="•"/>
              <a:defRPr/>
            </a:pPr>
            <a:r>
              <a:rPr lang="en-US" sz="1000" dirty="0">
                <a:solidFill>
                  <a:srgbClr val="000000"/>
                </a:solidFill>
                <a:latin typeface="Arial" pitchFamily="34" charset="0"/>
              </a:rPr>
              <a:t> Partner with Colleges</a:t>
            </a:r>
          </a:p>
        </p:txBody>
      </p:sp>
      <p:sp>
        <p:nvSpPr>
          <p:cNvPr id="93194" name="Rectangle 10"/>
          <p:cNvSpPr>
            <a:spLocks noChangeArrowheads="1"/>
          </p:cNvSpPr>
          <p:nvPr/>
        </p:nvSpPr>
        <p:spPr bwMode="auto">
          <a:xfrm>
            <a:off x="8199152" y="2563766"/>
            <a:ext cx="1860821" cy="2380011"/>
          </a:xfrm>
          <a:prstGeom prst="rect">
            <a:avLst/>
          </a:prstGeom>
          <a:solidFill>
            <a:srgbClr val="FFF1B3"/>
          </a:solidFill>
          <a:ln w="9525">
            <a:solidFill>
              <a:schemeClr val="tx1"/>
            </a:solidFill>
            <a:miter lim="800000"/>
            <a:headEnd/>
            <a:tailEnd/>
          </a:ln>
          <a:effectLst>
            <a:outerShdw dist="107763" dir="18900000" algn="ctr" rotWithShape="0">
              <a:schemeClr val="bg2">
                <a:alpha val="50000"/>
              </a:schemeClr>
            </a:outerShdw>
          </a:effectLst>
        </p:spPr>
        <p:txBody>
          <a:bodyPr anchor="ctr"/>
          <a:lstStyle/>
          <a:p>
            <a:pPr>
              <a:defRPr/>
            </a:pPr>
            <a:r>
              <a:rPr lang="en-US" sz="1000" u="sng" dirty="0">
                <a:solidFill>
                  <a:srgbClr val="000000"/>
                </a:solidFill>
                <a:latin typeface="Arial" pitchFamily="34" charset="0"/>
              </a:rPr>
              <a:t>Security Operations</a:t>
            </a:r>
            <a:r>
              <a:rPr lang="en-US" sz="1000" dirty="0">
                <a:solidFill>
                  <a:srgbClr val="000000"/>
                </a:solidFill>
                <a:latin typeface="Arial" pitchFamily="34" charset="0"/>
              </a:rPr>
              <a:t> </a:t>
            </a:r>
          </a:p>
          <a:p>
            <a:pPr>
              <a:buFontTx/>
              <a:buChar char="•"/>
              <a:defRPr/>
            </a:pPr>
            <a:r>
              <a:rPr lang="en-US" sz="1000" dirty="0">
                <a:solidFill>
                  <a:srgbClr val="000000"/>
                </a:solidFill>
                <a:latin typeface="Arial" pitchFamily="34" charset="0"/>
              </a:rPr>
              <a:t> Use Sec Technologies </a:t>
            </a:r>
          </a:p>
          <a:p>
            <a:pPr>
              <a:buFontTx/>
              <a:buChar char="•"/>
              <a:defRPr/>
            </a:pPr>
            <a:r>
              <a:rPr lang="en-US" sz="1000" dirty="0">
                <a:solidFill>
                  <a:srgbClr val="000000"/>
                </a:solidFill>
                <a:latin typeface="Arial" pitchFamily="34" charset="0"/>
              </a:rPr>
              <a:t> Monitor</a:t>
            </a:r>
          </a:p>
          <a:p>
            <a:pPr>
              <a:buFontTx/>
              <a:buChar char="•"/>
              <a:defRPr/>
            </a:pPr>
            <a:r>
              <a:rPr lang="en-US" sz="1000" dirty="0">
                <a:solidFill>
                  <a:srgbClr val="000000"/>
                </a:solidFill>
                <a:latin typeface="Arial" pitchFamily="34" charset="0"/>
              </a:rPr>
              <a:t> Integrated Defense</a:t>
            </a:r>
          </a:p>
          <a:p>
            <a:pPr>
              <a:buFontTx/>
              <a:buChar char="•"/>
              <a:defRPr/>
            </a:pPr>
            <a:r>
              <a:rPr lang="en-US" sz="1000" dirty="0">
                <a:solidFill>
                  <a:srgbClr val="000000"/>
                </a:solidFill>
                <a:latin typeface="Arial" pitchFamily="34" charset="0"/>
              </a:rPr>
              <a:t> Protect Technologies</a:t>
            </a:r>
          </a:p>
          <a:p>
            <a:pPr>
              <a:buFontTx/>
              <a:buChar char="•"/>
              <a:defRPr/>
            </a:pPr>
            <a:r>
              <a:rPr lang="en-US" sz="1000" dirty="0">
                <a:solidFill>
                  <a:srgbClr val="000000"/>
                </a:solidFill>
                <a:latin typeface="Arial" pitchFamily="34" charset="0"/>
              </a:rPr>
              <a:t> Deception Technologies </a:t>
            </a:r>
          </a:p>
          <a:p>
            <a:pPr>
              <a:buFontTx/>
              <a:buChar char="•"/>
              <a:defRPr/>
            </a:pPr>
            <a:r>
              <a:rPr lang="en-US" sz="1000" dirty="0">
                <a:solidFill>
                  <a:srgbClr val="000000"/>
                </a:solidFill>
                <a:latin typeface="Arial" pitchFamily="34" charset="0"/>
              </a:rPr>
              <a:t> Situational Awareness</a:t>
            </a:r>
          </a:p>
          <a:p>
            <a:pPr>
              <a:buFontTx/>
              <a:buChar char="•"/>
              <a:defRPr/>
            </a:pPr>
            <a:r>
              <a:rPr lang="en-US" sz="1000" dirty="0">
                <a:solidFill>
                  <a:srgbClr val="000000"/>
                </a:solidFill>
                <a:latin typeface="Arial" pitchFamily="34" charset="0"/>
              </a:rPr>
              <a:t> Network Mapping</a:t>
            </a:r>
          </a:p>
          <a:p>
            <a:pPr>
              <a:buFontTx/>
              <a:buChar char="•"/>
              <a:defRPr/>
            </a:pPr>
            <a:r>
              <a:rPr lang="en-US" sz="1000" dirty="0">
                <a:solidFill>
                  <a:srgbClr val="000000"/>
                </a:solidFill>
                <a:latin typeface="Arial" pitchFamily="34" charset="0"/>
              </a:rPr>
              <a:t> Intrusion Technologies</a:t>
            </a:r>
          </a:p>
          <a:p>
            <a:pPr>
              <a:buFontTx/>
              <a:buChar char="•"/>
              <a:defRPr/>
            </a:pPr>
            <a:r>
              <a:rPr lang="en-US" sz="1000" dirty="0">
                <a:solidFill>
                  <a:srgbClr val="000000"/>
                </a:solidFill>
                <a:latin typeface="Arial" pitchFamily="34" charset="0"/>
              </a:rPr>
              <a:t> User Activity Profiling </a:t>
            </a:r>
          </a:p>
          <a:p>
            <a:pPr>
              <a:buFontTx/>
              <a:buChar char="•"/>
              <a:defRPr/>
            </a:pPr>
            <a:r>
              <a:rPr lang="en-US" sz="1000" dirty="0">
                <a:solidFill>
                  <a:srgbClr val="000000"/>
                </a:solidFill>
                <a:latin typeface="Arial" pitchFamily="34" charset="0"/>
              </a:rPr>
              <a:t> Cyber Attack Attribution</a:t>
            </a:r>
          </a:p>
          <a:p>
            <a:pPr>
              <a:buFontTx/>
              <a:buChar char="•"/>
              <a:defRPr/>
            </a:pPr>
            <a:r>
              <a:rPr lang="en-US" sz="1000" dirty="0">
                <a:solidFill>
                  <a:srgbClr val="000000"/>
                </a:solidFill>
                <a:latin typeface="Arial" pitchFamily="34" charset="0"/>
              </a:rPr>
              <a:t> Correlation Technologies</a:t>
            </a:r>
          </a:p>
          <a:p>
            <a:pPr>
              <a:buFontTx/>
              <a:buChar char="•"/>
              <a:defRPr/>
            </a:pPr>
            <a:r>
              <a:rPr lang="en-US" sz="1000" dirty="0">
                <a:solidFill>
                  <a:srgbClr val="000000"/>
                </a:solidFill>
                <a:latin typeface="Arial" pitchFamily="34" charset="0"/>
              </a:rPr>
              <a:t> Vul. Scanning</a:t>
            </a:r>
          </a:p>
          <a:p>
            <a:pPr>
              <a:buFontTx/>
              <a:buChar char="•"/>
              <a:defRPr/>
            </a:pPr>
            <a:r>
              <a:rPr lang="en-US" sz="1000" dirty="0">
                <a:solidFill>
                  <a:srgbClr val="000000"/>
                </a:solidFill>
                <a:latin typeface="Arial" pitchFamily="34" charset="0"/>
              </a:rPr>
              <a:t> Vulnerability Fixes</a:t>
            </a:r>
          </a:p>
          <a:p>
            <a:pPr>
              <a:buFontTx/>
              <a:buChar char="•"/>
              <a:defRPr/>
            </a:pPr>
            <a:r>
              <a:rPr lang="en-US" sz="1000" dirty="0">
                <a:solidFill>
                  <a:srgbClr val="000000"/>
                </a:solidFill>
                <a:latin typeface="Arial" pitchFamily="34" charset="0"/>
              </a:rPr>
              <a:t> PKI/Key Mgmt</a:t>
            </a:r>
          </a:p>
        </p:txBody>
      </p:sp>
      <p:sp>
        <p:nvSpPr>
          <p:cNvPr id="93195" name="Rectangle 11"/>
          <p:cNvSpPr>
            <a:spLocks noChangeArrowheads="1"/>
          </p:cNvSpPr>
          <p:nvPr/>
        </p:nvSpPr>
        <p:spPr bwMode="auto">
          <a:xfrm>
            <a:off x="7832462" y="5180528"/>
            <a:ext cx="2068542" cy="1343910"/>
          </a:xfrm>
          <a:prstGeom prst="rect">
            <a:avLst/>
          </a:prstGeom>
          <a:solidFill>
            <a:srgbClr val="FFF1B3"/>
          </a:solidFill>
          <a:ln w="9525">
            <a:solidFill>
              <a:schemeClr val="tx1"/>
            </a:solidFill>
            <a:miter lim="800000"/>
            <a:headEnd/>
            <a:tailEnd/>
          </a:ln>
          <a:effectLst>
            <a:outerShdw dist="107763" dir="18900000" algn="ctr" rotWithShape="0">
              <a:schemeClr val="bg2">
                <a:alpha val="50000"/>
              </a:schemeClr>
            </a:outerShdw>
          </a:effectLst>
        </p:spPr>
        <p:txBody>
          <a:bodyPr anchor="ctr"/>
          <a:lstStyle/>
          <a:p>
            <a:pPr>
              <a:defRPr/>
            </a:pPr>
            <a:r>
              <a:rPr lang="en-US" sz="1000" u="sng" dirty="0">
                <a:solidFill>
                  <a:srgbClr val="000000"/>
                </a:solidFill>
                <a:latin typeface="Arial" pitchFamily="34" charset="0"/>
              </a:rPr>
              <a:t>Security Awareness</a:t>
            </a:r>
            <a:endParaRPr lang="en-US" sz="1000" dirty="0">
              <a:solidFill>
                <a:srgbClr val="000000"/>
              </a:solidFill>
              <a:latin typeface="Arial" pitchFamily="34" charset="0"/>
            </a:endParaRPr>
          </a:p>
          <a:p>
            <a:pPr>
              <a:buFontTx/>
              <a:buChar char="•"/>
              <a:defRPr/>
            </a:pPr>
            <a:r>
              <a:rPr lang="en-US" sz="1000" dirty="0">
                <a:solidFill>
                  <a:srgbClr val="000000"/>
                </a:solidFill>
                <a:latin typeface="Arial" pitchFamily="34" charset="0"/>
              </a:rPr>
              <a:t>Training</a:t>
            </a:r>
          </a:p>
          <a:p>
            <a:pPr>
              <a:buFontTx/>
              <a:buChar char="•"/>
              <a:defRPr/>
            </a:pPr>
            <a:r>
              <a:rPr lang="en-US" sz="1000" dirty="0">
                <a:solidFill>
                  <a:srgbClr val="000000"/>
                </a:solidFill>
                <a:latin typeface="Arial" pitchFamily="34" charset="0"/>
              </a:rPr>
              <a:t>Travelling Road Show to teach/train</a:t>
            </a:r>
          </a:p>
          <a:p>
            <a:pPr>
              <a:buFontTx/>
              <a:buChar char="•"/>
              <a:defRPr/>
            </a:pPr>
            <a:r>
              <a:rPr lang="en-US" sz="1000" dirty="0">
                <a:solidFill>
                  <a:srgbClr val="000000"/>
                </a:solidFill>
                <a:latin typeface="Arial" pitchFamily="34" charset="0"/>
              </a:rPr>
              <a:t> Phishing Campaigns</a:t>
            </a:r>
          </a:p>
          <a:p>
            <a:pPr>
              <a:buFontTx/>
              <a:buChar char="•"/>
              <a:defRPr/>
            </a:pPr>
            <a:r>
              <a:rPr lang="en-US" sz="1000" dirty="0">
                <a:solidFill>
                  <a:srgbClr val="000000"/>
                </a:solidFill>
                <a:latin typeface="Arial" pitchFamily="34" charset="0"/>
              </a:rPr>
              <a:t> Inventory Management </a:t>
            </a:r>
          </a:p>
          <a:p>
            <a:pPr>
              <a:buFontTx/>
              <a:buChar char="•"/>
              <a:defRPr/>
            </a:pPr>
            <a:r>
              <a:rPr lang="en-US" sz="1000" dirty="0">
                <a:solidFill>
                  <a:srgbClr val="000000"/>
                </a:solidFill>
                <a:latin typeface="Arial" pitchFamily="34" charset="0"/>
              </a:rPr>
              <a:t> Compromise Management</a:t>
            </a:r>
          </a:p>
          <a:p>
            <a:pPr>
              <a:buFontTx/>
              <a:buChar char="•"/>
              <a:defRPr/>
            </a:pPr>
            <a:r>
              <a:rPr lang="en-US" sz="1000" dirty="0">
                <a:solidFill>
                  <a:srgbClr val="000000"/>
                </a:solidFill>
                <a:latin typeface="Arial" pitchFamily="34" charset="0"/>
              </a:rPr>
              <a:t> Audit Management</a:t>
            </a:r>
          </a:p>
        </p:txBody>
      </p:sp>
      <p:sp>
        <p:nvSpPr>
          <p:cNvPr id="97292" name="Rectangle 12"/>
          <p:cNvSpPr>
            <a:spLocks noChangeArrowheads="1"/>
          </p:cNvSpPr>
          <p:nvPr/>
        </p:nvSpPr>
        <p:spPr bwMode="auto">
          <a:xfrm>
            <a:off x="4899372" y="2820109"/>
            <a:ext cx="1786873" cy="914640"/>
          </a:xfrm>
          <a:prstGeom prst="rect">
            <a:avLst/>
          </a:prstGeom>
          <a:solidFill>
            <a:srgbClr val="FFB27D"/>
          </a:solidFill>
          <a:ln w="9525">
            <a:noFill/>
            <a:miter lim="800000"/>
            <a:headEnd/>
            <a:tailEnd/>
          </a:ln>
          <a:effectLst>
            <a:prstShdw prst="shdw17" dist="17961" dir="2700000">
              <a:srgbClr val="996B4B"/>
            </a:prstShdw>
          </a:effectLst>
        </p:spPr>
        <p:txBody>
          <a:bodyPr anchor="ctr"/>
          <a:lstStyle/>
          <a:p>
            <a:pPr algn="ctr"/>
            <a:r>
              <a:rPr lang="en-US" sz="1600" dirty="0">
                <a:solidFill>
                  <a:srgbClr val="000000"/>
                </a:solidFill>
              </a:rPr>
              <a:t>Cyber Security</a:t>
            </a:r>
          </a:p>
        </p:txBody>
      </p:sp>
      <p:sp>
        <p:nvSpPr>
          <p:cNvPr id="97293" name="Line 13"/>
          <p:cNvSpPr>
            <a:spLocks noChangeShapeType="1"/>
          </p:cNvSpPr>
          <p:nvPr/>
        </p:nvSpPr>
        <p:spPr bwMode="auto">
          <a:xfrm flipH="1">
            <a:off x="3916140" y="3261946"/>
            <a:ext cx="983231" cy="225"/>
          </a:xfrm>
          <a:prstGeom prst="line">
            <a:avLst/>
          </a:prstGeom>
          <a:noFill/>
          <a:ln w="28575">
            <a:solidFill>
              <a:schemeClr val="tx1"/>
            </a:solidFill>
            <a:round/>
            <a:headEnd/>
            <a:tailEnd/>
          </a:ln>
        </p:spPr>
        <p:txBody>
          <a:bodyPr/>
          <a:lstStyle/>
          <a:p>
            <a:endParaRPr lang="en-US" sz="1350" dirty="0"/>
          </a:p>
        </p:txBody>
      </p:sp>
      <p:sp>
        <p:nvSpPr>
          <p:cNvPr id="97294" name="Line 14"/>
          <p:cNvSpPr>
            <a:spLocks noChangeShapeType="1"/>
          </p:cNvSpPr>
          <p:nvPr/>
        </p:nvSpPr>
        <p:spPr bwMode="auto">
          <a:xfrm flipH="1">
            <a:off x="6704247" y="2404940"/>
            <a:ext cx="718038" cy="637440"/>
          </a:xfrm>
          <a:prstGeom prst="line">
            <a:avLst/>
          </a:prstGeom>
          <a:noFill/>
          <a:ln w="28575">
            <a:solidFill>
              <a:schemeClr val="tx1"/>
            </a:solidFill>
            <a:round/>
            <a:headEnd/>
            <a:tailEnd/>
          </a:ln>
        </p:spPr>
        <p:txBody>
          <a:bodyPr/>
          <a:lstStyle/>
          <a:p>
            <a:endParaRPr lang="en-US" sz="1350" dirty="0"/>
          </a:p>
        </p:txBody>
      </p:sp>
      <p:sp>
        <p:nvSpPr>
          <p:cNvPr id="97295" name="Line 15"/>
          <p:cNvSpPr>
            <a:spLocks noChangeShapeType="1"/>
          </p:cNvSpPr>
          <p:nvPr/>
        </p:nvSpPr>
        <p:spPr bwMode="auto">
          <a:xfrm flipH="1">
            <a:off x="5618091" y="2404940"/>
            <a:ext cx="3236" cy="431148"/>
          </a:xfrm>
          <a:prstGeom prst="line">
            <a:avLst/>
          </a:prstGeom>
          <a:noFill/>
          <a:ln w="28575">
            <a:solidFill>
              <a:schemeClr val="tx1"/>
            </a:solidFill>
            <a:round/>
            <a:headEnd/>
            <a:tailEnd/>
          </a:ln>
        </p:spPr>
        <p:txBody>
          <a:bodyPr/>
          <a:lstStyle/>
          <a:p>
            <a:endParaRPr lang="en-US" sz="1350" dirty="0"/>
          </a:p>
        </p:txBody>
      </p:sp>
      <p:sp>
        <p:nvSpPr>
          <p:cNvPr id="97296" name="Line 16"/>
          <p:cNvSpPr>
            <a:spLocks noChangeShapeType="1"/>
          </p:cNvSpPr>
          <p:nvPr/>
        </p:nvSpPr>
        <p:spPr bwMode="auto">
          <a:xfrm flipV="1">
            <a:off x="5017869" y="3755949"/>
            <a:ext cx="260933" cy="570554"/>
          </a:xfrm>
          <a:prstGeom prst="line">
            <a:avLst/>
          </a:prstGeom>
          <a:noFill/>
          <a:ln w="28575">
            <a:solidFill>
              <a:schemeClr val="tx1"/>
            </a:solidFill>
            <a:round/>
            <a:headEnd/>
            <a:tailEnd/>
          </a:ln>
        </p:spPr>
        <p:txBody>
          <a:bodyPr/>
          <a:lstStyle/>
          <a:p>
            <a:endParaRPr lang="en-US" sz="1350" dirty="0"/>
          </a:p>
        </p:txBody>
      </p:sp>
      <p:sp>
        <p:nvSpPr>
          <p:cNvPr id="97297" name="Line 17"/>
          <p:cNvSpPr>
            <a:spLocks noChangeShapeType="1"/>
          </p:cNvSpPr>
          <p:nvPr/>
        </p:nvSpPr>
        <p:spPr bwMode="auto">
          <a:xfrm flipH="1" flipV="1">
            <a:off x="6686244" y="3370440"/>
            <a:ext cx="1512907" cy="22783"/>
          </a:xfrm>
          <a:prstGeom prst="line">
            <a:avLst/>
          </a:prstGeom>
          <a:noFill/>
          <a:ln w="28575">
            <a:solidFill>
              <a:schemeClr val="tx1"/>
            </a:solidFill>
            <a:round/>
            <a:headEnd/>
            <a:tailEnd/>
          </a:ln>
        </p:spPr>
        <p:txBody>
          <a:bodyPr/>
          <a:lstStyle/>
          <a:p>
            <a:endParaRPr lang="en-US" sz="1350" dirty="0"/>
          </a:p>
        </p:txBody>
      </p:sp>
      <p:sp>
        <p:nvSpPr>
          <p:cNvPr id="97298" name="Line 18"/>
          <p:cNvSpPr>
            <a:spLocks noChangeShapeType="1"/>
          </p:cNvSpPr>
          <p:nvPr/>
        </p:nvSpPr>
        <p:spPr bwMode="auto">
          <a:xfrm flipH="1" flipV="1">
            <a:off x="6704246" y="3755949"/>
            <a:ext cx="1392208" cy="1424578"/>
          </a:xfrm>
          <a:prstGeom prst="line">
            <a:avLst/>
          </a:prstGeom>
          <a:noFill/>
          <a:ln w="28575">
            <a:solidFill>
              <a:schemeClr val="tx1"/>
            </a:solidFill>
            <a:round/>
            <a:headEnd/>
            <a:tailEnd/>
          </a:ln>
        </p:spPr>
        <p:txBody>
          <a:bodyPr/>
          <a:lstStyle/>
          <a:p>
            <a:endParaRPr lang="en-US" sz="1350" dirty="0"/>
          </a:p>
        </p:txBody>
      </p:sp>
      <p:sp>
        <p:nvSpPr>
          <p:cNvPr id="97299" name="Line 19"/>
          <p:cNvSpPr>
            <a:spLocks noChangeShapeType="1"/>
          </p:cNvSpPr>
          <p:nvPr/>
        </p:nvSpPr>
        <p:spPr bwMode="auto">
          <a:xfrm>
            <a:off x="6109697" y="3755949"/>
            <a:ext cx="264818" cy="886510"/>
          </a:xfrm>
          <a:prstGeom prst="line">
            <a:avLst/>
          </a:prstGeom>
          <a:noFill/>
          <a:ln w="28575">
            <a:solidFill>
              <a:schemeClr val="tx1"/>
            </a:solidFill>
            <a:round/>
            <a:headEnd/>
            <a:tailEnd/>
          </a:ln>
        </p:spPr>
        <p:txBody>
          <a:bodyPr/>
          <a:lstStyle/>
          <a:p>
            <a:endParaRPr lang="en-US" sz="1350" dirty="0"/>
          </a:p>
        </p:txBody>
      </p:sp>
      <p:sp>
        <p:nvSpPr>
          <p:cNvPr id="93204" name="Rectangle 20"/>
          <p:cNvSpPr>
            <a:spLocks noChangeArrowheads="1"/>
          </p:cNvSpPr>
          <p:nvPr/>
        </p:nvSpPr>
        <p:spPr bwMode="auto">
          <a:xfrm>
            <a:off x="4026059" y="4282670"/>
            <a:ext cx="1554007" cy="1951507"/>
          </a:xfrm>
          <a:prstGeom prst="rect">
            <a:avLst/>
          </a:prstGeom>
          <a:solidFill>
            <a:srgbClr val="FFF1B3"/>
          </a:solidFill>
          <a:ln w="9525">
            <a:solidFill>
              <a:schemeClr val="tx1"/>
            </a:solidFill>
            <a:miter lim="800000"/>
            <a:headEnd/>
            <a:tailEnd/>
          </a:ln>
          <a:effectLst>
            <a:outerShdw dist="107763" dir="13500000" algn="ctr" rotWithShape="0">
              <a:srgbClr val="808080">
                <a:alpha val="50000"/>
              </a:srgbClr>
            </a:outerShdw>
          </a:effectLst>
        </p:spPr>
        <p:txBody>
          <a:bodyPr anchor="ctr"/>
          <a:lstStyle/>
          <a:p>
            <a:pPr>
              <a:defRPr/>
            </a:pPr>
            <a:r>
              <a:rPr lang="en-US" sz="1000" u="sng" dirty="0">
                <a:solidFill>
                  <a:srgbClr val="000000"/>
                </a:solidFill>
                <a:latin typeface="Arial" pitchFamily="34" charset="0"/>
              </a:rPr>
              <a:t>Business Support</a:t>
            </a:r>
          </a:p>
          <a:p>
            <a:pPr>
              <a:buFontTx/>
              <a:buChar char="•"/>
              <a:defRPr/>
            </a:pPr>
            <a:r>
              <a:rPr lang="en-US" sz="1000" dirty="0">
                <a:solidFill>
                  <a:srgbClr val="000000"/>
                </a:solidFill>
                <a:latin typeface="Arial" pitchFamily="34" charset="0"/>
              </a:rPr>
              <a:t> Architecture</a:t>
            </a:r>
          </a:p>
          <a:p>
            <a:pPr>
              <a:buFontTx/>
              <a:buChar char="•"/>
              <a:defRPr/>
            </a:pPr>
            <a:r>
              <a:rPr lang="en-US" sz="1000" dirty="0">
                <a:solidFill>
                  <a:srgbClr val="000000"/>
                </a:solidFill>
                <a:latin typeface="Arial" pitchFamily="34" charset="0"/>
              </a:rPr>
              <a:t> Security Guides</a:t>
            </a:r>
          </a:p>
          <a:p>
            <a:pPr>
              <a:buFontTx/>
              <a:buChar char="•"/>
              <a:defRPr/>
            </a:pPr>
            <a:r>
              <a:rPr lang="en-US" sz="1000" dirty="0">
                <a:solidFill>
                  <a:srgbClr val="000000"/>
                </a:solidFill>
                <a:latin typeface="Arial" pitchFamily="34" charset="0"/>
              </a:rPr>
              <a:t> Standard Sec Templates</a:t>
            </a:r>
          </a:p>
          <a:p>
            <a:pPr>
              <a:buFontTx/>
              <a:buChar char="•"/>
              <a:defRPr/>
            </a:pPr>
            <a:r>
              <a:rPr lang="en-US" sz="1000" dirty="0">
                <a:solidFill>
                  <a:srgbClr val="000000"/>
                </a:solidFill>
                <a:latin typeface="Arial" pitchFamily="34" charset="0"/>
              </a:rPr>
              <a:t> Technical Assist</a:t>
            </a:r>
          </a:p>
          <a:p>
            <a:pPr>
              <a:buFontTx/>
              <a:buChar char="•"/>
              <a:defRPr/>
            </a:pPr>
            <a:r>
              <a:rPr lang="en-US" sz="1000" dirty="0">
                <a:solidFill>
                  <a:srgbClr val="000000"/>
                </a:solidFill>
                <a:latin typeface="Arial" pitchFamily="34" charset="0"/>
              </a:rPr>
              <a:t> Use of Sec Tools</a:t>
            </a:r>
          </a:p>
          <a:p>
            <a:pPr>
              <a:buFontTx/>
              <a:buChar char="•"/>
              <a:defRPr/>
            </a:pPr>
            <a:r>
              <a:rPr lang="en-US" sz="1000" dirty="0">
                <a:solidFill>
                  <a:srgbClr val="000000"/>
                </a:solidFill>
                <a:latin typeface="Arial" pitchFamily="34" charset="0"/>
              </a:rPr>
              <a:t> Common Security Approach</a:t>
            </a:r>
          </a:p>
        </p:txBody>
      </p:sp>
      <p:sp>
        <p:nvSpPr>
          <p:cNvPr id="97301" name="Line 21"/>
          <p:cNvSpPr>
            <a:spLocks noChangeShapeType="1"/>
          </p:cNvSpPr>
          <p:nvPr/>
        </p:nvSpPr>
        <p:spPr bwMode="auto">
          <a:xfrm flipV="1">
            <a:off x="3691185" y="3630651"/>
            <a:ext cx="1219375" cy="707873"/>
          </a:xfrm>
          <a:prstGeom prst="line">
            <a:avLst/>
          </a:prstGeom>
          <a:noFill/>
          <a:ln w="28575">
            <a:solidFill>
              <a:schemeClr val="tx1"/>
            </a:solidFill>
            <a:round/>
            <a:headEnd/>
            <a:tailEnd/>
          </a:ln>
        </p:spPr>
        <p:txBody>
          <a:bodyPr/>
          <a:lstStyle/>
          <a:p>
            <a:endParaRPr lang="en-US" sz="1350" dirty="0"/>
          </a:p>
        </p:txBody>
      </p:sp>
      <p:sp>
        <p:nvSpPr>
          <p:cNvPr id="93206" name="Rectangle 22"/>
          <p:cNvSpPr>
            <a:spLocks noChangeArrowheads="1"/>
          </p:cNvSpPr>
          <p:nvPr/>
        </p:nvSpPr>
        <p:spPr bwMode="auto">
          <a:xfrm>
            <a:off x="5947897" y="4642459"/>
            <a:ext cx="1554007" cy="1951507"/>
          </a:xfrm>
          <a:prstGeom prst="rect">
            <a:avLst/>
          </a:prstGeom>
          <a:solidFill>
            <a:srgbClr val="B5F6FD"/>
          </a:solidFill>
          <a:ln w="9525">
            <a:solidFill>
              <a:schemeClr val="tx1"/>
            </a:solidFill>
            <a:miter lim="800000"/>
            <a:headEnd/>
            <a:tailEnd/>
          </a:ln>
          <a:effectLst>
            <a:outerShdw dist="107763" dir="13500000" algn="ctr" rotWithShape="0">
              <a:srgbClr val="808080">
                <a:alpha val="50000"/>
              </a:srgbClr>
            </a:outerShdw>
          </a:effectLst>
        </p:spPr>
        <p:txBody>
          <a:bodyPr anchor="ctr"/>
          <a:lstStyle/>
          <a:p>
            <a:pPr>
              <a:defRPr/>
            </a:pPr>
            <a:r>
              <a:rPr lang="en-US" sz="1000" u="sng" dirty="0">
                <a:solidFill>
                  <a:srgbClr val="000000"/>
                </a:solidFill>
                <a:latin typeface="Arial" pitchFamily="34" charset="0"/>
              </a:rPr>
              <a:t>Compliance</a:t>
            </a:r>
          </a:p>
          <a:p>
            <a:pPr>
              <a:buFontTx/>
              <a:buChar char="•"/>
              <a:defRPr/>
            </a:pPr>
            <a:r>
              <a:rPr lang="en-US" sz="1000" dirty="0">
                <a:solidFill>
                  <a:srgbClr val="000000"/>
                </a:solidFill>
                <a:latin typeface="Arial" pitchFamily="34" charset="0"/>
              </a:rPr>
              <a:t> DFARs</a:t>
            </a:r>
          </a:p>
          <a:p>
            <a:pPr>
              <a:buFontTx/>
              <a:buChar char="•"/>
              <a:defRPr/>
            </a:pPr>
            <a:r>
              <a:rPr lang="en-US" sz="1000" dirty="0">
                <a:solidFill>
                  <a:srgbClr val="000000"/>
                </a:solidFill>
                <a:latin typeface="Arial" pitchFamily="34" charset="0"/>
              </a:rPr>
              <a:t> NIST</a:t>
            </a:r>
          </a:p>
          <a:p>
            <a:pPr>
              <a:buFontTx/>
              <a:buChar char="•"/>
              <a:defRPr/>
            </a:pPr>
            <a:r>
              <a:rPr lang="en-US" sz="1000" dirty="0">
                <a:solidFill>
                  <a:srgbClr val="000000"/>
                </a:solidFill>
                <a:latin typeface="Arial" pitchFamily="34" charset="0"/>
              </a:rPr>
              <a:t>PII/PCI</a:t>
            </a:r>
          </a:p>
          <a:p>
            <a:pPr>
              <a:buFontTx/>
              <a:buChar char="•"/>
              <a:defRPr/>
            </a:pPr>
            <a:r>
              <a:rPr lang="en-US" sz="1000" dirty="0">
                <a:solidFill>
                  <a:srgbClr val="000000"/>
                </a:solidFill>
                <a:latin typeface="Arial" pitchFamily="34" charset="0"/>
              </a:rPr>
              <a:t> HIPAA</a:t>
            </a:r>
          </a:p>
          <a:p>
            <a:pPr>
              <a:buFontTx/>
              <a:buChar char="•"/>
              <a:defRPr/>
            </a:pPr>
            <a:r>
              <a:rPr lang="en-US" sz="1000" dirty="0">
                <a:solidFill>
                  <a:srgbClr val="000000"/>
                </a:solidFill>
                <a:latin typeface="Arial" pitchFamily="34" charset="0"/>
              </a:rPr>
              <a:t> IRS</a:t>
            </a:r>
          </a:p>
          <a:p>
            <a:pPr>
              <a:buFontTx/>
              <a:buChar char="•"/>
              <a:defRPr/>
            </a:pPr>
            <a:r>
              <a:rPr lang="en-US" sz="1000" dirty="0">
                <a:solidFill>
                  <a:srgbClr val="000000"/>
                </a:solidFill>
                <a:latin typeface="Arial" pitchFamily="34" charset="0"/>
              </a:rPr>
              <a:t> Contract Rqmts</a:t>
            </a:r>
          </a:p>
          <a:p>
            <a:pPr>
              <a:buFontTx/>
              <a:buChar char="•"/>
              <a:defRPr/>
            </a:pPr>
            <a:r>
              <a:rPr lang="en-US" sz="1000" dirty="0">
                <a:solidFill>
                  <a:srgbClr val="000000"/>
                </a:solidFill>
                <a:latin typeface="Arial" pitchFamily="34" charset="0"/>
              </a:rPr>
              <a:t> ISO 270001</a:t>
            </a:r>
          </a:p>
          <a:p>
            <a:pPr>
              <a:buFontTx/>
              <a:buChar char="•"/>
              <a:defRPr/>
            </a:pPr>
            <a:r>
              <a:rPr lang="en-US" sz="1000" dirty="0">
                <a:solidFill>
                  <a:srgbClr val="000000"/>
                </a:solidFill>
                <a:latin typeface="Arial" pitchFamily="34" charset="0"/>
              </a:rPr>
              <a:t> CMMC</a:t>
            </a:r>
          </a:p>
          <a:p>
            <a:pPr>
              <a:buFontTx/>
              <a:buChar char="•"/>
              <a:defRPr/>
            </a:pPr>
            <a:r>
              <a:rPr lang="en-US" sz="1000" dirty="0">
                <a:solidFill>
                  <a:srgbClr val="000000"/>
                </a:solidFill>
                <a:latin typeface="Arial" pitchFamily="34" charset="0"/>
              </a:rPr>
              <a:t> Annual Audits</a:t>
            </a:r>
          </a:p>
          <a:p>
            <a:pPr>
              <a:buFontTx/>
              <a:buChar char="•"/>
              <a:defRPr/>
            </a:pPr>
            <a:r>
              <a:rPr lang="en-US" sz="1000" dirty="0">
                <a:solidFill>
                  <a:srgbClr val="000000"/>
                </a:solidFill>
                <a:latin typeface="Arial" pitchFamily="34" charset="0"/>
              </a:rPr>
              <a:t> Certifications</a:t>
            </a:r>
          </a:p>
        </p:txBody>
      </p:sp>
      <p:sp>
        <p:nvSpPr>
          <p:cNvPr id="25" name="Line 14"/>
          <p:cNvSpPr>
            <a:spLocks noChangeShapeType="1"/>
          </p:cNvSpPr>
          <p:nvPr/>
        </p:nvSpPr>
        <p:spPr bwMode="auto">
          <a:xfrm>
            <a:off x="4475104" y="1934243"/>
            <a:ext cx="624078" cy="873845"/>
          </a:xfrm>
          <a:prstGeom prst="line">
            <a:avLst/>
          </a:prstGeom>
          <a:noFill/>
          <a:ln w="28575">
            <a:solidFill>
              <a:schemeClr val="tx1"/>
            </a:solidFill>
            <a:round/>
            <a:headEnd/>
            <a:tailEnd/>
          </a:ln>
        </p:spPr>
        <p:txBody>
          <a:bodyPr/>
          <a:lstStyle/>
          <a:p>
            <a:endParaRPr lang="en-US" sz="1350" dirty="0"/>
          </a:p>
        </p:txBody>
      </p:sp>
      <p:sp>
        <p:nvSpPr>
          <p:cNvPr id="2" name="TextBox 1">
            <a:extLst>
              <a:ext uri="{FF2B5EF4-FFF2-40B4-BE49-F238E27FC236}">
                <a16:creationId xmlns:a16="http://schemas.microsoft.com/office/drawing/2014/main" id="{A42528BC-F3F0-4408-82E1-360012A01BCF}"/>
              </a:ext>
            </a:extLst>
          </p:cNvPr>
          <p:cNvSpPr txBox="1"/>
          <p:nvPr/>
        </p:nvSpPr>
        <p:spPr>
          <a:xfrm>
            <a:off x="452487" y="84841"/>
            <a:ext cx="7643967" cy="369332"/>
          </a:xfrm>
          <a:prstGeom prst="rect">
            <a:avLst/>
          </a:prstGeom>
          <a:noFill/>
        </p:spPr>
        <p:txBody>
          <a:bodyPr wrap="square" rtlCol="0">
            <a:spAutoFit/>
          </a:bodyPr>
          <a:lstStyle/>
          <a:p>
            <a:r>
              <a:rPr lang="en-US" b="1" dirty="0"/>
              <a:t>Cyber Defense Components of our Network</a:t>
            </a:r>
            <a:endParaRPr lang="en-US" dirty="0"/>
          </a:p>
        </p:txBody>
      </p:sp>
    </p:spTree>
    <p:extLst>
      <p:ext uri="{BB962C8B-B14F-4D97-AF65-F5344CB8AC3E}">
        <p14:creationId xmlns:p14="http://schemas.microsoft.com/office/powerpoint/2010/main" val="389025158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FD75-A113-462A-8BD0-ACAF563C46A8}"/>
              </a:ext>
            </a:extLst>
          </p:cNvPr>
          <p:cNvSpPr>
            <a:spLocks noGrp="1"/>
          </p:cNvSpPr>
          <p:nvPr>
            <p:ph type="ctrTitle"/>
          </p:nvPr>
        </p:nvSpPr>
        <p:spPr/>
        <p:txBody>
          <a:bodyPr/>
          <a:lstStyle/>
          <a:p>
            <a:r>
              <a:rPr lang="en-US" dirty="0"/>
              <a:t>Transformation Cyber</a:t>
            </a:r>
          </a:p>
        </p:txBody>
      </p:sp>
      <p:pic>
        <p:nvPicPr>
          <p:cNvPr id="4" name="Picture 2" descr="http://www.eir.co.uk/media/2016/09/Digital-Transformation.jpg">
            <a:extLst>
              <a:ext uri="{FF2B5EF4-FFF2-40B4-BE49-F238E27FC236}">
                <a16:creationId xmlns:a16="http://schemas.microsoft.com/office/drawing/2014/main" id="{D1A8650F-741F-43F6-9749-1C0E63EFDDC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66446" y="693530"/>
            <a:ext cx="3836660" cy="21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562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1841-1694-41F3-8DCF-A8342396AA85}"/>
              </a:ext>
            </a:extLst>
          </p:cNvPr>
          <p:cNvSpPr>
            <a:spLocks noGrp="1"/>
          </p:cNvSpPr>
          <p:nvPr>
            <p:ph type="title"/>
          </p:nvPr>
        </p:nvSpPr>
        <p:spPr/>
        <p:txBody>
          <a:bodyPr>
            <a:noAutofit/>
          </a:bodyPr>
          <a:lstStyle/>
          <a:p>
            <a:r>
              <a:rPr lang="en-US" sz="3200" dirty="0">
                <a:latin typeface="+mn-lt"/>
              </a:rPr>
              <a:t>Digital Transformation Enables Real Time Collaboration</a:t>
            </a:r>
          </a:p>
        </p:txBody>
      </p:sp>
      <p:pic>
        <p:nvPicPr>
          <p:cNvPr id="2052" name="Picture 4" descr="Image result for terminator skynet">
            <a:hlinkClick r:id="rId3"/>
            <a:extLst>
              <a:ext uri="{FF2B5EF4-FFF2-40B4-BE49-F238E27FC236}">
                <a16:creationId xmlns:a16="http://schemas.microsoft.com/office/drawing/2014/main" id="{15AC661B-493E-4C62-ACFE-BB177134D1A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7905" y="4514207"/>
            <a:ext cx="2328890" cy="232889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cisoilgas.com/wp-content/uploads/2016/01/Urgent-Need-for-Digital-Transformation-in-Oil-and-Gas-Industry.png">
            <a:extLst>
              <a:ext uri="{FF2B5EF4-FFF2-40B4-BE49-F238E27FC236}">
                <a16:creationId xmlns:a16="http://schemas.microsoft.com/office/drawing/2014/main" id="{EDC61D91-004E-4CBF-A95A-FA4C681B89B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06795" y="2114550"/>
            <a:ext cx="65380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media.indiedb.com/images/games/1/24/23923/Hal.jpg">
            <a:extLst>
              <a:ext uri="{FF2B5EF4-FFF2-40B4-BE49-F238E27FC236}">
                <a16:creationId xmlns:a16="http://schemas.microsoft.com/office/drawing/2014/main" id="{10787C45-E66D-4D1C-971A-F6366A0EEBAB}"/>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065842" y="4309440"/>
            <a:ext cx="2848252" cy="25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1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D733-D8F8-4E99-90F4-3CDC7DA83A54}"/>
              </a:ext>
            </a:extLst>
          </p:cNvPr>
          <p:cNvSpPr>
            <a:spLocks noGrp="1"/>
          </p:cNvSpPr>
          <p:nvPr>
            <p:ph type="title"/>
          </p:nvPr>
        </p:nvSpPr>
        <p:spPr/>
        <p:txBody>
          <a:bodyPr>
            <a:normAutofit fontScale="90000"/>
          </a:bodyPr>
          <a:lstStyle/>
          <a:p>
            <a:br>
              <a:rPr lang="en-US" dirty="0"/>
            </a:br>
            <a:r>
              <a:rPr lang="en-US" sz="4320" dirty="0"/>
              <a:t>Are things Safe?</a:t>
            </a:r>
            <a:endParaRPr lang="en-US" dirty="0"/>
          </a:p>
        </p:txBody>
      </p:sp>
      <p:pic>
        <p:nvPicPr>
          <p:cNvPr id="9218" name="Picture 2" descr="http://i2.wp.com/www.whaleoil.co.nz/wp-content/uploads/2015/07/Abraham-Lincoln-internet-meme.jpg?fit=300%2C376">
            <a:extLst>
              <a:ext uri="{FF2B5EF4-FFF2-40B4-BE49-F238E27FC236}">
                <a16:creationId xmlns:a16="http://schemas.microsoft.com/office/drawing/2014/main" id="{57A69F35-D40A-4CF7-B3FF-A3CE1BE3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666" y="1862461"/>
            <a:ext cx="4622800" cy="48993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F0CB8F-2CAE-46CD-8DCD-3CD58FBABBA0}"/>
              </a:ext>
            </a:extLst>
          </p:cNvPr>
          <p:cNvSpPr txBox="1"/>
          <p:nvPr/>
        </p:nvSpPr>
        <p:spPr>
          <a:xfrm>
            <a:off x="3784600" y="6337084"/>
            <a:ext cx="4622800" cy="424732"/>
          </a:xfrm>
          <a:prstGeom prst="rect">
            <a:avLst/>
          </a:prstGeom>
          <a:solidFill>
            <a:schemeClr val="bg1"/>
          </a:solidFill>
        </p:spPr>
        <p:txBody>
          <a:bodyPr wrap="square" rtlCol="0">
            <a:spAutoFit/>
          </a:bodyPr>
          <a:lstStyle/>
          <a:p>
            <a:endParaRPr lang="en-US" sz="2160" dirty="0"/>
          </a:p>
        </p:txBody>
      </p:sp>
    </p:spTree>
    <p:extLst>
      <p:ext uri="{BB962C8B-B14F-4D97-AF65-F5344CB8AC3E}">
        <p14:creationId xmlns:p14="http://schemas.microsoft.com/office/powerpoint/2010/main" val="3135753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808BF30-AC0B-4457-B0CF-8FC5475440CB}"/>
              </a:ext>
            </a:extLst>
          </p:cNvPr>
          <p:cNvSpPr>
            <a:spLocks noGrp="1" noChangeArrowheads="1"/>
          </p:cNvSpPr>
          <p:nvPr>
            <p:ph type="title"/>
          </p:nvPr>
        </p:nvSpPr>
        <p:spPr>
          <a:xfrm>
            <a:off x="581193" y="729657"/>
            <a:ext cx="11029616" cy="1627043"/>
          </a:xfrm>
        </p:spPr>
        <p:txBody>
          <a:bodyPr>
            <a:normAutofit/>
          </a:bodyPr>
          <a:lstStyle/>
          <a:p>
            <a:r>
              <a:rPr lang="en-US" altLang="en-US" sz="4000" dirty="0">
                <a:latin typeface="+mn-lt"/>
              </a:rPr>
              <a:t>New Paradigm for Security</a:t>
            </a:r>
            <a:br>
              <a:rPr lang="en-US" altLang="en-US" sz="4800" dirty="0"/>
            </a:br>
            <a:endParaRPr lang="en-US" altLang="en-US" sz="4320" dirty="0"/>
          </a:p>
        </p:txBody>
      </p:sp>
      <p:sp>
        <p:nvSpPr>
          <p:cNvPr id="10243" name="Content Placeholder 2">
            <a:extLst>
              <a:ext uri="{FF2B5EF4-FFF2-40B4-BE49-F238E27FC236}">
                <a16:creationId xmlns:a16="http://schemas.microsoft.com/office/drawing/2014/main" id="{EA45BCC7-9783-412A-9064-65575755CA5D}"/>
              </a:ext>
            </a:extLst>
          </p:cNvPr>
          <p:cNvSpPr>
            <a:spLocks noGrp="1" noChangeArrowheads="1"/>
          </p:cNvSpPr>
          <p:nvPr>
            <p:ph sz="half" idx="1"/>
          </p:nvPr>
        </p:nvSpPr>
        <p:spPr/>
        <p:txBody>
          <a:bodyPr>
            <a:normAutofit fontScale="92500" lnSpcReduction="10000"/>
          </a:bodyPr>
          <a:lstStyle/>
          <a:p>
            <a:pPr lvl="1">
              <a:buClr>
                <a:schemeClr val="tx1"/>
              </a:buClr>
              <a:buFont typeface="Wingdings" panose="05000000000000000000" pitchFamily="2" charset="2"/>
              <a:buChar char="§"/>
            </a:pPr>
            <a:r>
              <a:rPr lang="en-US" altLang="en-US" sz="2880" dirty="0"/>
              <a:t>Holistic</a:t>
            </a:r>
          </a:p>
          <a:p>
            <a:pPr lvl="1">
              <a:buClr>
                <a:schemeClr val="tx1"/>
              </a:buClr>
              <a:buFont typeface="Wingdings" panose="05000000000000000000" pitchFamily="2" charset="2"/>
              <a:buChar char="§"/>
            </a:pPr>
            <a:r>
              <a:rPr lang="en-US" altLang="en-US" sz="2880" dirty="0"/>
              <a:t>One Identity for Wisconsin Citizens</a:t>
            </a:r>
          </a:p>
          <a:p>
            <a:pPr lvl="1">
              <a:buClr>
                <a:schemeClr val="tx1"/>
              </a:buClr>
              <a:buFont typeface="Wingdings" panose="05000000000000000000" pitchFamily="2" charset="2"/>
              <a:buChar char="§"/>
            </a:pPr>
            <a:r>
              <a:rPr lang="en-US" altLang="en-US" sz="2880" dirty="0"/>
              <a:t>Transparent</a:t>
            </a:r>
          </a:p>
          <a:p>
            <a:pPr lvl="1">
              <a:buClr>
                <a:schemeClr val="tx1"/>
              </a:buClr>
              <a:buFont typeface="Wingdings" panose="05000000000000000000" pitchFamily="2" charset="2"/>
              <a:buChar char="§"/>
            </a:pPr>
            <a:r>
              <a:rPr lang="en-US" altLang="en-US" sz="2880" dirty="0"/>
              <a:t>Resilient/Flexible/Adaptable</a:t>
            </a:r>
          </a:p>
          <a:p>
            <a:pPr lvl="1">
              <a:buClr>
                <a:schemeClr val="tx1"/>
              </a:buClr>
              <a:buFont typeface="Wingdings" panose="05000000000000000000" pitchFamily="2" charset="2"/>
              <a:buChar char="§"/>
            </a:pPr>
            <a:r>
              <a:rPr lang="en-US" altLang="en-US" sz="2880" dirty="0"/>
              <a:t>Ease to Use</a:t>
            </a:r>
          </a:p>
          <a:p>
            <a:pPr lvl="1">
              <a:buClr>
                <a:schemeClr val="tx1"/>
              </a:buClr>
              <a:buFont typeface="Wingdings" panose="05000000000000000000" pitchFamily="2" charset="2"/>
              <a:buChar char="§"/>
            </a:pPr>
            <a:r>
              <a:rPr lang="en-US" altLang="en-US" sz="2880" dirty="0"/>
              <a:t>Highly Skilled Tams</a:t>
            </a:r>
          </a:p>
        </p:txBody>
      </p:sp>
      <p:sp>
        <p:nvSpPr>
          <p:cNvPr id="2" name="Content Placeholder 1">
            <a:extLst>
              <a:ext uri="{FF2B5EF4-FFF2-40B4-BE49-F238E27FC236}">
                <a16:creationId xmlns:a16="http://schemas.microsoft.com/office/drawing/2014/main" id="{CEA42543-1C93-4436-A408-3CF9911F639F}"/>
              </a:ext>
            </a:extLst>
          </p:cNvPr>
          <p:cNvSpPr>
            <a:spLocks noGrp="1"/>
          </p:cNvSpPr>
          <p:nvPr>
            <p:ph sz="half" idx="2"/>
          </p:nvPr>
        </p:nvSpPr>
        <p:spPr>
          <a:xfrm>
            <a:off x="6188419" y="2253982"/>
            <a:ext cx="5422392" cy="3633047"/>
          </a:xfrm>
        </p:spPr>
        <p:txBody>
          <a:bodyPr>
            <a:normAutofit fontScale="92500" lnSpcReduction="10000"/>
          </a:bodyPr>
          <a:lstStyle/>
          <a:p>
            <a:pPr>
              <a:buClr>
                <a:schemeClr val="tx1"/>
              </a:buClr>
            </a:pPr>
            <a:r>
              <a:rPr lang="en-US" dirty="0"/>
              <a:t>Cultural –”Security Baked In”</a:t>
            </a:r>
          </a:p>
          <a:p>
            <a:pPr>
              <a:buClr>
                <a:schemeClr val="tx1"/>
              </a:buClr>
            </a:pPr>
            <a:r>
              <a:rPr lang="en-US" dirty="0"/>
              <a:t>Policies, Processes, Guides</a:t>
            </a:r>
          </a:p>
          <a:p>
            <a:pPr>
              <a:buClr>
                <a:schemeClr val="tx1"/>
              </a:buClr>
            </a:pPr>
            <a:r>
              <a:rPr lang="en-US" dirty="0"/>
              <a:t>Contract Process</a:t>
            </a:r>
          </a:p>
          <a:p>
            <a:pPr>
              <a:buClr>
                <a:schemeClr val="tx1"/>
              </a:buClr>
            </a:pPr>
            <a:r>
              <a:rPr lang="en-US" altLang="en-US" dirty="0"/>
              <a:t>Protect Critical Data</a:t>
            </a:r>
          </a:p>
          <a:p>
            <a:pPr>
              <a:buClr>
                <a:schemeClr val="tx1"/>
              </a:buClr>
            </a:pPr>
            <a:r>
              <a:rPr lang="en-US" altLang="en-US" dirty="0"/>
              <a:t>Proactive</a:t>
            </a:r>
          </a:p>
          <a:p>
            <a:pPr>
              <a:buClr>
                <a:schemeClr val="tx1"/>
              </a:buClr>
            </a:pPr>
            <a:r>
              <a:rPr lang="en-US" altLang="en-US" dirty="0"/>
              <a:t>Train the Next Generation of Cyber Jedi</a:t>
            </a:r>
          </a:p>
          <a:p>
            <a:endParaRPr lang="en-US" dirty="0"/>
          </a:p>
        </p:txBody>
      </p:sp>
    </p:spTree>
    <p:extLst>
      <p:ext uri="{BB962C8B-B14F-4D97-AF65-F5344CB8AC3E}">
        <p14:creationId xmlns:p14="http://schemas.microsoft.com/office/powerpoint/2010/main" val="3087189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PRESIDENTIAL Executive Order on CYBER SECURITY</a:t>
            </a:r>
          </a:p>
        </p:txBody>
      </p:sp>
    </p:spTree>
    <p:extLst>
      <p:ext uri="{BB962C8B-B14F-4D97-AF65-F5344CB8AC3E}">
        <p14:creationId xmlns:p14="http://schemas.microsoft.com/office/powerpoint/2010/main" val="3240990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AB6B-D20E-4B31-9298-5CE9774A7CA0}"/>
              </a:ext>
            </a:extLst>
          </p:cNvPr>
          <p:cNvSpPr>
            <a:spLocks noGrp="1"/>
          </p:cNvSpPr>
          <p:nvPr>
            <p:ph type="title"/>
          </p:nvPr>
        </p:nvSpPr>
        <p:spPr>
          <a:xfrm>
            <a:off x="581192" y="1468189"/>
            <a:ext cx="11029616" cy="598007"/>
          </a:xfrm>
        </p:spPr>
        <p:txBody>
          <a:bodyPr>
            <a:noAutofit/>
          </a:bodyPr>
          <a:lstStyle/>
          <a:p>
            <a:r>
              <a:rPr lang="en-US" dirty="0">
                <a:effectLst/>
                <a:latin typeface="Calibri" panose="020F0502020204030204" pitchFamily="34" charset="0"/>
                <a:ea typeface="Calibri" panose="020F0502020204030204" pitchFamily="34" charset="0"/>
                <a:cs typeface="Calibri" panose="020F0502020204030204" pitchFamily="34" charset="0"/>
              </a:rPr>
              <a:t>Presidential Executive Order on Cyber Security Impact for Wisconsin</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9CF8B21-8FD0-43D2-8897-7F04C4CD15C1}"/>
              </a:ext>
            </a:extLst>
          </p:cNvPr>
          <p:cNvSpPr>
            <a:spLocks noGrp="1"/>
          </p:cNvSpPr>
          <p:nvPr>
            <p:ph idx="1"/>
          </p:nvPr>
        </p:nvSpPr>
        <p:spPr>
          <a:xfrm>
            <a:off x="381167" y="1767192"/>
            <a:ext cx="11029615" cy="4606067"/>
          </a:xfrm>
        </p:spPr>
        <p:txBody>
          <a:bodyPr>
            <a:normAutofit/>
          </a:bodyPr>
          <a:lstStyle/>
          <a:p>
            <a:pPr>
              <a:spcBef>
                <a:spcPts val="0"/>
              </a:spcBef>
              <a:buClr>
                <a:schemeClr val="tx1"/>
              </a:buClr>
            </a:pPr>
            <a:r>
              <a:rPr lang="en-US" sz="2400" dirty="0">
                <a:solidFill>
                  <a:srgbClr val="000000"/>
                </a:solidFill>
                <a:effectLst/>
                <a:latin typeface="Calibri" panose="020F0502020204030204" pitchFamily="34" charset="0"/>
                <a:ea typeface="Times New Roman" panose="02020603050405020304" pitchFamily="18" charset="0"/>
              </a:rPr>
              <a:t>Background:</a:t>
            </a:r>
          </a:p>
          <a:p>
            <a:pPr marL="0" indent="0">
              <a:spcBef>
                <a:spcPts val="0"/>
              </a:spcBef>
              <a:buClr>
                <a:schemeClr val="tx1"/>
              </a:buClr>
              <a:buNone/>
            </a:pPr>
            <a:r>
              <a:rPr lang="en-US" sz="2400" dirty="0">
                <a:solidFill>
                  <a:srgbClr val="000000"/>
                </a:solidFill>
                <a:effectLst/>
                <a:latin typeface="Calibri" panose="020F0502020204030204" pitchFamily="34" charset="0"/>
                <a:ea typeface="Times New Roman" panose="02020603050405020304" pitchFamily="18" charset="0"/>
              </a:rPr>
              <a:t>On May 12, 2021, the Biden administration issued an executive order on improving the nation’s cybersecurity. The administration has outlined some ambitious steps aimed at ensuring the security and privacy of the networks of both public and private sector organizations.</a:t>
            </a:r>
            <a:endParaRPr lang="en-US" sz="2400" dirty="0">
              <a:effectLst/>
              <a:latin typeface="Times New Roman" panose="02020603050405020304" pitchFamily="18" charset="0"/>
              <a:ea typeface="Times New Roman" panose="02020603050405020304" pitchFamily="18" charset="0"/>
            </a:endParaRPr>
          </a:p>
          <a:p>
            <a:pPr>
              <a:spcBef>
                <a:spcPts val="0"/>
              </a:spcBef>
              <a:buClr>
                <a:schemeClr val="tx1"/>
              </a:buClr>
            </a:pPr>
            <a:r>
              <a:rPr lang="en-US" sz="2400" dirty="0">
                <a:solidFill>
                  <a:srgbClr val="000000"/>
                </a:solidFill>
                <a:effectLst/>
                <a:latin typeface="Calibri" panose="020F0502020204030204" pitchFamily="34" charset="0"/>
                <a:ea typeface="Times New Roman" panose="02020603050405020304" pitchFamily="18" charset="0"/>
              </a:rPr>
              <a:t>Why:</a:t>
            </a:r>
          </a:p>
          <a:p>
            <a:pPr marL="594000" lvl="2">
              <a:spcBef>
                <a:spcPts val="0"/>
              </a:spcBef>
              <a:buClr>
                <a:schemeClr val="tx1"/>
              </a:buClr>
            </a:pPr>
            <a:r>
              <a:rPr lang="en-US" sz="2400" dirty="0">
                <a:solidFill>
                  <a:srgbClr val="000000"/>
                </a:solidFill>
                <a:effectLst/>
                <a:latin typeface="Calibri" panose="020F0502020204030204" pitchFamily="34" charset="0"/>
                <a:ea typeface="Times New Roman" panose="02020603050405020304" pitchFamily="18" charset="0"/>
              </a:rPr>
              <a:t>Increased data breaches and ransomware attacks</a:t>
            </a:r>
          </a:p>
          <a:p>
            <a:pPr marL="594000" lvl="2">
              <a:spcBef>
                <a:spcPts val="0"/>
              </a:spcBef>
              <a:buClr>
                <a:schemeClr val="tx1"/>
              </a:buClr>
            </a:pPr>
            <a:r>
              <a:rPr lang="en-US" sz="2400" dirty="0">
                <a:solidFill>
                  <a:srgbClr val="000000"/>
                </a:solidFill>
                <a:latin typeface="Calibri" panose="020F0502020204030204" pitchFamily="34" charset="0"/>
                <a:ea typeface="Times New Roman" panose="02020603050405020304" pitchFamily="18" charset="0"/>
              </a:rPr>
              <a:t>Solarwinds and Colonial Pipeline attacks were a wake-up call</a:t>
            </a:r>
          </a:p>
          <a:p>
            <a:pPr marL="594000" lvl="2">
              <a:spcBef>
                <a:spcPts val="0"/>
              </a:spcBef>
              <a:buClr>
                <a:schemeClr val="tx1"/>
              </a:buClr>
            </a:pPr>
            <a:r>
              <a:rPr lang="en-US" sz="2400" dirty="0">
                <a:solidFill>
                  <a:srgbClr val="000000"/>
                </a:solidFill>
                <a:effectLst/>
                <a:latin typeface="Calibri" panose="020F0502020204030204" pitchFamily="34" charset="0"/>
                <a:ea typeface="Times New Roman" panose="02020603050405020304" pitchFamily="18" charset="0"/>
              </a:rPr>
              <a:t>Increased attacks on public/privately owned critical infrastructure</a:t>
            </a:r>
          </a:p>
          <a:p>
            <a:pPr marL="0" marR="0" indent="0">
              <a:spcBef>
                <a:spcPts val="0"/>
              </a:spcBef>
              <a:buNone/>
            </a:pPr>
            <a:endParaRPr lang="en-US" sz="2400" dirty="0"/>
          </a:p>
        </p:txBody>
      </p:sp>
    </p:spTree>
    <p:extLst>
      <p:ext uri="{BB962C8B-B14F-4D97-AF65-F5344CB8AC3E}">
        <p14:creationId xmlns:p14="http://schemas.microsoft.com/office/powerpoint/2010/main" val="1214543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9C7E-A202-431E-8B9B-8C567B6A49A7}"/>
              </a:ext>
            </a:extLst>
          </p:cNvPr>
          <p:cNvSpPr>
            <a:spLocks noGrp="1"/>
          </p:cNvSpPr>
          <p:nvPr>
            <p:ph type="title"/>
          </p:nvPr>
        </p:nvSpPr>
        <p:spPr/>
        <p:txBody>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Presidential Executive Order on Cyber Security Impact for Wisconsin</a:t>
            </a:r>
            <a:endParaRPr lang="en-US" dirty="0"/>
          </a:p>
        </p:txBody>
      </p:sp>
      <p:sp>
        <p:nvSpPr>
          <p:cNvPr id="3" name="Content Placeholder 2">
            <a:extLst>
              <a:ext uri="{FF2B5EF4-FFF2-40B4-BE49-F238E27FC236}">
                <a16:creationId xmlns:a16="http://schemas.microsoft.com/office/drawing/2014/main" id="{6E0E5089-5500-4900-89CE-6D9CBC0B2E8D}"/>
              </a:ext>
            </a:extLst>
          </p:cNvPr>
          <p:cNvSpPr>
            <a:spLocks noGrp="1"/>
          </p:cNvSpPr>
          <p:nvPr>
            <p:ph idx="1"/>
          </p:nvPr>
        </p:nvSpPr>
        <p:spPr>
          <a:xfrm>
            <a:off x="409742" y="1851884"/>
            <a:ext cx="11029615" cy="4877529"/>
          </a:xfrm>
        </p:spPr>
        <p:txBody>
          <a:bodyPr>
            <a:normAutofit/>
          </a:bodyPr>
          <a:lstStyle/>
          <a:p>
            <a:pPr marL="0" indent="0">
              <a:lnSpc>
                <a:spcPct val="107000"/>
              </a:lnSpc>
              <a:spcBef>
                <a:spcPts val="0"/>
              </a:spcBef>
              <a:spcAft>
                <a:spcPts val="800"/>
              </a:spcAft>
              <a:buNone/>
            </a:pPr>
            <a:r>
              <a:rPr lang="en-US"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Executive Order focused on several areas:</a:t>
            </a: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Updating National Policy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Remove Barriers to Sharing Threat Information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Modernize the Federal Government IT System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Improve Software Supply Chain Security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Establish Cyber Safety Board to review incidentals and share lessons learned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Standardizing the Federal Government’s Playbook for Responding to Cybersecurity Vulnerabilities and Incidents.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Improving Detection of Cybersecurity Vulnerabilities and Incidents on Federal Government Networks.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Improving the Federal Government’s Investigative and Remediation Capabilities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Times New Roman" panose="02020603050405020304" pitchFamily="18" charset="0"/>
              </a:rPr>
              <a:t>Improving Protection for our National Security Systems.</a:t>
            </a:r>
            <a:br>
              <a:rPr lang="en-US" sz="1800"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4667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0DD4-10CC-4B4D-A649-960ECD1D8209}"/>
              </a:ext>
            </a:extLst>
          </p:cNvPr>
          <p:cNvSpPr>
            <a:spLocks noGrp="1"/>
          </p:cNvSpPr>
          <p:nvPr>
            <p:ph type="title"/>
          </p:nvPr>
        </p:nvSpPr>
        <p:spPr/>
        <p:txBody>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Presidential Executive Order on Cyber Security Impact for Wisconsin</a:t>
            </a:r>
            <a:endParaRPr lang="en-US" dirty="0"/>
          </a:p>
        </p:txBody>
      </p:sp>
      <p:sp>
        <p:nvSpPr>
          <p:cNvPr id="3" name="Content Placeholder 2">
            <a:extLst>
              <a:ext uri="{FF2B5EF4-FFF2-40B4-BE49-F238E27FC236}">
                <a16:creationId xmlns:a16="http://schemas.microsoft.com/office/drawing/2014/main" id="{66CBE3E3-BF50-454E-9387-8F1A3724AF47}"/>
              </a:ext>
            </a:extLst>
          </p:cNvPr>
          <p:cNvSpPr>
            <a:spLocks noGrp="1"/>
          </p:cNvSpPr>
          <p:nvPr>
            <p:ph idx="1"/>
          </p:nvPr>
        </p:nvSpPr>
        <p:spPr>
          <a:xfrm>
            <a:off x="581192" y="2180496"/>
            <a:ext cx="11029615" cy="4276288"/>
          </a:xfrm>
        </p:spPr>
        <p:txBody>
          <a:bodyPr>
            <a:normAutofit/>
          </a:bodyPr>
          <a:lstStyle/>
          <a:p>
            <a:pPr marL="0" marR="0" lvl="0" indent="0">
              <a:lnSpc>
                <a:spcPct val="107000"/>
              </a:lnSpc>
              <a:spcBef>
                <a:spcPts val="0"/>
              </a:spcBef>
              <a:spcAft>
                <a:spcPts val="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the impact on the Presidential Executive Order on Cyber Security Impact for Wisconsin?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Font typeface="Wingdings" panose="05000000000000000000" pitchFamily="2" charset="2"/>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cyber security path the Federal Government goes down will flow to the States.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Font typeface="Wingdings" panose="05000000000000000000" pitchFamily="2" charset="2"/>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federal actions will impact our partnering with the Federal government-especially in budgets supporting cyber security.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Tx/>
              <a:buFont typeface="Wingdings" panose="05000000000000000000" pitchFamily="2" charset="2"/>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order will lead to technology changes.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ClrTx/>
              <a:buFont typeface="Wingdings" panose="05000000000000000000" pitchFamily="2" charset="2"/>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impacts Wisconsin-among  the agencies impacted- DOR (Tax/Revenue); DPI (Education); Energy (PSC); Water (DNR); Homeland Security; DHS, DWD (DoL) and DMA.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00528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FD6B-2A86-411F-8C06-3BCE697A749C}"/>
              </a:ext>
            </a:extLst>
          </p:cNvPr>
          <p:cNvSpPr>
            <a:spLocks noGrp="1"/>
          </p:cNvSpPr>
          <p:nvPr>
            <p:ph type="title"/>
          </p:nvPr>
        </p:nvSpPr>
        <p:spPr/>
        <p:txBody>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Presidential Executive Order on Cyber Security Impact for Wisconsin</a:t>
            </a:r>
            <a:endParaRPr lang="en-US" dirty="0"/>
          </a:p>
        </p:txBody>
      </p:sp>
      <p:sp>
        <p:nvSpPr>
          <p:cNvPr id="3" name="Content Placeholder 2">
            <a:extLst>
              <a:ext uri="{FF2B5EF4-FFF2-40B4-BE49-F238E27FC236}">
                <a16:creationId xmlns:a16="http://schemas.microsoft.com/office/drawing/2014/main" id="{D269DA30-287A-4B73-AD77-222D17AFEBFD}"/>
              </a:ext>
            </a:extLst>
          </p:cNvPr>
          <p:cNvSpPr>
            <a:spLocks noGrp="1"/>
          </p:cNvSpPr>
          <p:nvPr>
            <p:ph sz="half" idx="1"/>
          </p:nvPr>
        </p:nvSpPr>
        <p:spPr>
          <a:xfrm>
            <a:off x="245291" y="2041391"/>
            <a:ext cx="5422390" cy="4629997"/>
          </a:xfrm>
        </p:spPr>
        <p:txBody>
          <a:bodyPr>
            <a:normAutofit/>
          </a:bodyPr>
          <a:lstStyle/>
          <a:p>
            <a:pPr marR="0">
              <a:lnSpc>
                <a:spcPct val="107000"/>
              </a:lnSpc>
              <a:spcBef>
                <a:spcPts val="0"/>
              </a:spcBef>
              <a:spcAft>
                <a:spcPts val="80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Establish a cyber security information sharing system for Intelligence, Alerts, Professional Development, and cyber security events.  </a:t>
            </a:r>
          </a:p>
          <a:p>
            <a:pPr marR="0" lvl="0">
              <a:lnSpc>
                <a:spcPct val="107000"/>
              </a:lnSpc>
              <a:spcBef>
                <a:spcPts val="0"/>
              </a:spcBef>
              <a:spcAft>
                <a:spcPts val="0"/>
              </a:spcAft>
              <a:buClr>
                <a:schemeClr val="tx1"/>
              </a:buClr>
              <a:buFont typeface="Wingdings" panose="05000000000000000000" pitchFamily="2"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Invest in Modernizing in Cyber Security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Clr>
                <a:schemeClr val="tx1"/>
              </a:buClr>
              <a:buFont typeface="+mj-lt"/>
              <a:buAutoNum type="alphaLcPeriod"/>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MFA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Clr>
                <a:schemeClr val="tx1"/>
              </a:buClr>
              <a:buFont typeface="+mj-lt"/>
              <a:buAutoNum type="alphaLcPeriod"/>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Secure the Cloud (Hosted, Third Party, SaaS, SAP)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Clr>
                <a:schemeClr val="tx1"/>
              </a:buClr>
              <a:buFont typeface="+mj-lt"/>
              <a:buAutoNum type="alphaLcPeriod"/>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Zero Trust (Devices, applications)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Clr>
                <a:schemeClr val="tx1"/>
              </a:buClr>
              <a:buFont typeface="+mj-lt"/>
              <a:buAutoNum type="alphaLcPeriod"/>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Encryption -Data at Rest, And Data at Transit (O365 Email encryption)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Clr>
                <a:schemeClr val="tx1"/>
              </a:buClr>
              <a:buFont typeface="+mj-lt"/>
              <a:buAutoNum type="alphaLcPeriod"/>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Cloud based logging/SIEM tool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B6116BA1-3481-4474-8800-61BD6E518978}"/>
              </a:ext>
            </a:extLst>
          </p:cNvPr>
          <p:cNvSpPr>
            <a:spLocks noGrp="1"/>
          </p:cNvSpPr>
          <p:nvPr>
            <p:ph sz="half" idx="2"/>
          </p:nvPr>
        </p:nvSpPr>
        <p:spPr>
          <a:xfrm>
            <a:off x="6096000" y="1478830"/>
            <a:ext cx="5422392" cy="3900339"/>
          </a:xfrm>
        </p:spPr>
        <p:txBody>
          <a:bodyPr>
            <a:normAutofit/>
          </a:bodyPr>
          <a:lstStyle/>
          <a:p>
            <a:pPr>
              <a:buClr>
                <a:schemeClr val="tx1"/>
              </a:buCl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Teach-Train on cyber security to state agencies, counties, municipalities, Tribes, and K12.</a:t>
            </a:r>
          </a:p>
          <a:p>
            <a:pPr>
              <a:buClr>
                <a:schemeClr val="tx1"/>
              </a:buCl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Establish a state checking for critical vendors</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tx1"/>
              </a:buClr>
            </a:pPr>
            <a:r>
              <a:rPr lang="en-US" sz="2000" dirty="0">
                <a:solidFill>
                  <a:srgbClr val="000000"/>
                </a:solidFill>
                <a:latin typeface="Calibri" panose="020F0502020204030204" pitchFamily="34" charset="0"/>
                <a:cs typeface="Calibri" panose="020F0502020204030204" pitchFamily="34" charset="0"/>
              </a:rPr>
              <a:t>Enhanced Application Security</a:t>
            </a:r>
          </a:p>
          <a:p>
            <a:endParaRPr lang="en-US" dirty="0"/>
          </a:p>
        </p:txBody>
      </p:sp>
    </p:spTree>
    <p:extLst>
      <p:ext uri="{BB962C8B-B14F-4D97-AF65-F5344CB8AC3E}">
        <p14:creationId xmlns:p14="http://schemas.microsoft.com/office/powerpoint/2010/main" val="2154115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44C6-6FD2-4D99-8825-2A5AE431B274}"/>
              </a:ext>
            </a:extLst>
          </p:cNvPr>
          <p:cNvSpPr>
            <a:spLocks noGrp="1"/>
          </p:cNvSpPr>
          <p:nvPr>
            <p:ph type="title"/>
          </p:nvPr>
        </p:nvSpPr>
        <p:spPr>
          <a:xfrm>
            <a:off x="733261" y="519735"/>
            <a:ext cx="5362739" cy="1143000"/>
          </a:xfrm>
        </p:spPr>
        <p:txBody>
          <a:bodyPr>
            <a:normAutofit/>
          </a:bodyPr>
          <a:lstStyle/>
          <a:p>
            <a:r>
              <a:rPr lang="en-US" sz="3840" dirty="0">
                <a:latin typeface="+mn-lt"/>
              </a:rPr>
              <a:t>Summary</a:t>
            </a:r>
          </a:p>
        </p:txBody>
      </p:sp>
      <p:sp>
        <p:nvSpPr>
          <p:cNvPr id="3" name="Content Placeholder 2">
            <a:extLst>
              <a:ext uri="{FF2B5EF4-FFF2-40B4-BE49-F238E27FC236}">
                <a16:creationId xmlns:a16="http://schemas.microsoft.com/office/drawing/2014/main" id="{2E648807-63B7-432B-B802-A3F14CF23283}"/>
              </a:ext>
            </a:extLst>
          </p:cNvPr>
          <p:cNvSpPr>
            <a:spLocks noGrp="1"/>
          </p:cNvSpPr>
          <p:nvPr>
            <p:ph idx="1"/>
          </p:nvPr>
        </p:nvSpPr>
        <p:spPr>
          <a:xfrm>
            <a:off x="1158240" y="2039112"/>
            <a:ext cx="9875520" cy="4525963"/>
          </a:xfrm>
        </p:spPr>
        <p:txBody>
          <a:bodyPr>
            <a:normAutofit/>
          </a:bodyPr>
          <a:lstStyle/>
          <a:p>
            <a:pPr marL="0" indent="0">
              <a:buClr>
                <a:schemeClr val="tx1"/>
              </a:buClr>
              <a:buNone/>
            </a:pPr>
            <a:r>
              <a:rPr lang="en-US" sz="4000" dirty="0"/>
              <a:t>   Success  in Cyber Security is about the Team </a:t>
            </a:r>
          </a:p>
        </p:txBody>
      </p:sp>
      <p:sp>
        <p:nvSpPr>
          <p:cNvPr id="4" name="Rectangle: Rounded Corners 3">
            <a:extLst>
              <a:ext uri="{FF2B5EF4-FFF2-40B4-BE49-F238E27FC236}">
                <a16:creationId xmlns:a16="http://schemas.microsoft.com/office/drawing/2014/main" id="{C35198E5-62D9-4690-AE5A-FA508DC16D91}"/>
              </a:ext>
            </a:extLst>
          </p:cNvPr>
          <p:cNvSpPr/>
          <p:nvPr/>
        </p:nvSpPr>
        <p:spPr>
          <a:xfrm>
            <a:off x="7873999" y="846138"/>
            <a:ext cx="4003040" cy="2140146"/>
          </a:xfrm>
          <a:prstGeom prst="roundRect">
            <a:avLst>
              <a:gd name="adj" fmla="val 10000"/>
            </a:avLst>
          </a:prstGeom>
          <a:blipFill>
            <a:blip r:embed="rId3" cstate="email">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84730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072E107C-C11A-4265-8969-4F9FD478F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320" y="1349553"/>
            <a:ext cx="4287520" cy="415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56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6">
            <a:extLst>
              <a:ext uri="{FF2B5EF4-FFF2-40B4-BE49-F238E27FC236}">
                <a16:creationId xmlns:a16="http://schemas.microsoft.com/office/drawing/2014/main" id="{E1F54888-16FA-45E3-95D4-83D3E8B5B264}"/>
              </a:ext>
            </a:extLst>
          </p:cNvPr>
          <p:cNvSpPr>
            <a:spLocks noChangeArrowheads="1"/>
          </p:cNvSpPr>
          <p:nvPr/>
        </p:nvSpPr>
        <p:spPr bwMode="auto">
          <a:xfrm>
            <a:off x="620446" y="2410028"/>
            <a:ext cx="2377281" cy="2645152"/>
          </a:xfrm>
          <a:prstGeom prst="rect">
            <a:avLst/>
          </a:prstGeom>
          <a:solidFill>
            <a:srgbClr val="92D050">
              <a:alpha val="52000"/>
            </a:srgbClr>
          </a:solidFill>
          <a:ln>
            <a:noFill/>
          </a:ln>
        </p:spPr>
        <p:txBody>
          <a:bodyPr/>
          <a:lstStyle/>
          <a:p>
            <a:pPr marL="141547" indent="-141547">
              <a:spcBef>
                <a:spcPct val="35000"/>
              </a:spcBef>
              <a:buFont typeface="Wingdings" pitchFamily="2" charset="2"/>
              <a:buChar char="§"/>
              <a:defRPr/>
            </a:pPr>
            <a:r>
              <a:rPr lang="en-US" sz="1600" dirty="0">
                <a:solidFill>
                  <a:srgbClr val="000000"/>
                </a:solidFill>
              </a:rPr>
              <a:t>Cyber attacks</a:t>
            </a:r>
          </a:p>
          <a:p>
            <a:pPr marL="141547" indent="-141547">
              <a:spcBef>
                <a:spcPct val="35000"/>
              </a:spcBef>
              <a:buFont typeface="Wingdings" pitchFamily="2" charset="2"/>
              <a:buChar char="§"/>
              <a:defRPr/>
            </a:pPr>
            <a:r>
              <a:rPr lang="en-US" sz="1600" dirty="0">
                <a:solidFill>
                  <a:srgbClr val="000000"/>
                </a:solidFill>
              </a:rPr>
              <a:t>Organized crime </a:t>
            </a:r>
          </a:p>
          <a:p>
            <a:pPr marL="141547" indent="-141547">
              <a:spcBef>
                <a:spcPct val="35000"/>
              </a:spcBef>
              <a:buFont typeface="Wingdings" pitchFamily="2" charset="2"/>
              <a:buChar char="§"/>
              <a:defRPr/>
            </a:pPr>
            <a:r>
              <a:rPr lang="en-US" sz="1600" dirty="0">
                <a:solidFill>
                  <a:srgbClr val="000000"/>
                </a:solidFill>
              </a:rPr>
              <a:t>Fake Apps and Fake Software</a:t>
            </a:r>
          </a:p>
          <a:p>
            <a:pPr marL="141547" indent="-141547">
              <a:spcBef>
                <a:spcPct val="35000"/>
              </a:spcBef>
              <a:buFont typeface="Wingdings" pitchFamily="2" charset="2"/>
              <a:buChar char="§"/>
              <a:defRPr/>
            </a:pPr>
            <a:r>
              <a:rPr lang="en-US" sz="1600" dirty="0">
                <a:solidFill>
                  <a:srgbClr val="000000"/>
                </a:solidFill>
              </a:rPr>
              <a:t>State-sponsored attacks </a:t>
            </a:r>
          </a:p>
          <a:p>
            <a:pPr marL="141547" indent="-141547">
              <a:spcBef>
                <a:spcPct val="35000"/>
              </a:spcBef>
              <a:buFont typeface="Wingdings" pitchFamily="2" charset="2"/>
              <a:buChar char="§"/>
              <a:defRPr/>
            </a:pPr>
            <a:r>
              <a:rPr lang="en-US" sz="1600" dirty="0">
                <a:solidFill>
                  <a:srgbClr val="000000"/>
                </a:solidFill>
              </a:rPr>
              <a:t>Phishing and executive attacks</a:t>
            </a:r>
          </a:p>
          <a:p>
            <a:pPr marL="141547" indent="-141547">
              <a:spcBef>
                <a:spcPct val="35000"/>
              </a:spcBef>
              <a:buFont typeface="Wingdings" pitchFamily="2" charset="2"/>
              <a:buChar char="§"/>
              <a:defRPr/>
            </a:pPr>
            <a:r>
              <a:rPr lang="en-US" sz="1600" dirty="0">
                <a:solidFill>
                  <a:srgbClr val="000000"/>
                </a:solidFill>
              </a:rPr>
              <a:t>Ransomware</a:t>
            </a:r>
          </a:p>
        </p:txBody>
      </p:sp>
      <p:sp>
        <p:nvSpPr>
          <p:cNvPr id="7172" name="Rectangle 17">
            <a:extLst>
              <a:ext uri="{FF2B5EF4-FFF2-40B4-BE49-F238E27FC236}">
                <a16:creationId xmlns:a16="http://schemas.microsoft.com/office/drawing/2014/main" id="{DCA7DC55-DF23-441D-AE45-6B700E23974B}"/>
              </a:ext>
            </a:extLst>
          </p:cNvPr>
          <p:cNvSpPr>
            <a:spLocks noChangeArrowheads="1"/>
          </p:cNvSpPr>
          <p:nvPr/>
        </p:nvSpPr>
        <p:spPr bwMode="auto">
          <a:xfrm>
            <a:off x="620447" y="952023"/>
            <a:ext cx="2377281" cy="1436991"/>
          </a:xfrm>
          <a:prstGeom prst="rect">
            <a:avLst/>
          </a:prstGeom>
          <a:solidFill>
            <a:srgbClr val="00B0F0">
              <a:alpha val="50000"/>
            </a:srgbClr>
          </a:solidFill>
          <a:ln>
            <a:noFill/>
          </a:ln>
        </p:spPr>
        <p:txBody>
          <a:bodyPr tIns="76200" bIns="76200"/>
          <a:lstStyle/>
          <a:p>
            <a:pPr eaLnBrk="1" hangingPunct="1">
              <a:spcBef>
                <a:spcPct val="100000"/>
              </a:spcBef>
              <a:defRPr/>
            </a:pPr>
            <a:r>
              <a:rPr lang="en-US" b="1" u="sng" dirty="0"/>
              <a:t>External threats</a:t>
            </a:r>
          </a:p>
          <a:p>
            <a:pPr eaLnBrk="1" hangingPunct="1">
              <a:spcBef>
                <a:spcPct val="100000"/>
              </a:spcBef>
              <a:defRPr/>
            </a:pPr>
            <a:r>
              <a:rPr lang="en-US" sz="1600" dirty="0"/>
              <a:t>Sharp rise in external attacks from non-traditional sources</a:t>
            </a:r>
          </a:p>
        </p:txBody>
      </p:sp>
      <p:sp>
        <p:nvSpPr>
          <p:cNvPr id="7173" name="Rectangle 19">
            <a:extLst>
              <a:ext uri="{FF2B5EF4-FFF2-40B4-BE49-F238E27FC236}">
                <a16:creationId xmlns:a16="http://schemas.microsoft.com/office/drawing/2014/main" id="{2566F0E0-80F7-4D57-AD06-65A6E20C3FE2}"/>
              </a:ext>
            </a:extLst>
          </p:cNvPr>
          <p:cNvSpPr>
            <a:spLocks noChangeArrowheads="1"/>
          </p:cNvSpPr>
          <p:nvPr/>
        </p:nvSpPr>
        <p:spPr bwMode="auto">
          <a:xfrm>
            <a:off x="4775819" y="2420537"/>
            <a:ext cx="2366698" cy="2645152"/>
          </a:xfrm>
          <a:prstGeom prst="rect">
            <a:avLst/>
          </a:prstGeom>
          <a:solidFill>
            <a:srgbClr val="92D050">
              <a:alpha val="67000"/>
            </a:srgbClr>
          </a:solidFill>
          <a:ln>
            <a:noFill/>
          </a:ln>
        </p:spPr>
        <p:txBody>
          <a:bodyPr/>
          <a:lstStyle/>
          <a:p>
            <a:pPr marL="141547" indent="-141547">
              <a:spcBef>
                <a:spcPct val="35000"/>
              </a:spcBef>
              <a:buFont typeface="Wingdings" pitchFamily="2" charset="2"/>
              <a:buChar char="§"/>
              <a:defRPr/>
            </a:pPr>
            <a:r>
              <a:rPr lang="en-US" sz="1600" dirty="0">
                <a:solidFill>
                  <a:srgbClr val="000000"/>
                </a:solidFill>
              </a:rPr>
              <a:t>Accidents and/or mistakes</a:t>
            </a:r>
          </a:p>
          <a:p>
            <a:pPr marL="141547" indent="-141547">
              <a:spcBef>
                <a:spcPct val="35000"/>
              </a:spcBef>
              <a:buFont typeface="Wingdings" pitchFamily="2" charset="2"/>
              <a:buChar char="§"/>
              <a:defRPr/>
            </a:pPr>
            <a:r>
              <a:rPr lang="en-US" sz="1600" dirty="0">
                <a:solidFill>
                  <a:srgbClr val="000000"/>
                </a:solidFill>
              </a:rPr>
              <a:t>Failure to Patch Vulnerabilities</a:t>
            </a:r>
          </a:p>
          <a:p>
            <a:pPr marL="141547" indent="-141547">
              <a:spcBef>
                <a:spcPct val="35000"/>
              </a:spcBef>
              <a:buFont typeface="Wingdings" pitchFamily="2" charset="2"/>
              <a:buChar char="§"/>
              <a:defRPr/>
            </a:pPr>
            <a:r>
              <a:rPr lang="en-US" sz="1600" dirty="0">
                <a:solidFill>
                  <a:srgbClr val="000000"/>
                </a:solidFill>
              </a:rPr>
              <a:t>Internal breaches</a:t>
            </a:r>
          </a:p>
          <a:p>
            <a:pPr marL="141547" indent="-141547">
              <a:spcBef>
                <a:spcPct val="35000"/>
              </a:spcBef>
              <a:buFont typeface="Wingdings" pitchFamily="2" charset="2"/>
              <a:buChar char="§"/>
              <a:defRPr/>
            </a:pPr>
            <a:r>
              <a:rPr lang="en-US" sz="1600" dirty="0">
                <a:solidFill>
                  <a:srgbClr val="000000"/>
                </a:solidFill>
              </a:rPr>
              <a:t>Disgruntled employee actions</a:t>
            </a:r>
          </a:p>
          <a:p>
            <a:pPr marL="141547" indent="-141547">
              <a:spcBef>
                <a:spcPct val="35000"/>
              </a:spcBef>
              <a:buFont typeface="Wingdings" pitchFamily="2" charset="2"/>
              <a:buChar char="§"/>
              <a:defRPr/>
            </a:pPr>
            <a:r>
              <a:rPr lang="en-US" sz="1600" dirty="0">
                <a:solidFill>
                  <a:srgbClr val="000000"/>
                </a:solidFill>
              </a:rPr>
              <a:t>Deliberately bypassing Security</a:t>
            </a:r>
          </a:p>
        </p:txBody>
      </p:sp>
      <p:sp>
        <p:nvSpPr>
          <p:cNvPr id="7174" name="Rectangle 20">
            <a:extLst>
              <a:ext uri="{FF2B5EF4-FFF2-40B4-BE49-F238E27FC236}">
                <a16:creationId xmlns:a16="http://schemas.microsoft.com/office/drawing/2014/main" id="{114AC630-DFDE-46C3-8CA2-407C0C4DF079}"/>
              </a:ext>
            </a:extLst>
          </p:cNvPr>
          <p:cNvSpPr>
            <a:spLocks noChangeArrowheads="1"/>
          </p:cNvSpPr>
          <p:nvPr/>
        </p:nvSpPr>
        <p:spPr bwMode="auto">
          <a:xfrm>
            <a:off x="4751612" y="952023"/>
            <a:ext cx="2377282" cy="1458007"/>
          </a:xfrm>
          <a:prstGeom prst="rect">
            <a:avLst/>
          </a:prstGeom>
          <a:solidFill>
            <a:srgbClr val="00B0F0">
              <a:alpha val="61000"/>
            </a:srgbClr>
          </a:solidFill>
          <a:ln>
            <a:noFill/>
          </a:ln>
        </p:spPr>
        <p:txBody>
          <a:bodyPr tIns="76200" bIns="76200"/>
          <a:lstStyle/>
          <a:p>
            <a:pPr eaLnBrk="1" hangingPunct="1">
              <a:spcBef>
                <a:spcPct val="100000"/>
              </a:spcBef>
              <a:defRPr/>
            </a:pPr>
            <a:r>
              <a:rPr lang="en-US" b="1" u="sng" dirty="0"/>
              <a:t>Internal threats</a:t>
            </a:r>
          </a:p>
          <a:p>
            <a:pPr eaLnBrk="1" hangingPunct="1">
              <a:spcBef>
                <a:spcPct val="100000"/>
              </a:spcBef>
              <a:defRPr/>
            </a:pPr>
            <a:r>
              <a:rPr lang="en-US" sz="1600" dirty="0"/>
              <a:t>Ongoing risk of careless and malicious insider behavior</a:t>
            </a:r>
          </a:p>
        </p:txBody>
      </p:sp>
      <p:sp>
        <p:nvSpPr>
          <p:cNvPr id="7175" name="Rectangle 22">
            <a:extLst>
              <a:ext uri="{FF2B5EF4-FFF2-40B4-BE49-F238E27FC236}">
                <a16:creationId xmlns:a16="http://schemas.microsoft.com/office/drawing/2014/main" id="{B7FF2DCF-068B-4562-B09E-E804551A3DBE}"/>
              </a:ext>
            </a:extLst>
          </p:cNvPr>
          <p:cNvSpPr>
            <a:spLocks noChangeArrowheads="1"/>
          </p:cNvSpPr>
          <p:nvPr/>
        </p:nvSpPr>
        <p:spPr bwMode="auto">
          <a:xfrm>
            <a:off x="8896403" y="2390033"/>
            <a:ext cx="2293938" cy="2665147"/>
          </a:xfrm>
          <a:prstGeom prst="rect">
            <a:avLst/>
          </a:prstGeom>
          <a:solidFill>
            <a:srgbClr val="92D050">
              <a:alpha val="91000"/>
            </a:srgbClr>
          </a:solidFill>
          <a:ln>
            <a:noFill/>
          </a:ln>
        </p:spPr>
        <p:txBody>
          <a:bodyPr/>
          <a:lstStyle/>
          <a:p>
            <a:pPr marL="141547" indent="-141547">
              <a:spcBef>
                <a:spcPct val="35000"/>
              </a:spcBef>
              <a:buFont typeface="Wingdings" pitchFamily="2" charset="2"/>
              <a:buChar char="§"/>
              <a:defRPr/>
            </a:pPr>
            <a:r>
              <a:rPr lang="en-US" sz="1600" dirty="0"/>
              <a:t>National regulations</a:t>
            </a:r>
          </a:p>
          <a:p>
            <a:pPr marL="141547" indent="-141547">
              <a:spcBef>
                <a:spcPct val="35000"/>
              </a:spcBef>
              <a:buFont typeface="Wingdings" pitchFamily="2" charset="2"/>
              <a:buChar char="§"/>
              <a:defRPr/>
            </a:pPr>
            <a:r>
              <a:rPr lang="en-US" sz="1600" dirty="0"/>
              <a:t>Education standards</a:t>
            </a:r>
          </a:p>
          <a:p>
            <a:pPr marL="141547" indent="-141547">
              <a:spcBef>
                <a:spcPct val="35000"/>
              </a:spcBef>
              <a:buFont typeface="Wingdings" pitchFamily="2" charset="2"/>
              <a:buChar char="§"/>
              <a:defRPr/>
            </a:pPr>
            <a:r>
              <a:rPr lang="en-US" sz="1600" dirty="0"/>
              <a:t>State Laws</a:t>
            </a:r>
          </a:p>
          <a:p>
            <a:pPr marL="141547" indent="-141547">
              <a:spcBef>
                <a:spcPct val="35000"/>
              </a:spcBef>
              <a:buFont typeface="Wingdings" pitchFamily="2" charset="2"/>
              <a:buChar char="§"/>
              <a:defRPr/>
            </a:pPr>
            <a:r>
              <a:rPr lang="en-US" sz="1600" dirty="0"/>
              <a:t>Executive Order on Cyber Security</a:t>
            </a:r>
          </a:p>
          <a:p>
            <a:pPr marL="141547" indent="-141547">
              <a:spcBef>
                <a:spcPct val="35000"/>
              </a:spcBef>
              <a:buFont typeface="Wingdings" pitchFamily="2" charset="2"/>
              <a:buChar char="§"/>
              <a:defRPr/>
            </a:pPr>
            <a:r>
              <a:rPr lang="en-US" sz="1600" dirty="0"/>
              <a:t>Potential new legislation</a:t>
            </a:r>
          </a:p>
          <a:p>
            <a:pPr marL="141547" indent="-141547">
              <a:spcBef>
                <a:spcPct val="35000"/>
              </a:spcBef>
              <a:buFont typeface="Wingdings" pitchFamily="2" charset="2"/>
              <a:buChar char="§"/>
              <a:defRPr/>
            </a:pPr>
            <a:r>
              <a:rPr lang="en-US" sz="1600" dirty="0"/>
              <a:t>Privacy</a:t>
            </a:r>
          </a:p>
        </p:txBody>
      </p:sp>
      <p:sp>
        <p:nvSpPr>
          <p:cNvPr id="7176" name="Rectangle 23">
            <a:extLst>
              <a:ext uri="{FF2B5EF4-FFF2-40B4-BE49-F238E27FC236}">
                <a16:creationId xmlns:a16="http://schemas.microsoft.com/office/drawing/2014/main" id="{38170A95-4AC9-4D62-8157-50B5E8D5B561}"/>
              </a:ext>
            </a:extLst>
          </p:cNvPr>
          <p:cNvSpPr>
            <a:spLocks noChangeArrowheads="1"/>
          </p:cNvSpPr>
          <p:nvPr/>
        </p:nvSpPr>
        <p:spPr bwMode="auto">
          <a:xfrm>
            <a:off x="8896403" y="952021"/>
            <a:ext cx="2293938" cy="1458007"/>
          </a:xfrm>
          <a:prstGeom prst="rect">
            <a:avLst/>
          </a:prstGeom>
          <a:solidFill>
            <a:srgbClr val="00B0F0">
              <a:alpha val="84000"/>
            </a:srgbClr>
          </a:solidFill>
          <a:ln>
            <a:noFill/>
          </a:ln>
        </p:spPr>
        <p:txBody>
          <a:bodyPr tIns="76200" bIns="76200"/>
          <a:lstStyle/>
          <a:p>
            <a:pPr eaLnBrk="1" hangingPunct="1">
              <a:spcBef>
                <a:spcPct val="100000"/>
              </a:spcBef>
              <a:defRPr/>
            </a:pPr>
            <a:r>
              <a:rPr lang="en-US" b="1" u="sng" dirty="0"/>
              <a:t>Compliance</a:t>
            </a:r>
          </a:p>
          <a:p>
            <a:pPr eaLnBrk="1" hangingPunct="1">
              <a:spcBef>
                <a:spcPct val="100000"/>
              </a:spcBef>
              <a:defRPr/>
            </a:pPr>
            <a:r>
              <a:rPr lang="en-US" sz="1600" dirty="0"/>
              <a:t>Huge increase in the number of mandates</a:t>
            </a:r>
          </a:p>
        </p:txBody>
      </p:sp>
      <p:sp>
        <p:nvSpPr>
          <p:cNvPr id="18" name="Rectangle 17">
            <a:extLst>
              <a:ext uri="{FF2B5EF4-FFF2-40B4-BE49-F238E27FC236}">
                <a16:creationId xmlns:a16="http://schemas.microsoft.com/office/drawing/2014/main" id="{F79ACB22-C9DE-46AF-BE4E-C2178359AD81}"/>
              </a:ext>
            </a:extLst>
          </p:cNvPr>
          <p:cNvSpPr/>
          <p:nvPr/>
        </p:nvSpPr>
        <p:spPr bwMode="auto">
          <a:xfrm>
            <a:off x="1419486" y="3919327"/>
            <a:ext cx="1023938" cy="1547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 Box 2">
            <a:extLst>
              <a:ext uri="{FF2B5EF4-FFF2-40B4-BE49-F238E27FC236}">
                <a16:creationId xmlns:a16="http://schemas.microsoft.com/office/drawing/2014/main" id="{BADD7BE5-5148-441C-BED3-94A11C1C5782}"/>
              </a:ext>
            </a:extLst>
          </p:cNvPr>
          <p:cNvSpPr txBox="1">
            <a:spLocks noChangeArrowheads="1"/>
          </p:cNvSpPr>
          <p:nvPr>
            <p:custDataLst>
              <p:tags r:id="rId1"/>
            </p:custDataLst>
          </p:nvPr>
        </p:nvSpPr>
        <p:spPr bwMode="auto">
          <a:xfrm>
            <a:off x="9964324" y="5439647"/>
            <a:ext cx="1817869" cy="932660"/>
          </a:xfrm>
          <a:prstGeom prst="rect">
            <a:avLst/>
          </a:prstGeom>
          <a:solidFill>
            <a:srgbClr val="00B0F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400" b="1" dirty="0">
                <a:solidFill>
                  <a:srgbClr val="000000"/>
                </a:solidFill>
                <a:latin typeface="Century"/>
                <a:cs typeface="Century"/>
              </a:rPr>
              <a:t>Cracker:</a:t>
            </a:r>
          </a:p>
          <a:p>
            <a:pPr eaLnBrk="1" hangingPunct="1"/>
            <a:r>
              <a:rPr lang="en-US" sz="1400" dirty="0">
                <a:solidFill>
                  <a:srgbClr val="000000"/>
                </a:solidFill>
                <a:latin typeface="Century"/>
                <a:cs typeface="Century"/>
              </a:rPr>
              <a:t>Computer-savvy </a:t>
            </a:r>
          </a:p>
          <a:p>
            <a:pPr eaLnBrk="1" hangingPunct="1"/>
            <a:r>
              <a:rPr lang="en-US" sz="1400" dirty="0">
                <a:solidFill>
                  <a:srgbClr val="000000"/>
                </a:solidFill>
                <a:latin typeface="Century"/>
                <a:cs typeface="Century"/>
              </a:rPr>
              <a:t>programmer creates</a:t>
            </a:r>
          </a:p>
          <a:p>
            <a:pPr eaLnBrk="1" hangingPunct="1"/>
            <a:r>
              <a:rPr lang="en-US" sz="1400" dirty="0">
                <a:solidFill>
                  <a:srgbClr val="000000"/>
                </a:solidFill>
                <a:latin typeface="Century"/>
                <a:cs typeface="Century"/>
              </a:rPr>
              <a:t>attack software</a:t>
            </a:r>
          </a:p>
        </p:txBody>
      </p:sp>
      <p:sp>
        <p:nvSpPr>
          <p:cNvPr id="11" name="Text Box 3">
            <a:extLst>
              <a:ext uri="{FF2B5EF4-FFF2-40B4-BE49-F238E27FC236}">
                <a16:creationId xmlns:a16="http://schemas.microsoft.com/office/drawing/2014/main" id="{D0B88C6B-6375-4646-B6A9-30C11812464B}"/>
              </a:ext>
            </a:extLst>
          </p:cNvPr>
          <p:cNvSpPr txBox="1">
            <a:spLocks noChangeArrowheads="1"/>
          </p:cNvSpPr>
          <p:nvPr>
            <p:custDataLst>
              <p:tags r:id="rId2"/>
            </p:custDataLst>
          </p:nvPr>
        </p:nvSpPr>
        <p:spPr bwMode="auto">
          <a:xfrm>
            <a:off x="292642" y="5408202"/>
            <a:ext cx="2366698" cy="932660"/>
          </a:xfrm>
          <a:prstGeom prst="rect">
            <a:avLst/>
          </a:prstGeom>
          <a:solidFill>
            <a:srgbClr val="00B0F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400" b="1" dirty="0">
                <a:solidFill>
                  <a:srgbClr val="000000"/>
                </a:solidFill>
                <a:latin typeface="Century"/>
                <a:cs typeface="Century"/>
              </a:rPr>
              <a:t>Script Kiddies</a:t>
            </a:r>
            <a:r>
              <a:rPr lang="en-US" sz="1400" dirty="0">
                <a:solidFill>
                  <a:srgbClr val="000000"/>
                </a:solidFill>
                <a:latin typeface="Century"/>
                <a:cs typeface="Century"/>
              </a:rPr>
              <a:t>:</a:t>
            </a:r>
          </a:p>
          <a:p>
            <a:pPr eaLnBrk="1" hangingPunct="1"/>
            <a:r>
              <a:rPr lang="en-US" sz="1400" dirty="0">
                <a:solidFill>
                  <a:srgbClr val="000000"/>
                </a:solidFill>
                <a:latin typeface="Century"/>
                <a:cs typeface="Century"/>
              </a:rPr>
              <a:t>Unsophisticated computer users who only know how to execute programs</a:t>
            </a:r>
          </a:p>
        </p:txBody>
      </p:sp>
      <p:sp>
        <p:nvSpPr>
          <p:cNvPr id="12" name="Text Box 5">
            <a:extLst>
              <a:ext uri="{FF2B5EF4-FFF2-40B4-BE49-F238E27FC236}">
                <a16:creationId xmlns:a16="http://schemas.microsoft.com/office/drawing/2014/main" id="{95D09AB8-09EA-48BC-B016-C72601F48297}"/>
              </a:ext>
            </a:extLst>
          </p:cNvPr>
          <p:cNvSpPr txBox="1">
            <a:spLocks noChangeArrowheads="1"/>
          </p:cNvSpPr>
          <p:nvPr>
            <p:custDataLst>
              <p:tags r:id="rId3"/>
            </p:custDataLst>
          </p:nvPr>
        </p:nvSpPr>
        <p:spPr bwMode="auto">
          <a:xfrm>
            <a:off x="6796600" y="5439647"/>
            <a:ext cx="2739286" cy="932660"/>
          </a:xfrm>
          <a:prstGeom prst="rect">
            <a:avLst/>
          </a:prstGeom>
          <a:solidFill>
            <a:srgbClr val="00B0F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400" b="1" dirty="0">
                <a:solidFill>
                  <a:srgbClr val="000000"/>
                </a:solidFill>
                <a:latin typeface="Century"/>
              </a:rPr>
              <a:t>Criminals: </a:t>
            </a:r>
            <a:r>
              <a:rPr lang="en-US" sz="1400" dirty="0">
                <a:solidFill>
                  <a:srgbClr val="000000"/>
                </a:solidFill>
                <a:latin typeface="Century"/>
              </a:rPr>
              <a:t>Create &amp; sell bots -&gt; generate spam; Sell credit card numbers, etc.…Sell hacking  services</a:t>
            </a:r>
            <a:endParaRPr lang="en-US" sz="1050" dirty="0">
              <a:solidFill>
                <a:srgbClr val="FFFFFF"/>
              </a:solidFill>
            </a:endParaRPr>
          </a:p>
        </p:txBody>
      </p:sp>
      <p:sp>
        <p:nvSpPr>
          <p:cNvPr id="13" name="Text Box 5">
            <a:extLst>
              <a:ext uri="{FF2B5EF4-FFF2-40B4-BE49-F238E27FC236}">
                <a16:creationId xmlns:a16="http://schemas.microsoft.com/office/drawing/2014/main" id="{BA292D59-28F2-44FB-B2E7-FAC457B829E6}"/>
              </a:ext>
            </a:extLst>
          </p:cNvPr>
          <p:cNvSpPr txBox="1">
            <a:spLocks noChangeArrowheads="1"/>
          </p:cNvSpPr>
          <p:nvPr>
            <p:custDataLst>
              <p:tags r:id="rId4"/>
            </p:custDataLst>
          </p:nvPr>
        </p:nvSpPr>
        <p:spPr bwMode="auto">
          <a:xfrm>
            <a:off x="3028704" y="5439647"/>
            <a:ext cx="2366698" cy="932660"/>
          </a:xfrm>
          <a:prstGeom prst="rect">
            <a:avLst/>
          </a:prstGeom>
          <a:solidFill>
            <a:srgbClr val="00B0F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67500" tIns="35100" rIns="67500" bIns="351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charset="0"/>
              </a:defRPr>
            </a:lvl9pPr>
          </a:lstStyle>
          <a:p>
            <a:pPr eaLnBrk="1" hangingPunct="1"/>
            <a:r>
              <a:rPr lang="en-US" sz="1400" b="1" dirty="0">
                <a:solidFill>
                  <a:srgbClr val="000000"/>
                </a:solidFill>
                <a:latin typeface="Century"/>
                <a:cs typeface="Century"/>
              </a:rPr>
              <a:t>Nation-States: </a:t>
            </a:r>
            <a:r>
              <a:rPr lang="en-US" sz="1400" dirty="0">
                <a:solidFill>
                  <a:srgbClr val="000000"/>
                </a:solidFill>
                <a:latin typeface="Century"/>
                <a:cs typeface="Century"/>
              </a:rPr>
              <a:t>Build and Sell Scripts; Ransomware as a Service, Hacking, Stealing</a:t>
            </a:r>
            <a:endParaRPr lang="en-US" sz="1100" dirty="0">
              <a:solidFill>
                <a:srgbClr val="FFFFFF"/>
              </a:solidFill>
            </a:endParaRPr>
          </a:p>
        </p:txBody>
      </p:sp>
      <p:sp>
        <p:nvSpPr>
          <p:cNvPr id="2" name="TextBox 1">
            <a:extLst>
              <a:ext uri="{FF2B5EF4-FFF2-40B4-BE49-F238E27FC236}">
                <a16:creationId xmlns:a16="http://schemas.microsoft.com/office/drawing/2014/main" id="{6F1FEE74-A53D-4447-B822-C661F32EBB88}"/>
              </a:ext>
            </a:extLst>
          </p:cNvPr>
          <p:cNvSpPr txBox="1"/>
          <p:nvPr/>
        </p:nvSpPr>
        <p:spPr>
          <a:xfrm>
            <a:off x="211142" y="0"/>
            <a:ext cx="3440625" cy="461665"/>
          </a:xfrm>
          <a:prstGeom prst="rect">
            <a:avLst/>
          </a:prstGeom>
          <a:noFill/>
        </p:spPr>
        <p:txBody>
          <a:bodyPr wrap="square" rtlCol="0">
            <a:spAutoFit/>
          </a:bodyPr>
          <a:lstStyle/>
          <a:p>
            <a:pPr algn="ctr"/>
            <a:r>
              <a:rPr lang="en-US" sz="2400" b="1" dirty="0"/>
              <a:t>SECURITY CHALLENGES</a:t>
            </a:r>
          </a:p>
        </p:txBody>
      </p:sp>
    </p:spTree>
    <p:extLst>
      <p:ext uri="{BB962C8B-B14F-4D97-AF65-F5344CB8AC3E}">
        <p14:creationId xmlns:p14="http://schemas.microsoft.com/office/powerpoint/2010/main" val="25138494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9F959CEB-91EF-478F-87ED-1A0ED45C62A6}"/>
              </a:ext>
            </a:extLst>
          </p:cNvPr>
          <p:cNvSpPr>
            <a:spLocks noGrp="1" noChangeArrowheads="1"/>
          </p:cNvSpPr>
          <p:nvPr>
            <p:ph type="title"/>
          </p:nvPr>
        </p:nvSpPr>
        <p:spPr>
          <a:xfrm>
            <a:off x="564250" y="1055802"/>
            <a:ext cx="5681467" cy="663569"/>
          </a:xfrm>
        </p:spPr>
        <p:txBody>
          <a:bodyPr>
            <a:normAutofit/>
          </a:bodyPr>
          <a:lstStyle/>
          <a:p>
            <a:r>
              <a:rPr lang="en-US" altLang="en-US" sz="3600" b="1" dirty="0"/>
              <a:t>Multiple Attack Methods</a:t>
            </a:r>
          </a:p>
        </p:txBody>
      </p:sp>
      <p:sp>
        <p:nvSpPr>
          <p:cNvPr id="25604" name="Rectangle 3">
            <a:extLst>
              <a:ext uri="{FF2B5EF4-FFF2-40B4-BE49-F238E27FC236}">
                <a16:creationId xmlns:a16="http://schemas.microsoft.com/office/drawing/2014/main" id="{56A61C97-8F9C-40AF-ACDF-1E7041E218C0}"/>
              </a:ext>
            </a:extLst>
          </p:cNvPr>
          <p:cNvSpPr>
            <a:spLocks noGrp="1" noChangeArrowheads="1"/>
          </p:cNvSpPr>
          <p:nvPr>
            <p:ph idx="1"/>
          </p:nvPr>
        </p:nvSpPr>
        <p:spPr>
          <a:xfrm>
            <a:off x="396702" y="3140015"/>
            <a:ext cx="9274031" cy="4382219"/>
          </a:xfrm>
        </p:spPr>
        <p:txBody>
          <a:bodyPr>
            <a:normAutofit/>
          </a:bodyPr>
          <a:lstStyle/>
          <a:p>
            <a:pPr>
              <a:buClrTx/>
            </a:pPr>
            <a:r>
              <a:rPr lang="en-US" altLang="en-US" sz="2600" b="1" dirty="0">
                <a:solidFill>
                  <a:schemeClr val="tx1"/>
                </a:solidFill>
              </a:rPr>
              <a:t>Social Engineering is the biggest threat</a:t>
            </a:r>
          </a:p>
          <a:p>
            <a:pPr>
              <a:buClrTx/>
            </a:pPr>
            <a:r>
              <a:rPr lang="en-US" altLang="en-US" sz="2600" b="1" dirty="0">
                <a:solidFill>
                  <a:schemeClr val="tx1"/>
                </a:solidFill>
              </a:rPr>
              <a:t>Scanning</a:t>
            </a:r>
          </a:p>
          <a:p>
            <a:pPr>
              <a:buClrTx/>
            </a:pPr>
            <a:r>
              <a:rPr lang="en-US" altLang="en-US" sz="2600" b="1" dirty="0">
                <a:solidFill>
                  <a:schemeClr val="tx1"/>
                </a:solidFill>
              </a:rPr>
              <a:t>Phishing</a:t>
            </a:r>
          </a:p>
          <a:p>
            <a:pPr>
              <a:buClrTx/>
            </a:pPr>
            <a:r>
              <a:rPr lang="en-US" altLang="en-US" sz="2600" b="1" dirty="0">
                <a:solidFill>
                  <a:schemeClr val="tx1"/>
                </a:solidFill>
              </a:rPr>
              <a:t>Active Web Site Attacks</a:t>
            </a:r>
          </a:p>
          <a:p>
            <a:pPr>
              <a:buClrTx/>
            </a:pPr>
            <a:r>
              <a:rPr lang="en-US" altLang="en-US" sz="2600" b="1" dirty="0">
                <a:solidFill>
                  <a:schemeClr val="tx1"/>
                </a:solidFill>
              </a:rPr>
              <a:t>Ransomware as a Service Business</a:t>
            </a:r>
          </a:p>
          <a:p>
            <a:pPr>
              <a:buClrTx/>
            </a:pPr>
            <a:r>
              <a:rPr lang="en-US" altLang="en-US" sz="2600" b="1" dirty="0">
                <a:solidFill>
                  <a:schemeClr val="tx1"/>
                </a:solidFill>
              </a:rPr>
              <a:t>Hacking Internet Forums on the “Dark Web” Sell Scripts</a:t>
            </a:r>
          </a:p>
          <a:p>
            <a:pPr lvl="1">
              <a:lnSpc>
                <a:spcPct val="80000"/>
              </a:lnSpc>
              <a:buClrTx/>
            </a:pPr>
            <a:r>
              <a:rPr lang="en-US" altLang="en-US" sz="2600" b="1" dirty="0">
                <a:solidFill>
                  <a:schemeClr val="tx1"/>
                </a:solidFill>
              </a:rPr>
              <a:t>Exploits within hours of public release of patches</a:t>
            </a:r>
          </a:p>
          <a:p>
            <a:pPr lvl="1">
              <a:lnSpc>
                <a:spcPct val="80000"/>
              </a:lnSpc>
              <a:buClrTx/>
            </a:pPr>
            <a:r>
              <a:rPr lang="en-US" altLang="en-US" sz="2600" b="1" dirty="0">
                <a:solidFill>
                  <a:schemeClr val="tx1"/>
                </a:solidFill>
              </a:rPr>
              <a:t>On-Line Scripts for sale</a:t>
            </a:r>
          </a:p>
          <a:p>
            <a:pPr lvl="1">
              <a:lnSpc>
                <a:spcPct val="80000"/>
              </a:lnSpc>
              <a:buClrTx/>
            </a:pPr>
            <a:endParaRPr lang="en-US" altLang="en-US" sz="2600" b="1" dirty="0">
              <a:solidFill>
                <a:schemeClr val="tx1"/>
              </a:solidFill>
            </a:endParaRPr>
          </a:p>
          <a:p>
            <a:endParaRPr lang="en-US" altLang="en-US" dirty="0"/>
          </a:p>
          <a:p>
            <a:endParaRPr lang="en-US" altLang="en-US" dirty="0"/>
          </a:p>
          <a:p>
            <a:endParaRPr lang="en-US" altLang="en-US" sz="1750" dirty="0"/>
          </a:p>
          <a:p>
            <a:pPr lvl="1"/>
            <a:endParaRPr lang="en-US" altLang="en-US" sz="1500" dirty="0"/>
          </a:p>
        </p:txBody>
      </p:sp>
    </p:spTree>
    <p:extLst>
      <p:ext uri="{BB962C8B-B14F-4D97-AF65-F5344CB8AC3E}">
        <p14:creationId xmlns:p14="http://schemas.microsoft.com/office/powerpoint/2010/main" val="310715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281" y="1649222"/>
            <a:ext cx="9529692" cy="5100369"/>
          </a:xfrm>
        </p:spPr>
        <p:txBody>
          <a:bodyPr>
            <a:normAutofit/>
          </a:bodyPr>
          <a:lstStyle/>
          <a:p>
            <a:pPr marL="637223" lvl="1" indent="-457200">
              <a:buClrTx/>
            </a:pPr>
            <a:r>
              <a:rPr lang="en-US" b="1" dirty="0"/>
              <a:t>A form of malware that when executed, encrypts user data and/or denies use of workstation.</a:t>
            </a:r>
          </a:p>
          <a:p>
            <a:pPr marL="637223" lvl="1" indent="-457200">
              <a:buClrTx/>
            </a:pPr>
            <a:r>
              <a:rPr lang="en-US" b="1" dirty="0"/>
              <a:t>Demands a ransom payment in exchange for decryption keys </a:t>
            </a:r>
          </a:p>
          <a:p>
            <a:pPr marL="637223" lvl="1" indent="-457200">
              <a:buClrTx/>
            </a:pPr>
            <a:r>
              <a:rPr lang="en-US" b="1" dirty="0"/>
              <a:t>Targets small, medium, large business, hospitals, police, govt’s, individuals</a:t>
            </a:r>
          </a:p>
          <a:p>
            <a:pPr marL="637223" lvl="1" indent="-457200">
              <a:buClrTx/>
            </a:pPr>
            <a:r>
              <a:rPr lang="en-US" b="1" dirty="0"/>
              <a:t>Delivery channels: Websites, Malvertising, Email</a:t>
            </a:r>
          </a:p>
          <a:p>
            <a:pPr marL="637223" lvl="1" indent="-457200">
              <a:buClrTx/>
            </a:pPr>
            <a:r>
              <a:rPr lang="en-US" b="1" dirty="0"/>
              <a:t>Dark web offers Ransomware-as-a-Service</a:t>
            </a:r>
          </a:p>
          <a:p>
            <a:pPr marL="637223" lvl="1" indent="-457200">
              <a:buClrTx/>
            </a:pPr>
            <a:r>
              <a:rPr lang="en-US" b="1" dirty="0"/>
              <a:t>First payment low -Use of crypto currency such as BTC and TOR enhances anonymity </a:t>
            </a:r>
            <a:endParaRPr lang="en-US" dirty="0"/>
          </a:p>
          <a:p>
            <a:pPr lvl="2">
              <a:buFontTx/>
              <a:buChar char="-"/>
            </a:pPr>
            <a:endParaRPr lang="en-US" dirty="0"/>
          </a:p>
        </p:txBody>
      </p:sp>
      <p:sp>
        <p:nvSpPr>
          <p:cNvPr id="6" name="Title 2">
            <a:extLst>
              <a:ext uri="{FF2B5EF4-FFF2-40B4-BE49-F238E27FC236}">
                <a16:creationId xmlns:a16="http://schemas.microsoft.com/office/drawing/2014/main" id="{2A28B98E-299D-4661-A746-09BBC64F4DDA}"/>
              </a:ext>
            </a:extLst>
          </p:cNvPr>
          <p:cNvSpPr>
            <a:spLocks noGrp="1"/>
          </p:cNvSpPr>
          <p:nvPr>
            <p:ph type="title"/>
          </p:nvPr>
        </p:nvSpPr>
        <p:spPr>
          <a:xfrm>
            <a:off x="581025" y="999241"/>
            <a:ext cx="11029950" cy="716847"/>
          </a:xfrm>
        </p:spPr>
        <p:txBody>
          <a:bodyPr>
            <a:noAutofit/>
          </a:bodyPr>
          <a:lstStyle/>
          <a:p>
            <a:r>
              <a:rPr lang="en-US" sz="3600" b="1" dirty="0">
                <a:effectLst/>
              </a:rPr>
              <a:t>Ransomware</a:t>
            </a:r>
          </a:p>
        </p:txBody>
      </p:sp>
    </p:spTree>
    <p:extLst>
      <p:ext uri="{BB962C8B-B14F-4D97-AF65-F5344CB8AC3E}">
        <p14:creationId xmlns:p14="http://schemas.microsoft.com/office/powerpoint/2010/main" val="106049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24CF-0B98-40C5-A05A-233B318AE766}"/>
              </a:ext>
            </a:extLst>
          </p:cNvPr>
          <p:cNvSpPr>
            <a:spLocks noGrp="1"/>
          </p:cNvSpPr>
          <p:nvPr>
            <p:ph type="title"/>
          </p:nvPr>
        </p:nvSpPr>
        <p:spPr>
          <a:xfrm>
            <a:off x="747912" y="732179"/>
            <a:ext cx="5681467" cy="874294"/>
          </a:xfrm>
        </p:spPr>
        <p:txBody>
          <a:bodyPr>
            <a:normAutofit/>
          </a:bodyPr>
          <a:lstStyle/>
          <a:p>
            <a:r>
              <a:rPr lang="en-US" sz="3600" dirty="0"/>
              <a:t>Typical Phishing</a:t>
            </a:r>
          </a:p>
        </p:txBody>
      </p:sp>
      <p:sp>
        <p:nvSpPr>
          <p:cNvPr id="3" name="Content Placeholder 2">
            <a:extLst>
              <a:ext uri="{FF2B5EF4-FFF2-40B4-BE49-F238E27FC236}">
                <a16:creationId xmlns:a16="http://schemas.microsoft.com/office/drawing/2014/main" id="{5A6D9436-BC6B-4EB3-9519-F113DB295E3E}"/>
              </a:ext>
            </a:extLst>
          </p:cNvPr>
          <p:cNvSpPr>
            <a:spLocks noGrp="1"/>
          </p:cNvSpPr>
          <p:nvPr>
            <p:ph sz="half" idx="1"/>
          </p:nvPr>
        </p:nvSpPr>
        <p:spPr>
          <a:xfrm>
            <a:off x="414533" y="2221520"/>
            <a:ext cx="5393954" cy="4351338"/>
          </a:xfrm>
        </p:spPr>
        <p:txBody>
          <a:bodyPr>
            <a:normAutofit fontScale="70000" lnSpcReduction="20000"/>
          </a:bodyPr>
          <a:lstStyle/>
          <a:p>
            <a:pPr marL="0" indent="0">
              <a:buNone/>
            </a:pPr>
            <a:r>
              <a:rPr lang="en-US" sz="3600" b="1" dirty="0"/>
              <a:t>1) The message contains a mismatched Address</a:t>
            </a:r>
          </a:p>
          <a:p>
            <a:pPr marL="0" indent="0">
              <a:buNone/>
            </a:pPr>
            <a:r>
              <a:rPr lang="en-US" sz="3600" b="1" dirty="0"/>
              <a:t>2) URLs contain a misleading domain name (Wisconsan instead of Wisconsin)</a:t>
            </a:r>
          </a:p>
          <a:p>
            <a:pPr marL="0" indent="0">
              <a:buNone/>
            </a:pPr>
            <a:r>
              <a:rPr lang="en-US" sz="3600" b="1" dirty="0"/>
              <a:t>3) The message contains spelling and grammar mistakes (examples-Piza, Koupon,  cuestion) </a:t>
            </a:r>
          </a:p>
          <a:p>
            <a:pPr marL="0" indent="0">
              <a:buNone/>
            </a:pPr>
            <a:r>
              <a:rPr lang="en-US" sz="3600" b="1" dirty="0"/>
              <a:t>4) The message asks you to send personal information</a:t>
            </a:r>
          </a:p>
          <a:p>
            <a:pPr marL="0" indent="0">
              <a:buNone/>
            </a:pPr>
            <a:r>
              <a:rPr lang="en-US" sz="3600" b="1" dirty="0"/>
              <a:t>5) The “free” offer seems too good to be true </a:t>
            </a:r>
          </a:p>
          <a:p>
            <a:endParaRPr lang="en-US" dirty="0"/>
          </a:p>
        </p:txBody>
      </p:sp>
      <p:sp>
        <p:nvSpPr>
          <p:cNvPr id="4" name="Content Placeholder 3">
            <a:extLst>
              <a:ext uri="{FF2B5EF4-FFF2-40B4-BE49-F238E27FC236}">
                <a16:creationId xmlns:a16="http://schemas.microsoft.com/office/drawing/2014/main" id="{2E30FD22-F166-4772-A6CC-F923EBEDE98A}"/>
              </a:ext>
            </a:extLst>
          </p:cNvPr>
          <p:cNvSpPr>
            <a:spLocks noGrp="1"/>
          </p:cNvSpPr>
          <p:nvPr>
            <p:ph sz="half" idx="2"/>
          </p:nvPr>
        </p:nvSpPr>
        <p:spPr>
          <a:xfrm>
            <a:off x="6308355" y="1735550"/>
            <a:ext cx="5681467" cy="4737407"/>
          </a:xfrm>
        </p:spPr>
        <p:txBody>
          <a:bodyPr>
            <a:normAutofit fontScale="70000" lnSpcReduction="20000"/>
          </a:bodyPr>
          <a:lstStyle/>
          <a:p>
            <a:pPr marL="0" indent="0">
              <a:buNone/>
            </a:pPr>
            <a:r>
              <a:rPr lang="en-US" sz="3600" b="1" dirty="0"/>
              <a:t>6) You didn't initiate the action</a:t>
            </a:r>
          </a:p>
          <a:p>
            <a:pPr marL="0" indent="0">
              <a:buNone/>
            </a:pPr>
            <a:r>
              <a:rPr lang="en-US" sz="3600" b="1" dirty="0"/>
              <a:t>7) You are asked to send money to cover expenses or you get a check in the mail</a:t>
            </a:r>
          </a:p>
          <a:p>
            <a:pPr marL="0" indent="0">
              <a:buNone/>
            </a:pPr>
            <a:r>
              <a:rPr lang="en-US" sz="3600" b="1" dirty="0"/>
              <a:t>8) The message makes unrealistic threats</a:t>
            </a:r>
          </a:p>
          <a:p>
            <a:pPr marL="0" indent="0">
              <a:buNone/>
            </a:pPr>
            <a:r>
              <a:rPr lang="en-US" sz="3600" b="1" dirty="0"/>
              <a:t>9) The message appears to be from a government agency like the FBI or IRS</a:t>
            </a:r>
          </a:p>
          <a:p>
            <a:pPr marL="0" indent="0">
              <a:buNone/>
            </a:pPr>
            <a:r>
              <a:rPr lang="en-US" sz="3600" b="1" dirty="0"/>
              <a:t>10) The “Legal” or “IT” department send a strange message requesting reviews of information at a link in the message</a:t>
            </a:r>
          </a:p>
          <a:p>
            <a:endParaRPr lang="en-US" dirty="0"/>
          </a:p>
        </p:txBody>
      </p:sp>
    </p:spTree>
    <p:extLst>
      <p:ext uri="{BB962C8B-B14F-4D97-AF65-F5344CB8AC3E}">
        <p14:creationId xmlns:p14="http://schemas.microsoft.com/office/powerpoint/2010/main" val="69321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D55C-81ED-41A9-974D-5D1CF6224DCF}"/>
              </a:ext>
            </a:extLst>
          </p:cNvPr>
          <p:cNvSpPr>
            <a:spLocks noGrp="1"/>
          </p:cNvSpPr>
          <p:nvPr>
            <p:ph type="title"/>
          </p:nvPr>
        </p:nvSpPr>
        <p:spPr/>
        <p:txBody>
          <a:bodyPr>
            <a:noAutofit/>
          </a:bodyPr>
          <a:lstStyle/>
          <a:p>
            <a:r>
              <a:rPr lang="en-US" sz="3600" b="1" dirty="0"/>
              <a:t>What Does this Mean for Wisconsin</a:t>
            </a:r>
          </a:p>
        </p:txBody>
      </p:sp>
      <p:pic>
        <p:nvPicPr>
          <p:cNvPr id="11266" name="Picture 2" descr="https://www5.pcmag.com/media/images/419470-what-to-expect-when-you-ve-been-hacked.jpg?thumb=y&amp;width=740&amp;height=426">
            <a:extLst>
              <a:ext uri="{FF2B5EF4-FFF2-40B4-BE49-F238E27FC236}">
                <a16:creationId xmlns:a16="http://schemas.microsoft.com/office/drawing/2014/main" id="{B2C88DBE-45D6-443C-A925-6C8A77808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597" y="2395257"/>
            <a:ext cx="70485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7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ABDE-EBDC-45E1-B18B-404330ED3A4F}"/>
              </a:ext>
            </a:extLst>
          </p:cNvPr>
          <p:cNvSpPr>
            <a:spLocks noGrp="1"/>
          </p:cNvSpPr>
          <p:nvPr>
            <p:ph type="title"/>
          </p:nvPr>
        </p:nvSpPr>
        <p:spPr>
          <a:xfrm>
            <a:off x="383229" y="2237732"/>
            <a:ext cx="11029616" cy="776737"/>
          </a:xfrm>
        </p:spPr>
        <p:txBody>
          <a:bodyPr>
            <a:normAutofit fontScale="90000"/>
          </a:bodyPr>
          <a:lstStyle/>
          <a:p>
            <a:pPr algn="ctr"/>
            <a:br>
              <a:rPr lang="en-US" b="1" dirty="0"/>
            </a:br>
            <a:r>
              <a:rPr lang="en-US" b="1" dirty="0">
                <a:solidFill>
                  <a:schemeClr val="tx1"/>
                </a:solidFill>
              </a:rPr>
              <a:t>Protect the State of Wisconsin and its citizens</a:t>
            </a:r>
            <a:br>
              <a:rPr lang="en-US" b="1" dirty="0">
                <a:solidFill>
                  <a:schemeClr val="tx1"/>
                </a:solidFill>
              </a:rPr>
            </a:br>
            <a:r>
              <a:rPr lang="en-US" b="1" dirty="0">
                <a:solidFill>
                  <a:schemeClr val="tx1"/>
                </a:solidFill>
              </a:rPr>
              <a:t>from an array of Cyber Security Threats</a:t>
            </a:r>
            <a:endParaRPr lang="en-US" dirty="0"/>
          </a:p>
        </p:txBody>
      </p:sp>
      <p:pic>
        <p:nvPicPr>
          <p:cNvPr id="4" name="Picture 2" descr="See the source image">
            <a:extLst>
              <a:ext uri="{FF2B5EF4-FFF2-40B4-BE49-F238E27FC236}">
                <a16:creationId xmlns:a16="http://schemas.microsoft.com/office/drawing/2014/main" id="{50935E1C-BA04-47B0-B718-66934B0051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366" y="3556413"/>
            <a:ext cx="3429267" cy="1928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18EB7A-6F6E-4732-A2DB-7850919E5FDF}"/>
              </a:ext>
            </a:extLst>
          </p:cNvPr>
          <p:cNvSpPr txBox="1"/>
          <p:nvPr/>
        </p:nvSpPr>
        <p:spPr>
          <a:xfrm>
            <a:off x="695286" y="1049457"/>
            <a:ext cx="6098240" cy="646331"/>
          </a:xfrm>
          <a:prstGeom prst="rect">
            <a:avLst/>
          </a:prstGeom>
          <a:noFill/>
        </p:spPr>
        <p:txBody>
          <a:bodyPr wrap="square">
            <a:spAutoFit/>
          </a:bodyPr>
          <a:lstStyle/>
          <a:p>
            <a:r>
              <a:rPr lang="en-US" sz="3600" b="1" dirty="0">
                <a:solidFill>
                  <a:schemeClr val="bg1"/>
                </a:solidFill>
              </a:rPr>
              <a:t>MISSION</a:t>
            </a:r>
            <a:endParaRPr lang="en-US" sz="3600" dirty="0">
              <a:solidFill>
                <a:schemeClr val="bg1"/>
              </a:solidFill>
            </a:endParaRPr>
          </a:p>
        </p:txBody>
      </p:sp>
    </p:spTree>
    <p:extLst>
      <p:ext uri="{BB962C8B-B14F-4D97-AF65-F5344CB8AC3E}">
        <p14:creationId xmlns:p14="http://schemas.microsoft.com/office/powerpoint/2010/main" val="4026149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16&quot;/&gt;&lt;lineCharCount val=&quot;19&quot;/&gt;&lt;lineCharCount val=&quot;15&quot;/&gt;&lt;/TableIndex&gt;&lt;/ShapeTextInfo&gt;"/>
  <p:tag name="HTML_SHAPEINFO" val="&lt;ThreeDShapeInfo&gt;&lt;uuid val=&quot;{803F008D-FE84-4763-819B-8F29E4D38580}&quot;/&gt;&lt;isInvalidForFieldText val=&quot;0&quot;/&gt;&lt;Image&gt;&lt;filename val=&quot;C:\Users\geoffrey.dyer\AppData\Local\Temp\CP106481329151140Session\CPTrustFolder106481329151156\PPTImport106481329945187\data\asimages\{803F008D-FE84-4763-819B-8F29E4D38580}_4.png&quot;/&gt;&lt;left val=&quot;243&quot;/&gt;&lt;top val=&quot;205&quot;/&gt;&lt;width val=&quot;227&quot;/&gt;&lt;height val=&quot;12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16&quot;/&gt;&lt;lineCharCount val=&quot;19&quot;/&gt;&lt;lineCharCount val=&quot;12&quot;/&gt;&lt;lineCharCount val=&quot;16&quot;/&gt;&lt;/TableIndex&gt;&lt;/ShapeTextInfo&gt;"/>
  <p:tag name="HTML_SHAPEINFO" val="&lt;ThreeDShapeInfo&gt;&lt;uuid val=&quot;{1C779E4D-8E6B-458B-8EBE-C92152C51E0A}&quot;/&gt;&lt;isInvalidForFieldText val=&quot;0&quot;/&gt;&lt;Image&gt;&lt;filename val=&quot;C:\Users\geoffrey.dyer\AppData\Local\Temp\CP106481329151140Session\CPTrustFolder106481329151156\PPTImport106481329945187\data\asimages\{1C779E4D-8E6B-458B-8EBE-C92152C51E0A}_4.png&quot;/&gt;&lt;left val=&quot;51&quot;/&gt;&lt;top val=&quot;357&quot;/&gt;&lt;width val=&quot;231&quot;/&gt;&lt;height val=&quot;148&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2&quot;/&gt;&lt;lineCharCount val=&quot;26&quot;/&gt;&lt;lineCharCount val=&quot;5&quot;/&gt;&lt;/TableIndex&gt;&lt;/ShapeTextInfo&gt;"/>
  <p:tag name="HTML_SHAPEINFO" val="&lt;ThreeDShapeInfo&gt;&lt;uuid val=&quot;{FD0BCFBF-3FEB-468C-B7F3-E3773D5EBD0F}&quot;/&gt;&lt;isInvalidForFieldText val=&quot;0&quot;/&gt;&lt;Image&gt;&lt;filename val=&quot;C:\Users\geoffrey.dyer\AppData\Local\Temp\CP106481329151140Session\CPTrustFolder106481329151156\PPTImport106481329945187\data\asimages\{FD0BCFBF-3FEB-468C-B7F3-E3773D5EBD0F}_4.png&quot;/&gt;&lt;left val=&quot;131&quot;/&gt;&lt;top val=&quot;541&quot;/&gt;&lt;width val=&quot;284&quot;/&gt;&lt;height val=&quot;1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2&quot;/&gt;&lt;lineCharCount val=&quot;26&quot;/&gt;&lt;lineCharCount val=&quot;5&quot;/&gt;&lt;/TableIndex&gt;&lt;/ShapeTextInfo&gt;"/>
  <p:tag name="HTML_SHAPEINFO" val="&lt;ThreeDShapeInfo&gt;&lt;uuid val=&quot;{FD0BCFBF-3FEB-468C-B7F3-E3773D5EBD0F}&quot;/&gt;&lt;isInvalidForFieldText val=&quot;0&quot;/&gt;&lt;Image&gt;&lt;filename val=&quot;C:\Users\geoffrey.dyer\AppData\Local\Temp\CP106481329151140Session\CPTrustFolder106481329151156\PPTImport106481329945187\data\asimages\{FD0BCFBF-3FEB-468C-B7F3-E3773D5EBD0F}_4.png&quot;/&gt;&lt;left val=&quot;131&quot;/&gt;&lt;top val=&quot;541&quot;/&gt;&lt;width val=&quot;284&quot;/&gt;&lt;height val=&quot;145&quot;/&gt;&lt;hasText val=&quot;1&quot;/&gt;&lt;/Image&gt;&lt;/ThreeDShapeInfo&gt;"/>
</p:tagLst>
</file>

<file path=ppt/theme/theme1.xml><?xml version="1.0" encoding="utf-8"?>
<a:theme xmlns:a="http://schemas.openxmlformats.org/drawingml/2006/main" name="Dividend">
  <a:themeElements>
    <a:clrScheme name="Custom 17">
      <a:dk1>
        <a:sysClr val="windowText" lastClr="000000"/>
      </a:dk1>
      <a:lt1>
        <a:sysClr val="window" lastClr="FFFFFF"/>
      </a:lt1>
      <a:dk2>
        <a:srgbClr val="3D3D3D"/>
      </a:dk2>
      <a:lt2>
        <a:srgbClr val="EBEBEB"/>
      </a:lt2>
      <a:accent1>
        <a:srgbClr val="3A5068"/>
      </a:accent1>
      <a:accent2>
        <a:srgbClr val="848D9A"/>
      </a:accent2>
      <a:accent3>
        <a:srgbClr val="45CBE8"/>
      </a:accent3>
      <a:accent4>
        <a:srgbClr val="F8DF88"/>
      </a:accent4>
      <a:accent5>
        <a:srgbClr val="A2C777"/>
      </a:accent5>
      <a:accent6>
        <a:srgbClr val="42955F"/>
      </a:accent6>
      <a:hlink>
        <a:srgbClr val="828282"/>
      </a:hlink>
      <a:folHlink>
        <a:srgbClr val="A5A5A5"/>
      </a:folHlink>
    </a:clrScheme>
    <a:fontScheme name="Nevis Headings">
      <a:majorFont>
        <a:latin typeface="Nevis"/>
        <a:ea typeface=""/>
        <a:cs typeface=""/>
      </a:majorFont>
      <a:minorFont>
        <a:latin typeface="Calibri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29B56F57452941AC7187463AA04A12" ma:contentTypeVersion="2" ma:contentTypeDescription="Create a new document." ma:contentTypeScope="" ma:versionID="289abd84a66ea7880df96fa573c67bdb">
  <xsd:schema xmlns:xsd="http://www.w3.org/2001/XMLSchema" xmlns:xs="http://www.w3.org/2001/XMLSchema" xmlns:p="http://schemas.microsoft.com/office/2006/metadata/properties" xmlns:ns1="http://schemas.microsoft.com/sharepoint/v3" xmlns:ns2="40992620-412f-44cc-879f-248c1b333e38" targetNamespace="http://schemas.microsoft.com/office/2006/metadata/properties" ma:root="true" ma:fieldsID="dcb7f064d754b6a1a408c08743011053" ns1:_="" ns2:_="">
    <xsd:import namespace="http://schemas.microsoft.com/sharepoint/v3"/>
    <xsd:import namespace="40992620-412f-44cc-879f-248c1b333e3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992620-412f-44cc-879f-248c1b333e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023145C-EECA-42E0-845A-E9E2DD1D51C4}">
  <ds:schemaRefs>
    <ds:schemaRef ds:uri="http://schemas.microsoft.com/sharepoint/v3/contenttype/forms"/>
  </ds:schemaRefs>
</ds:datastoreItem>
</file>

<file path=customXml/itemProps2.xml><?xml version="1.0" encoding="utf-8"?>
<ds:datastoreItem xmlns:ds="http://schemas.openxmlformats.org/officeDocument/2006/customXml" ds:itemID="{109765F7-35AA-4401-814C-016E3ED7E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992620-412f-44cc-879f-248c1b333e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F7AD49-FC1D-4083-AC3A-A53D276277DF}">
  <ds:schemaRefs>
    <ds:schemaRef ds:uri="http://purl.org/dc/terms/"/>
    <ds:schemaRef ds:uri="http://schemas.microsoft.com/office/2006/documentManagement/types"/>
    <ds:schemaRef ds:uri="http://purl.org/dc/elements/1.1/"/>
    <ds:schemaRef ds:uri="http://schemas.microsoft.com/office/2006/metadata/properties"/>
    <ds:schemaRef ds:uri="40992620-412f-44cc-879f-248c1b333e38"/>
    <ds:schemaRef ds:uri="http://schemas.microsoft.com/sharepoint/v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9296</TotalTime>
  <Words>2453</Words>
  <Application>Microsoft Office PowerPoint</Application>
  <PresentationFormat>Widescreen</PresentationFormat>
  <Paragraphs>366</Paragraphs>
  <Slides>37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Calibri Light</vt:lpstr>
      <vt:lpstr>Century</vt:lpstr>
      <vt:lpstr>Nevis</vt:lpstr>
      <vt:lpstr>Open Sans</vt:lpstr>
      <vt:lpstr>Times New Roman</vt:lpstr>
      <vt:lpstr>Verdana</vt:lpstr>
      <vt:lpstr>Wingdings</vt:lpstr>
      <vt:lpstr>Wingdings 2</vt:lpstr>
      <vt:lpstr>Dividend</vt:lpstr>
      <vt:lpstr>State cyber summit 4-5 October 2021</vt:lpstr>
      <vt:lpstr>AGENDA</vt:lpstr>
      <vt:lpstr> Are things Safe?</vt:lpstr>
      <vt:lpstr>PowerPoint Presentation</vt:lpstr>
      <vt:lpstr>Multiple Attack Methods</vt:lpstr>
      <vt:lpstr>Ransomware</vt:lpstr>
      <vt:lpstr>Typical Phishing</vt:lpstr>
      <vt:lpstr>What Does this Mean for Wisconsin</vt:lpstr>
      <vt:lpstr> Protect the State of Wisconsin and its citizens from an array of Cyber Security Threats</vt:lpstr>
      <vt:lpstr>What is cyber security in Wisconsin</vt:lpstr>
      <vt:lpstr>CRT - Cyber Response Teams</vt:lpstr>
      <vt:lpstr>WI-ISAC OverVIEW</vt:lpstr>
      <vt:lpstr>WI-ISAC Structure - Two Meetings and a Working Group </vt:lpstr>
      <vt:lpstr>InfraGard</vt:lpstr>
      <vt:lpstr>INFRAGARD Programs</vt:lpstr>
      <vt:lpstr>WICTRA</vt:lpstr>
      <vt:lpstr>WICTRA</vt:lpstr>
      <vt:lpstr>Wisconsin Cyber Security Team</vt:lpstr>
      <vt:lpstr>Cybersecurity Vision</vt:lpstr>
      <vt:lpstr>Goal 1: Protect - Establish an information security operation that embodies excellence and protects our data resources. </vt:lpstr>
      <vt:lpstr>Goal 2: Respond - Establish Statewide processes, procedures and practice incident responsiveness that can reply and support cyber security incidents across the state.  </vt:lpstr>
      <vt:lpstr>Goal 3: Enable- Cyber Security is an Enabler and Positive Discriminator for Agencies and State Organizations </vt:lpstr>
      <vt:lpstr>Goal 4: Transformation- Security promotes and leads digital transformation that encourages change, agility, speed, connectivity, and the introduction of new processes and technologies.  </vt:lpstr>
      <vt:lpstr>Goal 5 –Compliance </vt:lpstr>
      <vt:lpstr>Accomplishments Since May</vt:lpstr>
      <vt:lpstr>2021-2022- What’s NEXT</vt:lpstr>
      <vt:lpstr>PowerPoint Presentation</vt:lpstr>
      <vt:lpstr>Transformation Cyber</vt:lpstr>
      <vt:lpstr>Digital Transformation Enables Real Time Collaboration</vt:lpstr>
      <vt:lpstr>New Paradigm for Security </vt:lpstr>
      <vt:lpstr>PRESIDENTIAL Executive Order on CYBER SECURITY</vt:lpstr>
      <vt:lpstr>Presidential Executive Order on Cyber Security Impact for Wisconsin </vt:lpstr>
      <vt:lpstr>Presidential Executive Order on Cyber Security Impact for Wisconsin</vt:lpstr>
      <vt:lpstr>Presidential Executive Order on Cyber Security Impact for Wisconsin</vt:lpstr>
      <vt:lpstr>Presidential Executive Order on Cyber Security Impact for Wisconsin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Grinder, Jennifer - DOA</dc:creator>
  <cp:lastModifiedBy>Zanoni, Dawn A - TOURISM</cp:lastModifiedBy>
  <cp:revision>147</cp:revision>
  <dcterms:created xsi:type="dcterms:W3CDTF">2017-06-06T21:15:23Z</dcterms:created>
  <dcterms:modified xsi:type="dcterms:W3CDTF">2021-10-07T17:55:03Z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0x0101009029B56F57452941AC7187463AA04A12</vt:lpwstr>
  </property>
</Properties>
</file>