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</p:sldIdLst>
  <p:sldSz cx="7772400" cy="10058400"/>
  <p:notesSz cx="6950075" cy="92360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9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5050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5050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2159000"/>
            <a:ext cx="6400800" cy="4572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30500" y="9677400"/>
            <a:ext cx="5041900" cy="381000"/>
          </a:xfrm>
          <a:custGeom>
            <a:avLst/>
            <a:gdLst/>
            <a:ahLst/>
            <a:cxnLst/>
            <a:rect l="l" t="t" r="r" b="b"/>
            <a:pathLst>
              <a:path w="5041900" h="381000">
                <a:moveTo>
                  <a:pt x="5041900" y="0"/>
                </a:moveTo>
                <a:lnTo>
                  <a:pt x="0" y="0"/>
                </a:lnTo>
                <a:lnTo>
                  <a:pt x="0" y="381000"/>
                </a:lnTo>
                <a:lnTo>
                  <a:pt x="5041900" y="381000"/>
                </a:lnTo>
                <a:lnTo>
                  <a:pt x="5041900" y="0"/>
                </a:lnTo>
                <a:close/>
              </a:path>
            </a:pathLst>
          </a:custGeom>
          <a:solidFill>
            <a:srgbClr val="C505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817100"/>
            <a:ext cx="6121400" cy="241300"/>
          </a:xfrm>
          <a:custGeom>
            <a:avLst/>
            <a:gdLst/>
            <a:ahLst/>
            <a:cxnLst/>
            <a:rect l="l" t="t" r="r" b="b"/>
            <a:pathLst>
              <a:path w="6121400" h="241300">
                <a:moveTo>
                  <a:pt x="6121400" y="0"/>
                </a:moveTo>
                <a:lnTo>
                  <a:pt x="0" y="0"/>
                </a:lnTo>
                <a:lnTo>
                  <a:pt x="0" y="241300"/>
                </a:lnTo>
                <a:lnTo>
                  <a:pt x="6121400" y="241300"/>
                </a:lnTo>
                <a:lnTo>
                  <a:pt x="6121400" y="0"/>
                </a:lnTo>
                <a:close/>
              </a:path>
            </a:pathLst>
          </a:custGeom>
          <a:solidFill>
            <a:srgbClr val="6364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5776" y="307975"/>
            <a:ext cx="6640847" cy="61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100" y="1714500"/>
            <a:ext cx="6808470" cy="654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5050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onferences@union.wisc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0168386-441B-FB63-329D-2809ABA91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3" y="422397"/>
            <a:ext cx="6769100" cy="203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-up of a cell&#10;&#10;Description automatically generated">
            <a:extLst>
              <a:ext uri="{FF2B5EF4-FFF2-40B4-BE49-F238E27FC236}">
                <a16:creationId xmlns:a16="http://schemas.microsoft.com/office/drawing/2014/main" id="{F944D89A-C208-1C19-28A9-29DD3876C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282160"/>
            <a:ext cx="7061200" cy="485775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17500" y="304800"/>
            <a:ext cx="7137400" cy="9448800"/>
          </a:xfrm>
          <a:custGeom>
            <a:avLst/>
            <a:gdLst/>
            <a:ahLst/>
            <a:cxnLst/>
            <a:rect l="l" t="t" r="r" b="b"/>
            <a:pathLst>
              <a:path w="7137400" h="9448800">
                <a:moveTo>
                  <a:pt x="0" y="9448800"/>
                </a:moveTo>
                <a:lnTo>
                  <a:pt x="7137400" y="9448800"/>
                </a:lnTo>
                <a:lnTo>
                  <a:pt x="7137400" y="0"/>
                </a:lnTo>
                <a:lnTo>
                  <a:pt x="0" y="0"/>
                </a:lnTo>
                <a:lnTo>
                  <a:pt x="0" y="9448800"/>
                </a:lnTo>
                <a:close/>
              </a:path>
            </a:pathLst>
          </a:custGeom>
          <a:ln w="1270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96573" y="7203607"/>
            <a:ext cx="4532627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Calibri"/>
                <a:cs typeface="Calibri"/>
              </a:rPr>
              <a:t>BME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25</a:t>
            </a:r>
            <a:r>
              <a:rPr lang="en-US" sz="2200" b="1" spc="-25" baseline="30000" dirty="0">
                <a:latin typeface="Calibri"/>
                <a:cs typeface="Calibri"/>
              </a:rPr>
              <a:t>th</a:t>
            </a:r>
            <a:r>
              <a:rPr lang="en-US" sz="2200" b="1" spc="-25" dirty="0">
                <a:latin typeface="Calibri"/>
                <a:cs typeface="Calibri"/>
              </a:rPr>
              <a:t> Anniversary Symposium</a:t>
            </a:r>
            <a:endParaRPr sz="2200" dirty="0">
              <a:latin typeface="Calibri"/>
              <a:cs typeface="Calibri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2200" spc="-40" dirty="0">
                <a:latin typeface="Calibri"/>
                <a:cs typeface="Calibri"/>
              </a:rPr>
              <a:t>Tuesday,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September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10,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2024 </a:t>
            </a:r>
            <a:endParaRPr lang="en-US" sz="2200" spc="-20" dirty="0">
              <a:latin typeface="Calibri"/>
              <a:cs typeface="Calibri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University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Wisconsin-Madison</a:t>
            </a:r>
            <a:endParaRPr lang="en-US" sz="2200" spc="-10" dirty="0">
              <a:latin typeface="Calibri"/>
              <a:cs typeface="Calibri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Memorial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Union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b="1" dirty="0">
                <a:latin typeface="Calibri"/>
                <a:cs typeface="Calibri"/>
              </a:rPr>
              <a:t>website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link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here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01511" y="7750175"/>
            <a:ext cx="1766982" cy="1813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00"/>
              </a:spcBef>
            </a:pPr>
            <a:r>
              <a:rPr lang="en-US" sz="3900" b="1" spc="-20" dirty="0">
                <a:latin typeface="Calibri"/>
                <a:cs typeface="Calibri"/>
              </a:rPr>
              <a:t>UW Logo here</a:t>
            </a:r>
            <a:endParaRPr sz="39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5600" y="5469799"/>
            <a:ext cx="7112000" cy="16542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295"/>
              </a:lnSpc>
            </a:pPr>
            <a:r>
              <a:rPr lang="en-US" sz="3600" b="1" spc="-10" dirty="0">
                <a:solidFill>
                  <a:schemeClr val="tx1"/>
                </a:solidFill>
                <a:latin typeface="Calibri"/>
                <a:cs typeface="Calibri"/>
              </a:rPr>
              <a:t>From Molecules to the Human Body: Transforming Healthcare for Every Community</a:t>
            </a:r>
            <a:endParaRPr sz="3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030" name="Picture 6" descr="Logos – Brand and Visual Identity – UW–Madison">
            <a:extLst>
              <a:ext uri="{FF2B5EF4-FFF2-40B4-BE49-F238E27FC236}">
                <a16:creationId xmlns:a16="http://schemas.microsoft.com/office/drawing/2014/main" id="{2EA39F4D-1CA6-D9B4-1C6A-858FF5E04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32" y="7909193"/>
            <a:ext cx="2485968" cy="16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8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206500"/>
            <a:ext cx="6816090" cy="2962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In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University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Wisconsin-</a:t>
            </a:r>
            <a:r>
              <a:rPr sz="1600" dirty="0">
                <a:latin typeface="Calibri"/>
                <a:cs typeface="Calibri"/>
              </a:rPr>
              <a:t>Madison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BME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Department:</a:t>
            </a:r>
            <a:endParaRPr sz="1600" dirty="0">
              <a:latin typeface="Calibri"/>
              <a:cs typeface="Calibri"/>
            </a:endParaRPr>
          </a:p>
          <a:p>
            <a:pPr marL="241300" marR="558165" indent="-228600">
              <a:lnSpc>
                <a:spcPct val="100000"/>
              </a:lnSpc>
              <a:spcBef>
                <a:spcPts val="1920"/>
              </a:spcBef>
              <a:buChar char="•"/>
              <a:tabLst>
                <a:tab pos="241300" algn="l"/>
              </a:tabLst>
            </a:pPr>
            <a:r>
              <a:rPr lang="en-US" sz="1600" dirty="0">
                <a:latin typeface="Calibri"/>
                <a:cs typeface="Calibri"/>
              </a:rPr>
              <a:t>We</a:t>
            </a:r>
            <a:r>
              <a:rPr lang="en-US" sz="1600" spc="-35" dirty="0">
                <a:latin typeface="Calibri"/>
                <a:cs typeface="Calibri"/>
              </a:rPr>
              <a:t> create cutting-edge tools to deepen our understanding of diseases and develop effective treatments.</a:t>
            </a:r>
            <a:endParaRPr lang="en-US" sz="1600" dirty="0">
              <a:latin typeface="Calibri"/>
              <a:cs typeface="Calibri"/>
            </a:endParaRPr>
          </a:p>
          <a:p>
            <a:pPr marL="241300" marR="23749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lang="en-US" sz="1600" dirty="0">
                <a:latin typeface="Calibri"/>
                <a:cs typeface="Calibri"/>
              </a:rPr>
              <a:t>By bringing together experts from engineering and medicine, we design advanced instruments for mechanical, electrical, and optical devices that lead to new ways of diagnosing illnesses</a:t>
            </a:r>
          </a:p>
          <a:p>
            <a:pPr marL="241300" marR="58166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600" dirty="0">
                <a:latin typeface="Calibri"/>
                <a:cs typeface="Calibri"/>
              </a:rPr>
              <a:t>From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quant</a:t>
            </a:r>
            <a:r>
              <a:rPr lang="en-US" sz="1600" dirty="0">
                <a:latin typeface="Calibri"/>
                <a:cs typeface="Calibri"/>
              </a:rPr>
              <a:t>u</a:t>
            </a:r>
            <a:r>
              <a:rPr sz="1600" dirty="0">
                <a:latin typeface="Calibri"/>
                <a:cs typeface="Calibri"/>
              </a:rPr>
              <a:t>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science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artificial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intelligence,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use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breadth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of </a:t>
            </a:r>
            <a:r>
              <a:rPr sz="1600" dirty="0">
                <a:latin typeface="Calibri"/>
                <a:cs typeface="Calibri"/>
              </a:rPr>
              <a:t>knowledge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expertise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impact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human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lives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well-being.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920"/>
              </a:spcBef>
            </a:pPr>
            <a:r>
              <a:rPr sz="1600" b="1" dirty="0">
                <a:latin typeface="Calibri"/>
                <a:cs typeface="Calibri"/>
              </a:rPr>
              <a:t>As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continue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push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the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boundaries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of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what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is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possible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medicine,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we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invite </a:t>
            </a:r>
            <a:r>
              <a:rPr sz="1600" b="1" dirty="0">
                <a:latin typeface="Calibri"/>
                <a:cs typeface="Calibri"/>
              </a:rPr>
              <a:t>you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to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join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us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shaping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the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future!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940300"/>
            <a:ext cx="7772400" cy="1898650"/>
          </a:xfrm>
          <a:custGeom>
            <a:avLst/>
            <a:gdLst/>
            <a:ahLst/>
            <a:cxnLst/>
            <a:rect l="l" t="t" r="r" b="b"/>
            <a:pathLst>
              <a:path w="7772400" h="1898650">
                <a:moveTo>
                  <a:pt x="7772400" y="0"/>
                </a:moveTo>
                <a:lnTo>
                  <a:pt x="0" y="0"/>
                </a:lnTo>
                <a:lnTo>
                  <a:pt x="0" y="1898650"/>
                </a:lnTo>
                <a:lnTo>
                  <a:pt x="7772400" y="1898650"/>
                </a:lnTo>
                <a:lnTo>
                  <a:pt x="7772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44500" y="5199062"/>
            <a:ext cx="7023100" cy="41274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6010" marR="217170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Conference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Chair </a:t>
            </a:r>
            <a:endParaRPr lang="en-US" sz="2000" b="1" spc="-10" dirty="0">
              <a:latin typeface="Calibri"/>
              <a:cs typeface="Calibri"/>
            </a:endParaRPr>
          </a:p>
          <a:p>
            <a:pPr marL="2366010" marR="2171700" algn="ctr">
              <a:lnSpc>
                <a:spcPct val="100000"/>
              </a:lnSpc>
              <a:spcBef>
                <a:spcPts val="100"/>
              </a:spcBef>
            </a:pPr>
            <a:r>
              <a:rPr sz="2000" dirty="0" err="1">
                <a:latin typeface="Calibri"/>
                <a:cs typeface="Calibri"/>
              </a:rPr>
              <a:t>Filiz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Yesilkoy</a:t>
            </a:r>
            <a:r>
              <a:rPr lang="en-US" sz="2000" spc="-10" dirty="0">
                <a:latin typeface="Calibri"/>
                <a:cs typeface="Calibri"/>
              </a:rPr>
              <a:t>, PhD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Conference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Co-Chair </a:t>
            </a:r>
            <a:r>
              <a:rPr sz="2000" dirty="0">
                <a:latin typeface="Calibri"/>
                <a:cs typeface="Calibri"/>
              </a:rPr>
              <a:t>Paul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Campagnola</a:t>
            </a:r>
            <a:r>
              <a:rPr lang="en-US" sz="2000" spc="-10" dirty="0">
                <a:latin typeface="Calibri"/>
                <a:cs typeface="Calibri"/>
              </a:rPr>
              <a:t>, PhD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45"/>
              </a:spcBef>
            </a:pPr>
            <a:endParaRPr sz="2000" dirty="0">
              <a:latin typeface="Calibri"/>
              <a:cs typeface="Calibri"/>
            </a:endParaRPr>
          </a:p>
          <a:p>
            <a:pPr marL="182880" algn="ctr">
              <a:lnSpc>
                <a:spcPct val="100000"/>
              </a:lnSpc>
            </a:pPr>
            <a:r>
              <a:rPr sz="3900" b="1" dirty="0">
                <a:latin typeface="Calibri"/>
                <a:cs typeface="Calibri"/>
              </a:rPr>
              <a:t>Sponsor</a:t>
            </a:r>
            <a:r>
              <a:rPr sz="3900" b="1" spc="-30" dirty="0">
                <a:latin typeface="Calibri"/>
                <a:cs typeface="Calibri"/>
              </a:rPr>
              <a:t> </a:t>
            </a:r>
            <a:r>
              <a:rPr sz="3900" b="1" dirty="0">
                <a:latin typeface="Calibri"/>
                <a:cs typeface="Calibri"/>
              </a:rPr>
              <a:t>our</a:t>
            </a:r>
            <a:r>
              <a:rPr sz="3900" b="1" spc="-20" dirty="0">
                <a:latin typeface="Calibri"/>
                <a:cs typeface="Calibri"/>
              </a:rPr>
              <a:t> </a:t>
            </a:r>
            <a:r>
              <a:rPr sz="3900" b="1" dirty="0">
                <a:latin typeface="Calibri"/>
                <a:cs typeface="Calibri"/>
              </a:rPr>
              <a:t>25th</a:t>
            </a:r>
            <a:r>
              <a:rPr sz="3900" b="1" spc="-10" dirty="0">
                <a:latin typeface="Calibri"/>
                <a:cs typeface="Calibri"/>
              </a:rPr>
              <a:t> Anniversary</a:t>
            </a:r>
            <a:endParaRPr sz="3900" dirty="0">
              <a:latin typeface="Calibri"/>
              <a:cs typeface="Calibri"/>
            </a:endParaRPr>
          </a:p>
          <a:p>
            <a:pPr marL="12700" marR="5080">
              <a:lnSpc>
                <a:spcPct val="104200"/>
              </a:lnSpc>
              <a:spcBef>
                <a:spcPts val="1540"/>
              </a:spcBef>
            </a:pPr>
            <a:r>
              <a:rPr sz="1600" dirty="0">
                <a:latin typeface="Calibri"/>
                <a:cs typeface="Calibri"/>
              </a:rPr>
              <a:t>As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sponsor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Biomedical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Engineering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Department’s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25th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Anniversary celebration,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benefit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from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excellent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exposure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acknowledgement </a:t>
            </a:r>
            <a:r>
              <a:rPr sz="1600" dirty="0">
                <a:latin typeface="Calibri"/>
                <a:cs typeface="Calibri"/>
              </a:rPr>
              <a:t>through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ads,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signs,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website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links,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event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admisison,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depending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your </a:t>
            </a:r>
            <a:r>
              <a:rPr sz="1600" dirty="0">
                <a:latin typeface="Calibri"/>
                <a:cs typeface="Calibri"/>
              </a:rPr>
              <a:t>package.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Get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services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products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front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this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growing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audience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field </a:t>
            </a:r>
            <a:r>
              <a:rPr sz="1600" dirty="0">
                <a:latin typeface="Calibri"/>
                <a:cs typeface="Calibri"/>
              </a:rPr>
              <a:t>experts,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direclty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support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research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goals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mission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BME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UW-</a:t>
            </a:r>
            <a:r>
              <a:rPr sz="1600" spc="-10" dirty="0">
                <a:latin typeface="Calibri"/>
                <a:cs typeface="Calibri"/>
              </a:rPr>
              <a:t>Madison,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build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valuable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contacts.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9677400"/>
            <a:ext cx="7772400" cy="381000"/>
            <a:chOff x="0" y="9677400"/>
            <a:chExt cx="7772400" cy="381000"/>
          </a:xfrm>
        </p:grpSpPr>
        <p:sp>
          <p:nvSpPr>
            <p:cNvPr id="7" name="object 7"/>
            <p:cNvSpPr/>
            <p:nvPr/>
          </p:nvSpPr>
          <p:spPr>
            <a:xfrm>
              <a:off x="2730500" y="9677400"/>
              <a:ext cx="5041900" cy="381000"/>
            </a:xfrm>
            <a:custGeom>
              <a:avLst/>
              <a:gdLst/>
              <a:ahLst/>
              <a:cxnLst/>
              <a:rect l="l" t="t" r="r" b="b"/>
              <a:pathLst>
                <a:path w="5041900" h="381000">
                  <a:moveTo>
                    <a:pt x="50419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5041900" y="381000"/>
                  </a:lnTo>
                  <a:lnTo>
                    <a:pt x="504190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9817100"/>
              <a:ext cx="6121400" cy="241300"/>
            </a:xfrm>
            <a:custGeom>
              <a:avLst/>
              <a:gdLst/>
              <a:ahLst/>
              <a:cxnLst/>
              <a:rect l="l" t="t" r="r" b="b"/>
              <a:pathLst>
                <a:path w="6121400" h="241300">
                  <a:moveTo>
                    <a:pt x="6121400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6121400" y="241300"/>
                  </a:lnTo>
                  <a:lnTo>
                    <a:pt x="6121400" y="0"/>
                  </a:lnTo>
                  <a:close/>
                </a:path>
              </a:pathLst>
            </a:custGeom>
            <a:solidFill>
              <a:srgbClr val="636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2024</a:t>
            </a:r>
            <a:r>
              <a:rPr spc="-45" dirty="0"/>
              <a:t> </a:t>
            </a:r>
            <a:r>
              <a:rPr dirty="0"/>
              <a:t>Sponsorship</a:t>
            </a:r>
            <a:r>
              <a:rPr spc="-45" dirty="0"/>
              <a:t> </a:t>
            </a:r>
            <a:r>
              <a:rPr spc="-10" dirty="0"/>
              <a:t>Opportunities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250" y="1136650"/>
            <a:ext cx="3213100" cy="660437"/>
          </a:xfrm>
          <a:prstGeom prst="rect">
            <a:avLst/>
          </a:prstGeom>
          <a:solidFill>
            <a:srgbClr val="636469"/>
          </a:solidFill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Sponsor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Networking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Break</a:t>
            </a:r>
            <a:endParaRPr sz="20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$2,500</a:t>
            </a:r>
            <a:r>
              <a:rPr lang="en-US" sz="2000" b="1" spc="-10" dirty="0">
                <a:solidFill>
                  <a:srgbClr val="FFFFFF"/>
                </a:solidFill>
                <a:latin typeface="Calibri"/>
                <a:cs typeface="Calibri"/>
              </a:rPr>
              <a:t> (3 Needed)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850" y="3854450"/>
            <a:ext cx="3213100" cy="641201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254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Sponsor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Plenary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Speaker</a:t>
            </a:r>
            <a:endParaRPr sz="20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$5,000</a:t>
            </a:r>
            <a:r>
              <a:rPr lang="en-US" sz="2000" b="1" spc="-10" dirty="0">
                <a:solidFill>
                  <a:srgbClr val="FFFFFF"/>
                </a:solidFill>
                <a:latin typeface="Calibri"/>
                <a:cs typeface="Calibri"/>
              </a:rPr>
              <a:t> (5 Needed)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8450" y="1149350"/>
            <a:ext cx="3213100" cy="66043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4445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35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Poster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Reception</a:t>
            </a:r>
            <a:endParaRPr sz="2000" dirty="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$5,000</a:t>
            </a:r>
            <a:r>
              <a:rPr lang="en-US" sz="2000" b="1" spc="-10" dirty="0">
                <a:solidFill>
                  <a:srgbClr val="FFFFFF"/>
                </a:solidFill>
                <a:latin typeface="Calibri"/>
                <a:cs typeface="Calibri"/>
              </a:rPr>
              <a:t> (3 Needed)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95750" y="3549650"/>
            <a:ext cx="3213100" cy="673261"/>
          </a:xfrm>
          <a:prstGeom prst="rect">
            <a:avLst/>
          </a:prstGeom>
          <a:solidFill>
            <a:srgbClr val="636469"/>
          </a:solidFill>
        </p:spPr>
        <p:txBody>
          <a:bodyPr vert="horz" wrap="square" lIns="0" tIns="571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Welcome</a:t>
            </a:r>
            <a:r>
              <a:rPr sz="20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Reception</a:t>
            </a:r>
            <a:endParaRPr sz="20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$10,000</a:t>
            </a:r>
            <a:r>
              <a:rPr lang="en-US" sz="2000" b="1" spc="-10" dirty="0">
                <a:solidFill>
                  <a:srgbClr val="FFFFFF"/>
                </a:solidFill>
                <a:latin typeface="Calibri"/>
                <a:cs typeface="Calibri"/>
              </a:rPr>
              <a:t> (2 Needed)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8450" y="6419850"/>
            <a:ext cx="3213100" cy="660437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444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0"/>
              </a:spcBef>
            </a:pPr>
            <a:r>
              <a:rPr lang="en-US" sz="2000" b="1" spc="-10" dirty="0">
                <a:solidFill>
                  <a:srgbClr val="FFFFFF"/>
                </a:solidFill>
                <a:latin typeface="Calibri"/>
                <a:cs typeface="Calibri"/>
              </a:rPr>
              <a:t>Presenting Sponsor</a:t>
            </a:r>
            <a:endParaRPr sz="20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$20,000</a:t>
            </a:r>
            <a:r>
              <a:rPr lang="en-US" sz="2000" b="1" spc="-10" dirty="0">
                <a:solidFill>
                  <a:srgbClr val="FFFFFF"/>
                </a:solidFill>
                <a:latin typeface="Calibri"/>
                <a:cs typeface="Calibri"/>
              </a:rPr>
              <a:t> (</a:t>
            </a:r>
            <a:r>
              <a:rPr lang="en-US" sz="2000" b="1" spc="-10">
                <a:solidFill>
                  <a:srgbClr val="FFFFFF"/>
                </a:solidFill>
                <a:latin typeface="Calibri"/>
                <a:cs typeface="Calibri"/>
              </a:rPr>
              <a:t>1 Needed</a:t>
            </a:r>
            <a:r>
              <a:rPr lang="en-US" sz="2000" b="1" spc="-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1892300"/>
            <a:ext cx="315341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972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This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sponsorship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recognizes</a:t>
            </a:r>
            <a:r>
              <a:rPr sz="1200" dirty="0">
                <a:latin typeface="Calibri"/>
                <a:cs typeface="Calibri"/>
              </a:rPr>
              <a:t> your </a:t>
            </a:r>
            <a:r>
              <a:rPr sz="1200" spc="-10" dirty="0">
                <a:latin typeface="Calibri"/>
                <a:cs typeface="Calibri"/>
              </a:rPr>
              <a:t>organization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choice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morning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or</a:t>
            </a:r>
            <a:r>
              <a:rPr sz="1200" spc="-10" dirty="0">
                <a:latin typeface="Calibri"/>
                <a:cs typeface="Calibri"/>
              </a:rPr>
              <a:t> afternoon refreshment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break.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Availability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these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high-</a:t>
            </a:r>
            <a:endParaRPr sz="1200" dirty="0">
              <a:latin typeface="Calibri"/>
              <a:cs typeface="Calibri"/>
            </a:endParaRPr>
          </a:p>
          <a:p>
            <a:pPr marL="12700" marR="104139" algn="just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impact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opportunities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are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limited,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now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reserve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Networking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Break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Sponsorship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your </a:t>
            </a:r>
            <a:r>
              <a:rPr sz="1200" spc="-10" dirty="0">
                <a:latin typeface="Calibri"/>
                <a:cs typeface="Calibri"/>
              </a:rPr>
              <a:t>organization.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Benefits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include:</a:t>
            </a:r>
            <a:endParaRPr sz="1200" dirty="0">
              <a:latin typeface="Calibri"/>
              <a:cs typeface="Calibri"/>
            </a:endParaRPr>
          </a:p>
          <a:p>
            <a:pPr marL="242570" indent="-229870" algn="just">
              <a:lnSpc>
                <a:spcPct val="100000"/>
              </a:lnSpc>
              <a:buChar char="•"/>
              <a:tabLst>
                <a:tab pos="242570" algn="l"/>
              </a:tabLst>
            </a:pPr>
            <a:r>
              <a:rPr sz="1200" dirty="0">
                <a:latin typeface="Calibri"/>
                <a:cs typeface="Calibri"/>
              </a:rPr>
              <a:t>One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(1)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complimentary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conference registration</a:t>
            </a:r>
            <a:endParaRPr sz="1200" dirty="0">
              <a:latin typeface="Calibri"/>
              <a:cs typeface="Calibri"/>
            </a:endParaRPr>
          </a:p>
          <a:p>
            <a:pPr marL="242570" indent="-229870" algn="just">
              <a:lnSpc>
                <a:spcPct val="100000"/>
              </a:lnSpc>
              <a:buChar char="•"/>
              <a:tabLst>
                <a:tab pos="242570" algn="l"/>
              </a:tabLst>
            </a:pPr>
            <a:r>
              <a:rPr sz="1200" dirty="0">
                <a:latin typeface="Calibri"/>
                <a:cs typeface="Calibri"/>
              </a:rPr>
              <a:t>Signage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logo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choice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0" dirty="0">
                <a:latin typeface="Calibri"/>
                <a:cs typeface="Calibri"/>
              </a:rPr>
              <a:t>a</a:t>
            </a:r>
            <a:endParaRPr sz="1200" dirty="0">
              <a:latin typeface="Calibri"/>
              <a:cs typeface="Calibri"/>
            </a:endParaRPr>
          </a:p>
          <a:p>
            <a:pPr marL="241300" algn="just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refreshment</a:t>
            </a:r>
            <a:r>
              <a:rPr sz="1200" spc="-20" dirty="0">
                <a:latin typeface="Calibri"/>
                <a:cs typeface="Calibri"/>
              </a:rPr>
              <a:t> break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1800" y="4616450"/>
            <a:ext cx="317055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This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sponsorship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associates</a:t>
            </a:r>
            <a:r>
              <a:rPr sz="1200" dirty="0">
                <a:latin typeface="Calibri"/>
                <a:cs typeface="Calibri"/>
              </a:rPr>
              <a:t> your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organization’s </a:t>
            </a:r>
            <a:r>
              <a:rPr sz="1200" dirty="0">
                <a:latin typeface="Calibri"/>
                <a:cs typeface="Calibri"/>
              </a:rPr>
              <a:t>name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keynote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lectures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helps </a:t>
            </a:r>
            <a:r>
              <a:rPr sz="1200" dirty="0">
                <a:latin typeface="Calibri"/>
                <a:cs typeface="Calibri"/>
              </a:rPr>
              <a:t>pay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travel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stipends.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Program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Committee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retains </a:t>
            </a:r>
            <a:r>
              <a:rPr sz="1200" dirty="0">
                <a:latin typeface="Calibri"/>
                <a:cs typeface="Calibri"/>
              </a:rPr>
              <a:t>full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responsibility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selecting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speakers.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Benefits include: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1200" spc="-10" dirty="0">
                <a:latin typeface="Calibri"/>
                <a:cs typeface="Calibri"/>
              </a:rPr>
              <a:t>Acknowledgement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logo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website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program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1200" dirty="0">
                <a:latin typeface="Calibri"/>
                <a:cs typeface="Calibri"/>
              </a:rPr>
              <a:t>One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(1)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complimentary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conference registration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1200" dirty="0">
                <a:latin typeface="Calibri"/>
                <a:cs typeface="Calibri"/>
              </a:rPr>
              <a:t>Signage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logo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keynote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lecture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95750" y="1917700"/>
            <a:ext cx="321183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654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This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sponsorship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associates</a:t>
            </a:r>
            <a:r>
              <a:rPr sz="1200" dirty="0">
                <a:latin typeface="Calibri"/>
                <a:cs typeface="Calibri"/>
              </a:rPr>
              <a:t> your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organization’s </a:t>
            </a:r>
            <a:r>
              <a:rPr sz="1200" dirty="0">
                <a:latin typeface="Calibri"/>
                <a:cs typeface="Calibri"/>
              </a:rPr>
              <a:t>name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poster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session.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Benefits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include: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1200" spc="-10" dirty="0">
                <a:latin typeface="Calibri"/>
                <a:cs typeface="Calibri"/>
              </a:rPr>
              <a:t>Acknowledgment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logo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website</a:t>
            </a:r>
            <a:r>
              <a:rPr sz="1200" spc="-25" dirty="0">
                <a:latin typeface="Calibri"/>
                <a:cs typeface="Calibri"/>
              </a:rPr>
              <a:t> and</a:t>
            </a:r>
            <a:endParaRPr sz="1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program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1200" spc="-20" dirty="0">
                <a:latin typeface="Calibri"/>
                <a:cs typeface="Calibri"/>
              </a:rPr>
              <a:t>Two </a:t>
            </a:r>
            <a:r>
              <a:rPr sz="1200" dirty="0">
                <a:latin typeface="Calibri"/>
                <a:cs typeface="Calibri"/>
              </a:rPr>
              <a:t>(2)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complimentary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conference registrations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1200" spc="-10" dirty="0">
                <a:latin typeface="Calibri"/>
                <a:cs typeface="Calibri"/>
              </a:rPr>
              <a:t>Acknowledgment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signage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logo</a:t>
            </a:r>
            <a:r>
              <a:rPr sz="1200" spc="-25" dirty="0">
                <a:latin typeface="Calibri"/>
                <a:cs typeface="Calibri"/>
              </a:rPr>
              <a:t> at</a:t>
            </a:r>
            <a:endParaRPr sz="1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sponsored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poster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session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76700" y="4305300"/>
            <a:ext cx="321183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160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This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sponsorship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associates</a:t>
            </a:r>
            <a:r>
              <a:rPr sz="1200" dirty="0">
                <a:latin typeface="Calibri"/>
                <a:cs typeface="Calibri"/>
              </a:rPr>
              <a:t> your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organization’s </a:t>
            </a:r>
            <a:r>
              <a:rPr sz="1200" dirty="0">
                <a:latin typeface="Calibri"/>
                <a:cs typeface="Calibri"/>
              </a:rPr>
              <a:t>name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opportunity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make</a:t>
            </a:r>
            <a:r>
              <a:rPr sz="1200" spc="-25" dirty="0">
                <a:latin typeface="Calibri"/>
                <a:cs typeface="Calibri"/>
              </a:rPr>
              <a:t> an</a:t>
            </a:r>
            <a:r>
              <a:rPr sz="1200" spc="5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impression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attendees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catch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up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new</a:t>
            </a:r>
            <a:endParaRPr sz="1200">
              <a:latin typeface="Calibri"/>
              <a:cs typeface="Calibri"/>
            </a:endParaRPr>
          </a:p>
          <a:p>
            <a:pPr marL="12700" marR="93345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developments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field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renew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relationships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colleagues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friends.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Benefits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include: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1200" spc="-10" dirty="0">
                <a:latin typeface="Calibri"/>
                <a:cs typeface="Calibri"/>
              </a:rPr>
              <a:t>Acknowledgment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logo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website</a:t>
            </a:r>
            <a:r>
              <a:rPr sz="1200" spc="-25" dirty="0">
                <a:latin typeface="Calibri"/>
                <a:cs typeface="Calibri"/>
              </a:rPr>
              <a:t> and</a:t>
            </a:r>
            <a:endParaRPr sz="1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program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1200" spc="-20" dirty="0">
                <a:latin typeface="Calibri"/>
                <a:cs typeface="Calibri"/>
              </a:rPr>
              <a:t>Two </a:t>
            </a:r>
            <a:r>
              <a:rPr sz="1200" dirty="0">
                <a:latin typeface="Calibri"/>
                <a:cs typeface="Calibri"/>
              </a:rPr>
              <a:t>(2)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complimentary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conference registrations</a:t>
            </a:r>
            <a:endParaRPr sz="1200">
              <a:latin typeface="Calibri"/>
              <a:cs typeface="Calibri"/>
            </a:endParaRPr>
          </a:p>
          <a:p>
            <a:pPr marL="241300" marR="27178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200" spc="-10" dirty="0">
                <a:latin typeface="Calibri"/>
                <a:cs typeface="Calibri"/>
              </a:rPr>
              <a:t>Acknowledgement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signage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logo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at </a:t>
            </a:r>
            <a:r>
              <a:rPr sz="1200" dirty="0">
                <a:latin typeface="Calibri"/>
                <a:cs typeface="Calibri"/>
              </a:rPr>
              <a:t>sponsored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reception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95750" y="7251700"/>
            <a:ext cx="318643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620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This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sponsorship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associates</a:t>
            </a:r>
            <a:r>
              <a:rPr sz="1200" dirty="0">
                <a:latin typeface="Calibri"/>
                <a:cs typeface="Calibri"/>
              </a:rPr>
              <a:t> your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organization’s </a:t>
            </a:r>
            <a:r>
              <a:rPr sz="1200" dirty="0">
                <a:latin typeface="Calibri"/>
                <a:cs typeface="Calibri"/>
              </a:rPr>
              <a:t>name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opportunity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make</a:t>
            </a:r>
            <a:r>
              <a:rPr sz="1200" spc="-25" dirty="0">
                <a:latin typeface="Calibri"/>
                <a:cs typeface="Calibri"/>
              </a:rPr>
              <a:t> an</a:t>
            </a:r>
            <a:r>
              <a:rPr sz="1200" spc="5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impression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attendees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they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catch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up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new</a:t>
            </a:r>
            <a:endParaRPr sz="1200">
              <a:latin typeface="Calibri"/>
              <a:cs typeface="Calibri"/>
            </a:endParaRPr>
          </a:p>
          <a:p>
            <a:pPr marL="12700" marR="67945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developments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field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renew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relationships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colleagues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friends.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Benefits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include: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1200" spc="-10" dirty="0">
                <a:latin typeface="Calibri"/>
                <a:cs typeface="Calibri"/>
              </a:rPr>
              <a:t>Acknowledgment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logo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website</a:t>
            </a:r>
            <a:r>
              <a:rPr sz="1200" spc="-25" dirty="0">
                <a:latin typeface="Calibri"/>
                <a:cs typeface="Calibri"/>
              </a:rPr>
              <a:t> and</a:t>
            </a:r>
            <a:endParaRPr sz="1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program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1200" dirty="0">
                <a:latin typeface="Calibri"/>
                <a:cs typeface="Calibri"/>
              </a:rPr>
              <a:t>Three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(3)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complimentary conference</a:t>
            </a:r>
            <a:endParaRPr sz="1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registrations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1200" spc="-10" dirty="0">
                <a:latin typeface="Calibri"/>
                <a:cs typeface="Calibri"/>
              </a:rPr>
              <a:t>Acknowledgement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signage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logo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the</a:t>
            </a:r>
            <a:endParaRPr sz="1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sponsored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banquet</a:t>
            </a: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sz="1200" spc="-10" dirty="0">
                <a:latin typeface="Calibri"/>
                <a:cs typeface="Calibri"/>
              </a:rPr>
              <a:t>Welcome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remarks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sponsored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banquet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9677400"/>
            <a:ext cx="7772400" cy="381000"/>
            <a:chOff x="0" y="9677400"/>
            <a:chExt cx="7772400" cy="381000"/>
          </a:xfrm>
        </p:grpSpPr>
        <p:sp>
          <p:nvSpPr>
            <p:cNvPr id="14" name="object 14"/>
            <p:cNvSpPr/>
            <p:nvPr/>
          </p:nvSpPr>
          <p:spPr>
            <a:xfrm>
              <a:off x="2730500" y="9677400"/>
              <a:ext cx="5041900" cy="381000"/>
            </a:xfrm>
            <a:custGeom>
              <a:avLst/>
              <a:gdLst/>
              <a:ahLst/>
              <a:cxnLst/>
              <a:rect l="l" t="t" r="r" b="b"/>
              <a:pathLst>
                <a:path w="5041900" h="381000">
                  <a:moveTo>
                    <a:pt x="50419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5041900" y="381000"/>
                  </a:lnTo>
                  <a:lnTo>
                    <a:pt x="504190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9817100"/>
              <a:ext cx="6121400" cy="241300"/>
            </a:xfrm>
            <a:custGeom>
              <a:avLst/>
              <a:gdLst/>
              <a:ahLst/>
              <a:cxnLst/>
              <a:rect l="l" t="t" r="r" b="b"/>
              <a:pathLst>
                <a:path w="6121400" h="241300">
                  <a:moveTo>
                    <a:pt x="6121400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6121400" y="241300"/>
                  </a:lnTo>
                  <a:lnTo>
                    <a:pt x="6121400" y="0"/>
                  </a:lnTo>
                  <a:close/>
                </a:path>
              </a:pathLst>
            </a:custGeom>
            <a:solidFill>
              <a:srgbClr val="636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748661" y="7252334"/>
            <a:ext cx="960119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00"/>
              </a:spcBef>
            </a:pPr>
            <a:r>
              <a:rPr sz="3900" b="1" spc="-20" dirty="0">
                <a:latin typeface="Calibri"/>
                <a:cs typeface="Calibri"/>
              </a:rPr>
              <a:t>logo</a:t>
            </a:r>
            <a:endParaRPr sz="3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900" b="1" spc="-20" dirty="0">
                <a:latin typeface="Calibri"/>
                <a:cs typeface="Calibri"/>
              </a:rPr>
              <a:t>here</a:t>
            </a:r>
            <a:endParaRPr sz="3900">
              <a:latin typeface="Calibri"/>
              <a:cs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894BCE-BCFA-2DFB-9F4C-59E6AB6F3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3" y="7340600"/>
            <a:ext cx="3564046" cy="106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3AFB-6628-5CBB-2AAA-038461B8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Notable Speakers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A8634-3836-7DFB-5096-040A474EB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153" y="1473200"/>
            <a:ext cx="6808470" cy="33239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Bill Murphy, PhD</a:t>
            </a: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Harvey D. Spangler Professor &amp; H.I.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+mn-lt"/>
              </a:rPr>
              <a:t>Romnes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 Faculty Fellow</a:t>
            </a:r>
          </a:p>
          <a:p>
            <a:pPr algn="ctr"/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Justin Williams, PhD</a:t>
            </a: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Vilas Distinguished Achievement Professor</a:t>
            </a: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And other notable alumni, faculty, and industry speakers</a:t>
            </a: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9AF1C9BB-AFA0-794E-C06E-21D164A73680}"/>
              </a:ext>
            </a:extLst>
          </p:cNvPr>
          <p:cNvSpPr/>
          <p:nvPr/>
        </p:nvSpPr>
        <p:spPr>
          <a:xfrm>
            <a:off x="2730500" y="9677400"/>
            <a:ext cx="5041900" cy="381000"/>
          </a:xfrm>
          <a:custGeom>
            <a:avLst/>
            <a:gdLst/>
            <a:ahLst/>
            <a:cxnLst/>
            <a:rect l="l" t="t" r="r" b="b"/>
            <a:pathLst>
              <a:path w="5041900" h="381000">
                <a:moveTo>
                  <a:pt x="5041900" y="0"/>
                </a:moveTo>
                <a:lnTo>
                  <a:pt x="0" y="0"/>
                </a:lnTo>
                <a:lnTo>
                  <a:pt x="0" y="381000"/>
                </a:lnTo>
                <a:lnTo>
                  <a:pt x="5041900" y="381000"/>
                </a:lnTo>
                <a:lnTo>
                  <a:pt x="50419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13">
            <a:extLst>
              <a:ext uri="{FF2B5EF4-FFF2-40B4-BE49-F238E27FC236}">
                <a16:creationId xmlns:a16="http://schemas.microsoft.com/office/drawing/2014/main" id="{3D6DCF0B-0F14-38E7-91BB-1A9C78E5139C}"/>
              </a:ext>
            </a:extLst>
          </p:cNvPr>
          <p:cNvGrpSpPr/>
          <p:nvPr/>
        </p:nvGrpSpPr>
        <p:grpSpPr>
          <a:xfrm>
            <a:off x="0" y="9677400"/>
            <a:ext cx="7772400" cy="381000"/>
            <a:chOff x="0" y="9677400"/>
            <a:chExt cx="7772400" cy="381000"/>
          </a:xfrm>
        </p:grpSpPr>
        <p:sp>
          <p:nvSpPr>
            <p:cNvPr id="6" name="object 14">
              <a:extLst>
                <a:ext uri="{FF2B5EF4-FFF2-40B4-BE49-F238E27FC236}">
                  <a16:creationId xmlns:a16="http://schemas.microsoft.com/office/drawing/2014/main" id="{C8A2478D-D36C-C178-BA30-5231AEAF5E20}"/>
                </a:ext>
              </a:extLst>
            </p:cNvPr>
            <p:cNvSpPr/>
            <p:nvPr/>
          </p:nvSpPr>
          <p:spPr>
            <a:xfrm>
              <a:off x="2730500" y="9677400"/>
              <a:ext cx="5041900" cy="381000"/>
            </a:xfrm>
            <a:custGeom>
              <a:avLst/>
              <a:gdLst/>
              <a:ahLst/>
              <a:cxnLst/>
              <a:rect l="l" t="t" r="r" b="b"/>
              <a:pathLst>
                <a:path w="5041900" h="381000">
                  <a:moveTo>
                    <a:pt x="50419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5041900" y="381000"/>
                  </a:lnTo>
                  <a:lnTo>
                    <a:pt x="504190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5">
              <a:extLst>
                <a:ext uri="{FF2B5EF4-FFF2-40B4-BE49-F238E27FC236}">
                  <a16:creationId xmlns:a16="http://schemas.microsoft.com/office/drawing/2014/main" id="{91021F25-DDF3-4E59-FAB2-7C816D19E140}"/>
                </a:ext>
              </a:extLst>
            </p:cNvPr>
            <p:cNvSpPr/>
            <p:nvPr/>
          </p:nvSpPr>
          <p:spPr>
            <a:xfrm>
              <a:off x="0" y="9817100"/>
              <a:ext cx="6121400" cy="241300"/>
            </a:xfrm>
            <a:custGeom>
              <a:avLst/>
              <a:gdLst/>
              <a:ahLst/>
              <a:cxnLst/>
              <a:rect l="l" t="t" r="r" b="b"/>
              <a:pathLst>
                <a:path w="6121400" h="241300">
                  <a:moveTo>
                    <a:pt x="6121400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6121400" y="241300"/>
                  </a:lnTo>
                  <a:lnTo>
                    <a:pt x="6121400" y="0"/>
                  </a:lnTo>
                  <a:close/>
                </a:path>
              </a:pathLst>
            </a:custGeom>
            <a:solidFill>
              <a:srgbClr val="636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593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253" y="320675"/>
            <a:ext cx="3763645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0" marR="5080" indent="-7245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Sponsor</a:t>
            </a:r>
            <a:r>
              <a:rPr lang="en-US" spc="-10" dirty="0"/>
              <a:t> Agreement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1946275" y="4343400"/>
            <a:ext cx="5245100" cy="0"/>
          </a:xfrm>
          <a:custGeom>
            <a:avLst/>
            <a:gdLst/>
            <a:ahLst/>
            <a:cxnLst/>
            <a:rect l="l" t="t" r="r" b="b"/>
            <a:pathLst>
              <a:path w="5245100">
                <a:moveTo>
                  <a:pt x="0" y="0"/>
                </a:moveTo>
                <a:lnTo>
                  <a:pt x="52451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chemeClr val="accent1"/>
                </a:solidFill>
              </a:rPr>
              <a:t>Company</a:t>
            </a:r>
            <a:r>
              <a:rPr spc="-70" dirty="0">
                <a:solidFill>
                  <a:schemeClr val="accent1"/>
                </a:solidFill>
              </a:rPr>
              <a:t> </a:t>
            </a:r>
            <a:r>
              <a:rPr spc="-10" dirty="0">
                <a:solidFill>
                  <a:schemeClr val="accent1"/>
                </a:solidFill>
              </a:rPr>
              <a:t>Information</a:t>
            </a:r>
          </a:p>
          <a:p>
            <a:pPr marL="28575" marR="43815" indent="28575" algn="just">
              <a:lnSpc>
                <a:spcPct val="175000"/>
              </a:lnSpc>
              <a:spcBef>
                <a:spcPts val="420"/>
              </a:spcBef>
              <a:tabLst>
                <a:tab pos="6746240" algn="l"/>
              </a:tabLst>
            </a:pPr>
            <a:r>
              <a:rPr sz="2000" spc="-10" dirty="0">
                <a:solidFill>
                  <a:srgbClr val="000000"/>
                </a:solidFill>
              </a:rPr>
              <a:t>Company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Name</a:t>
            </a:r>
            <a:r>
              <a:rPr sz="20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</a:rPr>
              <a:t>Contact Person</a:t>
            </a:r>
            <a:r>
              <a:rPr sz="2000" spc="-165" dirty="0">
                <a:solidFill>
                  <a:srgbClr val="000000"/>
                </a:solidFill>
              </a:rPr>
              <a:t> </a:t>
            </a:r>
            <a:r>
              <a:rPr sz="20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</a:rPr>
              <a:t>Address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City,</a:t>
            </a:r>
            <a:r>
              <a:rPr sz="2000" spc="-9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State,</a:t>
            </a:r>
            <a:r>
              <a:rPr sz="2000" spc="-90" dirty="0">
                <a:solidFill>
                  <a:srgbClr val="000000"/>
                </a:solidFill>
              </a:rPr>
              <a:t> </a:t>
            </a:r>
            <a:r>
              <a:rPr sz="2000" spc="-25" dirty="0">
                <a:solidFill>
                  <a:srgbClr val="000000"/>
                </a:solidFill>
              </a:rPr>
              <a:t>Zip</a:t>
            </a:r>
            <a:endParaRPr sz="2000" dirty="0">
              <a:latin typeface="Times New Roman"/>
              <a:cs typeface="Times New Roman"/>
            </a:endParaRPr>
          </a:p>
          <a:p>
            <a:pPr marL="38100" marR="18415" indent="15875" algn="just">
              <a:lnSpc>
                <a:spcPct val="170800"/>
              </a:lnSpc>
              <a:spcBef>
                <a:spcPts val="400"/>
              </a:spcBef>
              <a:tabLst>
                <a:tab pos="6771640" algn="l"/>
              </a:tabLst>
            </a:pPr>
            <a:r>
              <a:rPr sz="2000" spc="-10" dirty="0">
                <a:solidFill>
                  <a:srgbClr val="000000"/>
                </a:solidFill>
              </a:rPr>
              <a:t>Phone</a:t>
            </a:r>
            <a:r>
              <a:rPr sz="20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</a:rPr>
              <a:t>Email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000" dirty="0">
              <a:latin typeface="Times New Roman"/>
              <a:cs typeface="Times New Roman"/>
            </a:endParaRPr>
          </a:p>
          <a:p>
            <a:pPr marL="12700" marR="18415" indent="31750" algn="just">
              <a:lnSpc>
                <a:spcPct val="188500"/>
              </a:lnSpc>
              <a:spcBef>
                <a:spcPts val="625"/>
              </a:spcBef>
              <a:tabLst>
                <a:tab pos="6755765" algn="l"/>
              </a:tabLst>
            </a:pPr>
            <a:r>
              <a:rPr sz="2000" spc="-10" dirty="0">
                <a:solidFill>
                  <a:srgbClr val="000000"/>
                </a:solidFill>
              </a:rPr>
              <a:t>Website</a:t>
            </a:r>
            <a:r>
              <a:rPr sz="20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	</a:t>
            </a:r>
            <a:r>
              <a:rPr sz="2000" dirty="0">
                <a:solidFill>
                  <a:srgbClr val="000000"/>
                </a:solidFill>
              </a:rPr>
              <a:t> Name of </a:t>
            </a:r>
            <a:r>
              <a:rPr sz="2000" spc="-10" dirty="0">
                <a:solidFill>
                  <a:srgbClr val="000000"/>
                </a:solidFill>
              </a:rPr>
              <a:t>Sponsorship </a:t>
            </a:r>
            <a:r>
              <a:rPr sz="2000" dirty="0">
                <a:solidFill>
                  <a:srgbClr val="000000"/>
                </a:solidFill>
              </a:rPr>
              <a:t>Opportunity</a:t>
            </a:r>
            <a:r>
              <a:rPr sz="2000" spc="325" dirty="0">
                <a:solidFill>
                  <a:srgbClr val="000000"/>
                </a:solidFill>
              </a:rPr>
              <a:t> </a:t>
            </a:r>
            <a:r>
              <a:rPr sz="20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</a:rPr>
              <a:t>Signature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000" dirty="0">
              <a:latin typeface="Times New Roman"/>
              <a:cs typeface="Times New Roman"/>
            </a:endParaRPr>
          </a:p>
          <a:p>
            <a:pPr marL="23495" algn="just">
              <a:lnSpc>
                <a:spcPct val="100000"/>
              </a:lnSpc>
              <a:spcBef>
                <a:spcPts val="1000"/>
              </a:spcBef>
            </a:pPr>
            <a:r>
              <a:rPr spc="-20" dirty="0">
                <a:solidFill>
                  <a:schemeClr val="accent1"/>
                </a:solidFill>
              </a:rPr>
              <a:t>Payment</a:t>
            </a:r>
            <a:r>
              <a:rPr spc="-60" dirty="0">
                <a:solidFill>
                  <a:schemeClr val="accent1"/>
                </a:solidFill>
              </a:rPr>
              <a:t> </a:t>
            </a:r>
            <a:r>
              <a:rPr spc="-10" dirty="0">
                <a:solidFill>
                  <a:schemeClr val="accent1"/>
                </a:solidFill>
              </a:rPr>
              <a:t>Information</a:t>
            </a:r>
          </a:p>
          <a:p>
            <a:pPr marL="38100" marR="5080">
              <a:lnSpc>
                <a:spcPct val="100000"/>
              </a:lnSpc>
              <a:spcBef>
                <a:spcPts val="220"/>
              </a:spcBef>
              <a:tabLst>
                <a:tab pos="4880610" algn="l"/>
              </a:tabLst>
            </a:pPr>
            <a:r>
              <a:rPr sz="1200" dirty="0">
                <a:solidFill>
                  <a:srgbClr val="000000"/>
                </a:solidFill>
              </a:rPr>
              <a:t>All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payments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must</a:t>
            </a:r>
            <a:r>
              <a:rPr sz="1200" spc="-20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be</a:t>
            </a:r>
            <a:r>
              <a:rPr sz="1200" spc="-30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made</a:t>
            </a:r>
            <a:r>
              <a:rPr sz="1200" spc="-30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in</a:t>
            </a:r>
            <a:r>
              <a:rPr sz="1200" spc="-20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U.S.</a:t>
            </a:r>
            <a:r>
              <a:rPr sz="1200" spc="-30" dirty="0">
                <a:solidFill>
                  <a:srgbClr val="000000"/>
                </a:solidFill>
              </a:rPr>
              <a:t> </a:t>
            </a:r>
            <a:r>
              <a:rPr sz="1200" spc="-10" dirty="0">
                <a:solidFill>
                  <a:srgbClr val="000000"/>
                </a:solidFill>
              </a:rPr>
              <a:t>dollars.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spc="-10" dirty="0">
                <a:solidFill>
                  <a:srgbClr val="000000"/>
                </a:solidFill>
              </a:rPr>
              <a:t>Applications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and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spc="-10" dirty="0">
                <a:solidFill>
                  <a:srgbClr val="000000"/>
                </a:solidFill>
              </a:rPr>
              <a:t>sponsorship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money</a:t>
            </a:r>
            <a:r>
              <a:rPr sz="1200" spc="-20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must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be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sent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no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later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spc="-20" dirty="0">
                <a:solidFill>
                  <a:srgbClr val="000000"/>
                </a:solidFill>
              </a:rPr>
              <a:t>than </a:t>
            </a:r>
            <a:r>
              <a:rPr sz="1200" spc="-10" dirty="0">
                <a:solidFill>
                  <a:srgbClr val="000000"/>
                </a:solidFill>
              </a:rPr>
              <a:t>Friday,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August</a:t>
            </a:r>
            <a:r>
              <a:rPr sz="1200" spc="-20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9,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2024.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Please</a:t>
            </a:r>
            <a:r>
              <a:rPr sz="1200" spc="-30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contact</a:t>
            </a:r>
            <a:r>
              <a:rPr sz="1200" spc="-20" dirty="0">
                <a:solidFill>
                  <a:srgbClr val="000000"/>
                </a:solidFill>
              </a:rPr>
              <a:t> </a:t>
            </a:r>
            <a:r>
              <a:rPr sz="1200" spc="-10" dirty="0">
                <a:solidFill>
                  <a:srgbClr val="000000"/>
                </a:solidFill>
              </a:rPr>
              <a:t>Conference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spc="-10" dirty="0">
                <a:solidFill>
                  <a:srgbClr val="000000"/>
                </a:solidFill>
              </a:rPr>
              <a:t>Management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services</a:t>
            </a:r>
            <a:r>
              <a:rPr sz="1200" spc="-20" dirty="0">
                <a:solidFill>
                  <a:srgbClr val="000000"/>
                </a:solidFill>
              </a:rPr>
              <a:t> </a:t>
            </a:r>
            <a:r>
              <a:rPr sz="1200" spc="-25" dirty="0">
                <a:solidFill>
                  <a:srgbClr val="000000"/>
                </a:solidFill>
              </a:rPr>
              <a:t>at</a:t>
            </a:r>
            <a:r>
              <a:rPr sz="1200" dirty="0">
                <a:solidFill>
                  <a:srgbClr val="000000"/>
                </a:solidFill>
              </a:rPr>
              <a:t>	</a:t>
            </a:r>
            <a:r>
              <a:rPr sz="1200" spc="-10" dirty="0">
                <a:solidFill>
                  <a:srgbClr val="000000"/>
                </a:solidFill>
                <a:hlinkClick r:id="rId2"/>
              </a:rPr>
              <a:t>conferences@union.wisc.edu</a:t>
            </a:r>
            <a:r>
              <a:rPr sz="1200" spc="-10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or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(608)</a:t>
            </a:r>
            <a:r>
              <a:rPr sz="1200" spc="-20" dirty="0">
                <a:solidFill>
                  <a:srgbClr val="000000"/>
                </a:solidFill>
              </a:rPr>
              <a:t> </a:t>
            </a:r>
            <a:r>
              <a:rPr sz="1200" spc="-10" dirty="0">
                <a:solidFill>
                  <a:srgbClr val="000000"/>
                </a:solidFill>
              </a:rPr>
              <a:t>890-</a:t>
            </a:r>
            <a:r>
              <a:rPr sz="1200" dirty="0">
                <a:solidFill>
                  <a:srgbClr val="000000"/>
                </a:solidFill>
              </a:rPr>
              <a:t>2645</a:t>
            </a:r>
            <a:r>
              <a:rPr sz="1200" spc="-1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with</a:t>
            </a:r>
            <a:r>
              <a:rPr sz="1200" spc="-20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more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spc="-10" dirty="0">
                <a:solidFill>
                  <a:srgbClr val="000000"/>
                </a:solidFill>
              </a:rPr>
              <a:t>information</a:t>
            </a:r>
            <a:r>
              <a:rPr sz="1200" spc="-15" dirty="0">
                <a:solidFill>
                  <a:srgbClr val="000000"/>
                </a:solidFill>
              </a:rPr>
              <a:t> </a:t>
            </a:r>
            <a:r>
              <a:rPr sz="1200" dirty="0">
                <a:solidFill>
                  <a:srgbClr val="000000"/>
                </a:solidFill>
              </a:rPr>
              <a:t>or</a:t>
            </a:r>
            <a:r>
              <a:rPr sz="1200" spc="-25" dirty="0">
                <a:solidFill>
                  <a:srgbClr val="000000"/>
                </a:solidFill>
              </a:rPr>
              <a:t> </a:t>
            </a:r>
            <a:r>
              <a:rPr sz="1200" spc="-10" dirty="0">
                <a:solidFill>
                  <a:srgbClr val="000000"/>
                </a:solidFill>
              </a:rPr>
              <a:t>questions.</a:t>
            </a:r>
            <a:endParaRPr sz="1200" dirty="0"/>
          </a:p>
        </p:txBody>
      </p:sp>
      <p:sp>
        <p:nvSpPr>
          <p:cNvPr id="5" name="object 5"/>
          <p:cNvSpPr txBox="1"/>
          <p:nvPr/>
        </p:nvSpPr>
        <p:spPr>
          <a:xfrm>
            <a:off x="444500" y="8331200"/>
            <a:ext cx="38639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Paying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check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send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agreement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check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following address:</a:t>
            </a:r>
            <a:endParaRPr sz="1200" dirty="0">
              <a:latin typeface="Calibri"/>
              <a:cs typeface="Calibri"/>
            </a:endParaRPr>
          </a:p>
          <a:p>
            <a:pPr marL="12700" marR="51943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Conference Management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Services -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Wisconsin </a:t>
            </a:r>
            <a:r>
              <a:rPr sz="1200" b="1" spc="-10" dirty="0">
                <a:latin typeface="Calibri"/>
                <a:cs typeface="Calibri"/>
              </a:rPr>
              <a:t>Union </a:t>
            </a:r>
            <a:r>
              <a:rPr sz="1200" b="1" dirty="0">
                <a:latin typeface="Calibri"/>
                <a:cs typeface="Calibri"/>
              </a:rPr>
              <a:t>BME</a:t>
            </a:r>
            <a:r>
              <a:rPr sz="1200" b="1" spc="-25" dirty="0">
                <a:latin typeface="Calibri"/>
                <a:cs typeface="Calibri"/>
              </a:rPr>
              <a:t> 25</a:t>
            </a:r>
            <a:endParaRPr sz="1200" dirty="0">
              <a:latin typeface="Calibri"/>
              <a:cs typeface="Calibri"/>
            </a:endParaRPr>
          </a:p>
          <a:p>
            <a:pPr marL="12700" marR="232156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800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Langdon Street </a:t>
            </a:r>
            <a:r>
              <a:rPr sz="1200" b="1" dirty="0">
                <a:latin typeface="Calibri"/>
                <a:cs typeface="Calibri"/>
              </a:rPr>
              <a:t>Madison,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WI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53706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USA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6450" y="8331200"/>
            <a:ext cx="2586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Other</a:t>
            </a:r>
            <a:r>
              <a:rPr sz="12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forms</a:t>
            </a:r>
            <a:r>
              <a:rPr sz="12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12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payment:</a:t>
            </a:r>
            <a:endParaRPr sz="12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Please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email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conference management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at </a:t>
            </a:r>
            <a:r>
              <a:rPr sz="1200" b="1" spc="-10" dirty="0">
                <a:latin typeface="Calibri"/>
                <a:cs typeface="Calibri"/>
                <a:hlinkClick r:id="rId2"/>
              </a:rPr>
              <a:t>conferences@union.wisc.edu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arrange payment.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21200" y="8382000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200"/>
                </a:lnTo>
              </a:path>
            </a:pathLst>
          </a:custGeom>
          <a:ln w="25400">
            <a:solidFill>
              <a:srgbClr val="6364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39611" y="447675"/>
            <a:ext cx="960119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00"/>
              </a:spcBef>
            </a:pPr>
            <a:r>
              <a:rPr sz="3900" b="1" spc="-20" dirty="0">
                <a:latin typeface="Calibri"/>
                <a:cs typeface="Calibri"/>
              </a:rPr>
              <a:t>logo</a:t>
            </a:r>
            <a:endParaRPr sz="3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900" b="1" spc="-20" dirty="0">
                <a:latin typeface="Calibri"/>
                <a:cs typeface="Calibri"/>
              </a:rPr>
              <a:t>here</a:t>
            </a:r>
            <a:endParaRPr sz="3900" dirty="0">
              <a:latin typeface="Calibri"/>
              <a:cs typeface="Calibri"/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A86ED82D-7953-71CF-FA49-9A774E88E148}"/>
              </a:ext>
            </a:extLst>
          </p:cNvPr>
          <p:cNvSpPr/>
          <p:nvPr/>
        </p:nvSpPr>
        <p:spPr>
          <a:xfrm>
            <a:off x="2730500" y="9677400"/>
            <a:ext cx="5041900" cy="381000"/>
          </a:xfrm>
          <a:custGeom>
            <a:avLst/>
            <a:gdLst/>
            <a:ahLst/>
            <a:cxnLst/>
            <a:rect l="l" t="t" r="r" b="b"/>
            <a:pathLst>
              <a:path w="5041900" h="381000">
                <a:moveTo>
                  <a:pt x="5041900" y="0"/>
                </a:moveTo>
                <a:lnTo>
                  <a:pt x="0" y="0"/>
                </a:lnTo>
                <a:lnTo>
                  <a:pt x="0" y="381000"/>
                </a:lnTo>
                <a:lnTo>
                  <a:pt x="5041900" y="381000"/>
                </a:lnTo>
                <a:lnTo>
                  <a:pt x="50419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3">
            <a:extLst>
              <a:ext uri="{FF2B5EF4-FFF2-40B4-BE49-F238E27FC236}">
                <a16:creationId xmlns:a16="http://schemas.microsoft.com/office/drawing/2014/main" id="{B3974C95-C33D-4985-2B80-46926C3BC017}"/>
              </a:ext>
            </a:extLst>
          </p:cNvPr>
          <p:cNvGrpSpPr/>
          <p:nvPr/>
        </p:nvGrpSpPr>
        <p:grpSpPr>
          <a:xfrm>
            <a:off x="0" y="9677400"/>
            <a:ext cx="7772400" cy="381000"/>
            <a:chOff x="0" y="9677400"/>
            <a:chExt cx="7772400" cy="381000"/>
          </a:xfrm>
        </p:grpSpPr>
        <p:sp>
          <p:nvSpPr>
            <p:cNvPr id="11" name="object 14">
              <a:extLst>
                <a:ext uri="{FF2B5EF4-FFF2-40B4-BE49-F238E27FC236}">
                  <a16:creationId xmlns:a16="http://schemas.microsoft.com/office/drawing/2014/main" id="{A68DC454-1B17-D05D-2E35-B3F4B7C54597}"/>
                </a:ext>
              </a:extLst>
            </p:cNvPr>
            <p:cNvSpPr/>
            <p:nvPr/>
          </p:nvSpPr>
          <p:spPr>
            <a:xfrm>
              <a:off x="2730500" y="9677400"/>
              <a:ext cx="5041900" cy="381000"/>
            </a:xfrm>
            <a:custGeom>
              <a:avLst/>
              <a:gdLst/>
              <a:ahLst/>
              <a:cxnLst/>
              <a:rect l="l" t="t" r="r" b="b"/>
              <a:pathLst>
                <a:path w="5041900" h="381000">
                  <a:moveTo>
                    <a:pt x="50419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5041900" y="381000"/>
                  </a:lnTo>
                  <a:lnTo>
                    <a:pt x="5041900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052299A9-2E44-50B4-B95C-0557C07C83E1}"/>
                </a:ext>
              </a:extLst>
            </p:cNvPr>
            <p:cNvSpPr/>
            <p:nvPr/>
          </p:nvSpPr>
          <p:spPr>
            <a:xfrm>
              <a:off x="0" y="9817100"/>
              <a:ext cx="6121400" cy="241300"/>
            </a:xfrm>
            <a:custGeom>
              <a:avLst/>
              <a:gdLst/>
              <a:ahLst/>
              <a:cxnLst/>
              <a:rect l="l" t="t" r="r" b="b"/>
              <a:pathLst>
                <a:path w="6121400" h="241300">
                  <a:moveTo>
                    <a:pt x="6121400" y="0"/>
                  </a:moveTo>
                  <a:lnTo>
                    <a:pt x="0" y="0"/>
                  </a:lnTo>
                  <a:lnTo>
                    <a:pt x="0" y="241300"/>
                  </a:lnTo>
                  <a:lnTo>
                    <a:pt x="6121400" y="241300"/>
                  </a:lnTo>
                  <a:lnTo>
                    <a:pt x="6121400" y="0"/>
                  </a:lnTo>
                  <a:close/>
                </a:path>
              </a:pathLst>
            </a:custGeom>
            <a:solidFill>
              <a:srgbClr val="6364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12A990B0-EF93-8E1D-0452-89967E14D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8137"/>
            <a:ext cx="3306809" cy="99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722</Words>
  <Application>Microsoft Office PowerPoint</Application>
  <PresentationFormat>Custom</PresentationFormat>
  <Paragraphs>84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Lato</vt:lpstr>
      <vt:lpstr>Times New Roman</vt:lpstr>
      <vt:lpstr>Office Theme</vt:lpstr>
      <vt:lpstr>PowerPoint Presentation</vt:lpstr>
      <vt:lpstr>Overview</vt:lpstr>
      <vt:lpstr>2024 Sponsorship Opportunities</vt:lpstr>
      <vt:lpstr>Notable Speakers</vt:lpstr>
      <vt:lpstr>Sponsor Agreement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sahamuldowne</dc:creator>
  <cp:lastModifiedBy>ahenke3</cp:lastModifiedBy>
  <cp:revision>10</cp:revision>
  <cp:lastPrinted>2024-03-21T14:21:20Z</cp:lastPrinted>
  <dcterms:created xsi:type="dcterms:W3CDTF">2024-03-20T19:53:31Z</dcterms:created>
  <dcterms:modified xsi:type="dcterms:W3CDTF">2024-03-28T15:59:25Z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2024-03-19T00:00:00Z</vt:filetime>
  </property>
  <property fmtid="{D5CDD505-2E9C-101B-9397-08002B2CF9AE}" pid="3" name="Creator">
    <vt:lpwstr>Adobe InDesign 19.3 (Windows)</vt:lpwstr>
  </property>
  <property fmtid="{D5CDD505-2E9C-101B-9397-08002B2CF9AE}" pid="4" name="LastSaved">
    <vt:filetime>2024-03-20T00:00:00Z</vt:filetime>
  </property>
  <property fmtid="{D5CDD505-2E9C-101B-9397-08002B2CF9AE}" pid="5" name="Producer">
    <vt:lpwstr>Adobe PDF Library 17.0</vt:lpwstr>
  </property>
</Properties>
</file>