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107" r:id="rId1"/>
    <p:sldMasterId id="2147483963" r:id="rId2"/>
    <p:sldMasterId id="2147483988" r:id="rId3"/>
    <p:sldMasterId id="2147484001" r:id="rId4"/>
    <p:sldMasterId id="2147484175" r:id="rId5"/>
    <p:sldMasterId id="2147484187" r:id="rId6"/>
    <p:sldMasterId id="2147484200" r:id="rId7"/>
  </p:sldMasterIdLst>
  <p:notesMasterIdLst>
    <p:notesMasterId r:id="rId72"/>
  </p:notesMasterIdLst>
  <p:handoutMasterIdLst>
    <p:handoutMasterId r:id="rId73"/>
  </p:handoutMasterIdLst>
  <p:sldIdLst>
    <p:sldId id="1257" r:id="rId8"/>
    <p:sldId id="1354" r:id="rId9"/>
    <p:sldId id="742" r:id="rId10"/>
    <p:sldId id="474" r:id="rId11"/>
    <p:sldId id="1349" r:id="rId12"/>
    <p:sldId id="1353" r:id="rId13"/>
    <p:sldId id="1355" r:id="rId14"/>
    <p:sldId id="644" r:id="rId15"/>
    <p:sldId id="686" r:id="rId16"/>
    <p:sldId id="687" r:id="rId17"/>
    <p:sldId id="1261" r:id="rId18"/>
    <p:sldId id="676" r:id="rId19"/>
    <p:sldId id="712" r:id="rId20"/>
    <p:sldId id="1258" r:id="rId21"/>
    <p:sldId id="607" r:id="rId22"/>
    <p:sldId id="1347" r:id="rId23"/>
    <p:sldId id="396" r:id="rId24"/>
    <p:sldId id="398" r:id="rId25"/>
    <p:sldId id="1348" r:id="rId26"/>
    <p:sldId id="1350" r:id="rId27"/>
    <p:sldId id="1287" r:id="rId28"/>
    <p:sldId id="1250" r:id="rId29"/>
    <p:sldId id="1293" r:id="rId30"/>
    <p:sldId id="1345" r:id="rId31"/>
    <p:sldId id="1296" r:id="rId32"/>
    <p:sldId id="1341" r:id="rId33"/>
    <p:sldId id="1356" r:id="rId34"/>
    <p:sldId id="1342" r:id="rId35"/>
    <p:sldId id="1357" r:id="rId36"/>
    <p:sldId id="1346" r:id="rId37"/>
    <p:sldId id="306" r:id="rId38"/>
    <p:sldId id="1358" r:id="rId39"/>
    <p:sldId id="737" r:id="rId40"/>
    <p:sldId id="1317" r:id="rId41"/>
    <p:sldId id="1297" r:id="rId42"/>
    <p:sldId id="1299" r:id="rId43"/>
    <p:sldId id="587" r:id="rId44"/>
    <p:sldId id="718" r:id="rId45"/>
    <p:sldId id="320" r:id="rId46"/>
    <p:sldId id="1294" r:id="rId47"/>
    <p:sldId id="1321" r:id="rId48"/>
    <p:sldId id="1315" r:id="rId49"/>
    <p:sldId id="642" r:id="rId50"/>
    <p:sldId id="713" r:id="rId51"/>
    <p:sldId id="757" r:id="rId52"/>
    <p:sldId id="759" r:id="rId53"/>
    <p:sldId id="756" r:id="rId54"/>
    <p:sldId id="755" r:id="rId55"/>
    <p:sldId id="754" r:id="rId56"/>
    <p:sldId id="1263" r:id="rId57"/>
    <p:sldId id="753" r:id="rId58"/>
    <p:sldId id="1290" r:id="rId59"/>
    <p:sldId id="540" r:id="rId60"/>
    <p:sldId id="1255" r:id="rId61"/>
    <p:sldId id="741" r:id="rId62"/>
    <p:sldId id="716" r:id="rId63"/>
    <p:sldId id="1251" r:id="rId64"/>
    <p:sldId id="484" r:id="rId65"/>
    <p:sldId id="674" r:id="rId66"/>
    <p:sldId id="682" r:id="rId67"/>
    <p:sldId id="390" r:id="rId68"/>
    <p:sldId id="585" r:id="rId69"/>
    <p:sldId id="582" r:id="rId70"/>
    <p:sldId id="1282" r:id="rId71"/>
  </p:sldIdLst>
  <p:sldSz cx="12192000" cy="6858000"/>
  <p:notesSz cx="7010400" cy="9296400"/>
  <p:embeddedFontLst>
    <p:embeddedFont>
      <p:font typeface="Arial Narrow" panose="020B0606020202030204" pitchFamily="34" charset="0"/>
      <p:regular r:id="rId74"/>
      <p:bold r:id="rId75"/>
      <p:italic r:id="rId76"/>
      <p:boldItalic r:id="rId77"/>
    </p:embeddedFont>
    <p:embeddedFont>
      <p:font typeface="Bierstadt Display" panose="020B0004020202020204" pitchFamily="34" charset="0"/>
      <p:regular r:id="rId78"/>
      <p:bold r:id="rId79"/>
    </p:embeddedFont>
    <p:embeddedFont>
      <p:font typeface="Calibri" panose="020F0502020204030204" pitchFamily="34" charset="0"/>
      <p:regular r:id="rId80"/>
      <p:bold r:id="rId81"/>
      <p:italic r:id="rId82"/>
      <p:boldItalic r:id="rId83"/>
    </p:embeddedFont>
    <p:embeddedFont>
      <p:font typeface="Calibri Light" panose="020F0302020204030204" pitchFamily="34" charset="0"/>
      <p:regular r:id="rId84"/>
      <p:italic r:id="rId85"/>
    </p:embeddedFont>
    <p:embeddedFont>
      <p:font typeface="Comic Sans MS" panose="030F0702030302020204" pitchFamily="66" charset="0"/>
      <p:regular r:id="rId86"/>
      <p:bold r:id="rId87"/>
      <p:italic r:id="rId88"/>
      <p:boldItalic r:id="rId89"/>
    </p:embeddedFont>
    <p:embeddedFont>
      <p:font typeface="Source Sans Pro" panose="020B0503030403020204" pitchFamily="34" charset="0"/>
      <p:regular r:id="rId90"/>
      <p:bold r:id="rId91"/>
      <p:italic r:id="rId92"/>
      <p:boldItalic r:id="rId93"/>
    </p:embeddedFont>
    <p:embeddedFont>
      <p:font typeface="Tahoma" panose="020B0604030504040204" pitchFamily="34" charset="0"/>
      <p:regular r:id="rId94"/>
      <p:bold r:id="rId95"/>
    </p:embeddedFont>
    <p:embeddedFont>
      <p:font typeface="Verdana" panose="020B0604030504040204" pitchFamily="34" charset="0"/>
      <p:regular r:id="rId96"/>
      <p:bold r:id="rId97"/>
      <p:italic r:id="rId98"/>
      <p:boldItalic r:id="rId99"/>
    </p:embeddedFont>
  </p:embeddedFontLst>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Arial" charset="0"/>
      </a:defRPr>
    </a:lvl1pPr>
    <a:lvl2pPr marL="457200" algn="l" rtl="0" fontAlgn="base">
      <a:spcBef>
        <a:spcPct val="0"/>
      </a:spcBef>
      <a:spcAft>
        <a:spcPct val="0"/>
      </a:spcAft>
      <a:defRPr sz="2400" kern="1200">
        <a:solidFill>
          <a:schemeClr val="tx1"/>
        </a:solidFill>
        <a:latin typeface="Verdana" pitchFamily="34" charset="0"/>
        <a:ea typeface="+mn-ea"/>
        <a:cs typeface="Arial" charset="0"/>
      </a:defRPr>
    </a:lvl2pPr>
    <a:lvl3pPr marL="914400" algn="l" rtl="0" fontAlgn="base">
      <a:spcBef>
        <a:spcPct val="0"/>
      </a:spcBef>
      <a:spcAft>
        <a:spcPct val="0"/>
      </a:spcAft>
      <a:defRPr sz="2400" kern="1200">
        <a:solidFill>
          <a:schemeClr val="tx1"/>
        </a:solidFill>
        <a:latin typeface="Verdana" pitchFamily="34" charset="0"/>
        <a:ea typeface="+mn-ea"/>
        <a:cs typeface="Arial" charset="0"/>
      </a:defRPr>
    </a:lvl3pPr>
    <a:lvl4pPr marL="1371600" algn="l" rtl="0" fontAlgn="base">
      <a:spcBef>
        <a:spcPct val="0"/>
      </a:spcBef>
      <a:spcAft>
        <a:spcPct val="0"/>
      </a:spcAft>
      <a:defRPr sz="2400" kern="1200">
        <a:solidFill>
          <a:schemeClr val="tx1"/>
        </a:solidFill>
        <a:latin typeface="Verdana" pitchFamily="34" charset="0"/>
        <a:ea typeface="+mn-ea"/>
        <a:cs typeface="Arial" charset="0"/>
      </a:defRPr>
    </a:lvl4pPr>
    <a:lvl5pPr marL="1828800" algn="l" rtl="0" fontAlgn="base">
      <a:spcBef>
        <a:spcPct val="0"/>
      </a:spcBef>
      <a:spcAft>
        <a:spcPct val="0"/>
      </a:spcAft>
      <a:defRPr sz="2400" kern="1200">
        <a:solidFill>
          <a:schemeClr val="tx1"/>
        </a:solidFill>
        <a:latin typeface="Verdana" pitchFamily="34" charset="0"/>
        <a:ea typeface="+mn-ea"/>
        <a:cs typeface="Arial" charset="0"/>
      </a:defRPr>
    </a:lvl5pPr>
    <a:lvl6pPr marL="2286000" algn="l" defTabSz="914400" rtl="0" eaLnBrk="1" latinLnBrk="0" hangingPunct="1">
      <a:defRPr sz="2400" kern="1200">
        <a:solidFill>
          <a:schemeClr val="tx1"/>
        </a:solidFill>
        <a:latin typeface="Verdana" pitchFamily="34" charset="0"/>
        <a:ea typeface="+mn-ea"/>
        <a:cs typeface="Arial" charset="0"/>
      </a:defRPr>
    </a:lvl6pPr>
    <a:lvl7pPr marL="2743200" algn="l" defTabSz="914400" rtl="0" eaLnBrk="1" latinLnBrk="0" hangingPunct="1">
      <a:defRPr sz="2400" kern="1200">
        <a:solidFill>
          <a:schemeClr val="tx1"/>
        </a:solidFill>
        <a:latin typeface="Verdana" pitchFamily="34" charset="0"/>
        <a:ea typeface="+mn-ea"/>
        <a:cs typeface="Arial" charset="0"/>
      </a:defRPr>
    </a:lvl7pPr>
    <a:lvl8pPr marL="3200400" algn="l" defTabSz="914400" rtl="0" eaLnBrk="1" latinLnBrk="0" hangingPunct="1">
      <a:defRPr sz="2400" kern="1200">
        <a:solidFill>
          <a:schemeClr val="tx1"/>
        </a:solidFill>
        <a:latin typeface="Verdana" pitchFamily="34" charset="0"/>
        <a:ea typeface="+mn-ea"/>
        <a:cs typeface="Arial" charset="0"/>
      </a:defRPr>
    </a:lvl8pPr>
    <a:lvl9pPr marL="3657600" algn="l" defTabSz="914400" rtl="0" eaLnBrk="1" latinLnBrk="0" hangingPunct="1">
      <a:defRPr sz="2400"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381"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33CC"/>
    <a:srgbClr val="F0A2A0"/>
    <a:srgbClr val="000118"/>
    <a:srgbClr val="FFFFFF"/>
    <a:srgbClr val="00025E"/>
    <a:srgbClr val="CCFF66"/>
    <a:srgbClr val="FF99FF"/>
    <a:srgbClr val="EAEAEA"/>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D56431-6D66-4791-8D7A-E759862BB339}" v="111" dt="2022-04-21T19:30:11.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42" autoAdjust="0"/>
    <p:restoredTop sz="95048" autoAdjust="0"/>
  </p:normalViewPr>
  <p:slideViewPr>
    <p:cSldViewPr snapToGrid="0">
      <p:cViewPr varScale="1">
        <p:scale>
          <a:sx n="72" d="100"/>
          <a:sy n="72" d="100"/>
        </p:scale>
        <p:origin x="806" y="51"/>
      </p:cViewPr>
      <p:guideLst>
        <p:guide orient="horz" pos="238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180"/>
    </p:cViewPr>
  </p:sorterViewPr>
  <p:notesViewPr>
    <p:cSldViewPr snapToGrid="0">
      <p:cViewPr varScale="1">
        <p:scale>
          <a:sx n="45" d="100"/>
          <a:sy n="45" d="100"/>
        </p:scale>
        <p:origin x="2256" y="48"/>
      </p:cViewPr>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font" Target="fonts/font11.fntdata"/><Relationship Id="rId89" Type="http://schemas.openxmlformats.org/officeDocument/2006/relationships/font" Target="fonts/font16.fntdata"/><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font" Target="fonts/font1.fntdata"/><Relationship Id="rId79" Type="http://schemas.openxmlformats.org/officeDocument/2006/relationships/font" Target="fonts/font6.fntdata"/><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font" Target="fonts/font17.fntdata"/><Relationship Id="rId95" Type="http://schemas.openxmlformats.org/officeDocument/2006/relationships/font" Target="fonts/font22.fntdata"/><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font" Target="fonts/font7.fntdata"/><Relationship Id="rId85" Type="http://schemas.openxmlformats.org/officeDocument/2006/relationships/font" Target="fonts/font12.fntdata"/><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font" Target="fonts/font15.fntdata"/><Relationship Id="rId91" Type="http://schemas.openxmlformats.org/officeDocument/2006/relationships/font" Target="fonts/font18.fntdata"/><Relationship Id="rId96"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handoutMaster" Target="handoutMasters/handout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font" Target="fonts/font13.fntdata"/><Relationship Id="rId94" Type="http://schemas.openxmlformats.org/officeDocument/2006/relationships/font" Target="fonts/font21.fntdata"/><Relationship Id="rId99" Type="http://schemas.openxmlformats.org/officeDocument/2006/relationships/font" Target="fonts/font26.fntdata"/><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font" Target="fonts/font3.fntdata"/><Relationship Id="rId97" Type="http://schemas.openxmlformats.org/officeDocument/2006/relationships/font" Target="fonts/font24.fntdata"/><Relationship Id="rId104" Type="http://schemas.microsoft.com/office/2016/11/relationships/changesInfo" Target="changesInfos/changesInfo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font" Target="fonts/font19.fntdata"/><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font" Target="fonts/font14.fntdata"/><Relationship Id="rId61" Type="http://schemas.openxmlformats.org/officeDocument/2006/relationships/slide" Target="slides/slide54.xml"/><Relationship Id="rId82" Type="http://schemas.openxmlformats.org/officeDocument/2006/relationships/font" Target="fonts/font9.fntdata"/><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font" Target="fonts/font4.fntdata"/><Relationship Id="rId100" Type="http://schemas.openxmlformats.org/officeDocument/2006/relationships/presProps" Target="presProps.xml"/><Relationship Id="rId105"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notesMaster" Target="notesMasters/notesMaster1.xml"/><Relationship Id="rId93" Type="http://schemas.openxmlformats.org/officeDocument/2006/relationships/font" Target="fonts/font20.fntdata"/><Relationship Id="rId98" Type="http://schemas.openxmlformats.org/officeDocument/2006/relationships/font" Target="fonts/font25.fntdata"/><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 wieman" userId="b21dcdc4cb1f5870" providerId="LiveId" clId="{79D56431-6D66-4791-8D7A-E759862BB339}"/>
    <pc:docChg chg="custSel delSld modSld sldOrd">
      <pc:chgData name="carl wieman" userId="b21dcdc4cb1f5870" providerId="LiveId" clId="{79D56431-6D66-4791-8D7A-E759862BB339}" dt="2022-04-21T19:30:11.180" v="552" actId="6549"/>
      <pc:docMkLst>
        <pc:docMk/>
      </pc:docMkLst>
      <pc:sldChg chg="addSp delSp modSp mod delAnim modAnim">
        <pc:chgData name="carl wieman" userId="b21dcdc4cb1f5870" providerId="LiveId" clId="{79D56431-6D66-4791-8D7A-E759862BB339}" dt="2022-04-21T19:20:50.201" v="525" actId="1076"/>
        <pc:sldMkLst>
          <pc:docMk/>
          <pc:sldMk cId="2854448945" sldId="398"/>
        </pc:sldMkLst>
        <pc:spChg chg="mod">
          <ac:chgData name="carl wieman" userId="b21dcdc4cb1f5870" providerId="LiveId" clId="{79D56431-6D66-4791-8D7A-E759862BB339}" dt="2022-04-20T19:31:04.423" v="160" actId="1076"/>
          <ac:spMkLst>
            <pc:docMk/>
            <pc:sldMk cId="2854448945" sldId="398"/>
            <ac:spMk id="2" creationId="{53FD66EE-B4E8-45AD-954A-F6775D35C8ED}"/>
          </ac:spMkLst>
        </pc:spChg>
        <pc:spChg chg="add del mod">
          <ac:chgData name="carl wieman" userId="b21dcdc4cb1f5870" providerId="LiveId" clId="{79D56431-6D66-4791-8D7A-E759862BB339}" dt="2022-04-21T19:15:14.206" v="494" actId="21"/>
          <ac:spMkLst>
            <pc:docMk/>
            <pc:sldMk cId="2854448945" sldId="398"/>
            <ac:spMk id="3" creationId="{D70C3414-50EF-4B21-B412-A58B75616345}"/>
          </ac:spMkLst>
        </pc:spChg>
        <pc:spChg chg="add mod">
          <ac:chgData name="carl wieman" userId="b21dcdc4cb1f5870" providerId="LiveId" clId="{79D56431-6D66-4791-8D7A-E759862BB339}" dt="2022-04-21T19:20:50.201" v="525" actId="1076"/>
          <ac:spMkLst>
            <pc:docMk/>
            <pc:sldMk cId="2854448945" sldId="398"/>
            <ac:spMk id="10" creationId="{BC417500-EDF9-45E5-9951-2A3420981FEC}"/>
          </ac:spMkLst>
        </pc:spChg>
        <pc:spChg chg="mod">
          <ac:chgData name="carl wieman" userId="b21dcdc4cb1f5870" providerId="LiveId" clId="{79D56431-6D66-4791-8D7A-E759862BB339}" dt="2022-04-20T19:31:00.284" v="159" actId="1076"/>
          <ac:spMkLst>
            <pc:docMk/>
            <pc:sldMk cId="2854448945" sldId="398"/>
            <ac:spMk id="19" creationId="{AFED1273-8ABE-4513-9D13-55A13542C673}"/>
          </ac:spMkLst>
        </pc:spChg>
        <pc:picChg chg="mod">
          <ac:chgData name="carl wieman" userId="b21dcdc4cb1f5870" providerId="LiveId" clId="{79D56431-6D66-4791-8D7A-E759862BB339}" dt="2022-04-21T19:20:24.253" v="522" actId="1076"/>
          <ac:picMkLst>
            <pc:docMk/>
            <pc:sldMk cId="2854448945" sldId="398"/>
            <ac:picMk id="1029" creationId="{CA164D38-97F7-480C-BA06-933C81159E48}"/>
          </ac:picMkLst>
        </pc:picChg>
      </pc:sldChg>
      <pc:sldChg chg="modSp mod">
        <pc:chgData name="carl wieman" userId="b21dcdc4cb1f5870" providerId="LiveId" clId="{79D56431-6D66-4791-8D7A-E759862BB339}" dt="2022-04-20T19:13:49.352" v="86" actId="6549"/>
        <pc:sldMkLst>
          <pc:docMk/>
          <pc:sldMk cId="0" sldId="474"/>
        </pc:sldMkLst>
        <pc:spChg chg="mod">
          <ac:chgData name="carl wieman" userId="b21dcdc4cb1f5870" providerId="LiveId" clId="{79D56431-6D66-4791-8D7A-E759862BB339}" dt="2022-04-20T19:13:49.352" v="86" actId="6549"/>
          <ac:spMkLst>
            <pc:docMk/>
            <pc:sldMk cId="0" sldId="474"/>
            <ac:spMk id="24586" creationId="{00000000-0000-0000-0000-000000000000}"/>
          </ac:spMkLst>
        </pc:spChg>
      </pc:sldChg>
      <pc:sldChg chg="ord">
        <pc:chgData name="carl wieman" userId="b21dcdc4cb1f5870" providerId="LiveId" clId="{79D56431-6D66-4791-8D7A-E759862BB339}" dt="2022-04-21T19:14:06.084" v="493"/>
        <pc:sldMkLst>
          <pc:docMk/>
          <pc:sldMk cId="1134079969" sldId="676"/>
        </pc:sldMkLst>
      </pc:sldChg>
      <pc:sldChg chg="modSp mod">
        <pc:chgData name="carl wieman" userId="b21dcdc4cb1f5870" providerId="LiveId" clId="{79D56431-6D66-4791-8D7A-E759862BB339}" dt="2022-04-21T19:27:31.346" v="549" actId="1076"/>
        <pc:sldMkLst>
          <pc:docMk/>
          <pc:sldMk cId="3420940866" sldId="686"/>
        </pc:sldMkLst>
        <pc:spChg chg="mod">
          <ac:chgData name="carl wieman" userId="b21dcdc4cb1f5870" providerId="LiveId" clId="{79D56431-6D66-4791-8D7A-E759862BB339}" dt="2022-04-21T19:27:12.507" v="548" actId="207"/>
          <ac:spMkLst>
            <pc:docMk/>
            <pc:sldMk cId="3420940866" sldId="686"/>
            <ac:spMk id="51" creationId="{00000000-0000-0000-0000-000000000000}"/>
          </ac:spMkLst>
        </pc:spChg>
        <pc:spChg chg="mod">
          <ac:chgData name="carl wieman" userId="b21dcdc4cb1f5870" providerId="LiveId" clId="{79D56431-6D66-4791-8D7A-E759862BB339}" dt="2022-04-21T19:27:31.346" v="549" actId="1076"/>
          <ac:spMkLst>
            <pc:docMk/>
            <pc:sldMk cId="3420940866" sldId="686"/>
            <ac:spMk id="74" creationId="{00000000-0000-0000-0000-000000000000}"/>
          </ac:spMkLst>
        </pc:spChg>
        <pc:spChg chg="mod ord">
          <ac:chgData name="carl wieman" userId="b21dcdc4cb1f5870" providerId="LiveId" clId="{79D56431-6D66-4791-8D7A-E759862BB339}" dt="2022-04-21T19:26:39.149" v="541" actId="171"/>
          <ac:spMkLst>
            <pc:docMk/>
            <pc:sldMk cId="3420940866" sldId="686"/>
            <ac:spMk id="75" creationId="{00000000-0000-0000-0000-000000000000}"/>
          </ac:spMkLst>
        </pc:spChg>
        <pc:grpChg chg="mod">
          <ac:chgData name="carl wieman" userId="b21dcdc4cb1f5870" providerId="LiveId" clId="{79D56431-6D66-4791-8D7A-E759862BB339}" dt="2022-04-21T19:24:41.138" v="533" actId="1076"/>
          <ac:grpSpMkLst>
            <pc:docMk/>
            <pc:sldMk cId="3420940866" sldId="686"/>
            <ac:grpSpMk id="47" creationId="{00000000-0000-0000-0000-000000000000}"/>
          </ac:grpSpMkLst>
        </pc:grpChg>
      </pc:sldChg>
      <pc:sldChg chg="modSp">
        <pc:chgData name="carl wieman" userId="b21dcdc4cb1f5870" providerId="LiveId" clId="{79D56431-6D66-4791-8D7A-E759862BB339}" dt="2022-04-21T19:13:01.541" v="491" actId="255"/>
        <pc:sldMkLst>
          <pc:docMk/>
          <pc:sldMk cId="48970814" sldId="687"/>
        </pc:sldMkLst>
        <pc:spChg chg="mod">
          <ac:chgData name="carl wieman" userId="b21dcdc4cb1f5870" providerId="LiveId" clId="{79D56431-6D66-4791-8D7A-E759862BB339}" dt="2022-04-21T19:13:01.541" v="491" actId="255"/>
          <ac:spMkLst>
            <pc:docMk/>
            <pc:sldMk cId="48970814" sldId="687"/>
            <ac:spMk id="73" creationId="{00000000-0000-0000-0000-000000000000}"/>
          </ac:spMkLst>
        </pc:spChg>
      </pc:sldChg>
      <pc:sldChg chg="modSp mod">
        <pc:chgData name="carl wieman" userId="b21dcdc4cb1f5870" providerId="LiveId" clId="{79D56431-6D66-4791-8D7A-E759862BB339}" dt="2022-04-20T19:13:24.736" v="85" actId="1035"/>
        <pc:sldMkLst>
          <pc:docMk/>
          <pc:sldMk cId="2955112319" sldId="742"/>
        </pc:sldMkLst>
        <pc:spChg chg="mod">
          <ac:chgData name="carl wieman" userId="b21dcdc4cb1f5870" providerId="LiveId" clId="{79D56431-6D66-4791-8D7A-E759862BB339}" dt="2022-04-20T19:13:24.736" v="85" actId="1035"/>
          <ac:spMkLst>
            <pc:docMk/>
            <pc:sldMk cId="2955112319" sldId="742"/>
            <ac:spMk id="2" creationId="{B2B093CD-7329-42E1-85FF-24C0CA617204}"/>
          </ac:spMkLst>
        </pc:spChg>
        <pc:spChg chg="mod">
          <ac:chgData name="carl wieman" userId="b21dcdc4cb1f5870" providerId="LiveId" clId="{79D56431-6D66-4791-8D7A-E759862BB339}" dt="2022-04-20T19:13:24.736" v="85" actId="1035"/>
          <ac:spMkLst>
            <pc:docMk/>
            <pc:sldMk cId="2955112319" sldId="742"/>
            <ac:spMk id="4" creationId="{00000000-0000-0000-0000-000000000000}"/>
          </ac:spMkLst>
        </pc:spChg>
        <pc:spChg chg="mod">
          <ac:chgData name="carl wieman" userId="b21dcdc4cb1f5870" providerId="LiveId" clId="{79D56431-6D66-4791-8D7A-E759862BB339}" dt="2022-04-20T19:13:24.736" v="85" actId="1035"/>
          <ac:spMkLst>
            <pc:docMk/>
            <pc:sldMk cId="2955112319" sldId="742"/>
            <ac:spMk id="2052" creationId="{00000000-0000-0000-0000-000000000000}"/>
          </ac:spMkLst>
        </pc:spChg>
        <pc:spChg chg="mod">
          <ac:chgData name="carl wieman" userId="b21dcdc4cb1f5870" providerId="LiveId" clId="{79D56431-6D66-4791-8D7A-E759862BB339}" dt="2022-04-20T19:13:24.736" v="85" actId="1035"/>
          <ac:spMkLst>
            <pc:docMk/>
            <pc:sldMk cId="2955112319" sldId="742"/>
            <ac:spMk id="272407" creationId="{00000000-0000-0000-0000-000000000000}"/>
          </ac:spMkLst>
        </pc:spChg>
        <pc:spChg chg="mod">
          <ac:chgData name="carl wieman" userId="b21dcdc4cb1f5870" providerId="LiveId" clId="{79D56431-6D66-4791-8D7A-E759862BB339}" dt="2022-04-20T19:13:24.736" v="85" actId="1035"/>
          <ac:spMkLst>
            <pc:docMk/>
            <pc:sldMk cId="2955112319" sldId="742"/>
            <ac:spMk id="272419" creationId="{00000000-0000-0000-0000-000000000000}"/>
          </ac:spMkLst>
        </pc:spChg>
        <pc:spChg chg="mod">
          <ac:chgData name="carl wieman" userId="b21dcdc4cb1f5870" providerId="LiveId" clId="{79D56431-6D66-4791-8D7A-E759862BB339}" dt="2022-04-20T19:13:24.736" v="85" actId="1035"/>
          <ac:spMkLst>
            <pc:docMk/>
            <pc:sldMk cId="2955112319" sldId="742"/>
            <ac:spMk id="272420" creationId="{00000000-0000-0000-0000-000000000000}"/>
          </ac:spMkLst>
        </pc:spChg>
        <pc:graphicFrameChg chg="mod">
          <ac:chgData name="carl wieman" userId="b21dcdc4cb1f5870" providerId="LiveId" clId="{79D56431-6D66-4791-8D7A-E759862BB339}" dt="2022-04-20T19:13:24.736" v="85" actId="1035"/>
          <ac:graphicFrameMkLst>
            <pc:docMk/>
            <pc:sldMk cId="2955112319" sldId="742"/>
            <ac:graphicFrameMk id="272413" creationId="{00000000-0000-0000-0000-000000000000}"/>
          </ac:graphicFrameMkLst>
        </pc:graphicFrameChg>
        <pc:picChg chg="mod">
          <ac:chgData name="carl wieman" userId="b21dcdc4cb1f5870" providerId="LiveId" clId="{79D56431-6D66-4791-8D7A-E759862BB339}" dt="2022-04-20T19:13:24.736" v="85" actId="1035"/>
          <ac:picMkLst>
            <pc:docMk/>
            <pc:sldMk cId="2955112319" sldId="742"/>
            <ac:picMk id="2053" creationId="{00000000-0000-0000-0000-000000000000}"/>
          </ac:picMkLst>
        </pc:picChg>
      </pc:sldChg>
      <pc:sldChg chg="modSp mod">
        <pc:chgData name="carl wieman" userId="b21dcdc4cb1f5870" providerId="LiveId" clId="{79D56431-6D66-4791-8D7A-E759862BB339}" dt="2022-04-20T19:12:29.838" v="70" actId="255"/>
        <pc:sldMkLst>
          <pc:docMk/>
          <pc:sldMk cId="4194639046" sldId="1257"/>
        </pc:sldMkLst>
        <pc:spChg chg="mod">
          <ac:chgData name="carl wieman" userId="b21dcdc4cb1f5870" providerId="LiveId" clId="{79D56431-6D66-4791-8D7A-E759862BB339}" dt="2022-04-20T19:12:29.838" v="70" actId="255"/>
          <ac:spMkLst>
            <pc:docMk/>
            <pc:sldMk cId="4194639046" sldId="1257"/>
            <ac:spMk id="8" creationId="{86D4FE4E-33E4-4883-803C-675BF418E1C4}"/>
          </ac:spMkLst>
        </pc:spChg>
      </pc:sldChg>
      <pc:sldChg chg="del">
        <pc:chgData name="carl wieman" userId="b21dcdc4cb1f5870" providerId="LiveId" clId="{79D56431-6D66-4791-8D7A-E759862BB339}" dt="2022-04-20T19:15:43.358" v="91" actId="47"/>
        <pc:sldMkLst>
          <pc:docMk/>
          <pc:sldMk cId="3872448604" sldId="1289"/>
        </pc:sldMkLst>
      </pc:sldChg>
      <pc:sldChg chg="modSp">
        <pc:chgData name="carl wieman" userId="b21dcdc4cb1f5870" providerId="LiveId" clId="{79D56431-6D66-4791-8D7A-E759862BB339}" dt="2022-04-20T19:23:04.165" v="157" actId="6549"/>
        <pc:sldMkLst>
          <pc:docMk/>
          <pc:sldMk cId="632520420" sldId="1345"/>
        </pc:sldMkLst>
        <pc:spChg chg="mod">
          <ac:chgData name="carl wieman" userId="b21dcdc4cb1f5870" providerId="LiveId" clId="{79D56431-6D66-4791-8D7A-E759862BB339}" dt="2022-04-20T19:23:04.165" v="157" actId="6549"/>
          <ac:spMkLst>
            <pc:docMk/>
            <pc:sldMk cId="632520420" sldId="1345"/>
            <ac:spMk id="3" creationId="{C7A03A1A-BDBC-4A05-81B0-E21BC119C2B6}"/>
          </ac:spMkLst>
        </pc:spChg>
      </pc:sldChg>
      <pc:sldChg chg="modSp mod modAnim">
        <pc:chgData name="carl wieman" userId="b21dcdc4cb1f5870" providerId="LiveId" clId="{79D56431-6D66-4791-8D7A-E759862BB339}" dt="2022-04-21T18:06:35.642" v="483" actId="255"/>
        <pc:sldMkLst>
          <pc:docMk/>
          <pc:sldMk cId="3550243198" sldId="1346"/>
        </pc:sldMkLst>
        <pc:spChg chg="mod">
          <ac:chgData name="carl wieman" userId="b21dcdc4cb1f5870" providerId="LiveId" clId="{79D56431-6D66-4791-8D7A-E759862BB339}" dt="2022-04-21T18:06:35.642" v="483" actId="255"/>
          <ac:spMkLst>
            <pc:docMk/>
            <pc:sldMk cId="3550243198" sldId="1346"/>
            <ac:spMk id="4" creationId="{8CAA5E51-A126-4EA3-B726-9E3687D4D57C}"/>
          </ac:spMkLst>
        </pc:spChg>
      </pc:sldChg>
      <pc:sldChg chg="addSp delSp modSp mod ord delAnim modAnim">
        <pc:chgData name="carl wieman" userId="b21dcdc4cb1f5870" providerId="LiveId" clId="{79D56431-6D66-4791-8D7A-E759862BB339}" dt="2022-04-21T19:29:24.710" v="551"/>
        <pc:sldMkLst>
          <pc:docMk/>
          <pc:sldMk cId="3757753313" sldId="1348"/>
        </pc:sldMkLst>
        <pc:spChg chg="mod">
          <ac:chgData name="carl wieman" userId="b21dcdc4cb1f5870" providerId="LiveId" clId="{79D56431-6D66-4791-8D7A-E759862BB339}" dt="2022-04-21T19:19:50.083" v="519" actId="6549"/>
          <ac:spMkLst>
            <pc:docMk/>
            <pc:sldMk cId="3757753313" sldId="1348"/>
            <ac:spMk id="2" creationId="{FD6425A3-1EC0-4BC6-8D3A-0EF0912C9578}"/>
          </ac:spMkLst>
        </pc:spChg>
        <pc:spChg chg="add mod">
          <ac:chgData name="carl wieman" userId="b21dcdc4cb1f5870" providerId="LiveId" clId="{79D56431-6D66-4791-8D7A-E759862BB339}" dt="2022-04-20T19:40:24.251" v="366" actId="1076"/>
          <ac:spMkLst>
            <pc:docMk/>
            <pc:sldMk cId="3757753313" sldId="1348"/>
            <ac:spMk id="4" creationId="{FBFF9136-FE0E-4FE0-8425-CD726140AEF3}"/>
          </ac:spMkLst>
        </pc:spChg>
        <pc:spChg chg="add del mod">
          <ac:chgData name="carl wieman" userId="b21dcdc4cb1f5870" providerId="LiveId" clId="{79D56431-6D66-4791-8D7A-E759862BB339}" dt="2022-04-21T19:19:41.448" v="517" actId="21"/>
          <ac:spMkLst>
            <pc:docMk/>
            <pc:sldMk cId="3757753313" sldId="1348"/>
            <ac:spMk id="5" creationId="{93A36A45-E9B3-40DA-AF78-F253639DFCAA}"/>
          </ac:spMkLst>
        </pc:spChg>
      </pc:sldChg>
      <pc:sldChg chg="modSp mod">
        <pc:chgData name="carl wieman" userId="b21dcdc4cb1f5870" providerId="LiveId" clId="{79D56431-6D66-4791-8D7A-E759862BB339}" dt="2022-04-20T19:14:22.384" v="88" actId="1076"/>
        <pc:sldMkLst>
          <pc:docMk/>
          <pc:sldMk cId="2308659575" sldId="1349"/>
        </pc:sldMkLst>
        <pc:picChg chg="mod">
          <ac:chgData name="carl wieman" userId="b21dcdc4cb1f5870" providerId="LiveId" clId="{79D56431-6D66-4791-8D7A-E759862BB339}" dt="2022-04-20T19:14:22.384" v="88" actId="1076"/>
          <ac:picMkLst>
            <pc:docMk/>
            <pc:sldMk cId="2308659575" sldId="1349"/>
            <ac:picMk id="31" creationId="{00000000-0000-0000-0000-000000000000}"/>
          </ac:picMkLst>
        </pc:picChg>
      </pc:sldChg>
      <pc:sldChg chg="modSp mod">
        <pc:chgData name="carl wieman" userId="b21dcdc4cb1f5870" providerId="LiveId" clId="{79D56431-6D66-4791-8D7A-E759862BB339}" dt="2022-04-20T19:21:44.006" v="128" actId="6549"/>
        <pc:sldMkLst>
          <pc:docMk/>
          <pc:sldMk cId="3119917909" sldId="1350"/>
        </pc:sldMkLst>
        <pc:spChg chg="mod">
          <ac:chgData name="carl wieman" userId="b21dcdc4cb1f5870" providerId="LiveId" clId="{79D56431-6D66-4791-8D7A-E759862BB339}" dt="2022-04-20T19:21:44.006" v="128" actId="6549"/>
          <ac:spMkLst>
            <pc:docMk/>
            <pc:sldMk cId="3119917909" sldId="1350"/>
            <ac:spMk id="2" creationId="{00000000-0000-0000-0000-000000000000}"/>
          </ac:spMkLst>
        </pc:spChg>
      </pc:sldChg>
      <pc:sldChg chg="modSp mod modAnim">
        <pc:chgData name="carl wieman" userId="b21dcdc4cb1f5870" providerId="LiveId" clId="{79D56431-6D66-4791-8D7A-E759862BB339}" dt="2022-04-21T19:23:52.249" v="532" actId="1076"/>
        <pc:sldMkLst>
          <pc:docMk/>
          <pc:sldMk cId="4177371333" sldId="1353"/>
        </pc:sldMkLst>
        <pc:spChg chg="mod">
          <ac:chgData name="carl wieman" userId="b21dcdc4cb1f5870" providerId="LiveId" clId="{79D56431-6D66-4791-8D7A-E759862BB339}" dt="2022-04-21T19:23:42.116" v="531" actId="6549"/>
          <ac:spMkLst>
            <pc:docMk/>
            <pc:sldMk cId="4177371333" sldId="1353"/>
            <ac:spMk id="3" creationId="{505A728B-594A-481C-A916-DFFE328A3336}"/>
          </ac:spMkLst>
        </pc:spChg>
        <pc:spChg chg="mod">
          <ac:chgData name="carl wieman" userId="b21dcdc4cb1f5870" providerId="LiveId" clId="{79D56431-6D66-4791-8D7A-E759862BB339}" dt="2022-04-21T19:23:52.249" v="532" actId="1076"/>
          <ac:spMkLst>
            <pc:docMk/>
            <pc:sldMk cId="4177371333" sldId="1353"/>
            <ac:spMk id="4" creationId="{047C8DB9-0E08-4399-8013-56F344A19A9E}"/>
          </ac:spMkLst>
        </pc:spChg>
      </pc:sldChg>
      <pc:sldChg chg="delSp modSp mod delAnim">
        <pc:chgData name="carl wieman" userId="b21dcdc4cb1f5870" providerId="LiveId" clId="{79D56431-6D66-4791-8D7A-E759862BB339}" dt="2022-04-21T19:10:48.839" v="485" actId="6549"/>
        <pc:sldMkLst>
          <pc:docMk/>
          <pc:sldMk cId="4230402214" sldId="1354"/>
        </pc:sldMkLst>
        <pc:spChg chg="mod">
          <ac:chgData name="carl wieman" userId="b21dcdc4cb1f5870" providerId="LiveId" clId="{79D56431-6D66-4791-8D7A-E759862BB339}" dt="2022-04-21T19:10:48.839" v="485" actId="6549"/>
          <ac:spMkLst>
            <pc:docMk/>
            <pc:sldMk cId="4230402214" sldId="1354"/>
            <ac:spMk id="2" creationId="{00000000-0000-0000-0000-000000000000}"/>
          </ac:spMkLst>
        </pc:spChg>
        <pc:spChg chg="del">
          <ac:chgData name="carl wieman" userId="b21dcdc4cb1f5870" providerId="LiveId" clId="{79D56431-6D66-4791-8D7A-E759862BB339}" dt="2022-04-20T19:12:49.409" v="71" actId="478"/>
          <ac:spMkLst>
            <pc:docMk/>
            <pc:sldMk cId="4230402214" sldId="1354"/>
            <ac:spMk id="4" creationId="{3DAC6D5E-9DD8-4D66-9A82-39176B12310A}"/>
          </ac:spMkLst>
        </pc:spChg>
      </pc:sldChg>
      <pc:sldChg chg="modSp mod">
        <pc:chgData name="carl wieman" userId="b21dcdc4cb1f5870" providerId="LiveId" clId="{79D56431-6D66-4791-8D7A-E759862BB339}" dt="2022-04-21T19:12:20.644" v="490" actId="6549"/>
        <pc:sldMkLst>
          <pc:docMk/>
          <pc:sldMk cId="1748120630" sldId="1355"/>
        </pc:sldMkLst>
        <pc:spChg chg="mod">
          <ac:chgData name="carl wieman" userId="b21dcdc4cb1f5870" providerId="LiveId" clId="{79D56431-6D66-4791-8D7A-E759862BB339}" dt="2022-04-21T19:12:20.644" v="490" actId="6549"/>
          <ac:spMkLst>
            <pc:docMk/>
            <pc:sldMk cId="1748120630" sldId="1355"/>
            <ac:spMk id="2" creationId="{00000000-0000-0000-0000-000000000000}"/>
          </ac:spMkLst>
        </pc:spChg>
      </pc:sldChg>
      <pc:sldChg chg="modSp modAnim">
        <pc:chgData name="carl wieman" userId="b21dcdc4cb1f5870" providerId="LiveId" clId="{79D56431-6D66-4791-8D7A-E759862BB339}" dt="2022-04-21T19:30:11.180" v="552" actId="6549"/>
        <pc:sldMkLst>
          <pc:docMk/>
          <pc:sldMk cId="376628013" sldId="1356"/>
        </pc:sldMkLst>
        <pc:spChg chg="mod">
          <ac:chgData name="carl wieman" userId="b21dcdc4cb1f5870" providerId="LiveId" clId="{79D56431-6D66-4791-8D7A-E759862BB339}" dt="2022-04-21T19:30:11.180" v="552" actId="6549"/>
          <ac:spMkLst>
            <pc:docMk/>
            <pc:sldMk cId="376628013" sldId="1356"/>
            <ac:spMk id="5" creationId="{DFAD5F82-8C8D-4C58-A932-F5DCAB14124D}"/>
          </ac:spMkLst>
        </pc:spChg>
      </pc:sldChg>
      <pc:sldChg chg="delSp mod delAnim">
        <pc:chgData name="carl wieman" userId="b21dcdc4cb1f5870" providerId="LiveId" clId="{79D56431-6D66-4791-8D7A-E759862BB339}" dt="2022-04-20T19:24:41.499" v="158" actId="478"/>
        <pc:sldMkLst>
          <pc:docMk/>
          <pc:sldMk cId="2871968659" sldId="1357"/>
        </pc:sldMkLst>
        <pc:spChg chg="del">
          <ac:chgData name="carl wieman" userId="b21dcdc4cb1f5870" providerId="LiveId" clId="{79D56431-6D66-4791-8D7A-E759862BB339}" dt="2022-04-20T19:24:41.499" v="158" actId="478"/>
          <ac:spMkLst>
            <pc:docMk/>
            <pc:sldMk cId="2871968659" sldId="1357"/>
            <ac:spMk id="4" creationId="{F26458D4-55F4-493E-B485-641E032DF524}"/>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carl%20wieman\My%20Documents\papers%20cew%2007%20on\hasinoff_153_EMhistogram.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lporter1\Dropbox\Research\Throughput-Better\PI%20Efficiency%20Summary%20V4.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carl%20wieman\My%20Documents\papers%20cew%2007%20on\hasinoff_153_EMhistogra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Documents%20and%20Settings\carl%20wieman\Local%20Settings\Temporary%20Internet%20Files\Content.Outlook\VDW91AUE\Scores%20for%20Quantum%20Longitudinal%20Study%20(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spPr>
            <a:solidFill>
              <a:srgbClr val="FF0000"/>
            </a:solidFill>
          </c:spPr>
          <c:invertIfNegative val="0"/>
          <c:val>
            <c:numRef>
              <c:f>Sheet1!$AD$3:$AD$14</c:f>
              <c:numCache>
                <c:formatCode>General</c:formatCode>
                <c:ptCount val="12"/>
                <c:pt idx="0">
                  <c:v>5</c:v>
                </c:pt>
                <c:pt idx="1">
                  <c:v>15</c:v>
                </c:pt>
                <c:pt idx="2">
                  <c:v>21</c:v>
                </c:pt>
                <c:pt idx="3">
                  <c:v>35</c:v>
                </c:pt>
                <c:pt idx="4">
                  <c:v>39</c:v>
                </c:pt>
                <c:pt idx="5">
                  <c:v>22</c:v>
                </c:pt>
                <c:pt idx="6">
                  <c:v>19</c:v>
                </c:pt>
                <c:pt idx="7">
                  <c:v>5</c:v>
                </c:pt>
                <c:pt idx="8">
                  <c:v>5</c:v>
                </c:pt>
                <c:pt idx="9">
                  <c:v>3</c:v>
                </c:pt>
                <c:pt idx="10">
                  <c:v>2</c:v>
                </c:pt>
                <c:pt idx="11">
                  <c:v>1</c:v>
                </c:pt>
              </c:numCache>
            </c:numRef>
          </c:val>
          <c:extLst>
            <c:ext xmlns:c16="http://schemas.microsoft.com/office/drawing/2014/chart" uri="{C3380CC4-5D6E-409C-BE32-E72D297353CC}">
              <c16:uniqueId val="{00000000-B126-4743-ABEE-EC034F42FC46}"/>
            </c:ext>
          </c:extLst>
        </c:ser>
        <c:ser>
          <c:idx val="0"/>
          <c:order val="1"/>
          <c:tx>
            <c:v>louis </c:v>
          </c:tx>
          <c:spPr>
            <a:solidFill>
              <a:srgbClr val="0066CC"/>
            </a:solidFill>
          </c:spPr>
          <c:invertIfNegative val="0"/>
          <c:val>
            <c:numRef>
              <c:f>Sheet1!$AE$3:$AE$14</c:f>
              <c:numCache>
                <c:formatCode>General</c:formatCode>
                <c:ptCount val="12"/>
                <c:pt idx="0">
                  <c:v>0</c:v>
                </c:pt>
                <c:pt idx="1">
                  <c:v>0</c:v>
                </c:pt>
                <c:pt idx="2">
                  <c:v>1</c:v>
                </c:pt>
                <c:pt idx="3">
                  <c:v>7</c:v>
                </c:pt>
                <c:pt idx="4">
                  <c:v>13</c:v>
                </c:pt>
                <c:pt idx="5">
                  <c:v>15</c:v>
                </c:pt>
                <c:pt idx="6">
                  <c:v>27</c:v>
                </c:pt>
                <c:pt idx="7">
                  <c:v>28</c:v>
                </c:pt>
                <c:pt idx="8">
                  <c:v>23</c:v>
                </c:pt>
                <c:pt idx="9">
                  <c:v>29</c:v>
                </c:pt>
                <c:pt idx="10">
                  <c:v>47</c:v>
                </c:pt>
                <c:pt idx="11">
                  <c:v>21</c:v>
                </c:pt>
              </c:numCache>
            </c:numRef>
          </c:val>
          <c:extLst>
            <c:ext xmlns:c16="http://schemas.microsoft.com/office/drawing/2014/chart" uri="{C3380CC4-5D6E-409C-BE32-E72D297353CC}">
              <c16:uniqueId val="{00000001-B126-4743-ABEE-EC034F42FC46}"/>
            </c:ext>
          </c:extLst>
        </c:ser>
        <c:dLbls>
          <c:showLegendKey val="0"/>
          <c:showVal val="0"/>
          <c:showCatName val="0"/>
          <c:showSerName val="0"/>
          <c:showPercent val="0"/>
          <c:showBubbleSize val="0"/>
        </c:dLbls>
        <c:gapWidth val="150"/>
        <c:axId val="220674704"/>
        <c:axId val="220671568"/>
      </c:barChart>
      <c:catAx>
        <c:axId val="220674704"/>
        <c:scaling>
          <c:orientation val="minMax"/>
        </c:scaling>
        <c:delete val="0"/>
        <c:axPos val="b"/>
        <c:title>
          <c:tx>
            <c:rich>
              <a:bodyPr/>
              <a:lstStyle/>
              <a:p>
                <a:pPr>
                  <a:defRPr/>
                </a:pPr>
                <a:r>
                  <a:rPr lang="en-US" sz="1800" dirty="0"/>
                  <a:t>Test score</a:t>
                </a:r>
                <a:endParaRPr lang="en-US" dirty="0"/>
              </a:p>
            </c:rich>
          </c:tx>
          <c:overlay val="0"/>
        </c:title>
        <c:majorTickMark val="out"/>
        <c:minorTickMark val="none"/>
        <c:tickLblPos val="nextTo"/>
        <c:txPr>
          <a:bodyPr/>
          <a:lstStyle/>
          <a:p>
            <a:pPr>
              <a:defRPr sz="1800"/>
            </a:pPr>
            <a:endParaRPr lang="en-US"/>
          </a:p>
        </c:txPr>
        <c:crossAx val="220671568"/>
        <c:crosses val="autoZero"/>
        <c:auto val="1"/>
        <c:lblAlgn val="ctr"/>
        <c:lblOffset val="100"/>
        <c:noMultiLvlLbl val="0"/>
      </c:catAx>
      <c:valAx>
        <c:axId val="220671568"/>
        <c:scaling>
          <c:orientation val="minMax"/>
        </c:scaling>
        <c:delete val="0"/>
        <c:axPos val="l"/>
        <c:majorGridlines/>
        <c:title>
          <c:tx>
            <c:rich>
              <a:bodyPr/>
              <a:lstStyle/>
              <a:p>
                <a:pPr>
                  <a:defRPr/>
                </a:pPr>
                <a:r>
                  <a:rPr lang="en-US" sz="1800" dirty="0"/>
                  <a:t>number</a:t>
                </a:r>
                <a:r>
                  <a:rPr lang="en-US" sz="1800" baseline="0" dirty="0"/>
                  <a:t> of students</a:t>
                </a:r>
                <a:endParaRPr lang="en-US" dirty="0"/>
              </a:p>
            </c:rich>
          </c:tx>
          <c:overlay val="0"/>
        </c:title>
        <c:numFmt formatCode="General" sourceLinked="1"/>
        <c:majorTickMark val="out"/>
        <c:minorTickMark val="none"/>
        <c:tickLblPos val="nextTo"/>
        <c:spPr>
          <a:ln w="6350"/>
        </c:spPr>
        <c:txPr>
          <a:bodyPr/>
          <a:lstStyle/>
          <a:p>
            <a:pPr>
              <a:defRPr sz="1800"/>
            </a:pPr>
            <a:endParaRPr lang="en-US"/>
          </a:p>
        </c:txPr>
        <c:crossAx val="220674704"/>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45659642289111"/>
          <c:y val="0.11122474797659108"/>
          <c:w val="0.8235982538580402"/>
          <c:h val="0.77386210947764378"/>
        </c:manualLayout>
      </c:layout>
      <c:barChart>
        <c:barDir val="col"/>
        <c:grouping val="clustered"/>
        <c:varyColors val="0"/>
        <c:ser>
          <c:idx val="0"/>
          <c:order val="0"/>
          <c:tx>
            <c:strRef>
              <c:f>'All course Summary Data'!$Q$28</c:f>
              <c:strCache>
                <c:ptCount val="1"/>
                <c:pt idx="0">
                  <c:v>Standard Instruction</c:v>
                </c:pt>
              </c:strCache>
            </c:strRef>
          </c:tx>
          <c:spPr>
            <a:solidFill>
              <a:schemeClr val="accent1">
                <a:lumMod val="50000"/>
              </a:schemeClr>
            </a:solidFill>
          </c:spPr>
          <c:invertIfNegative val="0"/>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1C-4606-933F-61A4A5498E2A}"/>
                </c:ext>
              </c:extLst>
            </c:dLbl>
            <c:dLbl>
              <c:idx val="1"/>
              <c:layout>
                <c:manualLayout>
                  <c:x val="4.1038526775053581E-3"/>
                  <c:y val="8.20770535501071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1C-4606-933F-61A4A5498E2A}"/>
                </c:ext>
              </c:extLst>
            </c:dLbl>
            <c:dLbl>
              <c:idx val="2"/>
              <c:layout>
                <c:manualLayout>
                  <c:x val="0"/>
                  <c:y val="1.6415410710021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1C-4606-933F-61A4A5498E2A}"/>
                </c:ext>
              </c:extLst>
            </c:dLbl>
            <c:dLbl>
              <c:idx val="3"/>
              <c:layout>
                <c:manualLayout>
                  <c:x val="0"/>
                  <c:y val="2.4623116065032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1C-4606-933F-61A4A5498E2A}"/>
                </c:ext>
              </c:extLst>
            </c:dLbl>
            <c:dLbl>
              <c:idx val="4"/>
              <c:layout>
                <c:manualLayout>
                  <c:x val="4.1038526775053581E-3"/>
                  <c:y val="2.0519263387526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1C-4606-933F-61A4A5498E2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'All course Summary Data'!$M$34:$M$38</c:f>
              <c:strCache>
                <c:ptCount val="5"/>
                <c:pt idx="0">
                  <c:v>CS1*</c:v>
                </c:pt>
                <c:pt idx="1">
                  <c:v>CS1.5</c:v>
                </c:pt>
                <c:pt idx="2">
                  <c:v>Theory*</c:v>
                </c:pt>
                <c:pt idx="3">
                  <c:v>Arch*</c:v>
                </c:pt>
                <c:pt idx="4">
                  <c:v>Average*</c:v>
                </c:pt>
              </c:strCache>
            </c:strRef>
          </c:cat>
          <c:val>
            <c:numRef>
              <c:f>'All course Summary Data'!$Q$34:$Q$38</c:f>
              <c:numCache>
                <c:formatCode>0%</c:formatCode>
                <c:ptCount val="5"/>
                <c:pt idx="0">
                  <c:v>0.24036281179138305</c:v>
                </c:pt>
                <c:pt idx="1">
                  <c:v>0.14455343314403707</c:v>
                </c:pt>
                <c:pt idx="2">
                  <c:v>0.25056095736724016</c:v>
                </c:pt>
                <c:pt idx="3">
                  <c:v>0.15869468037550299</c:v>
                </c:pt>
                <c:pt idx="4">
                  <c:v>0.19854297066954094</c:v>
                </c:pt>
              </c:numCache>
            </c:numRef>
          </c:val>
          <c:extLst>
            <c:ext xmlns:c16="http://schemas.microsoft.com/office/drawing/2014/chart" uri="{C3380CC4-5D6E-409C-BE32-E72D297353CC}">
              <c16:uniqueId val="{00000005-541C-4606-933F-61A4A5498E2A}"/>
            </c:ext>
          </c:extLst>
        </c:ser>
        <c:ser>
          <c:idx val="1"/>
          <c:order val="1"/>
          <c:tx>
            <c:strRef>
              <c:f>'All course Summary Data'!$R$28</c:f>
              <c:strCache>
                <c:ptCount val="1"/>
                <c:pt idx="0">
                  <c:v>Peer Instruction</c:v>
                </c:pt>
              </c:strCache>
            </c:strRef>
          </c:tx>
          <c:spPr>
            <a:solidFill>
              <a:srgbClr val="66FF33"/>
            </a:solidFill>
          </c:spPr>
          <c:invertIfNegative val="0"/>
          <c:dLbls>
            <c:dLbl>
              <c:idx val="0"/>
              <c:layout>
                <c:manualLayout>
                  <c:x val="8.2077053550107196E-3"/>
                  <c:y val="2.0519263387526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1C-4606-933F-61A4A5498E2A}"/>
                </c:ext>
              </c:extLst>
            </c:dLbl>
            <c:dLbl>
              <c:idx val="1"/>
              <c:layout>
                <c:manualLayout>
                  <c:x val="1.6415410710021401E-2"/>
                  <c:y val="1.2311558032516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41C-4606-933F-61A4A5498E2A}"/>
                </c:ext>
              </c:extLst>
            </c:dLbl>
            <c:dLbl>
              <c:idx val="2"/>
              <c:layout>
                <c:manualLayout>
                  <c:x val="0"/>
                  <c:y val="2.0383222286957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41C-4606-933F-61A4A5498E2A}"/>
                </c:ext>
              </c:extLst>
            </c:dLbl>
            <c:dLbl>
              <c:idx val="3"/>
              <c:layout>
                <c:manualLayout>
                  <c:x val="8.2359983164841267E-3"/>
                  <c:y val="-1.2436722553255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41C-4606-933F-61A4A5498E2A}"/>
                </c:ext>
              </c:extLst>
            </c:dLbl>
            <c:dLbl>
              <c:idx val="4"/>
              <c:layout>
                <c:manualLayout>
                  <c:x val="0"/>
                  <c:y val="2.4623116065032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41C-4606-933F-61A4A5498E2A}"/>
                </c:ext>
              </c:extLst>
            </c:dLbl>
            <c:dLbl>
              <c:idx val="5"/>
              <c:layout>
                <c:manualLayout>
                  <c:x val="0"/>
                  <c:y val="8.06201530703741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41C-4606-933F-61A4A5498E2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'All course Summary Data'!$M$34:$M$38</c:f>
              <c:strCache>
                <c:ptCount val="5"/>
                <c:pt idx="0">
                  <c:v>CS1*</c:v>
                </c:pt>
                <c:pt idx="1">
                  <c:v>CS1.5</c:v>
                </c:pt>
                <c:pt idx="2">
                  <c:v>Theory*</c:v>
                </c:pt>
                <c:pt idx="3">
                  <c:v>Arch*</c:v>
                </c:pt>
                <c:pt idx="4">
                  <c:v>Average*</c:v>
                </c:pt>
              </c:strCache>
            </c:strRef>
          </c:cat>
          <c:val>
            <c:numRef>
              <c:f>'All course Summary Data'!$R$34:$R$38</c:f>
              <c:numCache>
                <c:formatCode>0%</c:formatCode>
                <c:ptCount val="5"/>
                <c:pt idx="0">
                  <c:v>9.7993827160493971E-2</c:v>
                </c:pt>
                <c:pt idx="1">
                  <c:v>0.10803324099723008</c:v>
                </c:pt>
                <c:pt idx="2">
                  <c:v>5.8309037900874619E-2</c:v>
                </c:pt>
                <c:pt idx="3">
                  <c:v>2.9411764705882398E-2</c:v>
                </c:pt>
                <c:pt idx="4">
                  <c:v>7.3436967691120222E-2</c:v>
                </c:pt>
              </c:numCache>
            </c:numRef>
          </c:val>
          <c:extLst>
            <c:ext xmlns:c16="http://schemas.microsoft.com/office/drawing/2014/chart" uri="{C3380CC4-5D6E-409C-BE32-E72D297353CC}">
              <c16:uniqueId val="{0000000C-541C-4606-933F-61A4A5498E2A}"/>
            </c:ext>
          </c:extLst>
        </c:ser>
        <c:dLbls>
          <c:showLegendKey val="0"/>
          <c:showVal val="0"/>
          <c:showCatName val="0"/>
          <c:showSerName val="0"/>
          <c:showPercent val="0"/>
          <c:showBubbleSize val="0"/>
        </c:dLbls>
        <c:gapWidth val="150"/>
        <c:axId val="221818416"/>
        <c:axId val="221819200"/>
      </c:barChart>
      <c:catAx>
        <c:axId val="221818416"/>
        <c:scaling>
          <c:orientation val="minMax"/>
        </c:scaling>
        <c:delete val="0"/>
        <c:axPos val="b"/>
        <c:numFmt formatCode="General" sourceLinked="0"/>
        <c:majorTickMark val="out"/>
        <c:minorTickMark val="none"/>
        <c:tickLblPos val="nextTo"/>
        <c:crossAx val="221819200"/>
        <c:crosses val="autoZero"/>
        <c:auto val="1"/>
        <c:lblAlgn val="ctr"/>
        <c:lblOffset val="100"/>
        <c:noMultiLvlLbl val="0"/>
      </c:catAx>
      <c:valAx>
        <c:axId val="221819200"/>
        <c:scaling>
          <c:orientation val="minMax"/>
        </c:scaling>
        <c:delete val="0"/>
        <c:axPos val="l"/>
        <c:majorGridlines/>
        <c:title>
          <c:tx>
            <c:rich>
              <a:bodyPr rot="-5400000" vert="horz"/>
              <a:lstStyle/>
              <a:p>
                <a:pPr>
                  <a:defRPr/>
                </a:pPr>
                <a:r>
                  <a:rPr lang="en-US"/>
                  <a:t>Fail Rate</a:t>
                </a:r>
              </a:p>
            </c:rich>
          </c:tx>
          <c:overlay val="0"/>
        </c:title>
        <c:numFmt formatCode="0%" sourceLinked="1"/>
        <c:majorTickMark val="out"/>
        <c:minorTickMark val="none"/>
        <c:tickLblPos val="nextTo"/>
        <c:crossAx val="221818416"/>
        <c:crosses val="autoZero"/>
        <c:crossBetween val="between"/>
      </c:valAx>
    </c:plotArea>
    <c:legend>
      <c:legendPos val="t"/>
      <c:layout>
        <c:manualLayout>
          <c:xMode val="edge"/>
          <c:yMode val="edge"/>
          <c:x val="7.9691844075046231E-2"/>
          <c:y val="1.8826482585503602E-2"/>
          <c:w val="0.84061631184990782"/>
          <c:h val="0.10720423444817706"/>
        </c:manualLayout>
      </c:layout>
      <c:overlay val="0"/>
    </c:legend>
    <c:plotVisOnly val="1"/>
    <c:dispBlanksAs val="gap"/>
    <c:showDLblsOverMax val="0"/>
  </c:chart>
  <c:spPr>
    <a:ln>
      <a:noFill/>
    </a:ln>
  </c:spPr>
  <c:txPr>
    <a:bodyPr/>
    <a:lstStyle/>
    <a:p>
      <a:pPr>
        <a:defRPr sz="20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spPr>
            <a:solidFill>
              <a:srgbClr val="FF0000"/>
            </a:solidFill>
          </c:spPr>
          <c:invertIfNegative val="0"/>
          <c:val>
            <c:numRef>
              <c:f>Sheet1!$AD$3:$AD$14</c:f>
              <c:numCache>
                <c:formatCode>General</c:formatCode>
                <c:ptCount val="12"/>
                <c:pt idx="0">
                  <c:v>5</c:v>
                </c:pt>
                <c:pt idx="1">
                  <c:v>15</c:v>
                </c:pt>
                <c:pt idx="2">
                  <c:v>21</c:v>
                </c:pt>
                <c:pt idx="3">
                  <c:v>35</c:v>
                </c:pt>
                <c:pt idx="4">
                  <c:v>39</c:v>
                </c:pt>
                <c:pt idx="5">
                  <c:v>22</c:v>
                </c:pt>
                <c:pt idx="6">
                  <c:v>19</c:v>
                </c:pt>
                <c:pt idx="7">
                  <c:v>5</c:v>
                </c:pt>
                <c:pt idx="8">
                  <c:v>5</c:v>
                </c:pt>
                <c:pt idx="9">
                  <c:v>3</c:v>
                </c:pt>
                <c:pt idx="10">
                  <c:v>2</c:v>
                </c:pt>
                <c:pt idx="11">
                  <c:v>1</c:v>
                </c:pt>
              </c:numCache>
            </c:numRef>
          </c:val>
          <c:extLst>
            <c:ext xmlns:c16="http://schemas.microsoft.com/office/drawing/2014/chart" uri="{C3380CC4-5D6E-409C-BE32-E72D297353CC}">
              <c16:uniqueId val="{00000000-B126-4743-ABEE-EC034F42FC46}"/>
            </c:ext>
          </c:extLst>
        </c:ser>
        <c:ser>
          <c:idx val="0"/>
          <c:order val="1"/>
          <c:tx>
            <c:v>louis </c:v>
          </c:tx>
          <c:spPr>
            <a:solidFill>
              <a:srgbClr val="0066CC"/>
            </a:solidFill>
          </c:spPr>
          <c:invertIfNegative val="0"/>
          <c:val>
            <c:numRef>
              <c:f>Sheet1!$AE$3:$AE$14</c:f>
              <c:numCache>
                <c:formatCode>General</c:formatCode>
                <c:ptCount val="12"/>
                <c:pt idx="0">
                  <c:v>0</c:v>
                </c:pt>
                <c:pt idx="1">
                  <c:v>0</c:v>
                </c:pt>
                <c:pt idx="2">
                  <c:v>1</c:v>
                </c:pt>
                <c:pt idx="3">
                  <c:v>7</c:v>
                </c:pt>
                <c:pt idx="4">
                  <c:v>13</c:v>
                </c:pt>
                <c:pt idx="5">
                  <c:v>15</c:v>
                </c:pt>
                <c:pt idx="6">
                  <c:v>27</c:v>
                </c:pt>
                <c:pt idx="7">
                  <c:v>28</c:v>
                </c:pt>
                <c:pt idx="8">
                  <c:v>23</c:v>
                </c:pt>
                <c:pt idx="9">
                  <c:v>29</c:v>
                </c:pt>
                <c:pt idx="10">
                  <c:v>47</c:v>
                </c:pt>
                <c:pt idx="11">
                  <c:v>21</c:v>
                </c:pt>
              </c:numCache>
            </c:numRef>
          </c:val>
          <c:extLst>
            <c:ext xmlns:c16="http://schemas.microsoft.com/office/drawing/2014/chart" uri="{C3380CC4-5D6E-409C-BE32-E72D297353CC}">
              <c16:uniqueId val="{00000001-B126-4743-ABEE-EC034F42FC46}"/>
            </c:ext>
          </c:extLst>
        </c:ser>
        <c:dLbls>
          <c:showLegendKey val="0"/>
          <c:showVal val="0"/>
          <c:showCatName val="0"/>
          <c:showSerName val="0"/>
          <c:showPercent val="0"/>
          <c:showBubbleSize val="0"/>
        </c:dLbls>
        <c:gapWidth val="150"/>
        <c:axId val="220674704"/>
        <c:axId val="220671568"/>
      </c:barChart>
      <c:catAx>
        <c:axId val="220674704"/>
        <c:scaling>
          <c:orientation val="minMax"/>
        </c:scaling>
        <c:delete val="0"/>
        <c:axPos val="b"/>
        <c:majorTickMark val="out"/>
        <c:minorTickMark val="none"/>
        <c:tickLblPos val="nextTo"/>
        <c:txPr>
          <a:bodyPr/>
          <a:lstStyle/>
          <a:p>
            <a:pPr>
              <a:defRPr sz="1800"/>
            </a:pPr>
            <a:endParaRPr lang="en-US"/>
          </a:p>
        </c:txPr>
        <c:crossAx val="220671568"/>
        <c:crosses val="autoZero"/>
        <c:auto val="1"/>
        <c:lblAlgn val="ctr"/>
        <c:lblOffset val="100"/>
        <c:noMultiLvlLbl val="0"/>
      </c:catAx>
      <c:valAx>
        <c:axId val="220671568"/>
        <c:scaling>
          <c:orientation val="minMax"/>
        </c:scaling>
        <c:delete val="0"/>
        <c:axPos val="l"/>
        <c:majorGridlines/>
        <c:title>
          <c:tx>
            <c:rich>
              <a:bodyPr/>
              <a:lstStyle/>
              <a:p>
                <a:pPr>
                  <a:defRPr/>
                </a:pPr>
                <a:r>
                  <a:rPr lang="en-US" sz="1800" dirty="0"/>
                  <a:t>number</a:t>
                </a:r>
                <a:r>
                  <a:rPr lang="en-US" sz="1800" baseline="0" dirty="0"/>
                  <a:t> of students</a:t>
                </a:r>
                <a:endParaRPr lang="en-US" dirty="0"/>
              </a:p>
            </c:rich>
          </c:tx>
          <c:overlay val="0"/>
        </c:title>
        <c:numFmt formatCode="General" sourceLinked="1"/>
        <c:majorTickMark val="out"/>
        <c:minorTickMark val="none"/>
        <c:tickLblPos val="nextTo"/>
        <c:spPr>
          <a:ln w="6350"/>
        </c:spPr>
        <c:txPr>
          <a:bodyPr/>
          <a:lstStyle/>
          <a:p>
            <a:pPr>
              <a:defRPr sz="1800"/>
            </a:pPr>
            <a:endParaRPr lang="en-US"/>
          </a:p>
        </c:txPr>
        <c:crossAx val="220674704"/>
        <c:crosses val="autoZero"/>
        <c:crossBetween val="between"/>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2"/>
          <c:order val="2"/>
          <c:tx>
            <c:v>ret trad</c:v>
          </c:tx>
          <c:spPr>
            <a:ln w="9525">
              <a:solidFill>
                <a:schemeClr val="tx1"/>
              </a:solidFill>
              <a:prstDash val="sysDash"/>
            </a:ln>
          </c:spPr>
          <c:marker>
            <c:symbol val="none"/>
          </c:marker>
          <c:xVal>
            <c:numRef>
              <c:f>Sheet1!$F$28:$F$46</c:f>
              <c:numCache>
                <c:formatCode>General</c:formatCod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xVal>
          <c:yVal>
            <c:numRef>
              <c:f>Sheet1!$G$28:$G$46</c:f>
              <c:numCache>
                <c:formatCode>General</c:formatCode>
                <c:ptCount val="19"/>
                <c:pt idx="0">
                  <c:v>67</c:v>
                </c:pt>
                <c:pt idx="1">
                  <c:v>48.670033552986148</c:v>
                </c:pt>
                <c:pt idx="2">
                  <c:v>42.381919241627394</c:v>
                </c:pt>
                <c:pt idx="3">
                  <c:v>39.181847894094254</c:v>
                </c:pt>
                <c:pt idx="4">
                  <c:v>37.2368677391812</c:v>
                </c:pt>
                <c:pt idx="5">
                  <c:v>35.926915802267473</c:v>
                </c:pt>
                <c:pt idx="6">
                  <c:v>34.983295589733586</c:v>
                </c:pt>
                <c:pt idx="7">
                  <c:v>34.270454992322257</c:v>
                </c:pt>
                <c:pt idx="8">
                  <c:v>33.712520068143149</c:v>
                </c:pt>
                <c:pt idx="9">
                  <c:v>33.263670126347456</c:v>
                </c:pt>
                <c:pt idx="10">
                  <c:v>32.894579250727055</c:v>
                </c:pt>
                <c:pt idx="11">
                  <c:v>32.585596480244945</c:v>
                </c:pt>
                <c:pt idx="12">
                  <c:v>32.323054101424056</c:v>
                </c:pt>
                <c:pt idx="13">
                  <c:v>32.097148026513231</c:v>
                </c:pt>
                <c:pt idx="14">
                  <c:v>31.900660497097093</c:v>
                </c:pt>
                <c:pt idx="15">
                  <c:v>31.728158593117922</c:v>
                </c:pt>
                <c:pt idx="16">
                  <c:v>31.575473711617988</c:v>
                </c:pt>
                <c:pt idx="17">
                  <c:v>31.439353364723587</c:v>
                </c:pt>
                <c:pt idx="18">
                  <c:v>31.317222174036928</c:v>
                </c:pt>
              </c:numCache>
            </c:numRef>
          </c:yVal>
          <c:smooth val="1"/>
          <c:extLst>
            <c:ext xmlns:c16="http://schemas.microsoft.com/office/drawing/2014/chart" uri="{C3380CC4-5D6E-409C-BE32-E72D297353CC}">
              <c16:uniqueId val="{00000000-FF0A-4C74-AC25-74DAB471DEFA}"/>
            </c:ext>
          </c:extLst>
        </c:ser>
        <c:ser>
          <c:idx val="3"/>
          <c:order val="3"/>
          <c:tx>
            <c:v>trans ret</c:v>
          </c:tx>
          <c:spPr>
            <a:ln w="9525">
              <a:solidFill>
                <a:schemeClr val="tx1"/>
              </a:solidFill>
              <a:prstDash val="sysDash"/>
            </a:ln>
          </c:spPr>
          <c:marker>
            <c:symbol val="none"/>
          </c:marker>
          <c:xVal>
            <c:numRef>
              <c:f>Sheet1!$F$28:$F$46</c:f>
              <c:numCache>
                <c:formatCode>General</c:formatCod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xVal>
          <c:yVal>
            <c:numRef>
              <c:f>Sheet1!$J$28:$J$46</c:f>
              <c:numCache>
                <c:formatCode>General</c:formatCode>
                <c:ptCount val="19"/>
                <c:pt idx="0">
                  <c:v>88</c:v>
                </c:pt>
                <c:pt idx="1">
                  <c:v>59.540315253320642</c:v>
                </c:pt>
                <c:pt idx="2">
                  <c:v>49.777190401474243</c:v>
                </c:pt>
                <c:pt idx="3">
                  <c:v>44.808658572410245</c:v>
                </c:pt>
                <c:pt idx="4">
                  <c:v>41.788820963465547</c:v>
                </c:pt>
                <c:pt idx="5">
                  <c:v>39.754948219309995</c:v>
                </c:pt>
                <c:pt idx="6">
                  <c:v>38.289853678797186</c:v>
                </c:pt>
                <c:pt idx="7">
                  <c:v>37.183074856500347</c:v>
                </c:pt>
                <c:pt idx="8">
                  <c:v>36.316807474221477</c:v>
                </c:pt>
                <c:pt idx="9">
                  <c:v>35.61990888038158</c:v>
                </c:pt>
                <c:pt idx="10">
                  <c:v>35.046846731391945</c:v>
                </c:pt>
                <c:pt idx="11">
                  <c:v>34.56711032459161</c:v>
                </c:pt>
                <c:pt idx="12">
                  <c:v>34.159478736421562</c:v>
                </c:pt>
                <c:pt idx="13">
                  <c:v>33.808729830638981</c:v>
                </c:pt>
                <c:pt idx="14">
                  <c:v>33.503657087597944</c:v>
                </c:pt>
                <c:pt idx="15">
                  <c:v>33.235825184051563</c:v>
                </c:pt>
                <c:pt idx="16">
                  <c:v>32.998761815406901</c:v>
                </c:pt>
                <c:pt idx="17">
                  <c:v>32.787417066281144</c:v>
                </c:pt>
                <c:pt idx="18">
                  <c:v>32.597792322846963</c:v>
                </c:pt>
              </c:numCache>
            </c:numRef>
          </c:yVal>
          <c:smooth val="1"/>
          <c:extLst>
            <c:ext xmlns:c16="http://schemas.microsoft.com/office/drawing/2014/chart" uri="{C3380CC4-5D6E-409C-BE32-E72D297353CC}">
              <c16:uniqueId val="{00000001-FF0A-4C74-AC25-74DAB471DEFA}"/>
            </c:ext>
          </c:extLst>
        </c:ser>
        <c:dLbls>
          <c:showLegendKey val="0"/>
          <c:showVal val="0"/>
          <c:showCatName val="0"/>
          <c:showSerName val="0"/>
          <c:showPercent val="0"/>
          <c:showBubbleSize val="0"/>
        </c:dLbls>
        <c:axId val="219700760"/>
        <c:axId val="219697232"/>
      </c:scatterChart>
      <c:scatterChart>
        <c:scatterStyle val="lineMarker"/>
        <c:varyColors val="0"/>
        <c:ser>
          <c:idx val="0"/>
          <c:order val="0"/>
          <c:tx>
            <c:v>Traditional </c:v>
          </c:tx>
          <c:spPr>
            <a:ln w="28575">
              <a:solidFill>
                <a:schemeClr val="tx1"/>
              </a:solidFill>
            </a:ln>
          </c:spPr>
          <c:marker>
            <c:symbol val="circle"/>
            <c:size val="7"/>
            <c:spPr>
              <a:solidFill>
                <a:schemeClr val="accent2"/>
              </a:solidFill>
              <a:ln>
                <a:solidFill>
                  <a:schemeClr val="tx1"/>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FF0A-4C74-AC25-74DAB471DEFA}"/>
                </c:ext>
              </c:extLst>
            </c:dLbl>
            <c:dLbl>
              <c:idx val="3"/>
              <c:delete val="1"/>
              <c:extLst>
                <c:ext xmlns:c15="http://schemas.microsoft.com/office/drawing/2012/chart" uri="{CE6537A1-D6FC-4f65-9D91-7224C49458BB}"/>
                <c:ext xmlns:c16="http://schemas.microsoft.com/office/drawing/2014/chart" uri="{C3380CC4-5D6E-409C-BE32-E72D297353CC}">
                  <c16:uniqueId val="{00000003-FF0A-4C74-AC25-74DAB471DEFA}"/>
                </c:ext>
              </c:extLst>
            </c:dLbl>
            <c:spPr>
              <a:noFill/>
            </c:spPr>
            <c:txPr>
              <a:bodyPr/>
              <a:lstStyle/>
              <a:p>
                <a:pPr>
                  <a:defRPr lang="en-CA"/>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fixedVal"/>
            <c:noEndCap val="0"/>
            <c:val val="3"/>
          </c:errBars>
          <c:xVal>
            <c:numRef>
              <c:f>Sheet1!$C$1:$C$4</c:f>
              <c:numCache>
                <c:formatCode>General</c:formatCode>
                <c:ptCount val="4"/>
                <c:pt idx="0">
                  <c:v>0</c:v>
                </c:pt>
                <c:pt idx="1">
                  <c:v>6</c:v>
                </c:pt>
                <c:pt idx="2">
                  <c:v>12</c:v>
                </c:pt>
                <c:pt idx="3">
                  <c:v>18</c:v>
                </c:pt>
              </c:numCache>
            </c:numRef>
          </c:xVal>
          <c:yVal>
            <c:numRef>
              <c:f>Sheet1!$A$1:$A$4</c:f>
              <c:numCache>
                <c:formatCode>General</c:formatCode>
                <c:ptCount val="4"/>
                <c:pt idx="0">
                  <c:v>67</c:v>
                </c:pt>
                <c:pt idx="3">
                  <c:v>65</c:v>
                </c:pt>
              </c:numCache>
            </c:numRef>
          </c:yVal>
          <c:smooth val="0"/>
          <c:extLst>
            <c:ext xmlns:c16="http://schemas.microsoft.com/office/drawing/2014/chart" uri="{C3380CC4-5D6E-409C-BE32-E72D297353CC}">
              <c16:uniqueId val="{00000004-FF0A-4C74-AC25-74DAB471DEFA}"/>
            </c:ext>
          </c:extLst>
        </c:ser>
        <c:ser>
          <c:idx val="1"/>
          <c:order val="1"/>
          <c:tx>
            <c:v>Transformed</c:v>
          </c:tx>
          <c:spPr>
            <a:ln w="28575">
              <a:noFill/>
            </a:ln>
          </c:spPr>
          <c:marker>
            <c:symbol val="square"/>
            <c:size val="6"/>
            <c:spPr>
              <a:solidFill>
                <a:srgbClr val="FF0000"/>
              </a:solidFill>
            </c:spPr>
          </c:marker>
          <c:errBars>
            <c:errDir val="y"/>
            <c:errBarType val="both"/>
            <c:errValType val="cust"/>
            <c:noEndCap val="0"/>
            <c:plus>
              <c:numLit>
                <c:formatCode>General</c:formatCode>
                <c:ptCount val="1"/>
                <c:pt idx="0">
                  <c:v>2</c:v>
                </c:pt>
              </c:numLit>
            </c:plus>
            <c:minus>
              <c:numLit>
                <c:formatCode>General</c:formatCode>
                <c:ptCount val="1"/>
                <c:pt idx="0">
                  <c:v>2</c:v>
                </c:pt>
              </c:numLit>
            </c:minus>
          </c:errBars>
          <c:xVal>
            <c:numRef>
              <c:f>Sheet1!$C$1:$C$4</c:f>
              <c:numCache>
                <c:formatCode>General</c:formatCode>
                <c:ptCount val="4"/>
                <c:pt idx="0">
                  <c:v>0</c:v>
                </c:pt>
                <c:pt idx="1">
                  <c:v>6</c:v>
                </c:pt>
                <c:pt idx="2">
                  <c:v>12</c:v>
                </c:pt>
                <c:pt idx="3">
                  <c:v>18</c:v>
                </c:pt>
              </c:numCache>
            </c:numRef>
          </c:xVal>
          <c:yVal>
            <c:numRef>
              <c:f>Sheet1!$B$1:$B$4</c:f>
              <c:numCache>
                <c:formatCode>General</c:formatCode>
                <c:ptCount val="4"/>
                <c:pt idx="0">
                  <c:v>88</c:v>
                </c:pt>
                <c:pt idx="1">
                  <c:v>85</c:v>
                </c:pt>
              </c:numCache>
            </c:numRef>
          </c:yVal>
          <c:smooth val="0"/>
          <c:extLst>
            <c:ext xmlns:c16="http://schemas.microsoft.com/office/drawing/2014/chart" uri="{C3380CC4-5D6E-409C-BE32-E72D297353CC}">
              <c16:uniqueId val="{00000005-FF0A-4C74-AC25-74DAB471DEFA}"/>
            </c:ext>
          </c:extLst>
        </c:ser>
        <c:dLbls>
          <c:showLegendKey val="0"/>
          <c:showVal val="0"/>
          <c:showCatName val="0"/>
          <c:showSerName val="0"/>
          <c:showPercent val="0"/>
          <c:showBubbleSize val="0"/>
        </c:dLbls>
        <c:axId val="219700760"/>
        <c:axId val="219697232"/>
      </c:scatterChart>
      <c:valAx>
        <c:axId val="219700760"/>
        <c:scaling>
          <c:orientation val="minMax"/>
        </c:scaling>
        <c:delete val="0"/>
        <c:axPos val="b"/>
        <c:title>
          <c:tx>
            <c:rich>
              <a:bodyPr/>
              <a:lstStyle/>
              <a:p>
                <a:pPr>
                  <a:defRPr lang="en-CA"/>
                </a:pPr>
                <a:r>
                  <a:rPr lang="en-CA" sz="2000" b="0" dirty="0"/>
                  <a:t>Retention interval (Months after course over)</a:t>
                </a:r>
              </a:p>
            </c:rich>
          </c:tx>
          <c:overlay val="0"/>
        </c:title>
        <c:numFmt formatCode="General" sourceLinked="1"/>
        <c:majorTickMark val="none"/>
        <c:minorTickMark val="none"/>
        <c:tickLblPos val="nextTo"/>
        <c:txPr>
          <a:bodyPr/>
          <a:lstStyle/>
          <a:p>
            <a:pPr>
              <a:defRPr lang="en-CA" sz="1800"/>
            </a:pPr>
            <a:endParaRPr lang="en-US"/>
          </a:p>
        </c:txPr>
        <c:crossAx val="219697232"/>
        <c:crossesAt val="30"/>
        <c:crossBetween val="midCat"/>
      </c:valAx>
      <c:valAx>
        <c:axId val="219697232"/>
        <c:scaling>
          <c:orientation val="minMax"/>
          <c:max val="100"/>
          <c:min val="30"/>
        </c:scaling>
        <c:delete val="0"/>
        <c:axPos val="l"/>
        <c:majorGridlines/>
        <c:title>
          <c:tx>
            <c:rich>
              <a:bodyPr/>
              <a:lstStyle/>
              <a:p>
                <a:pPr>
                  <a:defRPr lang="en-CA" sz="2000" b="0"/>
                </a:pPr>
                <a:r>
                  <a:rPr lang="en-CA" sz="2000" b="0"/>
                  <a:t>Concept Survey Score (%)</a:t>
                </a:r>
              </a:p>
            </c:rich>
          </c:tx>
          <c:overlay val="0"/>
        </c:title>
        <c:numFmt formatCode="General" sourceLinked="1"/>
        <c:majorTickMark val="none"/>
        <c:minorTickMark val="none"/>
        <c:tickLblPos val="nextTo"/>
        <c:txPr>
          <a:bodyPr/>
          <a:lstStyle/>
          <a:p>
            <a:pPr>
              <a:defRPr lang="en-CA"/>
            </a:pPr>
            <a:endParaRPr lang="en-US"/>
          </a:p>
        </c:txPr>
        <c:crossAx val="219700760"/>
        <c:crosses val="autoZero"/>
        <c:crossBetween val="midCat"/>
        <c:majorUnit val="10"/>
      </c:valAx>
    </c:plotArea>
    <c:plotVisOnly val="1"/>
    <c:dispBlanksAs val="gap"/>
    <c:showDLblsOverMax val="0"/>
  </c:chart>
  <c:spPr>
    <a:solidFill>
      <a:schemeClr val="bg1">
        <a:lumMod val="95000"/>
      </a:schemeClr>
    </a:solidFill>
    <a:ln>
      <a:solidFill>
        <a:schemeClr val="accent2"/>
      </a:solid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0.15308</cdr:x>
      <cdr:y>0.19469</cdr:y>
    </cdr:from>
    <cdr:to>
      <cdr:x>0.28231</cdr:x>
      <cdr:y>0.38643</cdr:y>
    </cdr:to>
    <cdr:sp macro="" textlink="">
      <cdr:nvSpPr>
        <cdr:cNvPr id="2" name="TextBox 1"/>
        <cdr:cNvSpPr txBox="1"/>
      </cdr:nvSpPr>
      <cdr:spPr>
        <a:xfrm xmlns:a="http://schemas.openxmlformats.org/drawingml/2006/main">
          <a:off x="1083213" y="92846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solidFill>
                <a:srgbClr val="FF0000"/>
              </a:solidFill>
            </a:rPr>
            <a:t>standard</a:t>
          </a:r>
        </a:p>
        <a:p xmlns:a="http://schemas.openxmlformats.org/drawingml/2006/main">
          <a:r>
            <a:rPr lang="en-US" sz="2400" dirty="0">
              <a:solidFill>
                <a:srgbClr val="FF0000"/>
              </a:solidFill>
            </a:rPr>
            <a:t>lecture</a:t>
          </a:r>
        </a:p>
      </cdr:txBody>
    </cdr:sp>
  </cdr:relSizeAnchor>
  <cdr:relSizeAnchor xmlns:cdr="http://schemas.openxmlformats.org/drawingml/2006/chartDrawing">
    <cdr:from>
      <cdr:x>0.59211</cdr:x>
      <cdr:y>0.20895</cdr:y>
    </cdr:from>
    <cdr:to>
      <cdr:x>0.87276</cdr:x>
      <cdr:y>0.33628</cdr:y>
    </cdr:to>
    <cdr:sp macro="" textlink="">
      <cdr:nvSpPr>
        <cdr:cNvPr id="3" name="TextBox 2"/>
        <cdr:cNvSpPr txBox="1"/>
      </cdr:nvSpPr>
      <cdr:spPr>
        <a:xfrm xmlns:a="http://schemas.openxmlformats.org/drawingml/2006/main">
          <a:off x="4189830" y="996460"/>
          <a:ext cx="1985888" cy="6072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solidFill>
                <a:srgbClr val="0066CC"/>
              </a:solidFill>
            </a:rPr>
            <a:t>experiment</a:t>
          </a:r>
        </a:p>
      </cdr:txBody>
    </cdr:sp>
  </cdr:relSizeAnchor>
</c:userShapes>
</file>

<file path=ppt/drawings/drawing2.xml><?xml version="1.0" encoding="utf-8"?>
<c:userShapes xmlns:c="http://schemas.openxmlformats.org/drawingml/2006/chart">
  <cdr:relSizeAnchor xmlns:cdr="http://schemas.openxmlformats.org/drawingml/2006/chartDrawing">
    <cdr:from>
      <cdr:x>0.8105</cdr:x>
      <cdr:y>0.11744</cdr:y>
    </cdr:from>
    <cdr:to>
      <cdr:x>0.8105</cdr:x>
      <cdr:y>0.88615</cdr:y>
    </cdr:to>
    <cdr:cxnSp macro="">
      <cdr:nvCxnSpPr>
        <cdr:cNvPr id="2" name="Straight Connector 1">
          <a:extLst xmlns:a="http://schemas.openxmlformats.org/drawingml/2006/main">
            <a:ext uri="{FF2B5EF4-FFF2-40B4-BE49-F238E27FC236}">
              <a16:creationId xmlns:a16="http://schemas.microsoft.com/office/drawing/2014/main" id="{102BAA19-A3A4-47C2-B888-E9E52961DE62}"/>
            </a:ext>
          </a:extLst>
        </cdr:cNvPr>
        <cdr:cNvCxnSpPr/>
      </cdr:nvCxnSpPr>
      <cdr:spPr>
        <a:xfrm xmlns:a="http://schemas.openxmlformats.org/drawingml/2006/main" flipV="1">
          <a:off x="2501798" y="241401"/>
          <a:ext cx="0" cy="158008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0.15308</cdr:x>
      <cdr:y>0.19469</cdr:y>
    </cdr:from>
    <cdr:to>
      <cdr:x>0.28231</cdr:x>
      <cdr:y>0.38643</cdr:y>
    </cdr:to>
    <cdr:sp macro="" textlink="">
      <cdr:nvSpPr>
        <cdr:cNvPr id="2" name="TextBox 1"/>
        <cdr:cNvSpPr txBox="1"/>
      </cdr:nvSpPr>
      <cdr:spPr>
        <a:xfrm xmlns:a="http://schemas.openxmlformats.org/drawingml/2006/main">
          <a:off x="1083213" y="92846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solidFill>
                <a:srgbClr val="FF0000"/>
              </a:solidFill>
            </a:rPr>
            <a:t>standard</a:t>
          </a:r>
        </a:p>
        <a:p xmlns:a="http://schemas.openxmlformats.org/drawingml/2006/main">
          <a:r>
            <a:rPr lang="en-US" sz="2400" dirty="0">
              <a:solidFill>
                <a:srgbClr val="FF0000"/>
              </a:solidFill>
            </a:rPr>
            <a:t>lecture</a:t>
          </a:r>
        </a:p>
      </cdr:txBody>
    </cdr:sp>
  </cdr:relSizeAnchor>
  <cdr:relSizeAnchor xmlns:cdr="http://schemas.openxmlformats.org/drawingml/2006/chartDrawing">
    <cdr:from>
      <cdr:x>0.59211</cdr:x>
      <cdr:y>0.20895</cdr:y>
    </cdr:from>
    <cdr:to>
      <cdr:x>0.87276</cdr:x>
      <cdr:y>0.33628</cdr:y>
    </cdr:to>
    <cdr:sp macro="" textlink="">
      <cdr:nvSpPr>
        <cdr:cNvPr id="3" name="TextBox 2"/>
        <cdr:cNvSpPr txBox="1"/>
      </cdr:nvSpPr>
      <cdr:spPr>
        <a:xfrm xmlns:a="http://schemas.openxmlformats.org/drawingml/2006/main">
          <a:off x="4189830" y="996460"/>
          <a:ext cx="1985888" cy="6072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solidFill>
                <a:srgbClr val="0066CC"/>
              </a:solidFill>
            </a:rPr>
            <a:t>experiment</a:t>
          </a:r>
        </a:p>
      </cdr:txBody>
    </cdr:sp>
  </cdr:relSizeAnchor>
</c:userShapes>
</file>

<file path=ppt/drawings/drawing4.xml><?xml version="1.0" encoding="utf-8"?>
<c:userShapes xmlns:c="http://schemas.openxmlformats.org/drawingml/2006/chart">
  <cdr:relSizeAnchor xmlns:cdr="http://schemas.openxmlformats.org/drawingml/2006/chartDrawing">
    <cdr:from>
      <cdr:x>0.50962</cdr:x>
      <cdr:y>0.30488</cdr:y>
    </cdr:from>
    <cdr:to>
      <cdr:x>0.79808</cdr:x>
      <cdr:y>0.52439</cdr:y>
    </cdr:to>
    <cdr:sp macro="" textlink="">
      <cdr:nvSpPr>
        <cdr:cNvPr id="26" name="TextBox 25"/>
        <cdr:cNvSpPr txBox="1"/>
      </cdr:nvSpPr>
      <cdr:spPr>
        <a:xfrm xmlns:a="http://schemas.openxmlformats.org/drawingml/2006/main">
          <a:off x="3816424" y="1800200"/>
          <a:ext cx="2160228" cy="12961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2000" dirty="0">
              <a:solidFill>
                <a:schemeClr val="accent2"/>
              </a:solidFill>
            </a:rPr>
            <a:t>award-winning</a:t>
          </a:r>
        </a:p>
        <a:p xmlns:a="http://schemas.openxmlformats.org/drawingml/2006/main">
          <a:r>
            <a:rPr lang="en-CA" sz="2000" dirty="0">
              <a:solidFill>
                <a:schemeClr val="accent2"/>
              </a:solidFill>
            </a:rPr>
            <a:t>traditional</a:t>
          </a:r>
        </a:p>
        <a:p xmlns:a="http://schemas.openxmlformats.org/drawingml/2006/main">
          <a:r>
            <a:rPr lang="en-CA" sz="2000" dirty="0">
              <a:solidFill>
                <a:schemeClr val="accent2"/>
              </a:solidFill>
              <a:sym typeface="Symbol"/>
            </a:rPr>
            <a:t>=- </a:t>
          </a:r>
          <a:r>
            <a:rPr lang="en-CA" sz="2000" dirty="0">
              <a:solidFill>
                <a:schemeClr val="accent2"/>
              </a:solidFill>
              <a:latin typeface="+mn-lt"/>
              <a:ea typeface="+mn-ea"/>
              <a:cs typeface="+mn-cs"/>
            </a:rPr>
            <a:t>2.3 </a:t>
          </a:r>
          <a:r>
            <a:rPr lang="en-CA" sz="2000" dirty="0">
              <a:solidFill>
                <a:schemeClr val="accent2"/>
              </a:solidFill>
              <a:latin typeface="+mn-lt"/>
              <a:ea typeface="+mn-ea"/>
              <a:cs typeface="+mn-cs"/>
              <a:sym typeface="Symbol"/>
            </a:rPr>
            <a:t></a:t>
          </a:r>
          <a:r>
            <a:rPr lang="en-CA" sz="2000" dirty="0">
              <a:solidFill>
                <a:schemeClr val="accent2"/>
              </a:solidFill>
              <a:latin typeface="+mn-lt"/>
              <a:ea typeface="+mn-ea"/>
              <a:cs typeface="+mn-cs"/>
            </a:rPr>
            <a:t>2.7 %</a:t>
          </a:r>
          <a:endParaRPr lang="en-CA" sz="2000" dirty="0">
            <a:solidFill>
              <a:schemeClr val="accent2"/>
            </a:solidFill>
          </a:endParaRPr>
        </a:p>
      </cdr:txBody>
    </cdr:sp>
  </cdr:relSizeAnchor>
  <cdr:relSizeAnchor xmlns:cdr="http://schemas.openxmlformats.org/drawingml/2006/chartDrawing">
    <cdr:from>
      <cdr:x>0.15385</cdr:x>
      <cdr:y>0.12195</cdr:y>
    </cdr:from>
    <cdr:to>
      <cdr:x>0.31968</cdr:x>
      <cdr:y>0.20957</cdr:y>
    </cdr:to>
    <cdr:sp macro="" textlink="">
      <cdr:nvSpPr>
        <cdr:cNvPr id="27" name="TextBox 26"/>
        <cdr:cNvSpPr txBox="1"/>
      </cdr:nvSpPr>
      <cdr:spPr>
        <a:xfrm xmlns:a="http://schemas.openxmlformats.org/drawingml/2006/main">
          <a:off x="1152128" y="720080"/>
          <a:ext cx="1241872" cy="5173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2000" dirty="0">
              <a:solidFill>
                <a:schemeClr val="accent2"/>
              </a:solidFill>
            </a:rPr>
            <a:t>transformed  </a:t>
          </a:r>
          <a:r>
            <a:rPr lang="en-CA" sz="2000" dirty="0">
              <a:solidFill>
                <a:schemeClr val="accent2"/>
              </a:solidFill>
              <a:sym typeface="Symbol"/>
            </a:rPr>
            <a:t> =-</a:t>
          </a:r>
          <a:r>
            <a:rPr lang="en-CA" sz="2000" dirty="0">
              <a:solidFill>
                <a:schemeClr val="accent2"/>
              </a:solidFill>
              <a:latin typeface="+mn-lt"/>
              <a:ea typeface="+mn-ea"/>
              <a:cs typeface="+mn-cs"/>
            </a:rPr>
            <a:t>3.4 </a:t>
          </a:r>
          <a:r>
            <a:rPr lang="en-CA" sz="2000" dirty="0">
              <a:solidFill>
                <a:schemeClr val="accent2"/>
              </a:solidFill>
              <a:latin typeface="+mn-lt"/>
              <a:ea typeface="+mn-ea"/>
              <a:cs typeface="+mn-cs"/>
              <a:sym typeface="Symbol"/>
            </a:rPr>
            <a:t></a:t>
          </a:r>
          <a:r>
            <a:rPr lang="en-CA" sz="2000" dirty="0">
              <a:solidFill>
                <a:schemeClr val="accent2"/>
              </a:solidFill>
              <a:latin typeface="+mn-lt"/>
              <a:ea typeface="+mn-ea"/>
              <a:cs typeface="+mn-cs"/>
            </a:rPr>
            <a:t> 2.2%</a:t>
          </a:r>
          <a:endParaRPr lang="en-CA" sz="2000" dirty="0">
            <a:solidFill>
              <a:schemeClr val="accent2"/>
            </a:solidFill>
          </a:endParaRPr>
        </a:p>
      </cdr:txBody>
    </cdr:sp>
  </cdr:relSizeAnchor>
  <cdr:relSizeAnchor xmlns:cdr="http://schemas.openxmlformats.org/drawingml/2006/chartDrawing">
    <cdr:from>
      <cdr:x>0.14423</cdr:x>
      <cdr:y>0.40244</cdr:y>
    </cdr:from>
    <cdr:to>
      <cdr:x>0.50962</cdr:x>
      <cdr:y>0.41018</cdr:y>
    </cdr:to>
    <cdr:sp macro="" textlink="">
      <cdr:nvSpPr>
        <cdr:cNvPr id="6" name="Straight Arrow Connector 5"/>
        <cdr:cNvSpPr/>
      </cdr:nvSpPr>
      <cdr:spPr>
        <a:xfrm xmlns:a="http://schemas.openxmlformats.org/drawingml/2006/main" rot="10800000">
          <a:off x="1080117" y="2376264"/>
          <a:ext cx="2736307" cy="45719"/>
        </a:xfrm>
        <a:prstGeom xmlns:a="http://schemas.openxmlformats.org/drawingml/2006/main" prst="straightConnector1">
          <a:avLst/>
        </a:prstGeom>
        <a:ln xmlns:a="http://schemas.openxmlformats.org/drawingml/2006/main">
          <a:solidFill>
            <a:schemeClr val="accent2"/>
          </a:solidFill>
          <a:prstDash val="lgDash"/>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0.71154</cdr:x>
      <cdr:y>0.40244</cdr:y>
    </cdr:from>
    <cdr:to>
      <cdr:x>0.85577</cdr:x>
      <cdr:y>0.41463</cdr:y>
    </cdr:to>
    <cdr:sp macro="" textlink="">
      <cdr:nvSpPr>
        <cdr:cNvPr id="8" name="Straight Arrow Connector 7"/>
        <cdr:cNvSpPr/>
      </cdr:nvSpPr>
      <cdr:spPr>
        <a:xfrm xmlns:a="http://schemas.openxmlformats.org/drawingml/2006/main">
          <a:off x="5328592" y="2376263"/>
          <a:ext cx="1080120" cy="72007"/>
        </a:xfrm>
        <a:prstGeom xmlns:a="http://schemas.openxmlformats.org/drawingml/2006/main" prst="straightConnector1">
          <a:avLst/>
        </a:prstGeom>
        <a:ln xmlns:a="http://schemas.openxmlformats.org/drawingml/2006/main">
          <a:solidFill>
            <a:schemeClr val="accent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0.86432</cdr:x>
      <cdr:y>0.40244</cdr:y>
    </cdr:from>
    <cdr:to>
      <cdr:x>0.89317</cdr:x>
      <cdr:y>0.43902</cdr:y>
    </cdr:to>
    <cdr:sp macro="" textlink="">
      <cdr:nvSpPr>
        <cdr:cNvPr id="7" name="Oval 6"/>
        <cdr:cNvSpPr/>
      </cdr:nvSpPr>
      <cdr:spPr>
        <a:xfrm xmlns:a="http://schemas.openxmlformats.org/drawingml/2006/main">
          <a:off x="6472768" y="2376264"/>
          <a:ext cx="216024" cy="216024"/>
        </a:xfrm>
        <a:prstGeom xmlns:a="http://schemas.openxmlformats.org/drawingml/2006/main" prst="ellipse">
          <a:avLst/>
        </a:prstGeom>
        <a:solidFill xmlns:a="http://schemas.openxmlformats.org/drawingml/2006/main">
          <a:schemeClr val="accent2"/>
        </a:solidFill>
        <a:ln xmlns:a="http://schemas.openxmlformats.org/drawingml/2006/main">
          <a:no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0.10901</cdr:x>
      <cdr:y>0.38344</cdr:y>
    </cdr:from>
    <cdr:to>
      <cdr:x>0.13786</cdr:x>
      <cdr:y>0.42002</cdr:y>
    </cdr:to>
    <cdr:sp macro="" textlink="">
      <cdr:nvSpPr>
        <cdr:cNvPr id="9" name="Oval 8"/>
        <cdr:cNvSpPr/>
      </cdr:nvSpPr>
      <cdr:spPr>
        <a:xfrm xmlns:a="http://schemas.openxmlformats.org/drawingml/2006/main">
          <a:off x="816388" y="2264054"/>
          <a:ext cx="216024" cy="216024"/>
        </a:xfrm>
        <a:prstGeom xmlns:a="http://schemas.openxmlformats.org/drawingml/2006/main" prst="ellipse">
          <a:avLst/>
        </a:prstGeom>
        <a:solidFill xmlns:a="http://schemas.openxmlformats.org/drawingml/2006/main">
          <a:schemeClr val="accent2"/>
        </a:solidFill>
        <a:ln xmlns:a="http://schemas.openxmlformats.org/drawingml/2006/main">
          <a:no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542" cy="465217"/>
          </a:xfrm>
          <a:prstGeom prst="rect">
            <a:avLst/>
          </a:prstGeom>
          <a:noFill/>
          <a:ln w="9525">
            <a:noFill/>
            <a:miter lim="800000"/>
            <a:headEnd/>
            <a:tailEnd/>
          </a:ln>
          <a:effectLst/>
        </p:spPr>
        <p:txBody>
          <a:bodyPr vert="horz" wrap="square" lIns="92094" tIns="46046" rIns="92094" bIns="46046" numCol="1" anchor="t" anchorCtr="0" compatLnSpc="1">
            <a:prstTxWarp prst="textNoShape">
              <a:avLst/>
            </a:prstTxWarp>
          </a:bodyPr>
          <a:lstStyle>
            <a:lvl1pPr>
              <a:defRPr sz="1200">
                <a:latin typeface="Arial" charset="0"/>
              </a:defRPr>
            </a:lvl1pPr>
          </a:lstStyle>
          <a:p>
            <a:pPr>
              <a:defRPr/>
            </a:pPr>
            <a:endParaRPr lang="en-US"/>
          </a:p>
        </p:txBody>
      </p:sp>
      <p:sp>
        <p:nvSpPr>
          <p:cNvPr id="20483" name="Rectangle 3"/>
          <p:cNvSpPr>
            <a:spLocks noGrp="1" noChangeArrowheads="1"/>
          </p:cNvSpPr>
          <p:nvPr>
            <p:ph type="dt" sz="quarter" idx="1"/>
          </p:nvPr>
        </p:nvSpPr>
        <p:spPr bwMode="auto">
          <a:xfrm>
            <a:off x="3884906" y="0"/>
            <a:ext cx="2971541" cy="465217"/>
          </a:xfrm>
          <a:prstGeom prst="rect">
            <a:avLst/>
          </a:prstGeom>
          <a:noFill/>
          <a:ln w="9525">
            <a:noFill/>
            <a:miter lim="800000"/>
            <a:headEnd/>
            <a:tailEnd/>
          </a:ln>
          <a:effectLst/>
        </p:spPr>
        <p:txBody>
          <a:bodyPr vert="horz" wrap="square" lIns="92094" tIns="46046" rIns="92094" bIns="46046" numCol="1" anchor="t" anchorCtr="0" compatLnSpc="1">
            <a:prstTxWarp prst="textNoShape">
              <a:avLst/>
            </a:prstTxWarp>
          </a:bodyPr>
          <a:lstStyle>
            <a:lvl1pPr algn="r">
              <a:defRPr sz="1200">
                <a:latin typeface="Arial" charset="0"/>
              </a:defRPr>
            </a:lvl1pPr>
          </a:lstStyle>
          <a:p>
            <a:pPr>
              <a:defRPr/>
            </a:pPr>
            <a:endParaRPr lang="en-US"/>
          </a:p>
        </p:txBody>
      </p:sp>
      <p:sp>
        <p:nvSpPr>
          <p:cNvPr id="20484" name="Rectangle 4"/>
          <p:cNvSpPr>
            <a:spLocks noGrp="1" noChangeArrowheads="1"/>
          </p:cNvSpPr>
          <p:nvPr>
            <p:ph type="ftr" sz="quarter" idx="2"/>
          </p:nvPr>
        </p:nvSpPr>
        <p:spPr bwMode="auto">
          <a:xfrm>
            <a:off x="0" y="8829596"/>
            <a:ext cx="2971542" cy="465216"/>
          </a:xfrm>
          <a:prstGeom prst="rect">
            <a:avLst/>
          </a:prstGeom>
          <a:noFill/>
          <a:ln w="9525">
            <a:noFill/>
            <a:miter lim="800000"/>
            <a:headEnd/>
            <a:tailEnd/>
          </a:ln>
          <a:effectLst/>
        </p:spPr>
        <p:txBody>
          <a:bodyPr vert="horz" wrap="square" lIns="92094" tIns="46046" rIns="92094" bIns="46046" numCol="1" anchor="b" anchorCtr="0" compatLnSpc="1">
            <a:prstTxWarp prst="textNoShape">
              <a:avLst/>
            </a:prstTxWarp>
          </a:bodyPr>
          <a:lstStyle>
            <a:lvl1pPr>
              <a:defRPr sz="1200">
                <a:latin typeface="Arial" charset="0"/>
              </a:defRPr>
            </a:lvl1pPr>
          </a:lstStyle>
          <a:p>
            <a:pPr>
              <a:defRPr/>
            </a:pPr>
            <a:endParaRPr lang="en-US"/>
          </a:p>
        </p:txBody>
      </p:sp>
      <p:sp>
        <p:nvSpPr>
          <p:cNvPr id="20485" name="Rectangle 5"/>
          <p:cNvSpPr>
            <a:spLocks noGrp="1" noChangeArrowheads="1"/>
          </p:cNvSpPr>
          <p:nvPr>
            <p:ph type="sldNum" sz="quarter" idx="3"/>
          </p:nvPr>
        </p:nvSpPr>
        <p:spPr bwMode="auto">
          <a:xfrm>
            <a:off x="3884906" y="8829596"/>
            <a:ext cx="2971541" cy="465216"/>
          </a:xfrm>
          <a:prstGeom prst="rect">
            <a:avLst/>
          </a:prstGeom>
          <a:noFill/>
          <a:ln w="9525">
            <a:noFill/>
            <a:miter lim="800000"/>
            <a:headEnd/>
            <a:tailEnd/>
          </a:ln>
          <a:effectLst/>
        </p:spPr>
        <p:txBody>
          <a:bodyPr vert="horz" wrap="square" lIns="92094" tIns="46046" rIns="92094" bIns="46046" numCol="1" anchor="b" anchorCtr="0" compatLnSpc="1">
            <a:prstTxWarp prst="textNoShape">
              <a:avLst/>
            </a:prstTxWarp>
          </a:bodyPr>
          <a:lstStyle>
            <a:lvl1pPr algn="r">
              <a:defRPr sz="1200">
                <a:latin typeface="Arial" charset="0"/>
              </a:defRPr>
            </a:lvl1pPr>
          </a:lstStyle>
          <a:p>
            <a:pPr>
              <a:defRPr/>
            </a:pPr>
            <a:fld id="{0D14DF71-CB66-4E6A-BF1B-EBCDD35D2BAF}" type="slidenum">
              <a:rPr lang="en-US"/>
              <a:pPr>
                <a:defRPr/>
              </a:pPr>
              <a:t>‹#›</a:t>
            </a:fld>
            <a:endParaRPr lang="en-US"/>
          </a:p>
        </p:txBody>
      </p:sp>
    </p:spTree>
    <p:extLst>
      <p:ext uri="{BB962C8B-B14F-4D97-AF65-F5344CB8AC3E}">
        <p14:creationId xmlns:p14="http://schemas.microsoft.com/office/powerpoint/2010/main" val="4218793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2971542" cy="465217"/>
          </a:xfrm>
          <a:prstGeom prst="rect">
            <a:avLst/>
          </a:prstGeom>
          <a:noFill/>
          <a:ln w="9525">
            <a:noFill/>
            <a:miter lim="800000"/>
            <a:headEnd/>
            <a:tailEnd/>
          </a:ln>
          <a:effectLst/>
        </p:spPr>
        <p:txBody>
          <a:bodyPr vert="horz" wrap="square" lIns="92094" tIns="46046" rIns="92094" bIns="46046" numCol="1" anchor="t" anchorCtr="0" compatLnSpc="1">
            <a:prstTxWarp prst="textNoShape">
              <a:avLst/>
            </a:prstTxWarp>
          </a:bodyPr>
          <a:lstStyle>
            <a:lvl1pPr>
              <a:defRPr sz="1200">
                <a:latin typeface="Arial" charset="0"/>
              </a:defRPr>
            </a:lvl1pPr>
          </a:lstStyle>
          <a:p>
            <a:pPr>
              <a:defRPr/>
            </a:pPr>
            <a:endParaRPr lang="en-US"/>
          </a:p>
        </p:txBody>
      </p:sp>
      <p:sp>
        <p:nvSpPr>
          <p:cNvPr id="156675" name="Rectangle 3"/>
          <p:cNvSpPr>
            <a:spLocks noGrp="1" noChangeArrowheads="1"/>
          </p:cNvSpPr>
          <p:nvPr>
            <p:ph type="dt" idx="1"/>
          </p:nvPr>
        </p:nvSpPr>
        <p:spPr bwMode="auto">
          <a:xfrm>
            <a:off x="3884906" y="0"/>
            <a:ext cx="2971541" cy="465217"/>
          </a:xfrm>
          <a:prstGeom prst="rect">
            <a:avLst/>
          </a:prstGeom>
          <a:noFill/>
          <a:ln w="9525">
            <a:noFill/>
            <a:miter lim="800000"/>
            <a:headEnd/>
            <a:tailEnd/>
          </a:ln>
          <a:effectLst/>
        </p:spPr>
        <p:txBody>
          <a:bodyPr vert="horz" wrap="square" lIns="92094" tIns="46046" rIns="92094" bIns="46046"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331788" y="696913"/>
            <a:ext cx="6196012" cy="3486150"/>
          </a:xfrm>
          <a:prstGeom prst="rect">
            <a:avLst/>
          </a:prstGeom>
          <a:noFill/>
          <a:ln w="9525">
            <a:solidFill>
              <a:srgbClr val="000000"/>
            </a:solidFill>
            <a:miter lim="800000"/>
            <a:headEnd/>
            <a:tailEnd/>
          </a:ln>
        </p:spPr>
      </p:sp>
      <p:sp>
        <p:nvSpPr>
          <p:cNvPr id="156677" name="Rectangle 5"/>
          <p:cNvSpPr>
            <a:spLocks noGrp="1" noChangeArrowheads="1"/>
          </p:cNvSpPr>
          <p:nvPr>
            <p:ph type="body" sz="quarter" idx="3"/>
          </p:nvPr>
        </p:nvSpPr>
        <p:spPr bwMode="auto">
          <a:xfrm>
            <a:off x="686576" y="4415592"/>
            <a:ext cx="5486400" cy="4183776"/>
          </a:xfrm>
          <a:prstGeom prst="rect">
            <a:avLst/>
          </a:prstGeom>
          <a:noFill/>
          <a:ln w="9525">
            <a:noFill/>
            <a:miter lim="800000"/>
            <a:headEnd/>
            <a:tailEnd/>
          </a:ln>
          <a:effectLst/>
        </p:spPr>
        <p:txBody>
          <a:bodyPr vert="horz" wrap="square" lIns="92094" tIns="46046" rIns="92094" bIns="460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6678" name="Rectangle 6"/>
          <p:cNvSpPr>
            <a:spLocks noGrp="1" noChangeArrowheads="1"/>
          </p:cNvSpPr>
          <p:nvPr>
            <p:ph type="ftr" sz="quarter" idx="4"/>
          </p:nvPr>
        </p:nvSpPr>
        <p:spPr bwMode="auto">
          <a:xfrm>
            <a:off x="0" y="8829596"/>
            <a:ext cx="2971542" cy="465216"/>
          </a:xfrm>
          <a:prstGeom prst="rect">
            <a:avLst/>
          </a:prstGeom>
          <a:noFill/>
          <a:ln w="9525">
            <a:noFill/>
            <a:miter lim="800000"/>
            <a:headEnd/>
            <a:tailEnd/>
          </a:ln>
          <a:effectLst/>
        </p:spPr>
        <p:txBody>
          <a:bodyPr vert="horz" wrap="square" lIns="92094" tIns="46046" rIns="92094" bIns="46046" numCol="1" anchor="b" anchorCtr="0" compatLnSpc="1">
            <a:prstTxWarp prst="textNoShape">
              <a:avLst/>
            </a:prstTxWarp>
          </a:bodyPr>
          <a:lstStyle>
            <a:lvl1pPr>
              <a:defRPr sz="1200">
                <a:latin typeface="Arial" charset="0"/>
              </a:defRPr>
            </a:lvl1pPr>
          </a:lstStyle>
          <a:p>
            <a:pPr>
              <a:defRPr/>
            </a:pPr>
            <a:endParaRPr lang="en-US"/>
          </a:p>
        </p:txBody>
      </p:sp>
      <p:sp>
        <p:nvSpPr>
          <p:cNvPr id="156679" name="Rectangle 7"/>
          <p:cNvSpPr>
            <a:spLocks noGrp="1" noChangeArrowheads="1"/>
          </p:cNvSpPr>
          <p:nvPr>
            <p:ph type="sldNum" sz="quarter" idx="5"/>
          </p:nvPr>
        </p:nvSpPr>
        <p:spPr bwMode="auto">
          <a:xfrm>
            <a:off x="3884906" y="8829596"/>
            <a:ext cx="2971541" cy="465216"/>
          </a:xfrm>
          <a:prstGeom prst="rect">
            <a:avLst/>
          </a:prstGeom>
          <a:noFill/>
          <a:ln w="9525">
            <a:noFill/>
            <a:miter lim="800000"/>
            <a:headEnd/>
            <a:tailEnd/>
          </a:ln>
          <a:effectLst/>
        </p:spPr>
        <p:txBody>
          <a:bodyPr vert="horz" wrap="square" lIns="92094" tIns="46046" rIns="92094" bIns="46046" numCol="1" anchor="b" anchorCtr="0" compatLnSpc="1">
            <a:prstTxWarp prst="textNoShape">
              <a:avLst/>
            </a:prstTxWarp>
          </a:bodyPr>
          <a:lstStyle>
            <a:lvl1pPr algn="r">
              <a:defRPr sz="1200">
                <a:latin typeface="Arial" charset="0"/>
              </a:defRPr>
            </a:lvl1pPr>
          </a:lstStyle>
          <a:p>
            <a:pPr>
              <a:defRPr/>
            </a:pPr>
            <a:fld id="{4430287A-DC46-4929-9DC9-196785711385}" type="slidenum">
              <a:rPr lang="en-US"/>
              <a:pPr>
                <a:defRPr/>
              </a:pPr>
              <a:t>‹#›</a:t>
            </a:fld>
            <a:endParaRPr lang="en-US"/>
          </a:p>
        </p:txBody>
      </p:sp>
    </p:spTree>
    <p:extLst>
      <p:ext uri="{BB962C8B-B14F-4D97-AF65-F5344CB8AC3E}">
        <p14:creationId xmlns:p14="http://schemas.microsoft.com/office/powerpoint/2010/main" val="960226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30287A-DC46-4929-9DC9-196785711385}" type="slidenum">
              <a:rPr lang="en-US" smtClean="0"/>
              <a:pPr>
                <a:defRPr/>
              </a:pPr>
              <a:t>1</a:t>
            </a:fld>
            <a:endParaRPr lang="en-US"/>
          </a:p>
        </p:txBody>
      </p:sp>
    </p:spTree>
    <p:extLst>
      <p:ext uri="{BB962C8B-B14F-4D97-AF65-F5344CB8AC3E}">
        <p14:creationId xmlns:p14="http://schemas.microsoft.com/office/powerpoint/2010/main" val="3019291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A9DAA1-F52F-4F28-91FD-110B3C594E6C}"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0899" name="Rectangle 2"/>
          <p:cNvSpPr>
            <a:spLocks noGrp="1" noRot="1" noChangeAspect="1" noChangeArrowheads="1" noTextEdit="1"/>
          </p:cNvSpPr>
          <p:nvPr>
            <p:ph type="sldImg"/>
          </p:nvPr>
        </p:nvSpPr>
        <p:spPr>
          <a:xfrm>
            <a:off x="331788" y="696913"/>
            <a:ext cx="6196012" cy="3486150"/>
          </a:xfrm>
          <a:ln/>
        </p:spPr>
      </p:sp>
      <p:sp>
        <p:nvSpPr>
          <p:cNvPr id="809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82545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 name="Shape 1302"/>
          <p:cNvSpPr>
            <a:spLocks noGrp="1" noRot="1" noChangeAspect="1"/>
          </p:cNvSpPr>
          <p:nvPr>
            <p:ph type="sldImg"/>
          </p:nvPr>
        </p:nvSpPr>
        <p:spPr>
          <a:prstGeom prst="rect">
            <a:avLst/>
          </a:prstGeom>
        </p:spPr>
        <p:txBody>
          <a:bodyPr/>
          <a:lstStyle/>
          <a:p>
            <a:endParaRPr/>
          </a:p>
        </p:txBody>
      </p:sp>
      <p:sp>
        <p:nvSpPr>
          <p:cNvPr id="1303" name="Shape 1303"/>
          <p:cNvSpPr>
            <a:spLocks noGrp="1"/>
          </p:cNvSpPr>
          <p:nvPr>
            <p:ph type="body" sz="quarter" idx="1"/>
          </p:nvPr>
        </p:nvSpPr>
        <p:spPr>
          <a:prstGeom prst="rect">
            <a:avLst/>
          </a:prstGeom>
        </p:spPr>
        <p:txBody>
          <a:bodyPr/>
          <a:lstStyle/>
          <a:p>
            <a:r>
              <a:rPr dirty="0"/>
              <a:t> difference in incoming preparation explained all &amp; 2/3 of the gaps</a:t>
            </a:r>
          </a:p>
          <a:p>
            <a:r>
              <a:rPr dirty="0"/>
              <a:t>difference in content specific incoming preparation explained all of these gaps</a:t>
            </a:r>
            <a:endParaRPr lang="en-US" dirty="0"/>
          </a:p>
          <a:p>
            <a:r>
              <a:rPr lang="en-US" dirty="0"/>
              <a:t>Emphasize</a:t>
            </a:r>
            <a:r>
              <a:rPr lang="en-US" baseline="0" dirty="0"/>
              <a:t> that not really demographic gaps, but actually preparation looks like</a:t>
            </a:r>
          </a:p>
          <a:p>
            <a:r>
              <a:rPr lang="en-US" dirty="0"/>
              <a:t>Stress that there aren't demographic gaps people talk and focus but this shows preparation gaps</a:t>
            </a:r>
          </a:p>
          <a:p>
            <a:r>
              <a:rPr lang="en-US" dirty="0"/>
              <a:t>Didn’t really see that these groups take AP physics at different rates, so why? Difference in AP courses</a:t>
            </a:r>
            <a:endParaRPr dirty="0"/>
          </a:p>
        </p:txBody>
      </p:sp>
    </p:spTree>
    <p:extLst>
      <p:ext uri="{BB962C8B-B14F-4D97-AF65-F5344CB8AC3E}">
        <p14:creationId xmlns:p14="http://schemas.microsoft.com/office/powerpoint/2010/main" val="2014267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D9C91DA-5169-BD4E-A50E-FACCF0324C0C}"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852756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4572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701040" y="4343400"/>
            <a:ext cx="560832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93447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AE34CB-B568-4E8F-B7E9-C543B210FD7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9155" name="Rectangle 2"/>
          <p:cNvSpPr>
            <a:spLocks noGrp="1" noRot="1" noChangeAspect="1" noChangeArrowheads="1" noTextEdit="1"/>
          </p:cNvSpPr>
          <p:nvPr>
            <p:ph type="sldImg"/>
          </p:nvPr>
        </p:nvSpPr>
        <p:spPr>
          <a:xfrm>
            <a:off x="331788" y="696913"/>
            <a:ext cx="6196012" cy="3486150"/>
          </a:xfrm>
          <a:ln/>
        </p:spPr>
      </p:sp>
      <p:sp>
        <p:nvSpPr>
          <p:cNvPr id="491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81771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C659C2A-9ED7-4A75-9B4B-28952E5D945D}" type="slidenum">
              <a:rPr lang="en-US" smtClean="0"/>
              <a:pPr/>
              <a:t>61</a:t>
            </a:fld>
            <a:endParaRPr lang="en-US"/>
          </a:p>
        </p:txBody>
      </p:sp>
      <p:sp>
        <p:nvSpPr>
          <p:cNvPr id="81923" name="Rectangle 2"/>
          <p:cNvSpPr>
            <a:spLocks noGrp="1" noRot="1" noChangeAspect="1" noChangeArrowheads="1" noTextEdit="1"/>
          </p:cNvSpPr>
          <p:nvPr>
            <p:ph type="sldImg"/>
          </p:nvPr>
        </p:nvSpPr>
        <p:spPr>
          <a:xfrm>
            <a:off x="331788" y="696913"/>
            <a:ext cx="6196012" cy="3486150"/>
          </a:xfrm>
          <a:ln/>
        </p:spPr>
      </p:sp>
      <p:sp>
        <p:nvSpPr>
          <p:cNvPr id="81924" name="Rectangle 3"/>
          <p:cNvSpPr>
            <a:spLocks noGrp="1" noChangeArrowheads="1"/>
          </p:cNvSpPr>
          <p:nvPr>
            <p:ph type="body" idx="1"/>
          </p:nvPr>
        </p:nvSpPr>
        <p:spPr>
          <a:noFill/>
          <a:ln/>
        </p:spPr>
        <p:txBody>
          <a:bodyPr/>
          <a:lstStyle/>
          <a:p>
            <a:pPr eaLnBrk="1" hangingPunct="1"/>
            <a:r>
              <a:rPr lang="en-US"/>
              <a:t>Putting research into practice in classroom</a:t>
            </a:r>
          </a:p>
          <a:p>
            <a:pPr eaLnBrk="1" hangingPunct="1"/>
            <a:r>
              <a:rPr lang="en-US"/>
              <a:t> (and homework, and exams, etc.)</a:t>
            </a:r>
          </a:p>
          <a:p>
            <a:pPr eaLnBrk="1" hangingPunct="1"/>
            <a:r>
              <a:rPr lang="en-US">
                <a:solidFill>
                  <a:schemeClr val="accent2"/>
                </a:solidFill>
              </a:rPr>
              <a:t>Knowing what students are thinking in classroom and connecting to that. </a:t>
            </a:r>
          </a:p>
          <a:p>
            <a:pPr eaLnBrk="1" hangingPunct="1"/>
            <a:r>
              <a:rPr lang="en-US">
                <a:solidFill>
                  <a:schemeClr val="accent2"/>
                </a:solidFill>
              </a:rPr>
              <a:t> </a:t>
            </a:r>
            <a:r>
              <a:rPr lang="en-US" i="1">
                <a:solidFill>
                  <a:schemeClr val="accent2"/>
                </a:solidFill>
              </a:rPr>
              <a:t>Enhanced communication and feedback.</a:t>
            </a:r>
          </a:p>
          <a:p>
            <a:pPr eaLnBrk="1" hangingPunct="1"/>
            <a:endParaRPr lang="en-US"/>
          </a:p>
          <a:p>
            <a:pPr eaLnBrk="1" hangingPunct="1"/>
            <a:r>
              <a:rPr lang="en-US"/>
              <a:t>Not about more quizes/test… not just because more alert. </a:t>
            </a:r>
          </a:p>
          <a:p>
            <a:pPr eaLnBrk="1" hangingPunct="1"/>
            <a:endParaRPr lang="en-US"/>
          </a:p>
          <a:p>
            <a:pPr eaLnBrk="1" hangingPunct="1"/>
            <a:r>
              <a:rPr lang="en-US" b="1">
                <a:solidFill>
                  <a:schemeClr val="accent2"/>
                </a:solidFill>
              </a:rPr>
              <a:t>Clickers provide powerful psychological combination: </a:t>
            </a:r>
          </a:p>
          <a:p>
            <a:pPr eaLnBrk="1" hangingPunct="1"/>
            <a:r>
              <a:rPr lang="en-US" b="1">
                <a:solidFill>
                  <a:schemeClr val="accent2"/>
                </a:solidFill>
              </a:rPr>
              <a:t>personal accountability/commitment </a:t>
            </a:r>
          </a:p>
          <a:p>
            <a:pPr eaLnBrk="1" hangingPunct="1"/>
            <a:r>
              <a:rPr lang="en-US" b="1">
                <a:solidFill>
                  <a:schemeClr val="accent2"/>
                </a:solidFill>
              </a:rPr>
              <a:t>peer anonymity </a:t>
            </a:r>
          </a:p>
          <a:p>
            <a:pPr eaLnBrk="1" hangingPunct="1"/>
            <a:endParaRPr lang="en-US"/>
          </a:p>
          <a:p>
            <a:pPr eaLnBrk="1" hangingPunct="1"/>
            <a:r>
              <a:rPr lang="en-US"/>
              <a:t>1. Feedback to instructor. </a:t>
            </a:r>
          </a:p>
          <a:p>
            <a:pPr eaLnBrk="1" hangingPunct="1"/>
            <a:r>
              <a:rPr lang="en-US" b="1"/>
              <a:t>2. Feedback to students.</a:t>
            </a:r>
          </a:p>
          <a:p>
            <a:pPr eaLnBrk="1" hangingPunct="1"/>
            <a:r>
              <a:rPr lang="en-US" b="1"/>
              <a:t>3. Students intellectually active-- a dialogue.</a:t>
            </a:r>
            <a:endParaRPr lang="en-US" i="1"/>
          </a:p>
          <a:p>
            <a:pPr eaLnBrk="1" hangingPunct="1"/>
            <a:endParaRPr lang="en-US"/>
          </a:p>
          <a:p>
            <a:pPr eaLnBrk="1" hangingPunct="1"/>
            <a:r>
              <a:rPr lang="en-US" b="1">
                <a:solidFill>
                  <a:schemeClr val="accent2"/>
                </a:solidFill>
              </a:rPr>
              <a:t>Using clickers for max benefits</a:t>
            </a:r>
          </a:p>
          <a:p>
            <a:pPr eaLnBrk="1" hangingPunct="1"/>
            <a:r>
              <a:rPr lang="en-US" b="1" u="sng">
                <a:solidFill>
                  <a:schemeClr val="accent2"/>
                </a:solidFill>
              </a:rPr>
              <a:t>communication system</a:t>
            </a:r>
          </a:p>
          <a:p>
            <a:pPr eaLnBrk="1" hangingPunct="1"/>
            <a:endParaRPr lang="en-US" b="1" u="sng">
              <a:solidFill>
                <a:schemeClr val="accent2"/>
              </a:solidFill>
            </a:endParaRPr>
          </a:p>
          <a:p>
            <a:pPr eaLnBrk="1" hangingPunct="1"/>
            <a:r>
              <a:rPr lang="en-US" b="1">
                <a:solidFill>
                  <a:schemeClr val="accent2"/>
                </a:solidFill>
              </a:rPr>
              <a:t>Class built around series of questions to students: challenging concepts or applications, predictions or explanations of demonstration experiments, ...</a:t>
            </a:r>
          </a:p>
          <a:p>
            <a:pPr eaLnBrk="1" hangingPunct="1"/>
            <a:r>
              <a:rPr lang="en-US" b="1">
                <a:solidFill>
                  <a:schemeClr val="accent2"/>
                </a:solidFill>
              </a:rPr>
              <a:t>Small group discussion ("peer instruct."), consensus answers</a:t>
            </a:r>
          </a:p>
          <a:p>
            <a:pPr eaLnBrk="1" hangingPunct="1"/>
            <a:r>
              <a:rPr lang="en-US"/>
              <a:t>Explicit focus on novice/expert views, reasoning, problem solving.</a:t>
            </a:r>
          </a:p>
          <a:p>
            <a:pPr eaLnBrk="1" hangingPunct="1"/>
            <a:r>
              <a:rPr lang="en-US"/>
              <a:t>Collaborative problem solving/scientific discourse, self-monitoring.</a:t>
            </a:r>
          </a:p>
          <a:p>
            <a:pPr eaLnBrk="1" hangingPunct="1"/>
            <a:endParaRPr lang="en-US"/>
          </a:p>
        </p:txBody>
      </p:sp>
    </p:spTree>
    <p:extLst>
      <p:ext uri="{BB962C8B-B14F-4D97-AF65-F5344CB8AC3E}">
        <p14:creationId xmlns:p14="http://schemas.microsoft.com/office/powerpoint/2010/main" val="4189378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normAutofit/>
          </a:bodyPr>
          <a:lstStyle/>
          <a:p>
            <a:r>
              <a:rPr lang="en-US" dirty="0" err="1"/>
              <a:t>cw</a:t>
            </a:r>
            <a:endParaRPr lang="en-CA" dirty="0"/>
          </a:p>
        </p:txBody>
      </p:sp>
      <p:sp>
        <p:nvSpPr>
          <p:cNvPr id="4" name="Slide Number Placeholder 3"/>
          <p:cNvSpPr>
            <a:spLocks noGrp="1"/>
          </p:cNvSpPr>
          <p:nvPr>
            <p:ph type="sldNum" sz="quarter" idx="10"/>
          </p:nvPr>
        </p:nvSpPr>
        <p:spPr/>
        <p:txBody>
          <a:bodyPr/>
          <a:lstStyle/>
          <a:p>
            <a:fld id="{8D8F6EBB-2A60-4A3E-8235-1F4D5E09D594}" type="slidenum">
              <a:rPr lang="en-US" smtClean="0"/>
              <a:pPr/>
              <a:t>62</a:t>
            </a:fld>
            <a:endParaRPr lang="en-US"/>
          </a:p>
        </p:txBody>
      </p:sp>
    </p:spTree>
    <p:extLst>
      <p:ext uri="{BB962C8B-B14F-4D97-AF65-F5344CB8AC3E}">
        <p14:creationId xmlns:p14="http://schemas.microsoft.com/office/powerpoint/2010/main" val="97006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r>
              <a:rPr lang="en-US"/>
              <a:t>review</a:t>
            </a:r>
            <a:r>
              <a:rPr lang="en-US" baseline="0"/>
              <a:t> quickly</a:t>
            </a:r>
            <a:endParaRPr lang="en-US"/>
          </a:p>
        </p:txBody>
      </p:sp>
      <p:sp>
        <p:nvSpPr>
          <p:cNvPr id="4" name="Slide Number Placeholder 3"/>
          <p:cNvSpPr>
            <a:spLocks noGrp="1"/>
          </p:cNvSpPr>
          <p:nvPr>
            <p:ph type="sldNum" sz="quarter" idx="10"/>
          </p:nvPr>
        </p:nvSpPr>
        <p:spPr/>
        <p:txBody>
          <a:bodyPr/>
          <a:lstStyle/>
          <a:p>
            <a:pPr>
              <a:defRPr/>
            </a:pPr>
            <a:fld id="{4430287A-DC46-4929-9DC9-196785711385}" type="slidenum">
              <a:rPr lang="en-US" smtClean="0"/>
              <a:pPr>
                <a:defRPr/>
              </a:pPr>
              <a:t>8</a:t>
            </a:fld>
            <a:endParaRPr lang="en-US"/>
          </a:p>
        </p:txBody>
      </p:sp>
    </p:spTree>
    <p:extLst>
      <p:ext uri="{BB962C8B-B14F-4D97-AF65-F5344CB8AC3E}">
        <p14:creationId xmlns:p14="http://schemas.microsoft.com/office/powerpoint/2010/main" val="176817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5571494-D393-46C5-9C00-79D8184AADD9}" type="slidenum">
              <a:rPr lang="en-US" smtClean="0">
                <a:solidFill>
                  <a:srgbClr val="000000"/>
                </a:solidFill>
              </a:rPr>
              <a:pPr/>
              <a:t>9</a:t>
            </a:fld>
            <a:endParaRPr lang="en-US">
              <a:solidFill>
                <a:srgbClr val="000000"/>
              </a:solidFill>
            </a:endParaRPr>
          </a:p>
        </p:txBody>
      </p:sp>
      <p:sp>
        <p:nvSpPr>
          <p:cNvPr id="76803" name="Rectangle 2"/>
          <p:cNvSpPr>
            <a:spLocks noGrp="1" noRot="1" noChangeAspect="1" noChangeArrowheads="1" noTextEdit="1"/>
          </p:cNvSpPr>
          <p:nvPr>
            <p:ph type="sldImg"/>
          </p:nvPr>
        </p:nvSpPr>
        <p:spPr>
          <a:xfrm>
            <a:off x="331788" y="696913"/>
            <a:ext cx="6196012" cy="3486150"/>
          </a:xfrm>
          <a:ln/>
        </p:spPr>
      </p:sp>
      <p:sp>
        <p:nvSpPr>
          <p:cNvPr id="768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0890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2C8A9F9-7FD9-4DA0-9AC6-2782EF49DF61}" type="slidenum">
              <a:rPr lang="en-US" smtClean="0">
                <a:solidFill>
                  <a:srgbClr val="000000"/>
                </a:solidFill>
              </a:rPr>
              <a:pPr/>
              <a:t>10</a:t>
            </a:fld>
            <a:endParaRPr lang="en-US">
              <a:solidFill>
                <a:srgbClr val="000000"/>
              </a:solidFill>
            </a:endParaRPr>
          </a:p>
        </p:txBody>
      </p:sp>
      <p:sp>
        <p:nvSpPr>
          <p:cNvPr id="77827" name="Rectangle 2"/>
          <p:cNvSpPr>
            <a:spLocks noGrp="1" noRot="1" noChangeAspect="1" noChangeArrowheads="1" noTextEdit="1"/>
          </p:cNvSpPr>
          <p:nvPr>
            <p:ph type="sldImg"/>
          </p:nvPr>
        </p:nvSpPr>
        <p:spPr>
          <a:xfrm>
            <a:off x="331788" y="696913"/>
            <a:ext cx="6196012" cy="3486150"/>
          </a:xfrm>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5799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Intuition behind CS1.5 is that</a:t>
            </a:r>
            <a:r>
              <a:rPr lang="en-US" baseline="0" dirty="0"/>
              <a:t> CS1 is the immediate pre-curser to CS1.5.  What likely occurred here was that, with standard instruction, the students who might have failed CS1.5 were already gone having failed CS1 and having not returned. So CS1.5 with standard instruction has a much improved fail rate, but that’s misleading...</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F12868-7B1F-44BA-8B5C-DE84C4B73AC7}"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444073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4572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701040" y="4343400"/>
            <a:ext cx="560832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83136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 name="Shape 1302"/>
          <p:cNvSpPr>
            <a:spLocks noGrp="1" noRot="1" noChangeAspect="1"/>
          </p:cNvSpPr>
          <p:nvPr>
            <p:ph type="sldImg"/>
          </p:nvPr>
        </p:nvSpPr>
        <p:spPr>
          <a:prstGeom prst="rect">
            <a:avLst/>
          </a:prstGeom>
        </p:spPr>
        <p:txBody>
          <a:bodyPr/>
          <a:lstStyle/>
          <a:p>
            <a:endParaRPr/>
          </a:p>
        </p:txBody>
      </p:sp>
      <p:sp>
        <p:nvSpPr>
          <p:cNvPr id="1303" name="Shape 1303"/>
          <p:cNvSpPr>
            <a:spLocks noGrp="1"/>
          </p:cNvSpPr>
          <p:nvPr>
            <p:ph type="body" sz="quarter" idx="1"/>
          </p:nvPr>
        </p:nvSpPr>
        <p:spPr>
          <a:prstGeom prst="rect">
            <a:avLst/>
          </a:prstGeom>
        </p:spPr>
        <p:txBody>
          <a:bodyPr/>
          <a:lstStyle/>
          <a:p>
            <a:r>
              <a:rPr dirty="0"/>
              <a:t> difference in incoming preparation explained all &amp; 2/3 of the gaps</a:t>
            </a:r>
          </a:p>
          <a:p>
            <a:r>
              <a:rPr dirty="0"/>
              <a:t>difference in content specific incoming preparation explained all of these gaps</a:t>
            </a:r>
            <a:endParaRPr lang="en-US" dirty="0"/>
          </a:p>
          <a:p>
            <a:r>
              <a:rPr lang="en-US" dirty="0"/>
              <a:t>Emphasize</a:t>
            </a:r>
            <a:r>
              <a:rPr lang="en-US" baseline="0" dirty="0"/>
              <a:t> that not really demographic gaps, but actually preparation looks like</a:t>
            </a:r>
          </a:p>
          <a:p>
            <a:r>
              <a:rPr lang="en-US" dirty="0"/>
              <a:t>Stress that there aren't demographic gaps people talk and focus but this shows preparation gaps</a:t>
            </a:r>
          </a:p>
          <a:p>
            <a:r>
              <a:rPr lang="en-US" dirty="0"/>
              <a:t>Didn’t really see that these groups take AP physics at different rates, so why? Difference in AP courses</a:t>
            </a:r>
            <a:endParaRPr dirty="0"/>
          </a:p>
        </p:txBody>
      </p:sp>
    </p:spTree>
    <p:extLst>
      <p:ext uri="{BB962C8B-B14F-4D97-AF65-F5344CB8AC3E}">
        <p14:creationId xmlns:p14="http://schemas.microsoft.com/office/powerpoint/2010/main" val="3721555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430287A-DC46-4929-9DC9-196785711385}" type="slidenum">
              <a:rPr lang="en-US" smtClean="0"/>
              <a:pPr>
                <a:defRPr/>
              </a:pPr>
              <a:t>26</a:t>
            </a:fld>
            <a:endParaRPr lang="en-US"/>
          </a:p>
        </p:txBody>
      </p:sp>
    </p:spTree>
    <p:extLst>
      <p:ext uri="{BB962C8B-B14F-4D97-AF65-F5344CB8AC3E}">
        <p14:creationId xmlns:p14="http://schemas.microsoft.com/office/powerpoint/2010/main" val="3104913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3A9DAA1-F52F-4F28-91FD-110B3C594E6C}" type="slidenum">
              <a:rPr lang="en-US" smtClean="0"/>
              <a:pPr/>
              <a:t>30</a:t>
            </a:fld>
            <a:endParaRPr lang="en-US"/>
          </a:p>
        </p:txBody>
      </p:sp>
      <p:sp>
        <p:nvSpPr>
          <p:cNvPr id="80899" name="Rectangle 2"/>
          <p:cNvSpPr>
            <a:spLocks noGrp="1" noRot="1" noChangeAspect="1" noChangeArrowheads="1" noTextEdit="1"/>
          </p:cNvSpPr>
          <p:nvPr>
            <p:ph type="sldImg"/>
          </p:nvPr>
        </p:nvSpPr>
        <p:spPr>
          <a:xfrm>
            <a:off x="331788" y="696913"/>
            <a:ext cx="6196012" cy="3486150"/>
          </a:xfrm>
          <a:ln/>
        </p:spPr>
      </p:sp>
      <p:sp>
        <p:nvSpPr>
          <p:cNvPr id="809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3686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6E05-37CE-4BF0-BAB2-8F59B9474D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BAED72-C507-410E-9179-678A5DDF50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F74876-D674-4823-BD82-8334AC290C3A}"/>
              </a:ext>
            </a:extLst>
          </p:cNvPr>
          <p:cNvSpPr>
            <a:spLocks noGrp="1"/>
          </p:cNvSpPr>
          <p:nvPr>
            <p:ph type="dt" sz="half" idx="10"/>
          </p:nvPr>
        </p:nvSpPr>
        <p:spPr/>
        <p:txBody>
          <a:bodyPr/>
          <a:lstStyle/>
          <a:p>
            <a:fld id="{B5B7A5FF-2A95-4717-AFF6-B17F4E40719B}" type="datetimeFigureOut">
              <a:rPr lang="en-US" smtClean="0"/>
              <a:t>4/21/2022</a:t>
            </a:fld>
            <a:endParaRPr lang="en-US"/>
          </a:p>
        </p:txBody>
      </p:sp>
      <p:sp>
        <p:nvSpPr>
          <p:cNvPr id="5" name="Footer Placeholder 4">
            <a:extLst>
              <a:ext uri="{FF2B5EF4-FFF2-40B4-BE49-F238E27FC236}">
                <a16:creationId xmlns:a16="http://schemas.microsoft.com/office/drawing/2014/main" id="{7836EDCF-B4F0-41B7-A465-2DCB595B7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76A55-9A1C-43F3-80C8-6968A384B193}"/>
              </a:ext>
            </a:extLst>
          </p:cNvPr>
          <p:cNvSpPr>
            <a:spLocks noGrp="1"/>
          </p:cNvSpPr>
          <p:nvPr>
            <p:ph type="sldNum" sz="quarter" idx="12"/>
          </p:nvPr>
        </p:nvSpPr>
        <p:spPr/>
        <p:txBody>
          <a:bodyPr/>
          <a:lstStyle/>
          <a:p>
            <a:fld id="{E98EEAA0-AB8E-414A-8961-694086828509}" type="slidenum">
              <a:rPr lang="en-US" smtClean="0"/>
              <a:t>‹#›</a:t>
            </a:fld>
            <a:endParaRPr lang="en-US"/>
          </a:p>
        </p:txBody>
      </p:sp>
    </p:spTree>
    <p:extLst>
      <p:ext uri="{BB962C8B-B14F-4D97-AF65-F5344CB8AC3E}">
        <p14:creationId xmlns:p14="http://schemas.microsoft.com/office/powerpoint/2010/main" val="3128471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60F83-07FE-4D3F-9A8D-C821FF41FA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5BFE40-4797-4070-A5A9-0ABF4B691C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A2FFB-E44B-461C-83E1-5A5CEDCFD314}"/>
              </a:ext>
            </a:extLst>
          </p:cNvPr>
          <p:cNvSpPr>
            <a:spLocks noGrp="1"/>
          </p:cNvSpPr>
          <p:nvPr>
            <p:ph type="dt" sz="half" idx="10"/>
          </p:nvPr>
        </p:nvSpPr>
        <p:spPr/>
        <p:txBody>
          <a:bodyPr/>
          <a:lstStyle/>
          <a:p>
            <a:fld id="{B5B7A5FF-2A95-4717-AFF6-B17F4E40719B}" type="datetimeFigureOut">
              <a:rPr lang="en-US" smtClean="0"/>
              <a:t>4/21/2022</a:t>
            </a:fld>
            <a:endParaRPr lang="en-US"/>
          </a:p>
        </p:txBody>
      </p:sp>
      <p:sp>
        <p:nvSpPr>
          <p:cNvPr id="5" name="Footer Placeholder 4">
            <a:extLst>
              <a:ext uri="{FF2B5EF4-FFF2-40B4-BE49-F238E27FC236}">
                <a16:creationId xmlns:a16="http://schemas.microsoft.com/office/drawing/2014/main" id="{7EBD216E-9DCB-422A-B966-E57AD1A4E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307BF-205C-46FE-A021-F83FC8093E85}"/>
              </a:ext>
            </a:extLst>
          </p:cNvPr>
          <p:cNvSpPr>
            <a:spLocks noGrp="1"/>
          </p:cNvSpPr>
          <p:nvPr>
            <p:ph type="sldNum" sz="quarter" idx="12"/>
          </p:nvPr>
        </p:nvSpPr>
        <p:spPr/>
        <p:txBody>
          <a:bodyPr/>
          <a:lstStyle/>
          <a:p>
            <a:fld id="{E98EEAA0-AB8E-414A-8961-694086828509}" type="slidenum">
              <a:rPr lang="en-US" smtClean="0"/>
              <a:t>‹#›</a:t>
            </a:fld>
            <a:endParaRPr lang="en-US"/>
          </a:p>
        </p:txBody>
      </p:sp>
    </p:spTree>
    <p:extLst>
      <p:ext uri="{BB962C8B-B14F-4D97-AF65-F5344CB8AC3E}">
        <p14:creationId xmlns:p14="http://schemas.microsoft.com/office/powerpoint/2010/main" val="45044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5A60A4-90B6-4EF4-83E0-0342E96E13A6}"/>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0112FB-8BA0-4923-877D-BD871497D278}"/>
              </a:ext>
            </a:extLst>
          </p:cNvPr>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589AD-1F1C-4855-B9EB-4F6D492C46E0}"/>
              </a:ext>
            </a:extLst>
          </p:cNvPr>
          <p:cNvSpPr>
            <a:spLocks noGrp="1"/>
          </p:cNvSpPr>
          <p:nvPr>
            <p:ph type="dt" sz="half" idx="10"/>
          </p:nvPr>
        </p:nvSpPr>
        <p:spPr/>
        <p:txBody>
          <a:bodyPr/>
          <a:lstStyle/>
          <a:p>
            <a:fld id="{B5B7A5FF-2A95-4717-AFF6-B17F4E40719B}" type="datetimeFigureOut">
              <a:rPr lang="en-US" smtClean="0"/>
              <a:t>4/21/2022</a:t>
            </a:fld>
            <a:endParaRPr lang="en-US"/>
          </a:p>
        </p:txBody>
      </p:sp>
      <p:sp>
        <p:nvSpPr>
          <p:cNvPr id="5" name="Footer Placeholder 4">
            <a:extLst>
              <a:ext uri="{FF2B5EF4-FFF2-40B4-BE49-F238E27FC236}">
                <a16:creationId xmlns:a16="http://schemas.microsoft.com/office/drawing/2014/main" id="{16581DC3-883F-4961-A129-0B65A5FA7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4E359-F142-4254-B47A-2192BBFAA386}"/>
              </a:ext>
            </a:extLst>
          </p:cNvPr>
          <p:cNvSpPr>
            <a:spLocks noGrp="1"/>
          </p:cNvSpPr>
          <p:nvPr>
            <p:ph type="sldNum" sz="quarter" idx="12"/>
          </p:nvPr>
        </p:nvSpPr>
        <p:spPr/>
        <p:txBody>
          <a:bodyPr/>
          <a:lstStyle/>
          <a:p>
            <a:fld id="{E98EEAA0-AB8E-414A-8961-694086828509}" type="slidenum">
              <a:rPr lang="en-US" smtClean="0"/>
              <a:t>‹#›</a:t>
            </a:fld>
            <a:endParaRPr lang="en-US"/>
          </a:p>
        </p:txBody>
      </p:sp>
    </p:spTree>
    <p:extLst>
      <p:ext uri="{BB962C8B-B14F-4D97-AF65-F5344CB8AC3E}">
        <p14:creationId xmlns:p14="http://schemas.microsoft.com/office/powerpoint/2010/main" val="462785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C168E7-D106-4457-8085-8B58F099EEB2}" type="datetimeFigureOut">
              <a:rPr lang="en-US" smtClean="0">
                <a:solidFill>
                  <a:prstClr val="black">
                    <a:tint val="75000"/>
                  </a:prstClr>
                </a:solidFill>
              </a:rPr>
              <a:pPr/>
              <a:t>4/21/2022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pic>
        <p:nvPicPr>
          <p:cNvPr id="7" name="Picture 14" descr="https://encrypted-tbn0.google.com/images?q=tbn:ANd9GcSY1sg-5G0OOAgxOeDm_8WuCzGLKJbi_wJyXVfhT5ft9xJHeXWX"/>
          <p:cNvPicPr>
            <a:picLocks noChangeAspect="1" noChangeArrowheads="1"/>
          </p:cNvPicPr>
          <p:nvPr userDrawn="1">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8935920" y="5867401"/>
            <a:ext cx="3154480" cy="95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22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C168E7-D106-4457-8085-8B58F099EEB2}" type="datetimeFigureOut">
              <a:rPr lang="en-US" smtClean="0">
                <a:solidFill>
                  <a:prstClr val="black">
                    <a:tint val="75000"/>
                  </a:prstClr>
                </a:solidFill>
              </a:rPr>
              <a:pPr/>
              <a:t>4/21/2022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pic>
        <p:nvPicPr>
          <p:cNvPr id="7" name="Picture 14" descr="https://encrypted-tbn0.google.com/images?q=tbn:ANd9GcSY1sg-5G0OOAgxOeDm_8WuCzGLKJbi_wJyXVfhT5ft9xJHeXWX"/>
          <p:cNvPicPr>
            <a:picLocks noChangeAspect="1" noChangeArrowheads="1"/>
          </p:cNvPicPr>
          <p:nvPr userDrawn="1">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0464800" y="6329621"/>
            <a:ext cx="1625600" cy="49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585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C168E7-D106-4457-8085-8B58F099EEB2}" type="datetimeFigureOut">
              <a:rPr lang="en-US" smtClean="0">
                <a:solidFill>
                  <a:prstClr val="black">
                    <a:tint val="75000"/>
                  </a:prstClr>
                </a:solidFill>
              </a:rPr>
              <a:pPr/>
              <a:t>4/21/2022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201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C168E7-D106-4457-8085-8B58F099EEB2}" type="datetimeFigureOut">
              <a:rPr lang="en-US" smtClean="0">
                <a:solidFill>
                  <a:prstClr val="black">
                    <a:tint val="75000"/>
                  </a:prstClr>
                </a:solidFill>
              </a:rPr>
              <a:pPr/>
              <a:t>4/21/2022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576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C168E7-D106-4457-8085-8B58F099EEB2}" type="datetimeFigureOut">
              <a:rPr lang="en-US" smtClean="0">
                <a:solidFill>
                  <a:prstClr val="black">
                    <a:tint val="75000"/>
                  </a:prstClr>
                </a:solidFill>
              </a:rPr>
              <a:pPr/>
              <a:t>4/21/2022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260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C168E7-D106-4457-8085-8B58F099EEB2}" type="datetimeFigureOut">
              <a:rPr lang="en-US" smtClean="0">
                <a:solidFill>
                  <a:prstClr val="black">
                    <a:tint val="75000"/>
                  </a:prstClr>
                </a:solidFill>
              </a:rPr>
              <a:pPr/>
              <a:t>4/21/2022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366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168E7-D106-4457-8085-8B58F099EEB2}" type="datetimeFigureOut">
              <a:rPr lang="en-US" smtClean="0">
                <a:solidFill>
                  <a:prstClr val="black">
                    <a:tint val="75000"/>
                  </a:prstClr>
                </a:solidFill>
              </a:rPr>
              <a:pPr/>
              <a:t>4/21/2022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105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C168E7-D106-4457-8085-8B58F099EEB2}" type="datetimeFigureOut">
              <a:rPr lang="en-US" smtClean="0">
                <a:solidFill>
                  <a:prstClr val="black">
                    <a:tint val="75000"/>
                  </a:prstClr>
                </a:solidFill>
              </a:rPr>
              <a:pPr/>
              <a:t>4/21/2022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47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91769-EC62-4C02-81BF-EF545226DA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7836D2-F876-41E5-8B50-C733222B47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0F561-C8FE-45BC-9FA1-98337DC46D52}"/>
              </a:ext>
            </a:extLst>
          </p:cNvPr>
          <p:cNvSpPr>
            <a:spLocks noGrp="1"/>
          </p:cNvSpPr>
          <p:nvPr>
            <p:ph type="dt" sz="half" idx="10"/>
          </p:nvPr>
        </p:nvSpPr>
        <p:spPr/>
        <p:txBody>
          <a:bodyPr/>
          <a:lstStyle/>
          <a:p>
            <a:fld id="{B5B7A5FF-2A95-4717-AFF6-B17F4E40719B}" type="datetimeFigureOut">
              <a:rPr lang="en-US" smtClean="0"/>
              <a:t>4/21/2022</a:t>
            </a:fld>
            <a:endParaRPr lang="en-US"/>
          </a:p>
        </p:txBody>
      </p:sp>
      <p:sp>
        <p:nvSpPr>
          <p:cNvPr id="5" name="Footer Placeholder 4">
            <a:extLst>
              <a:ext uri="{FF2B5EF4-FFF2-40B4-BE49-F238E27FC236}">
                <a16:creationId xmlns:a16="http://schemas.microsoft.com/office/drawing/2014/main" id="{C67C82D9-7D1C-45A2-B511-DF3805AA0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92DD0-B2F3-442F-B2FF-F695B10EE9D0}"/>
              </a:ext>
            </a:extLst>
          </p:cNvPr>
          <p:cNvSpPr>
            <a:spLocks noGrp="1"/>
          </p:cNvSpPr>
          <p:nvPr>
            <p:ph type="sldNum" sz="quarter" idx="12"/>
          </p:nvPr>
        </p:nvSpPr>
        <p:spPr/>
        <p:txBody>
          <a:bodyPr/>
          <a:lstStyle/>
          <a:p>
            <a:fld id="{E98EEAA0-AB8E-414A-8961-694086828509}" type="slidenum">
              <a:rPr lang="en-US" smtClean="0"/>
              <a:t>‹#›</a:t>
            </a:fld>
            <a:endParaRPr lang="en-US"/>
          </a:p>
        </p:txBody>
      </p:sp>
    </p:spTree>
    <p:extLst>
      <p:ext uri="{BB962C8B-B14F-4D97-AF65-F5344CB8AC3E}">
        <p14:creationId xmlns:p14="http://schemas.microsoft.com/office/powerpoint/2010/main" val="245955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C168E7-D106-4457-8085-8B58F099EEB2}" type="datetimeFigureOut">
              <a:rPr lang="en-US" smtClean="0">
                <a:solidFill>
                  <a:prstClr val="black">
                    <a:tint val="75000"/>
                  </a:prstClr>
                </a:solidFill>
              </a:rPr>
              <a:pPr/>
              <a:t>4/21/2022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917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C168E7-D106-4457-8085-8B58F099EEB2}" type="datetimeFigureOut">
              <a:rPr lang="en-US" smtClean="0">
                <a:solidFill>
                  <a:prstClr val="black">
                    <a:tint val="75000"/>
                  </a:prstClr>
                </a:solidFill>
              </a:rPr>
              <a:pPr/>
              <a:t>4/21/2022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721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C168E7-D106-4457-8085-8B58F099EEB2}" type="datetimeFigureOut">
              <a:rPr lang="en-US" smtClean="0">
                <a:solidFill>
                  <a:prstClr val="black">
                    <a:tint val="75000"/>
                  </a:prstClr>
                </a:solidFill>
              </a:rPr>
              <a:pPr/>
              <a:t>4/21/2022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347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Rectangle 40"/>
          <p:cNvSpPr>
            <a:spLocks noGrp="1" noChangeArrowheads="1"/>
          </p:cNvSpPr>
          <p:nvPr>
            <p:ph type="ftr" sz="quarter" idx="11"/>
          </p:nvPr>
        </p:nvSpPr>
        <p:spPr>
          <a:xfrm>
            <a:off x="4165600" y="6248400"/>
            <a:ext cx="3860800" cy="45720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548553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092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285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FACA953-BC09-4C54-A049-E7944634636A}" type="datetimeFigureOut">
              <a:rPr lang="en-US" smtClean="0"/>
              <a:pPr/>
              <a:t>4/21/2022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F5A5E3-0C96-413F-BDE6-95B6C6B33720}" type="slidenum">
              <a:rPr lang="en-CA" smtClean="0"/>
              <a:pPr/>
              <a:t>‹#›</a:t>
            </a:fld>
            <a:endParaRPr lang="en-CA"/>
          </a:p>
        </p:txBody>
      </p:sp>
    </p:spTree>
    <p:extLst>
      <p:ext uri="{BB962C8B-B14F-4D97-AF65-F5344CB8AC3E}">
        <p14:creationId xmlns:p14="http://schemas.microsoft.com/office/powerpoint/2010/main" val="940394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FACA953-BC09-4C54-A049-E7944634636A}" type="datetimeFigureOut">
              <a:rPr lang="en-US" smtClean="0"/>
              <a:pPr/>
              <a:t>4/21/2022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F5A5E3-0C96-413F-BDE6-95B6C6B33720}" type="slidenum">
              <a:rPr lang="en-CA" smtClean="0"/>
              <a:pPr/>
              <a:t>‹#›</a:t>
            </a:fld>
            <a:endParaRPr lang="en-CA"/>
          </a:p>
        </p:txBody>
      </p:sp>
    </p:spTree>
    <p:extLst>
      <p:ext uri="{BB962C8B-B14F-4D97-AF65-F5344CB8AC3E}">
        <p14:creationId xmlns:p14="http://schemas.microsoft.com/office/powerpoint/2010/main" val="36651293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ACA953-BC09-4C54-A049-E7944634636A}" type="datetimeFigureOut">
              <a:rPr lang="en-US" smtClean="0"/>
              <a:pPr/>
              <a:t>4/21/2022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F5A5E3-0C96-413F-BDE6-95B6C6B33720}" type="slidenum">
              <a:rPr lang="en-CA" smtClean="0"/>
              <a:pPr/>
              <a:t>‹#›</a:t>
            </a:fld>
            <a:endParaRPr lang="en-CA"/>
          </a:p>
        </p:txBody>
      </p:sp>
    </p:spTree>
    <p:extLst>
      <p:ext uri="{BB962C8B-B14F-4D97-AF65-F5344CB8AC3E}">
        <p14:creationId xmlns:p14="http://schemas.microsoft.com/office/powerpoint/2010/main" val="694691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FACA953-BC09-4C54-A049-E7944634636A}" type="datetimeFigureOut">
              <a:rPr lang="en-US" smtClean="0"/>
              <a:pPr/>
              <a:t>4/21/2022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6F5A5E3-0C96-413F-BDE6-95B6C6B33720}" type="slidenum">
              <a:rPr lang="en-CA" smtClean="0"/>
              <a:pPr/>
              <a:t>‹#›</a:t>
            </a:fld>
            <a:endParaRPr lang="en-CA"/>
          </a:p>
        </p:txBody>
      </p:sp>
    </p:spTree>
    <p:extLst>
      <p:ext uri="{BB962C8B-B14F-4D97-AF65-F5344CB8AC3E}">
        <p14:creationId xmlns:p14="http://schemas.microsoft.com/office/powerpoint/2010/main" val="330702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7EC74-73FE-4DCE-8787-33B5593779E2}"/>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0DE8D2-BB7F-4889-B36E-A50F57845F21}"/>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95A155-0A06-4B15-8036-3BA9F1FD534E}"/>
              </a:ext>
            </a:extLst>
          </p:cNvPr>
          <p:cNvSpPr>
            <a:spLocks noGrp="1"/>
          </p:cNvSpPr>
          <p:nvPr>
            <p:ph type="dt" sz="half" idx="10"/>
          </p:nvPr>
        </p:nvSpPr>
        <p:spPr/>
        <p:txBody>
          <a:bodyPr/>
          <a:lstStyle/>
          <a:p>
            <a:fld id="{B5B7A5FF-2A95-4717-AFF6-B17F4E40719B}" type="datetimeFigureOut">
              <a:rPr lang="en-US" smtClean="0"/>
              <a:t>4/21/2022</a:t>
            </a:fld>
            <a:endParaRPr lang="en-US"/>
          </a:p>
        </p:txBody>
      </p:sp>
      <p:sp>
        <p:nvSpPr>
          <p:cNvPr id="5" name="Footer Placeholder 4">
            <a:extLst>
              <a:ext uri="{FF2B5EF4-FFF2-40B4-BE49-F238E27FC236}">
                <a16:creationId xmlns:a16="http://schemas.microsoft.com/office/drawing/2014/main" id="{4F5EC965-1620-4A8B-997E-FA08FE552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1E8A4E-9F54-4990-B2D5-F7FD6E87CA99}"/>
              </a:ext>
            </a:extLst>
          </p:cNvPr>
          <p:cNvSpPr>
            <a:spLocks noGrp="1"/>
          </p:cNvSpPr>
          <p:nvPr>
            <p:ph type="sldNum" sz="quarter" idx="12"/>
          </p:nvPr>
        </p:nvSpPr>
        <p:spPr/>
        <p:txBody>
          <a:bodyPr/>
          <a:lstStyle/>
          <a:p>
            <a:fld id="{E98EEAA0-AB8E-414A-8961-694086828509}" type="slidenum">
              <a:rPr lang="en-US" smtClean="0"/>
              <a:t>‹#›</a:t>
            </a:fld>
            <a:endParaRPr lang="en-US"/>
          </a:p>
        </p:txBody>
      </p:sp>
    </p:spTree>
    <p:extLst>
      <p:ext uri="{BB962C8B-B14F-4D97-AF65-F5344CB8AC3E}">
        <p14:creationId xmlns:p14="http://schemas.microsoft.com/office/powerpoint/2010/main" val="23117958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1FACA953-BC09-4C54-A049-E7944634636A}" type="datetimeFigureOut">
              <a:rPr lang="en-US" smtClean="0"/>
              <a:pPr/>
              <a:t>4/21/2022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6F5A5E3-0C96-413F-BDE6-95B6C6B33720}" type="slidenum">
              <a:rPr lang="en-CA" smtClean="0"/>
              <a:pPr/>
              <a:t>‹#›</a:t>
            </a:fld>
            <a:endParaRPr lang="en-CA"/>
          </a:p>
        </p:txBody>
      </p:sp>
    </p:spTree>
    <p:extLst>
      <p:ext uri="{BB962C8B-B14F-4D97-AF65-F5344CB8AC3E}">
        <p14:creationId xmlns:p14="http://schemas.microsoft.com/office/powerpoint/2010/main" val="2785227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FACA953-BC09-4C54-A049-E7944634636A}" type="datetimeFigureOut">
              <a:rPr lang="en-US" smtClean="0"/>
              <a:pPr/>
              <a:t>4/21/2022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6F5A5E3-0C96-413F-BDE6-95B6C6B33720}" type="slidenum">
              <a:rPr lang="en-CA" smtClean="0"/>
              <a:pPr/>
              <a:t>‹#›</a:t>
            </a:fld>
            <a:endParaRPr lang="en-CA"/>
          </a:p>
        </p:txBody>
      </p:sp>
    </p:spTree>
    <p:extLst>
      <p:ext uri="{BB962C8B-B14F-4D97-AF65-F5344CB8AC3E}">
        <p14:creationId xmlns:p14="http://schemas.microsoft.com/office/powerpoint/2010/main" val="1990320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CA953-BC09-4C54-A049-E7944634636A}" type="datetimeFigureOut">
              <a:rPr lang="en-US" smtClean="0"/>
              <a:pPr/>
              <a:t>4/21/2022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6F5A5E3-0C96-413F-BDE6-95B6C6B33720}" type="slidenum">
              <a:rPr lang="en-CA" smtClean="0"/>
              <a:pPr/>
              <a:t>‹#›</a:t>
            </a:fld>
            <a:endParaRPr lang="en-CA"/>
          </a:p>
        </p:txBody>
      </p:sp>
    </p:spTree>
    <p:extLst>
      <p:ext uri="{BB962C8B-B14F-4D97-AF65-F5344CB8AC3E}">
        <p14:creationId xmlns:p14="http://schemas.microsoft.com/office/powerpoint/2010/main" val="3885153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endParaRPr lang="en-CA" dirty="0"/>
          </a:p>
        </p:txBody>
      </p:sp>
      <p:sp>
        <p:nvSpPr>
          <p:cNvPr id="3" name="Content Placeholder 2"/>
          <p:cNvSpPr>
            <a:spLocks noGrp="1"/>
          </p:cNvSpPr>
          <p:nvPr>
            <p:ph idx="1"/>
          </p:nvPr>
        </p:nvSpPr>
        <p:spPr>
          <a:xfrm>
            <a:off x="4766733" y="273051"/>
            <a:ext cx="6815667" cy="585311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FACA953-BC09-4C54-A049-E7944634636A}" type="datetimeFigureOut">
              <a:rPr lang="en-US" smtClean="0"/>
              <a:pPr/>
              <a:t>4/21/2022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6F5A5E3-0C96-413F-BDE6-95B6C6B33720}" type="slidenum">
              <a:rPr lang="en-CA" smtClean="0"/>
              <a:pPr/>
              <a:t>‹#›</a:t>
            </a:fld>
            <a:endParaRPr lang="en-CA"/>
          </a:p>
        </p:txBody>
      </p:sp>
    </p:spTree>
    <p:extLst>
      <p:ext uri="{BB962C8B-B14F-4D97-AF65-F5344CB8AC3E}">
        <p14:creationId xmlns:p14="http://schemas.microsoft.com/office/powerpoint/2010/main" val="958408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ACA953-BC09-4C54-A049-E7944634636A}" type="datetimeFigureOut">
              <a:rPr lang="en-US" smtClean="0"/>
              <a:pPr/>
              <a:t>4/21/2022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6F5A5E3-0C96-413F-BDE6-95B6C6B33720}" type="slidenum">
              <a:rPr lang="en-CA" smtClean="0"/>
              <a:pPr/>
              <a:t>‹#›</a:t>
            </a:fld>
            <a:endParaRPr lang="en-CA"/>
          </a:p>
        </p:txBody>
      </p:sp>
    </p:spTree>
    <p:extLst>
      <p:ext uri="{BB962C8B-B14F-4D97-AF65-F5344CB8AC3E}">
        <p14:creationId xmlns:p14="http://schemas.microsoft.com/office/powerpoint/2010/main" val="2784665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FACA953-BC09-4C54-A049-E7944634636A}" type="datetimeFigureOut">
              <a:rPr lang="en-US" smtClean="0"/>
              <a:pPr/>
              <a:t>4/21/2022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F5A5E3-0C96-413F-BDE6-95B6C6B33720}" type="slidenum">
              <a:rPr lang="en-CA" smtClean="0"/>
              <a:pPr/>
              <a:t>‹#›</a:t>
            </a:fld>
            <a:endParaRPr lang="en-CA"/>
          </a:p>
        </p:txBody>
      </p:sp>
    </p:spTree>
    <p:extLst>
      <p:ext uri="{BB962C8B-B14F-4D97-AF65-F5344CB8AC3E}">
        <p14:creationId xmlns:p14="http://schemas.microsoft.com/office/powerpoint/2010/main" val="949854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FACA953-BC09-4C54-A049-E7944634636A}" type="datetimeFigureOut">
              <a:rPr lang="en-US" smtClean="0"/>
              <a:pPr/>
              <a:t>4/21/2022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F5A5E3-0C96-413F-BDE6-95B6C6B33720}" type="slidenum">
              <a:rPr lang="en-CA" smtClean="0"/>
              <a:pPr/>
              <a:t>‹#›</a:t>
            </a:fld>
            <a:endParaRPr lang="en-CA"/>
          </a:p>
        </p:txBody>
      </p:sp>
    </p:spTree>
    <p:extLst>
      <p:ext uri="{BB962C8B-B14F-4D97-AF65-F5344CB8AC3E}">
        <p14:creationId xmlns:p14="http://schemas.microsoft.com/office/powerpoint/2010/main" val="12937948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39"/>
          <p:cNvSpPr>
            <a:spLocks noGrp="1" noChangeArrowheads="1"/>
          </p:cNvSpPr>
          <p:nvPr>
            <p:ph type="dt" sz="half" idx="10"/>
          </p:nvPr>
        </p:nvSpPr>
        <p:spPr/>
        <p:txBody>
          <a:bodyPr/>
          <a:lstStyle>
            <a:lvl1pPr>
              <a:defRPr/>
            </a:lvl1pPr>
          </a:lstStyle>
          <a:p>
            <a:pPr>
              <a:defRPr/>
            </a:pPr>
            <a:endParaRPr lang="en-US"/>
          </a:p>
        </p:txBody>
      </p:sp>
      <p:sp>
        <p:nvSpPr>
          <p:cNvPr id="4" name="Rectangle 40"/>
          <p:cNvSpPr>
            <a:spLocks noGrp="1" noChangeArrowheads="1"/>
          </p:cNvSpPr>
          <p:nvPr>
            <p:ph type="ftr" sz="quarter" idx="11"/>
          </p:nvPr>
        </p:nvSpPr>
        <p:spPr/>
        <p:txBody>
          <a:bodyPr/>
          <a:lstStyle>
            <a:lvl1pPr>
              <a:defRPr/>
            </a:lvl1pPr>
          </a:lstStyle>
          <a:p>
            <a:pPr>
              <a:defRPr/>
            </a:pPr>
            <a:endParaRPr lang="en-US"/>
          </a:p>
        </p:txBody>
      </p:sp>
      <p:sp>
        <p:nvSpPr>
          <p:cNvPr id="5" name="Rectangle 41"/>
          <p:cNvSpPr>
            <a:spLocks noGrp="1" noChangeArrowheads="1"/>
          </p:cNvSpPr>
          <p:nvPr>
            <p:ph type="sldNum" sz="quarter" idx="12"/>
          </p:nvPr>
        </p:nvSpPr>
        <p:spPr/>
        <p:txBody>
          <a:bodyPr/>
          <a:lstStyle>
            <a:lvl1pPr>
              <a:defRPr/>
            </a:lvl1pPr>
          </a:lstStyle>
          <a:p>
            <a:pPr>
              <a:defRPr/>
            </a:pPr>
            <a:fld id="{D044F769-E799-4C38-9C75-C3092BC6EB97}" type="slidenum">
              <a:rPr lang="en-US"/>
              <a:pPr>
                <a:defRPr/>
              </a:pPr>
              <a:t>‹#›</a:t>
            </a:fld>
            <a:endParaRPr lang="en-US"/>
          </a:p>
        </p:txBody>
      </p:sp>
    </p:spTree>
    <p:extLst>
      <p:ext uri="{BB962C8B-B14F-4D97-AF65-F5344CB8AC3E}">
        <p14:creationId xmlns:p14="http://schemas.microsoft.com/office/powerpoint/2010/main" val="31151378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4713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Rectangle 40"/>
          <p:cNvSpPr>
            <a:spLocks noGrp="1" noChangeArrowheads="1"/>
          </p:cNvSpPr>
          <p:nvPr>
            <p:ph type="ftr" sz="quarter" idx="11"/>
          </p:nvPr>
        </p:nvSpPr>
        <p:spPr>
          <a:xfrm>
            <a:off x="4165600" y="6248400"/>
            <a:ext cx="3860800" cy="45720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2189764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89FC-1601-4A14-98E1-154AE0AE8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A920AA-1CDD-4688-AEEF-2C8A3F0C717E}"/>
              </a:ext>
            </a:extLst>
          </p:cNvPr>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9C4D2F-3151-47CE-99F9-45195A0C440C}"/>
              </a:ext>
            </a:extLst>
          </p:cNvPr>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FA6D2D-02B1-44CE-91E2-41B98A0E8C6D}"/>
              </a:ext>
            </a:extLst>
          </p:cNvPr>
          <p:cNvSpPr>
            <a:spLocks noGrp="1"/>
          </p:cNvSpPr>
          <p:nvPr>
            <p:ph type="dt" sz="half" idx="10"/>
          </p:nvPr>
        </p:nvSpPr>
        <p:spPr/>
        <p:txBody>
          <a:bodyPr/>
          <a:lstStyle/>
          <a:p>
            <a:fld id="{B5B7A5FF-2A95-4717-AFF6-B17F4E40719B}" type="datetimeFigureOut">
              <a:rPr lang="en-US" smtClean="0"/>
              <a:t>4/21/2022</a:t>
            </a:fld>
            <a:endParaRPr lang="en-US"/>
          </a:p>
        </p:txBody>
      </p:sp>
      <p:sp>
        <p:nvSpPr>
          <p:cNvPr id="6" name="Footer Placeholder 5">
            <a:extLst>
              <a:ext uri="{FF2B5EF4-FFF2-40B4-BE49-F238E27FC236}">
                <a16:creationId xmlns:a16="http://schemas.microsoft.com/office/drawing/2014/main" id="{AB799A38-65B5-4997-B5E0-4A4A26592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050F53-556B-4302-9097-EC38F40C0252}"/>
              </a:ext>
            </a:extLst>
          </p:cNvPr>
          <p:cNvSpPr>
            <a:spLocks noGrp="1"/>
          </p:cNvSpPr>
          <p:nvPr>
            <p:ph type="sldNum" sz="quarter" idx="12"/>
          </p:nvPr>
        </p:nvSpPr>
        <p:spPr/>
        <p:txBody>
          <a:bodyPr/>
          <a:lstStyle/>
          <a:p>
            <a:fld id="{E98EEAA0-AB8E-414A-8961-694086828509}" type="slidenum">
              <a:rPr lang="en-US" smtClean="0"/>
              <a:t>‹#›</a:t>
            </a:fld>
            <a:endParaRPr lang="en-US"/>
          </a:p>
        </p:txBody>
      </p:sp>
    </p:spTree>
    <p:extLst>
      <p:ext uri="{BB962C8B-B14F-4D97-AF65-F5344CB8AC3E}">
        <p14:creationId xmlns:p14="http://schemas.microsoft.com/office/powerpoint/2010/main" val="9401206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04DA02-26F4-7946-97A8-EF01E69720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143484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530A24-E690-804A-9A89-A4B70A8B10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844551" y="3166346"/>
            <a:ext cx="11042651" cy="678296"/>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rgbClr val="0D6784"/>
                </a:solidFill>
              </a:defRPr>
            </a:lvl1pPr>
          </a:lstStyle>
          <a:p>
            <a:pPr lvl="0"/>
            <a:r>
              <a:rPr lang="en-US" dirty="0"/>
              <a:t>Headline 32pt</a:t>
            </a:r>
          </a:p>
        </p:txBody>
      </p:sp>
    </p:spTree>
    <p:extLst>
      <p:ext uri="{BB962C8B-B14F-4D97-AF65-F5344CB8AC3E}">
        <p14:creationId xmlns:p14="http://schemas.microsoft.com/office/powerpoint/2010/main" val="3799825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550C32-9B4E-EC4D-8DAA-95C75D9621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5"/>
          <p:cNvSpPr>
            <a:spLocks noGrp="1"/>
          </p:cNvSpPr>
          <p:nvPr>
            <p:ph type="body" sz="quarter" idx="10" hasCustomPrompt="1"/>
          </p:nvPr>
        </p:nvSpPr>
        <p:spPr>
          <a:xfrm>
            <a:off x="201613" y="274640"/>
            <a:ext cx="11758739" cy="731201"/>
          </a:xfrm>
          <a:prstGeom prst="rect">
            <a:avLst/>
          </a:prstGeom>
        </p:spPr>
        <p:txBody>
          <a:bodyPr/>
          <a:lstStyle>
            <a:lvl1pPr marL="0" indent="0">
              <a:buNone/>
              <a:defRPr sz="2100" b="1" baseline="0">
                <a:solidFill>
                  <a:srgbClr val="0D6784"/>
                </a:solidFill>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Title 28pt</a:t>
            </a:r>
          </a:p>
        </p:txBody>
      </p:sp>
      <p:sp>
        <p:nvSpPr>
          <p:cNvPr id="5" name="Text Placeholder 5"/>
          <p:cNvSpPr>
            <a:spLocks noGrp="1"/>
          </p:cNvSpPr>
          <p:nvPr>
            <p:ph type="body" sz="quarter" idx="11" hasCustomPrompt="1"/>
          </p:nvPr>
        </p:nvSpPr>
        <p:spPr>
          <a:xfrm>
            <a:off x="201613" y="1188721"/>
            <a:ext cx="11758739" cy="731201"/>
          </a:xfrm>
          <a:prstGeom prst="rect">
            <a:avLst/>
          </a:prstGeom>
        </p:spPr>
        <p:txBody>
          <a:bodyPr/>
          <a:lstStyle>
            <a:lvl1pPr marL="0" indent="0">
              <a:buNone/>
              <a:defRPr sz="1200" b="0" baseline="0"/>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Content 16pt</a:t>
            </a:r>
          </a:p>
        </p:txBody>
      </p:sp>
    </p:spTree>
    <p:extLst>
      <p:ext uri="{BB962C8B-B14F-4D97-AF65-F5344CB8AC3E}">
        <p14:creationId xmlns:p14="http://schemas.microsoft.com/office/powerpoint/2010/main" val="35017600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58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039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Rectangle 40"/>
          <p:cNvSpPr>
            <a:spLocks noGrp="1" noChangeArrowheads="1"/>
          </p:cNvSpPr>
          <p:nvPr>
            <p:ph type="ftr" sz="quarter" idx="11"/>
          </p:nvPr>
        </p:nvSpPr>
        <p:spPr>
          <a:xfrm>
            <a:off x="4165600" y="6248400"/>
            <a:ext cx="3860800" cy="45720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41263351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94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04DA02-26F4-7946-97A8-EF01E69720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555563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530A24-E690-804A-9A89-A4B70A8B10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844551" y="3166346"/>
            <a:ext cx="11042651" cy="678296"/>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rgbClr val="0D6784"/>
                </a:solidFill>
              </a:defRPr>
            </a:lvl1pPr>
          </a:lstStyle>
          <a:p>
            <a:pPr lvl="0"/>
            <a:r>
              <a:rPr lang="en-US" dirty="0"/>
              <a:t>Headline 32pt</a:t>
            </a:r>
          </a:p>
        </p:txBody>
      </p:sp>
    </p:spTree>
    <p:extLst>
      <p:ext uri="{BB962C8B-B14F-4D97-AF65-F5344CB8AC3E}">
        <p14:creationId xmlns:p14="http://schemas.microsoft.com/office/powerpoint/2010/main" val="3019758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550C32-9B4E-EC4D-8DAA-95C75D9621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5"/>
          <p:cNvSpPr>
            <a:spLocks noGrp="1"/>
          </p:cNvSpPr>
          <p:nvPr>
            <p:ph type="body" sz="quarter" idx="10" hasCustomPrompt="1"/>
          </p:nvPr>
        </p:nvSpPr>
        <p:spPr>
          <a:xfrm>
            <a:off x="201613" y="274640"/>
            <a:ext cx="11758739" cy="731201"/>
          </a:xfrm>
          <a:prstGeom prst="rect">
            <a:avLst/>
          </a:prstGeom>
        </p:spPr>
        <p:txBody>
          <a:bodyPr/>
          <a:lstStyle>
            <a:lvl1pPr marL="0" indent="0">
              <a:buNone/>
              <a:defRPr sz="2100" b="1" baseline="0">
                <a:solidFill>
                  <a:srgbClr val="0D6784"/>
                </a:solidFill>
              </a:defRPr>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Title 28pt</a:t>
            </a:r>
          </a:p>
        </p:txBody>
      </p:sp>
      <p:sp>
        <p:nvSpPr>
          <p:cNvPr id="5" name="Text Placeholder 5"/>
          <p:cNvSpPr>
            <a:spLocks noGrp="1"/>
          </p:cNvSpPr>
          <p:nvPr>
            <p:ph type="body" sz="quarter" idx="11" hasCustomPrompt="1"/>
          </p:nvPr>
        </p:nvSpPr>
        <p:spPr>
          <a:xfrm>
            <a:off x="201613" y="1188721"/>
            <a:ext cx="11758739" cy="731201"/>
          </a:xfrm>
          <a:prstGeom prst="rect">
            <a:avLst/>
          </a:prstGeom>
        </p:spPr>
        <p:txBody>
          <a:bodyPr/>
          <a:lstStyle>
            <a:lvl1pPr marL="0" indent="0">
              <a:buNone/>
              <a:defRPr sz="1200" b="0" baseline="0"/>
            </a:lvl1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Content 16pt</a:t>
            </a:r>
          </a:p>
        </p:txBody>
      </p:sp>
    </p:spTree>
    <p:extLst>
      <p:ext uri="{BB962C8B-B14F-4D97-AF65-F5344CB8AC3E}">
        <p14:creationId xmlns:p14="http://schemas.microsoft.com/office/powerpoint/2010/main" val="3943355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E7711-BC8B-4534-B15D-A3C4B3212C61}"/>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6BDE47-7F0E-4FF4-889A-2D97A486593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6B1DFA-913B-4851-8E2E-54C5B64EDAAD}"/>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F8558C-F2E6-4831-9992-E2E39A524536}"/>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0D0D27-3458-4D8B-9736-3F5F88D548F6}"/>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6B855B-A86E-49EA-A318-9819CC7B44FC}"/>
              </a:ext>
            </a:extLst>
          </p:cNvPr>
          <p:cNvSpPr>
            <a:spLocks noGrp="1"/>
          </p:cNvSpPr>
          <p:nvPr>
            <p:ph type="dt" sz="half" idx="10"/>
          </p:nvPr>
        </p:nvSpPr>
        <p:spPr/>
        <p:txBody>
          <a:bodyPr/>
          <a:lstStyle/>
          <a:p>
            <a:fld id="{B5B7A5FF-2A95-4717-AFF6-B17F4E40719B}" type="datetimeFigureOut">
              <a:rPr lang="en-US" smtClean="0"/>
              <a:t>4/21/2022</a:t>
            </a:fld>
            <a:endParaRPr lang="en-US"/>
          </a:p>
        </p:txBody>
      </p:sp>
      <p:sp>
        <p:nvSpPr>
          <p:cNvPr id="8" name="Footer Placeholder 7">
            <a:extLst>
              <a:ext uri="{FF2B5EF4-FFF2-40B4-BE49-F238E27FC236}">
                <a16:creationId xmlns:a16="http://schemas.microsoft.com/office/drawing/2014/main" id="{375811C7-7ECD-43A6-AAA3-B4CDF34F35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F60E81-E29C-432F-B64C-9948333FF397}"/>
              </a:ext>
            </a:extLst>
          </p:cNvPr>
          <p:cNvSpPr>
            <a:spLocks noGrp="1"/>
          </p:cNvSpPr>
          <p:nvPr>
            <p:ph type="sldNum" sz="quarter" idx="12"/>
          </p:nvPr>
        </p:nvSpPr>
        <p:spPr/>
        <p:txBody>
          <a:bodyPr/>
          <a:lstStyle/>
          <a:p>
            <a:fld id="{E98EEAA0-AB8E-414A-8961-694086828509}" type="slidenum">
              <a:rPr lang="en-US" smtClean="0"/>
              <a:t>‹#›</a:t>
            </a:fld>
            <a:endParaRPr lang="en-US"/>
          </a:p>
        </p:txBody>
      </p:sp>
    </p:spTree>
    <p:extLst>
      <p:ext uri="{BB962C8B-B14F-4D97-AF65-F5344CB8AC3E}">
        <p14:creationId xmlns:p14="http://schemas.microsoft.com/office/powerpoint/2010/main" val="34400214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0279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26CB8A-462C-7F49-BDA9-ED6B868E77B3}" type="datetimeFigureOut">
              <a:rPr lang="en-US" smtClean="0">
                <a:solidFill>
                  <a:prstClr val="black">
                    <a:tint val="75000"/>
                  </a:prstClr>
                </a:solidFill>
              </a:rPr>
              <a:pPr/>
              <a:t>4/21/2022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569D48-8E4D-C64F-BA0D-EE41DD5F47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306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26CB8A-462C-7F49-BDA9-ED6B868E77B3}" type="datetimeFigureOut">
              <a:rPr lang="en-US" smtClean="0">
                <a:solidFill>
                  <a:prstClr val="black">
                    <a:tint val="75000"/>
                  </a:prstClr>
                </a:solidFill>
              </a:rPr>
              <a:pPr/>
              <a:t>4/21/2022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569D48-8E4D-C64F-BA0D-EE41DD5F47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8054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26CB8A-462C-7F49-BDA9-ED6B868E77B3}" type="datetimeFigureOut">
              <a:rPr lang="en-US" smtClean="0">
                <a:solidFill>
                  <a:prstClr val="black">
                    <a:tint val="75000"/>
                  </a:prstClr>
                </a:solidFill>
              </a:rPr>
              <a:pPr/>
              <a:t>4/21/2022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569D48-8E4D-C64F-BA0D-EE41DD5F47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161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2133601"/>
            <a:ext cx="40132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3601" y="2133601"/>
            <a:ext cx="40132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26CB8A-462C-7F49-BDA9-ED6B868E77B3}" type="datetimeFigureOut">
              <a:rPr lang="en-US" smtClean="0">
                <a:solidFill>
                  <a:prstClr val="black">
                    <a:tint val="75000"/>
                  </a:prstClr>
                </a:solidFill>
              </a:rPr>
              <a:pPr/>
              <a:t>4/21/2022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569D48-8E4D-C64F-BA0D-EE41DD5F47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507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26CB8A-462C-7F49-BDA9-ED6B868E77B3}" type="datetimeFigureOut">
              <a:rPr lang="en-US" smtClean="0">
                <a:solidFill>
                  <a:prstClr val="black">
                    <a:tint val="75000"/>
                  </a:prstClr>
                </a:solidFill>
              </a:rPr>
              <a:pPr/>
              <a:t>4/21/2022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569D48-8E4D-C64F-BA0D-EE41DD5F47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0306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26CB8A-462C-7F49-BDA9-ED6B868E77B3}" type="datetimeFigureOut">
              <a:rPr lang="en-US" smtClean="0">
                <a:solidFill>
                  <a:prstClr val="black">
                    <a:tint val="75000"/>
                  </a:prstClr>
                </a:solidFill>
              </a:rPr>
              <a:pPr/>
              <a:t>4/21/2022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569D48-8E4D-C64F-BA0D-EE41DD5F47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8124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6CB8A-462C-7F49-BDA9-ED6B868E77B3}" type="datetimeFigureOut">
              <a:rPr lang="en-US" smtClean="0">
                <a:solidFill>
                  <a:prstClr val="black">
                    <a:tint val="75000"/>
                  </a:prstClr>
                </a:solidFill>
              </a:rPr>
              <a:pPr/>
              <a:t>4/21/2022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569D48-8E4D-C64F-BA0D-EE41DD5F47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4542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26CB8A-462C-7F49-BDA9-ED6B868E77B3}" type="datetimeFigureOut">
              <a:rPr lang="en-US" smtClean="0">
                <a:solidFill>
                  <a:prstClr val="black">
                    <a:tint val="75000"/>
                  </a:prstClr>
                </a:solidFill>
              </a:rPr>
              <a:pPr/>
              <a:t>4/21/2022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569D48-8E4D-C64F-BA0D-EE41DD5F47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6459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26CB8A-462C-7F49-BDA9-ED6B868E77B3}" type="datetimeFigureOut">
              <a:rPr lang="en-US" smtClean="0">
                <a:solidFill>
                  <a:prstClr val="black">
                    <a:tint val="75000"/>
                  </a:prstClr>
                </a:solidFill>
              </a:rPr>
              <a:pPr/>
              <a:t>4/21/2022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569D48-8E4D-C64F-BA0D-EE41DD5F47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79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18BA-9080-4A25-B972-FDA1EAF2B1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FAECDB-5AA7-43D2-972F-1998A7F8352B}"/>
              </a:ext>
            </a:extLst>
          </p:cNvPr>
          <p:cNvSpPr>
            <a:spLocks noGrp="1"/>
          </p:cNvSpPr>
          <p:nvPr>
            <p:ph type="dt" sz="half" idx="10"/>
          </p:nvPr>
        </p:nvSpPr>
        <p:spPr/>
        <p:txBody>
          <a:bodyPr/>
          <a:lstStyle/>
          <a:p>
            <a:fld id="{B5B7A5FF-2A95-4717-AFF6-B17F4E40719B}" type="datetimeFigureOut">
              <a:rPr lang="en-US" smtClean="0"/>
              <a:t>4/21/2022</a:t>
            </a:fld>
            <a:endParaRPr lang="en-US"/>
          </a:p>
        </p:txBody>
      </p:sp>
      <p:sp>
        <p:nvSpPr>
          <p:cNvPr id="4" name="Footer Placeholder 3">
            <a:extLst>
              <a:ext uri="{FF2B5EF4-FFF2-40B4-BE49-F238E27FC236}">
                <a16:creationId xmlns:a16="http://schemas.microsoft.com/office/drawing/2014/main" id="{45ECC08B-7E38-4199-83F3-3293CA56BB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38E1FD-6814-43E9-949C-04D13344F755}"/>
              </a:ext>
            </a:extLst>
          </p:cNvPr>
          <p:cNvSpPr>
            <a:spLocks noGrp="1"/>
          </p:cNvSpPr>
          <p:nvPr>
            <p:ph type="sldNum" sz="quarter" idx="12"/>
          </p:nvPr>
        </p:nvSpPr>
        <p:spPr/>
        <p:txBody>
          <a:bodyPr/>
          <a:lstStyle/>
          <a:p>
            <a:fld id="{E98EEAA0-AB8E-414A-8961-694086828509}" type="slidenum">
              <a:rPr lang="en-US" smtClean="0"/>
              <a:t>‹#›</a:t>
            </a:fld>
            <a:endParaRPr lang="en-US"/>
          </a:p>
        </p:txBody>
      </p:sp>
    </p:spTree>
    <p:extLst>
      <p:ext uri="{BB962C8B-B14F-4D97-AF65-F5344CB8AC3E}">
        <p14:creationId xmlns:p14="http://schemas.microsoft.com/office/powerpoint/2010/main" val="40417532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26CB8A-462C-7F49-BDA9-ED6B868E77B3}" type="datetimeFigureOut">
              <a:rPr lang="en-US" smtClean="0">
                <a:solidFill>
                  <a:prstClr val="black">
                    <a:tint val="75000"/>
                  </a:prstClr>
                </a:solidFill>
              </a:rPr>
              <a:pPr/>
              <a:t>4/21/2022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569D48-8E4D-C64F-BA0D-EE41DD5F47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6388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714"/>
            <a:ext cx="2057401"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366714"/>
            <a:ext cx="5969001"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26CB8A-462C-7F49-BDA9-ED6B868E77B3}" type="datetimeFigureOut">
              <a:rPr lang="en-US" smtClean="0">
                <a:solidFill>
                  <a:prstClr val="black">
                    <a:tint val="75000"/>
                  </a:prstClr>
                </a:solidFill>
              </a:rPr>
              <a:pPr/>
              <a:t>4/21/2022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569D48-8E4D-C64F-BA0D-EE41DD5F47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6298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2" y="593368"/>
            <a:ext cx="113607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2" y="1536633"/>
            <a:ext cx="113607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11" y="6217621"/>
            <a:ext cx="731599"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13057604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6E849D-4A34-4E4D-9D96-E81700F6C76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D6F8C-E3DD-485A-AB1B-339B358F5708}" type="slidenum">
              <a:rPr lang="en-US" smtClean="0"/>
              <a:t>‹#›</a:t>
            </a:fld>
            <a:endParaRPr lang="en-US"/>
          </a:p>
        </p:txBody>
      </p:sp>
    </p:spTree>
    <p:extLst>
      <p:ext uri="{BB962C8B-B14F-4D97-AF65-F5344CB8AC3E}">
        <p14:creationId xmlns:p14="http://schemas.microsoft.com/office/powerpoint/2010/main" val="28749762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6E849D-4A34-4E4D-9D96-E81700F6C76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D6F8C-E3DD-485A-AB1B-339B358F5708}" type="slidenum">
              <a:rPr lang="en-US" smtClean="0"/>
              <a:t>‹#›</a:t>
            </a:fld>
            <a:endParaRPr lang="en-US"/>
          </a:p>
        </p:txBody>
      </p:sp>
    </p:spTree>
    <p:extLst>
      <p:ext uri="{BB962C8B-B14F-4D97-AF65-F5344CB8AC3E}">
        <p14:creationId xmlns:p14="http://schemas.microsoft.com/office/powerpoint/2010/main" val="17285008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6E849D-4A34-4E4D-9D96-E81700F6C76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D6F8C-E3DD-485A-AB1B-339B358F5708}" type="slidenum">
              <a:rPr lang="en-US" smtClean="0"/>
              <a:t>‹#›</a:t>
            </a:fld>
            <a:endParaRPr lang="en-US"/>
          </a:p>
        </p:txBody>
      </p:sp>
    </p:spTree>
    <p:extLst>
      <p:ext uri="{BB962C8B-B14F-4D97-AF65-F5344CB8AC3E}">
        <p14:creationId xmlns:p14="http://schemas.microsoft.com/office/powerpoint/2010/main" val="24100130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6E849D-4A34-4E4D-9D96-E81700F6C76C}"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D6F8C-E3DD-485A-AB1B-339B358F5708}" type="slidenum">
              <a:rPr lang="en-US" smtClean="0"/>
              <a:t>‹#›</a:t>
            </a:fld>
            <a:endParaRPr lang="en-US"/>
          </a:p>
        </p:txBody>
      </p:sp>
    </p:spTree>
    <p:extLst>
      <p:ext uri="{BB962C8B-B14F-4D97-AF65-F5344CB8AC3E}">
        <p14:creationId xmlns:p14="http://schemas.microsoft.com/office/powerpoint/2010/main" val="21887520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6E849D-4A34-4E4D-9D96-E81700F6C76C}"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3D6F8C-E3DD-485A-AB1B-339B358F5708}" type="slidenum">
              <a:rPr lang="en-US" smtClean="0"/>
              <a:t>‹#›</a:t>
            </a:fld>
            <a:endParaRPr lang="en-US"/>
          </a:p>
        </p:txBody>
      </p:sp>
    </p:spTree>
    <p:extLst>
      <p:ext uri="{BB962C8B-B14F-4D97-AF65-F5344CB8AC3E}">
        <p14:creationId xmlns:p14="http://schemas.microsoft.com/office/powerpoint/2010/main" val="21447612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6E849D-4A34-4E4D-9D96-E81700F6C76C}"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3D6F8C-E3DD-485A-AB1B-339B358F5708}" type="slidenum">
              <a:rPr lang="en-US" smtClean="0"/>
              <a:t>‹#›</a:t>
            </a:fld>
            <a:endParaRPr lang="en-US"/>
          </a:p>
        </p:txBody>
      </p:sp>
    </p:spTree>
    <p:extLst>
      <p:ext uri="{BB962C8B-B14F-4D97-AF65-F5344CB8AC3E}">
        <p14:creationId xmlns:p14="http://schemas.microsoft.com/office/powerpoint/2010/main" val="14752007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E849D-4A34-4E4D-9D96-E81700F6C76C}"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3D6F8C-E3DD-485A-AB1B-339B358F5708}" type="slidenum">
              <a:rPr lang="en-US" smtClean="0"/>
              <a:t>‹#›</a:t>
            </a:fld>
            <a:endParaRPr lang="en-US"/>
          </a:p>
        </p:txBody>
      </p:sp>
    </p:spTree>
    <p:extLst>
      <p:ext uri="{BB962C8B-B14F-4D97-AF65-F5344CB8AC3E}">
        <p14:creationId xmlns:p14="http://schemas.microsoft.com/office/powerpoint/2010/main" val="1069247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0D017D-1620-4D05-89CD-5FD4A90C5CCB}"/>
              </a:ext>
            </a:extLst>
          </p:cNvPr>
          <p:cNvSpPr>
            <a:spLocks noGrp="1"/>
          </p:cNvSpPr>
          <p:nvPr>
            <p:ph type="dt" sz="half" idx="10"/>
          </p:nvPr>
        </p:nvSpPr>
        <p:spPr/>
        <p:txBody>
          <a:bodyPr/>
          <a:lstStyle/>
          <a:p>
            <a:fld id="{B5B7A5FF-2A95-4717-AFF6-B17F4E40719B}" type="datetimeFigureOut">
              <a:rPr lang="en-US" smtClean="0"/>
              <a:t>4/21/2022</a:t>
            </a:fld>
            <a:endParaRPr lang="en-US"/>
          </a:p>
        </p:txBody>
      </p:sp>
      <p:sp>
        <p:nvSpPr>
          <p:cNvPr id="3" name="Footer Placeholder 2">
            <a:extLst>
              <a:ext uri="{FF2B5EF4-FFF2-40B4-BE49-F238E27FC236}">
                <a16:creationId xmlns:a16="http://schemas.microsoft.com/office/drawing/2014/main" id="{920A5910-9D27-4C43-ACBF-43D64FADDE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FA9FD5-1DD4-4F39-B17C-EA9B8089D4D5}"/>
              </a:ext>
            </a:extLst>
          </p:cNvPr>
          <p:cNvSpPr>
            <a:spLocks noGrp="1"/>
          </p:cNvSpPr>
          <p:nvPr>
            <p:ph type="sldNum" sz="quarter" idx="12"/>
          </p:nvPr>
        </p:nvSpPr>
        <p:spPr/>
        <p:txBody>
          <a:bodyPr/>
          <a:lstStyle/>
          <a:p>
            <a:fld id="{E98EEAA0-AB8E-414A-8961-694086828509}" type="slidenum">
              <a:rPr lang="en-US" smtClean="0"/>
              <a:t>‹#›</a:t>
            </a:fld>
            <a:endParaRPr lang="en-US"/>
          </a:p>
        </p:txBody>
      </p:sp>
    </p:spTree>
    <p:extLst>
      <p:ext uri="{BB962C8B-B14F-4D97-AF65-F5344CB8AC3E}">
        <p14:creationId xmlns:p14="http://schemas.microsoft.com/office/powerpoint/2010/main" val="7488726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6E849D-4A34-4E4D-9D96-E81700F6C76C}"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D6F8C-E3DD-485A-AB1B-339B358F5708}" type="slidenum">
              <a:rPr lang="en-US" smtClean="0"/>
              <a:t>‹#›</a:t>
            </a:fld>
            <a:endParaRPr lang="en-US"/>
          </a:p>
        </p:txBody>
      </p:sp>
    </p:spTree>
    <p:extLst>
      <p:ext uri="{BB962C8B-B14F-4D97-AF65-F5344CB8AC3E}">
        <p14:creationId xmlns:p14="http://schemas.microsoft.com/office/powerpoint/2010/main" val="22608197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6E849D-4A34-4E4D-9D96-E81700F6C76C}"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D6F8C-E3DD-485A-AB1B-339B358F5708}" type="slidenum">
              <a:rPr lang="en-US" smtClean="0"/>
              <a:t>‹#›</a:t>
            </a:fld>
            <a:endParaRPr lang="en-US"/>
          </a:p>
        </p:txBody>
      </p:sp>
    </p:spTree>
    <p:extLst>
      <p:ext uri="{BB962C8B-B14F-4D97-AF65-F5344CB8AC3E}">
        <p14:creationId xmlns:p14="http://schemas.microsoft.com/office/powerpoint/2010/main" val="33204788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6E849D-4A34-4E4D-9D96-E81700F6C76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D6F8C-E3DD-485A-AB1B-339B358F5708}" type="slidenum">
              <a:rPr lang="en-US" smtClean="0"/>
              <a:t>‹#›</a:t>
            </a:fld>
            <a:endParaRPr lang="en-US"/>
          </a:p>
        </p:txBody>
      </p:sp>
    </p:spTree>
    <p:extLst>
      <p:ext uri="{BB962C8B-B14F-4D97-AF65-F5344CB8AC3E}">
        <p14:creationId xmlns:p14="http://schemas.microsoft.com/office/powerpoint/2010/main" val="41673508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6E849D-4A34-4E4D-9D96-E81700F6C76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D6F8C-E3DD-485A-AB1B-339B358F5708}" type="slidenum">
              <a:rPr lang="en-US" smtClean="0"/>
              <a:t>‹#›</a:t>
            </a:fld>
            <a:endParaRPr lang="en-US"/>
          </a:p>
        </p:txBody>
      </p:sp>
    </p:spTree>
    <p:extLst>
      <p:ext uri="{BB962C8B-B14F-4D97-AF65-F5344CB8AC3E}">
        <p14:creationId xmlns:p14="http://schemas.microsoft.com/office/powerpoint/2010/main" val="1799719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3BDBAB-4489-4FB9-88E2-02372CB22590}"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93127-93A5-494E-845E-F7378FB87C66}" type="slidenum">
              <a:rPr lang="en-US" smtClean="0"/>
              <a:t>‹#›</a:t>
            </a:fld>
            <a:endParaRPr lang="en-US"/>
          </a:p>
        </p:txBody>
      </p:sp>
    </p:spTree>
    <p:extLst>
      <p:ext uri="{BB962C8B-B14F-4D97-AF65-F5344CB8AC3E}">
        <p14:creationId xmlns:p14="http://schemas.microsoft.com/office/powerpoint/2010/main" val="26128885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3BDBAB-4489-4FB9-88E2-02372CB22590}"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93127-93A5-494E-845E-F7378FB87C66}" type="slidenum">
              <a:rPr lang="en-US" smtClean="0"/>
              <a:t>‹#›</a:t>
            </a:fld>
            <a:endParaRPr lang="en-US"/>
          </a:p>
        </p:txBody>
      </p:sp>
    </p:spTree>
    <p:extLst>
      <p:ext uri="{BB962C8B-B14F-4D97-AF65-F5344CB8AC3E}">
        <p14:creationId xmlns:p14="http://schemas.microsoft.com/office/powerpoint/2010/main" val="34585312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3BDBAB-4489-4FB9-88E2-02372CB22590}"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93127-93A5-494E-845E-F7378FB87C66}" type="slidenum">
              <a:rPr lang="en-US" smtClean="0"/>
              <a:t>‹#›</a:t>
            </a:fld>
            <a:endParaRPr lang="en-US"/>
          </a:p>
        </p:txBody>
      </p:sp>
    </p:spTree>
    <p:extLst>
      <p:ext uri="{BB962C8B-B14F-4D97-AF65-F5344CB8AC3E}">
        <p14:creationId xmlns:p14="http://schemas.microsoft.com/office/powerpoint/2010/main" val="16156758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3BDBAB-4489-4FB9-88E2-02372CB22590}"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D93127-93A5-494E-845E-F7378FB87C66}" type="slidenum">
              <a:rPr lang="en-US" smtClean="0"/>
              <a:t>‹#›</a:t>
            </a:fld>
            <a:endParaRPr lang="en-US"/>
          </a:p>
        </p:txBody>
      </p:sp>
    </p:spTree>
    <p:extLst>
      <p:ext uri="{BB962C8B-B14F-4D97-AF65-F5344CB8AC3E}">
        <p14:creationId xmlns:p14="http://schemas.microsoft.com/office/powerpoint/2010/main" val="30170963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3BDBAB-4489-4FB9-88E2-02372CB22590}"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D93127-93A5-494E-845E-F7378FB87C66}" type="slidenum">
              <a:rPr lang="en-US" smtClean="0"/>
              <a:t>‹#›</a:t>
            </a:fld>
            <a:endParaRPr lang="en-US"/>
          </a:p>
        </p:txBody>
      </p:sp>
    </p:spTree>
    <p:extLst>
      <p:ext uri="{BB962C8B-B14F-4D97-AF65-F5344CB8AC3E}">
        <p14:creationId xmlns:p14="http://schemas.microsoft.com/office/powerpoint/2010/main" val="9250271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3BDBAB-4489-4FB9-88E2-02372CB22590}"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D93127-93A5-494E-845E-F7378FB87C66}" type="slidenum">
              <a:rPr lang="en-US" smtClean="0"/>
              <a:t>‹#›</a:t>
            </a:fld>
            <a:endParaRPr lang="en-US"/>
          </a:p>
        </p:txBody>
      </p:sp>
    </p:spTree>
    <p:extLst>
      <p:ext uri="{BB962C8B-B14F-4D97-AF65-F5344CB8AC3E}">
        <p14:creationId xmlns:p14="http://schemas.microsoft.com/office/powerpoint/2010/main" val="2798097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7A7AD-F8B5-4D5F-A06B-D52E9AC0DC9C}"/>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ACB157-EEF2-4683-80F7-FBB404C5C327}"/>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9DB1CE-794F-4898-9BF7-2E6294B3A88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FEECF5-67A6-43F9-9AA2-47D309A0095A}"/>
              </a:ext>
            </a:extLst>
          </p:cNvPr>
          <p:cNvSpPr>
            <a:spLocks noGrp="1"/>
          </p:cNvSpPr>
          <p:nvPr>
            <p:ph type="dt" sz="half" idx="10"/>
          </p:nvPr>
        </p:nvSpPr>
        <p:spPr/>
        <p:txBody>
          <a:bodyPr/>
          <a:lstStyle/>
          <a:p>
            <a:fld id="{B5B7A5FF-2A95-4717-AFF6-B17F4E40719B}" type="datetimeFigureOut">
              <a:rPr lang="en-US" smtClean="0"/>
              <a:t>4/21/2022</a:t>
            </a:fld>
            <a:endParaRPr lang="en-US"/>
          </a:p>
        </p:txBody>
      </p:sp>
      <p:sp>
        <p:nvSpPr>
          <p:cNvPr id="6" name="Footer Placeholder 5">
            <a:extLst>
              <a:ext uri="{FF2B5EF4-FFF2-40B4-BE49-F238E27FC236}">
                <a16:creationId xmlns:a16="http://schemas.microsoft.com/office/drawing/2014/main" id="{E28B8F44-F289-4230-9261-FD0457A71F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D25CF-AC4A-4D58-A102-B9153DEC13B0}"/>
              </a:ext>
            </a:extLst>
          </p:cNvPr>
          <p:cNvSpPr>
            <a:spLocks noGrp="1"/>
          </p:cNvSpPr>
          <p:nvPr>
            <p:ph type="sldNum" sz="quarter" idx="12"/>
          </p:nvPr>
        </p:nvSpPr>
        <p:spPr/>
        <p:txBody>
          <a:bodyPr/>
          <a:lstStyle/>
          <a:p>
            <a:fld id="{E98EEAA0-AB8E-414A-8961-694086828509}" type="slidenum">
              <a:rPr lang="en-US" smtClean="0"/>
              <a:t>‹#›</a:t>
            </a:fld>
            <a:endParaRPr lang="en-US"/>
          </a:p>
        </p:txBody>
      </p:sp>
    </p:spTree>
    <p:extLst>
      <p:ext uri="{BB962C8B-B14F-4D97-AF65-F5344CB8AC3E}">
        <p14:creationId xmlns:p14="http://schemas.microsoft.com/office/powerpoint/2010/main" val="34087962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BDBAB-4489-4FB9-88E2-02372CB22590}"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D93127-93A5-494E-845E-F7378FB87C66}" type="slidenum">
              <a:rPr lang="en-US" smtClean="0"/>
              <a:t>‹#›</a:t>
            </a:fld>
            <a:endParaRPr lang="en-US"/>
          </a:p>
        </p:txBody>
      </p:sp>
    </p:spTree>
    <p:extLst>
      <p:ext uri="{BB962C8B-B14F-4D97-AF65-F5344CB8AC3E}">
        <p14:creationId xmlns:p14="http://schemas.microsoft.com/office/powerpoint/2010/main" val="14212668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3BDBAB-4489-4FB9-88E2-02372CB22590}"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D93127-93A5-494E-845E-F7378FB87C66}" type="slidenum">
              <a:rPr lang="en-US" smtClean="0"/>
              <a:t>‹#›</a:t>
            </a:fld>
            <a:endParaRPr lang="en-US"/>
          </a:p>
        </p:txBody>
      </p:sp>
    </p:spTree>
    <p:extLst>
      <p:ext uri="{BB962C8B-B14F-4D97-AF65-F5344CB8AC3E}">
        <p14:creationId xmlns:p14="http://schemas.microsoft.com/office/powerpoint/2010/main" val="39474977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3BDBAB-4489-4FB9-88E2-02372CB22590}"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D93127-93A5-494E-845E-F7378FB87C66}" type="slidenum">
              <a:rPr lang="en-US" smtClean="0"/>
              <a:t>‹#›</a:t>
            </a:fld>
            <a:endParaRPr lang="en-US"/>
          </a:p>
        </p:txBody>
      </p:sp>
    </p:spTree>
    <p:extLst>
      <p:ext uri="{BB962C8B-B14F-4D97-AF65-F5344CB8AC3E}">
        <p14:creationId xmlns:p14="http://schemas.microsoft.com/office/powerpoint/2010/main" val="30808749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3BDBAB-4489-4FB9-88E2-02372CB22590}"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93127-93A5-494E-845E-F7378FB87C66}" type="slidenum">
              <a:rPr lang="en-US" smtClean="0"/>
              <a:t>‹#›</a:t>
            </a:fld>
            <a:endParaRPr lang="en-US"/>
          </a:p>
        </p:txBody>
      </p:sp>
    </p:spTree>
    <p:extLst>
      <p:ext uri="{BB962C8B-B14F-4D97-AF65-F5344CB8AC3E}">
        <p14:creationId xmlns:p14="http://schemas.microsoft.com/office/powerpoint/2010/main" val="37277710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3BDBAB-4489-4FB9-88E2-02372CB22590}"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D93127-93A5-494E-845E-F7378FB87C66}" type="slidenum">
              <a:rPr lang="en-US" smtClean="0"/>
              <a:t>‹#›</a:t>
            </a:fld>
            <a:endParaRPr lang="en-US"/>
          </a:p>
        </p:txBody>
      </p:sp>
    </p:spTree>
    <p:extLst>
      <p:ext uri="{BB962C8B-B14F-4D97-AF65-F5344CB8AC3E}">
        <p14:creationId xmlns:p14="http://schemas.microsoft.com/office/powerpoint/2010/main" val="36763966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6F6FC-2E38-418D-A5AB-6CF90FEA10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5C699F-F3CC-4D8E-9CFA-794278C217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BEDE9D-0EED-407E-9E57-6767A37853F6}"/>
              </a:ext>
            </a:extLst>
          </p:cNvPr>
          <p:cNvSpPr>
            <a:spLocks noGrp="1"/>
          </p:cNvSpPr>
          <p:nvPr>
            <p:ph type="dt" sz="half" idx="10"/>
          </p:nvPr>
        </p:nvSpPr>
        <p:spPr/>
        <p:txBody>
          <a:bodyPr/>
          <a:lstStyle/>
          <a:p>
            <a:fld id="{2C9690E1-9FBA-4CB4-99C7-5471552AAD8B}" type="datetimeFigureOut">
              <a:rPr lang="en-US" smtClean="0"/>
              <a:t>4/21/2022</a:t>
            </a:fld>
            <a:endParaRPr lang="en-US"/>
          </a:p>
        </p:txBody>
      </p:sp>
      <p:sp>
        <p:nvSpPr>
          <p:cNvPr id="5" name="Footer Placeholder 4">
            <a:extLst>
              <a:ext uri="{FF2B5EF4-FFF2-40B4-BE49-F238E27FC236}">
                <a16:creationId xmlns:a16="http://schemas.microsoft.com/office/drawing/2014/main" id="{8715054F-7072-42F8-A056-F28A5F9DD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6D5FB-B892-4C5E-AB55-6AEBA892C82B}"/>
              </a:ext>
            </a:extLst>
          </p:cNvPr>
          <p:cNvSpPr>
            <a:spLocks noGrp="1"/>
          </p:cNvSpPr>
          <p:nvPr>
            <p:ph type="sldNum" sz="quarter" idx="12"/>
          </p:nvPr>
        </p:nvSpPr>
        <p:spPr/>
        <p:txBody>
          <a:bodyPr/>
          <a:lstStyle/>
          <a:p>
            <a:fld id="{72012664-F5C1-411E-A3B0-53B797268D0C}" type="slidenum">
              <a:rPr lang="en-US" smtClean="0"/>
              <a:t>‹#›</a:t>
            </a:fld>
            <a:endParaRPr lang="en-US"/>
          </a:p>
        </p:txBody>
      </p:sp>
    </p:spTree>
    <p:extLst>
      <p:ext uri="{BB962C8B-B14F-4D97-AF65-F5344CB8AC3E}">
        <p14:creationId xmlns:p14="http://schemas.microsoft.com/office/powerpoint/2010/main" val="23797008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DEDA1-718B-4C2F-8A06-CD21CF3162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CC9434-FCEA-455B-A634-C2FC2AC812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E42EA-F0A4-45B4-8ECE-8B94FA042DD7}"/>
              </a:ext>
            </a:extLst>
          </p:cNvPr>
          <p:cNvSpPr>
            <a:spLocks noGrp="1"/>
          </p:cNvSpPr>
          <p:nvPr>
            <p:ph type="dt" sz="half" idx="10"/>
          </p:nvPr>
        </p:nvSpPr>
        <p:spPr/>
        <p:txBody>
          <a:bodyPr/>
          <a:lstStyle/>
          <a:p>
            <a:fld id="{2C9690E1-9FBA-4CB4-99C7-5471552AAD8B}" type="datetimeFigureOut">
              <a:rPr lang="en-US" smtClean="0"/>
              <a:t>4/21/2022</a:t>
            </a:fld>
            <a:endParaRPr lang="en-US"/>
          </a:p>
        </p:txBody>
      </p:sp>
      <p:sp>
        <p:nvSpPr>
          <p:cNvPr id="5" name="Footer Placeholder 4">
            <a:extLst>
              <a:ext uri="{FF2B5EF4-FFF2-40B4-BE49-F238E27FC236}">
                <a16:creationId xmlns:a16="http://schemas.microsoft.com/office/drawing/2014/main" id="{A3CF6BE3-13EE-424B-A5D8-0B31A6E2A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E92B0-3F9D-431F-AA71-C7691D7E629A}"/>
              </a:ext>
            </a:extLst>
          </p:cNvPr>
          <p:cNvSpPr>
            <a:spLocks noGrp="1"/>
          </p:cNvSpPr>
          <p:nvPr>
            <p:ph type="sldNum" sz="quarter" idx="12"/>
          </p:nvPr>
        </p:nvSpPr>
        <p:spPr/>
        <p:txBody>
          <a:bodyPr/>
          <a:lstStyle/>
          <a:p>
            <a:fld id="{72012664-F5C1-411E-A3B0-53B797268D0C}" type="slidenum">
              <a:rPr lang="en-US" smtClean="0"/>
              <a:t>‹#›</a:t>
            </a:fld>
            <a:endParaRPr lang="en-US"/>
          </a:p>
        </p:txBody>
      </p:sp>
    </p:spTree>
    <p:extLst>
      <p:ext uri="{BB962C8B-B14F-4D97-AF65-F5344CB8AC3E}">
        <p14:creationId xmlns:p14="http://schemas.microsoft.com/office/powerpoint/2010/main" val="18201865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2A29-5157-4A35-8BAA-37EDDD77E1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C87E40-F99F-415A-BE7A-FE2FB8D182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D6E0BD-1578-459A-AD6E-C31A548FD351}"/>
              </a:ext>
            </a:extLst>
          </p:cNvPr>
          <p:cNvSpPr>
            <a:spLocks noGrp="1"/>
          </p:cNvSpPr>
          <p:nvPr>
            <p:ph type="dt" sz="half" idx="10"/>
          </p:nvPr>
        </p:nvSpPr>
        <p:spPr/>
        <p:txBody>
          <a:bodyPr/>
          <a:lstStyle/>
          <a:p>
            <a:fld id="{2C9690E1-9FBA-4CB4-99C7-5471552AAD8B}" type="datetimeFigureOut">
              <a:rPr lang="en-US" smtClean="0"/>
              <a:t>4/21/2022</a:t>
            </a:fld>
            <a:endParaRPr lang="en-US"/>
          </a:p>
        </p:txBody>
      </p:sp>
      <p:sp>
        <p:nvSpPr>
          <p:cNvPr id="5" name="Footer Placeholder 4">
            <a:extLst>
              <a:ext uri="{FF2B5EF4-FFF2-40B4-BE49-F238E27FC236}">
                <a16:creationId xmlns:a16="http://schemas.microsoft.com/office/drawing/2014/main" id="{B34A8604-7896-494E-8A42-6E529620E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633776-6B51-47D1-9F3A-E5B9488FDC01}"/>
              </a:ext>
            </a:extLst>
          </p:cNvPr>
          <p:cNvSpPr>
            <a:spLocks noGrp="1"/>
          </p:cNvSpPr>
          <p:nvPr>
            <p:ph type="sldNum" sz="quarter" idx="12"/>
          </p:nvPr>
        </p:nvSpPr>
        <p:spPr/>
        <p:txBody>
          <a:bodyPr/>
          <a:lstStyle/>
          <a:p>
            <a:fld id="{72012664-F5C1-411E-A3B0-53B797268D0C}" type="slidenum">
              <a:rPr lang="en-US" smtClean="0"/>
              <a:t>‹#›</a:t>
            </a:fld>
            <a:endParaRPr lang="en-US"/>
          </a:p>
        </p:txBody>
      </p:sp>
    </p:spTree>
    <p:extLst>
      <p:ext uri="{BB962C8B-B14F-4D97-AF65-F5344CB8AC3E}">
        <p14:creationId xmlns:p14="http://schemas.microsoft.com/office/powerpoint/2010/main" val="25391135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0C8A-DD3E-4CEB-8CA4-6FA74E30AB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6E9440-50DC-4E2A-BE7A-1B8555674A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0CE810-08D0-4368-AC28-0AEB199050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DFD30F-9922-4144-957E-BABB2A0FD199}"/>
              </a:ext>
            </a:extLst>
          </p:cNvPr>
          <p:cNvSpPr>
            <a:spLocks noGrp="1"/>
          </p:cNvSpPr>
          <p:nvPr>
            <p:ph type="dt" sz="half" idx="10"/>
          </p:nvPr>
        </p:nvSpPr>
        <p:spPr/>
        <p:txBody>
          <a:bodyPr/>
          <a:lstStyle/>
          <a:p>
            <a:fld id="{2C9690E1-9FBA-4CB4-99C7-5471552AAD8B}" type="datetimeFigureOut">
              <a:rPr lang="en-US" smtClean="0"/>
              <a:t>4/21/2022</a:t>
            </a:fld>
            <a:endParaRPr lang="en-US"/>
          </a:p>
        </p:txBody>
      </p:sp>
      <p:sp>
        <p:nvSpPr>
          <p:cNvPr id="6" name="Footer Placeholder 5">
            <a:extLst>
              <a:ext uri="{FF2B5EF4-FFF2-40B4-BE49-F238E27FC236}">
                <a16:creationId xmlns:a16="http://schemas.microsoft.com/office/drawing/2014/main" id="{A3E0EB35-7D5F-473E-9BA8-44F17CFC71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64B5E-B70B-40B1-AFE5-1DEB05B174C4}"/>
              </a:ext>
            </a:extLst>
          </p:cNvPr>
          <p:cNvSpPr>
            <a:spLocks noGrp="1"/>
          </p:cNvSpPr>
          <p:nvPr>
            <p:ph type="sldNum" sz="quarter" idx="12"/>
          </p:nvPr>
        </p:nvSpPr>
        <p:spPr/>
        <p:txBody>
          <a:bodyPr/>
          <a:lstStyle/>
          <a:p>
            <a:fld id="{72012664-F5C1-411E-A3B0-53B797268D0C}" type="slidenum">
              <a:rPr lang="en-US" smtClean="0"/>
              <a:t>‹#›</a:t>
            </a:fld>
            <a:endParaRPr lang="en-US"/>
          </a:p>
        </p:txBody>
      </p:sp>
    </p:spTree>
    <p:extLst>
      <p:ext uri="{BB962C8B-B14F-4D97-AF65-F5344CB8AC3E}">
        <p14:creationId xmlns:p14="http://schemas.microsoft.com/office/powerpoint/2010/main" val="37303024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0F05-B647-4E04-8574-8A60B08B2E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5CCBAD-0D91-44FC-91F3-C6ABEA7EB6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2CA65A-4C16-4D55-BE1F-F4E05A24A7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3A568C-0D32-4D84-91F0-547ACAE87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499BE1-D8CF-47FA-BB4B-9BBA0C2EAB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5BC485-F19F-4935-849A-9CCA1604DC9D}"/>
              </a:ext>
            </a:extLst>
          </p:cNvPr>
          <p:cNvSpPr>
            <a:spLocks noGrp="1"/>
          </p:cNvSpPr>
          <p:nvPr>
            <p:ph type="dt" sz="half" idx="10"/>
          </p:nvPr>
        </p:nvSpPr>
        <p:spPr/>
        <p:txBody>
          <a:bodyPr/>
          <a:lstStyle/>
          <a:p>
            <a:fld id="{2C9690E1-9FBA-4CB4-99C7-5471552AAD8B}" type="datetimeFigureOut">
              <a:rPr lang="en-US" smtClean="0"/>
              <a:t>4/21/2022</a:t>
            </a:fld>
            <a:endParaRPr lang="en-US"/>
          </a:p>
        </p:txBody>
      </p:sp>
      <p:sp>
        <p:nvSpPr>
          <p:cNvPr id="8" name="Footer Placeholder 7">
            <a:extLst>
              <a:ext uri="{FF2B5EF4-FFF2-40B4-BE49-F238E27FC236}">
                <a16:creationId xmlns:a16="http://schemas.microsoft.com/office/drawing/2014/main" id="{BB9901C1-47A4-4852-AA9F-BE9CDA5998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9CE544-4DCB-4E50-BDBA-35EE680A6A90}"/>
              </a:ext>
            </a:extLst>
          </p:cNvPr>
          <p:cNvSpPr>
            <a:spLocks noGrp="1"/>
          </p:cNvSpPr>
          <p:nvPr>
            <p:ph type="sldNum" sz="quarter" idx="12"/>
          </p:nvPr>
        </p:nvSpPr>
        <p:spPr/>
        <p:txBody>
          <a:bodyPr/>
          <a:lstStyle/>
          <a:p>
            <a:fld id="{72012664-F5C1-411E-A3B0-53B797268D0C}" type="slidenum">
              <a:rPr lang="en-US" smtClean="0"/>
              <a:t>‹#›</a:t>
            </a:fld>
            <a:endParaRPr lang="en-US"/>
          </a:p>
        </p:txBody>
      </p:sp>
    </p:spTree>
    <p:extLst>
      <p:ext uri="{BB962C8B-B14F-4D97-AF65-F5344CB8AC3E}">
        <p14:creationId xmlns:p14="http://schemas.microsoft.com/office/powerpoint/2010/main" val="2928170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CF967-FA60-4607-8B24-F1DBB31ECAB5}"/>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E92CA1-ED4F-414B-9311-34F27F7BCABB}"/>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F704E6-5A27-4058-9D2F-998AF96D8D25}"/>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1D372D-E197-4AF4-9473-D5603269C525}"/>
              </a:ext>
            </a:extLst>
          </p:cNvPr>
          <p:cNvSpPr>
            <a:spLocks noGrp="1"/>
          </p:cNvSpPr>
          <p:nvPr>
            <p:ph type="dt" sz="half" idx="10"/>
          </p:nvPr>
        </p:nvSpPr>
        <p:spPr/>
        <p:txBody>
          <a:bodyPr/>
          <a:lstStyle/>
          <a:p>
            <a:fld id="{B5B7A5FF-2A95-4717-AFF6-B17F4E40719B}" type="datetimeFigureOut">
              <a:rPr lang="en-US" smtClean="0"/>
              <a:t>4/21/2022</a:t>
            </a:fld>
            <a:endParaRPr lang="en-US"/>
          </a:p>
        </p:txBody>
      </p:sp>
      <p:sp>
        <p:nvSpPr>
          <p:cNvPr id="6" name="Footer Placeholder 5">
            <a:extLst>
              <a:ext uri="{FF2B5EF4-FFF2-40B4-BE49-F238E27FC236}">
                <a16:creationId xmlns:a16="http://schemas.microsoft.com/office/drawing/2014/main" id="{D45EF79B-A2E3-4FF3-9C66-4DB9289028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302059-9BD0-432B-ABFA-3D7DA6DD07E3}"/>
              </a:ext>
            </a:extLst>
          </p:cNvPr>
          <p:cNvSpPr>
            <a:spLocks noGrp="1"/>
          </p:cNvSpPr>
          <p:nvPr>
            <p:ph type="sldNum" sz="quarter" idx="12"/>
          </p:nvPr>
        </p:nvSpPr>
        <p:spPr/>
        <p:txBody>
          <a:bodyPr/>
          <a:lstStyle/>
          <a:p>
            <a:fld id="{E98EEAA0-AB8E-414A-8961-694086828509}" type="slidenum">
              <a:rPr lang="en-US" smtClean="0"/>
              <a:t>‹#›</a:t>
            </a:fld>
            <a:endParaRPr lang="en-US"/>
          </a:p>
        </p:txBody>
      </p:sp>
    </p:spTree>
    <p:extLst>
      <p:ext uri="{BB962C8B-B14F-4D97-AF65-F5344CB8AC3E}">
        <p14:creationId xmlns:p14="http://schemas.microsoft.com/office/powerpoint/2010/main" val="42498733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5A9B8-1AB0-4798-A963-788EA8B72D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C15DE7-9BDE-4414-AD68-9ACE6F88D142}"/>
              </a:ext>
            </a:extLst>
          </p:cNvPr>
          <p:cNvSpPr>
            <a:spLocks noGrp="1"/>
          </p:cNvSpPr>
          <p:nvPr>
            <p:ph type="dt" sz="half" idx="10"/>
          </p:nvPr>
        </p:nvSpPr>
        <p:spPr/>
        <p:txBody>
          <a:bodyPr/>
          <a:lstStyle/>
          <a:p>
            <a:fld id="{2C9690E1-9FBA-4CB4-99C7-5471552AAD8B}" type="datetimeFigureOut">
              <a:rPr lang="en-US" smtClean="0"/>
              <a:t>4/21/2022</a:t>
            </a:fld>
            <a:endParaRPr lang="en-US"/>
          </a:p>
        </p:txBody>
      </p:sp>
      <p:sp>
        <p:nvSpPr>
          <p:cNvPr id="4" name="Footer Placeholder 3">
            <a:extLst>
              <a:ext uri="{FF2B5EF4-FFF2-40B4-BE49-F238E27FC236}">
                <a16:creationId xmlns:a16="http://schemas.microsoft.com/office/drawing/2014/main" id="{6A68A3EB-3BD4-42F0-9153-A239685B82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29C4B2-292D-492E-9A8B-A2DBF8B8EBA9}"/>
              </a:ext>
            </a:extLst>
          </p:cNvPr>
          <p:cNvSpPr>
            <a:spLocks noGrp="1"/>
          </p:cNvSpPr>
          <p:nvPr>
            <p:ph type="sldNum" sz="quarter" idx="12"/>
          </p:nvPr>
        </p:nvSpPr>
        <p:spPr/>
        <p:txBody>
          <a:bodyPr/>
          <a:lstStyle/>
          <a:p>
            <a:fld id="{72012664-F5C1-411E-A3B0-53B797268D0C}" type="slidenum">
              <a:rPr lang="en-US" smtClean="0"/>
              <a:t>‹#›</a:t>
            </a:fld>
            <a:endParaRPr lang="en-US"/>
          </a:p>
        </p:txBody>
      </p:sp>
    </p:spTree>
    <p:extLst>
      <p:ext uri="{BB962C8B-B14F-4D97-AF65-F5344CB8AC3E}">
        <p14:creationId xmlns:p14="http://schemas.microsoft.com/office/powerpoint/2010/main" val="2590876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660412-1149-4913-AEFB-5121023C5AD0}"/>
              </a:ext>
            </a:extLst>
          </p:cNvPr>
          <p:cNvSpPr>
            <a:spLocks noGrp="1"/>
          </p:cNvSpPr>
          <p:nvPr>
            <p:ph type="dt" sz="half" idx="10"/>
          </p:nvPr>
        </p:nvSpPr>
        <p:spPr/>
        <p:txBody>
          <a:bodyPr/>
          <a:lstStyle/>
          <a:p>
            <a:fld id="{2C9690E1-9FBA-4CB4-99C7-5471552AAD8B}" type="datetimeFigureOut">
              <a:rPr lang="en-US" smtClean="0"/>
              <a:t>4/21/2022</a:t>
            </a:fld>
            <a:endParaRPr lang="en-US"/>
          </a:p>
        </p:txBody>
      </p:sp>
      <p:sp>
        <p:nvSpPr>
          <p:cNvPr id="3" name="Footer Placeholder 2">
            <a:extLst>
              <a:ext uri="{FF2B5EF4-FFF2-40B4-BE49-F238E27FC236}">
                <a16:creationId xmlns:a16="http://schemas.microsoft.com/office/drawing/2014/main" id="{A7F33CEA-C180-46F1-B499-B31DC75D53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957D29-A7BB-4CEC-97DE-D4046BDCCA48}"/>
              </a:ext>
            </a:extLst>
          </p:cNvPr>
          <p:cNvSpPr>
            <a:spLocks noGrp="1"/>
          </p:cNvSpPr>
          <p:nvPr>
            <p:ph type="sldNum" sz="quarter" idx="12"/>
          </p:nvPr>
        </p:nvSpPr>
        <p:spPr/>
        <p:txBody>
          <a:bodyPr/>
          <a:lstStyle/>
          <a:p>
            <a:fld id="{72012664-F5C1-411E-A3B0-53B797268D0C}" type="slidenum">
              <a:rPr lang="en-US" smtClean="0"/>
              <a:t>‹#›</a:t>
            </a:fld>
            <a:endParaRPr lang="en-US"/>
          </a:p>
        </p:txBody>
      </p:sp>
    </p:spTree>
    <p:extLst>
      <p:ext uri="{BB962C8B-B14F-4D97-AF65-F5344CB8AC3E}">
        <p14:creationId xmlns:p14="http://schemas.microsoft.com/office/powerpoint/2010/main" val="4203241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3DF3C-2F4C-4A6C-A32C-15541A71DA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851C0C-A72D-4A99-8E1F-7FF17CECB5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BE6472-D890-4E70-AAA1-F3741E84B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705CC5-0DDE-4F4F-BC7C-923F9FCE3870}"/>
              </a:ext>
            </a:extLst>
          </p:cNvPr>
          <p:cNvSpPr>
            <a:spLocks noGrp="1"/>
          </p:cNvSpPr>
          <p:nvPr>
            <p:ph type="dt" sz="half" idx="10"/>
          </p:nvPr>
        </p:nvSpPr>
        <p:spPr/>
        <p:txBody>
          <a:bodyPr/>
          <a:lstStyle/>
          <a:p>
            <a:fld id="{2C9690E1-9FBA-4CB4-99C7-5471552AAD8B}" type="datetimeFigureOut">
              <a:rPr lang="en-US" smtClean="0"/>
              <a:t>4/21/2022</a:t>
            </a:fld>
            <a:endParaRPr lang="en-US"/>
          </a:p>
        </p:txBody>
      </p:sp>
      <p:sp>
        <p:nvSpPr>
          <p:cNvPr id="6" name="Footer Placeholder 5">
            <a:extLst>
              <a:ext uri="{FF2B5EF4-FFF2-40B4-BE49-F238E27FC236}">
                <a16:creationId xmlns:a16="http://schemas.microsoft.com/office/drawing/2014/main" id="{DEB267E5-B426-4645-9D81-F3B55F8B1D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E7FF0-D609-4C7D-93AA-2032DCBC6D99}"/>
              </a:ext>
            </a:extLst>
          </p:cNvPr>
          <p:cNvSpPr>
            <a:spLocks noGrp="1"/>
          </p:cNvSpPr>
          <p:nvPr>
            <p:ph type="sldNum" sz="quarter" idx="12"/>
          </p:nvPr>
        </p:nvSpPr>
        <p:spPr/>
        <p:txBody>
          <a:bodyPr/>
          <a:lstStyle/>
          <a:p>
            <a:fld id="{72012664-F5C1-411E-A3B0-53B797268D0C}" type="slidenum">
              <a:rPr lang="en-US" smtClean="0"/>
              <a:t>‹#›</a:t>
            </a:fld>
            <a:endParaRPr lang="en-US"/>
          </a:p>
        </p:txBody>
      </p:sp>
    </p:spTree>
    <p:extLst>
      <p:ext uri="{BB962C8B-B14F-4D97-AF65-F5344CB8AC3E}">
        <p14:creationId xmlns:p14="http://schemas.microsoft.com/office/powerpoint/2010/main" val="2388861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862D2-D249-412A-9A93-72E20CE577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EF3686-A9D6-4C73-82D3-19330607D3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1D7034-9BD5-46FC-82B0-80377DCA9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13EC1-3D2D-41A7-A01E-B4F337F4F795}"/>
              </a:ext>
            </a:extLst>
          </p:cNvPr>
          <p:cNvSpPr>
            <a:spLocks noGrp="1"/>
          </p:cNvSpPr>
          <p:nvPr>
            <p:ph type="dt" sz="half" idx="10"/>
          </p:nvPr>
        </p:nvSpPr>
        <p:spPr/>
        <p:txBody>
          <a:bodyPr/>
          <a:lstStyle/>
          <a:p>
            <a:fld id="{2C9690E1-9FBA-4CB4-99C7-5471552AAD8B}" type="datetimeFigureOut">
              <a:rPr lang="en-US" smtClean="0"/>
              <a:t>4/21/2022</a:t>
            </a:fld>
            <a:endParaRPr lang="en-US"/>
          </a:p>
        </p:txBody>
      </p:sp>
      <p:sp>
        <p:nvSpPr>
          <p:cNvPr id="6" name="Footer Placeholder 5">
            <a:extLst>
              <a:ext uri="{FF2B5EF4-FFF2-40B4-BE49-F238E27FC236}">
                <a16:creationId xmlns:a16="http://schemas.microsoft.com/office/drawing/2014/main" id="{BAFC80DA-0946-40D3-83F2-22FC0F05EF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9D26BE-3A96-44E4-9484-D6DA8AC1DEA9}"/>
              </a:ext>
            </a:extLst>
          </p:cNvPr>
          <p:cNvSpPr>
            <a:spLocks noGrp="1"/>
          </p:cNvSpPr>
          <p:nvPr>
            <p:ph type="sldNum" sz="quarter" idx="12"/>
          </p:nvPr>
        </p:nvSpPr>
        <p:spPr/>
        <p:txBody>
          <a:bodyPr/>
          <a:lstStyle/>
          <a:p>
            <a:fld id="{72012664-F5C1-411E-A3B0-53B797268D0C}" type="slidenum">
              <a:rPr lang="en-US" smtClean="0"/>
              <a:t>‹#›</a:t>
            </a:fld>
            <a:endParaRPr lang="en-US"/>
          </a:p>
        </p:txBody>
      </p:sp>
    </p:spTree>
    <p:extLst>
      <p:ext uri="{BB962C8B-B14F-4D97-AF65-F5344CB8AC3E}">
        <p14:creationId xmlns:p14="http://schemas.microsoft.com/office/powerpoint/2010/main" val="10656004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D0C00-1333-44B9-9D4E-A26E7F43F6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94EA49-518A-42BB-885E-B0C293D4C7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6A1EF-57E2-4541-BB44-D8B2539B1A27}"/>
              </a:ext>
            </a:extLst>
          </p:cNvPr>
          <p:cNvSpPr>
            <a:spLocks noGrp="1"/>
          </p:cNvSpPr>
          <p:nvPr>
            <p:ph type="dt" sz="half" idx="10"/>
          </p:nvPr>
        </p:nvSpPr>
        <p:spPr/>
        <p:txBody>
          <a:bodyPr/>
          <a:lstStyle/>
          <a:p>
            <a:fld id="{2C9690E1-9FBA-4CB4-99C7-5471552AAD8B}" type="datetimeFigureOut">
              <a:rPr lang="en-US" smtClean="0"/>
              <a:t>4/21/2022</a:t>
            </a:fld>
            <a:endParaRPr lang="en-US"/>
          </a:p>
        </p:txBody>
      </p:sp>
      <p:sp>
        <p:nvSpPr>
          <p:cNvPr id="5" name="Footer Placeholder 4">
            <a:extLst>
              <a:ext uri="{FF2B5EF4-FFF2-40B4-BE49-F238E27FC236}">
                <a16:creationId xmlns:a16="http://schemas.microsoft.com/office/drawing/2014/main" id="{1C47BBA6-CD2B-49A6-BADF-A2B3E5DE6C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48ABF0-427F-41CE-9775-22669D97EC0A}"/>
              </a:ext>
            </a:extLst>
          </p:cNvPr>
          <p:cNvSpPr>
            <a:spLocks noGrp="1"/>
          </p:cNvSpPr>
          <p:nvPr>
            <p:ph type="sldNum" sz="quarter" idx="12"/>
          </p:nvPr>
        </p:nvSpPr>
        <p:spPr/>
        <p:txBody>
          <a:bodyPr/>
          <a:lstStyle/>
          <a:p>
            <a:fld id="{72012664-F5C1-411E-A3B0-53B797268D0C}" type="slidenum">
              <a:rPr lang="en-US" smtClean="0"/>
              <a:t>‹#›</a:t>
            </a:fld>
            <a:endParaRPr lang="en-US"/>
          </a:p>
        </p:txBody>
      </p:sp>
    </p:spTree>
    <p:extLst>
      <p:ext uri="{BB962C8B-B14F-4D97-AF65-F5344CB8AC3E}">
        <p14:creationId xmlns:p14="http://schemas.microsoft.com/office/powerpoint/2010/main" val="26170348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4498D4-22E3-48CD-A817-57D579C111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783C8F-5F63-45DD-B3D5-FDDA1F6866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7E29E-43D0-4D62-8D88-9889F159EAE6}"/>
              </a:ext>
            </a:extLst>
          </p:cNvPr>
          <p:cNvSpPr>
            <a:spLocks noGrp="1"/>
          </p:cNvSpPr>
          <p:nvPr>
            <p:ph type="dt" sz="half" idx="10"/>
          </p:nvPr>
        </p:nvSpPr>
        <p:spPr/>
        <p:txBody>
          <a:bodyPr/>
          <a:lstStyle/>
          <a:p>
            <a:fld id="{2C9690E1-9FBA-4CB4-99C7-5471552AAD8B}" type="datetimeFigureOut">
              <a:rPr lang="en-US" smtClean="0"/>
              <a:t>4/21/2022</a:t>
            </a:fld>
            <a:endParaRPr lang="en-US"/>
          </a:p>
        </p:txBody>
      </p:sp>
      <p:sp>
        <p:nvSpPr>
          <p:cNvPr id="5" name="Footer Placeholder 4">
            <a:extLst>
              <a:ext uri="{FF2B5EF4-FFF2-40B4-BE49-F238E27FC236}">
                <a16:creationId xmlns:a16="http://schemas.microsoft.com/office/drawing/2014/main" id="{0B9C60F7-5330-49A0-8C5E-DA695F86D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4C075-72D5-43D3-AE3D-1EA6E5A90A7E}"/>
              </a:ext>
            </a:extLst>
          </p:cNvPr>
          <p:cNvSpPr>
            <a:spLocks noGrp="1"/>
          </p:cNvSpPr>
          <p:nvPr>
            <p:ph type="sldNum" sz="quarter" idx="12"/>
          </p:nvPr>
        </p:nvSpPr>
        <p:spPr/>
        <p:txBody>
          <a:bodyPr/>
          <a:lstStyle/>
          <a:p>
            <a:fld id="{72012664-F5C1-411E-A3B0-53B797268D0C}" type="slidenum">
              <a:rPr lang="en-US" smtClean="0"/>
              <a:t>‹#›</a:t>
            </a:fld>
            <a:endParaRPr lang="en-US"/>
          </a:p>
        </p:txBody>
      </p:sp>
    </p:spTree>
    <p:extLst>
      <p:ext uri="{BB962C8B-B14F-4D97-AF65-F5344CB8AC3E}">
        <p14:creationId xmlns:p14="http://schemas.microsoft.com/office/powerpoint/2010/main" val="23349171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5035" y="479388"/>
            <a:ext cx="10277149" cy="650699"/>
          </a:xfrm>
          <a:prstGeom prst="rect">
            <a:avLst/>
          </a:prstGeom>
        </p:spPr>
        <p:txBody>
          <a:bodyPr/>
          <a:lstStyle>
            <a:lvl1pPr algn="l">
              <a:defRPr sz="3200">
                <a:solidFill>
                  <a:schemeClr val="bg2"/>
                </a:solidFill>
              </a:defRPr>
            </a:lvl1pPr>
          </a:lstStyle>
          <a:p>
            <a:r>
              <a:rPr lang="en-US"/>
              <a:t>Click to edit Master title style</a:t>
            </a:r>
            <a:endParaRPr lang="en-US" dirty="0"/>
          </a:p>
        </p:txBody>
      </p:sp>
      <p:sp>
        <p:nvSpPr>
          <p:cNvPr id="7" name="Content Placeholder 6"/>
          <p:cNvSpPr>
            <a:spLocks noGrp="1"/>
          </p:cNvSpPr>
          <p:nvPr>
            <p:ph sz="quarter" idx="10"/>
          </p:nvPr>
        </p:nvSpPr>
        <p:spPr>
          <a:xfrm>
            <a:off x="1274237" y="1211580"/>
            <a:ext cx="10267951" cy="5012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3628517"/>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39"/>
          <p:cNvSpPr>
            <a:spLocks noGrp="1" noChangeArrowheads="1"/>
          </p:cNvSpPr>
          <p:nvPr>
            <p:ph type="dt" sz="half" idx="10"/>
          </p:nvPr>
        </p:nvSpPr>
        <p:spPr/>
        <p:txBody>
          <a:bodyPr/>
          <a:lstStyle>
            <a:lvl1pPr>
              <a:defRPr/>
            </a:lvl1pPr>
          </a:lstStyle>
          <a:p>
            <a:pPr>
              <a:defRPr/>
            </a:pPr>
            <a:endParaRPr lang="en-US"/>
          </a:p>
        </p:txBody>
      </p:sp>
      <p:sp>
        <p:nvSpPr>
          <p:cNvPr id="4" name="Rectangle 40"/>
          <p:cNvSpPr>
            <a:spLocks noGrp="1" noChangeArrowheads="1"/>
          </p:cNvSpPr>
          <p:nvPr>
            <p:ph type="ftr" sz="quarter" idx="11"/>
          </p:nvPr>
        </p:nvSpPr>
        <p:spPr/>
        <p:txBody>
          <a:bodyPr/>
          <a:lstStyle>
            <a:lvl1pPr>
              <a:defRPr/>
            </a:lvl1pPr>
          </a:lstStyle>
          <a:p>
            <a:pPr>
              <a:defRPr/>
            </a:pPr>
            <a:endParaRPr lang="en-US"/>
          </a:p>
        </p:txBody>
      </p:sp>
      <p:sp>
        <p:nvSpPr>
          <p:cNvPr id="5" name="Rectangle 41"/>
          <p:cNvSpPr>
            <a:spLocks noGrp="1" noChangeArrowheads="1"/>
          </p:cNvSpPr>
          <p:nvPr>
            <p:ph type="sldNum" sz="quarter" idx="12"/>
          </p:nvPr>
        </p:nvSpPr>
        <p:spPr/>
        <p:txBody>
          <a:bodyPr/>
          <a:lstStyle>
            <a:lvl1pPr>
              <a:defRPr/>
            </a:lvl1pPr>
          </a:lstStyle>
          <a:p>
            <a:pPr>
              <a:defRPr/>
            </a:pPr>
            <a:fld id="{D044F769-E799-4C38-9C75-C3092BC6EB97}" type="slidenum">
              <a:rPr lang="en-US"/>
              <a:pPr>
                <a:defRPr/>
              </a:pPr>
              <a:t>‹#›</a:t>
            </a:fld>
            <a:endParaRPr lang="en-US"/>
          </a:p>
        </p:txBody>
      </p:sp>
    </p:spTree>
    <p:extLst>
      <p:ext uri="{BB962C8B-B14F-4D97-AF65-F5344CB8AC3E}">
        <p14:creationId xmlns:p14="http://schemas.microsoft.com/office/powerpoint/2010/main" val="33879399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4798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9816976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theme" Target="../theme/theme7.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19B1E8-6568-43B2-9423-D83B6FFB6FC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E63799-5E52-4221-A8E7-5DA96EDDD6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FAA9A-9F08-4C08-AC25-D56E406FCB1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7A5FF-2A95-4717-AFF6-B17F4E40719B}" type="datetimeFigureOut">
              <a:rPr lang="en-US" smtClean="0"/>
              <a:t>4/21/2022</a:t>
            </a:fld>
            <a:endParaRPr lang="en-US"/>
          </a:p>
        </p:txBody>
      </p:sp>
      <p:sp>
        <p:nvSpPr>
          <p:cNvPr id="5" name="Footer Placeholder 4">
            <a:extLst>
              <a:ext uri="{FF2B5EF4-FFF2-40B4-BE49-F238E27FC236}">
                <a16:creationId xmlns:a16="http://schemas.microsoft.com/office/drawing/2014/main" id="{AA16EB6E-3656-43DB-B38B-2B8BD13D365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768CED-E1CF-4554-AF7D-DA782156704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EEAA0-AB8E-414A-8961-694086828509}" type="slidenum">
              <a:rPr lang="en-US" smtClean="0"/>
              <a:t>‹#›</a:t>
            </a:fld>
            <a:endParaRPr lang="en-US"/>
          </a:p>
        </p:txBody>
      </p:sp>
    </p:spTree>
    <p:extLst>
      <p:ext uri="{BB962C8B-B14F-4D97-AF65-F5344CB8AC3E}">
        <p14:creationId xmlns:p14="http://schemas.microsoft.com/office/powerpoint/2010/main" val="4116902180"/>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5C168E7-D106-4457-8085-8B58F099EEB2}" type="datetimeFigureOut">
              <a:rPr lang="en-US" smtClean="0">
                <a:solidFill>
                  <a:prstClr val="black">
                    <a:tint val="75000"/>
                  </a:prstClr>
                </a:solidFill>
                <a:latin typeface="Calibri"/>
              </a:rPr>
              <a:pPr fontAlgn="auto">
                <a:spcBef>
                  <a:spcPts val="0"/>
                </a:spcBef>
                <a:spcAft>
                  <a:spcPts val="0"/>
                </a:spcAft>
              </a:pPr>
              <a:t>4/21/2022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14EF657-03C4-4124-A17F-3E10063C564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3038196"/>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4199" r:id="rId12"/>
    <p:sldLayoutId id="2147484121" r:id="rId13"/>
    <p:sldLayoutId id="214748412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CA953-BC09-4C54-A049-E7944634636A}" type="datetimeFigureOut">
              <a:rPr lang="en-US" smtClean="0"/>
              <a:pPr/>
              <a:t>4/21/2022</a:t>
            </a:fld>
            <a:endParaRPr lang="en-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5A5E3-0C96-413F-BDE6-95B6C6B33720}" type="slidenum">
              <a:rPr lang="en-CA" smtClean="0"/>
              <a:pPr/>
              <a:t>‹#›</a:t>
            </a:fld>
            <a:endParaRPr lang="en-CA"/>
          </a:p>
        </p:txBody>
      </p:sp>
    </p:spTree>
    <p:extLst>
      <p:ext uri="{BB962C8B-B14F-4D97-AF65-F5344CB8AC3E}">
        <p14:creationId xmlns:p14="http://schemas.microsoft.com/office/powerpoint/2010/main" val="490607332"/>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82" r:id="rId13"/>
    <p:sldLayoutId id="2147484085" r:id="rId14"/>
    <p:sldLayoutId id="2147484103" r:id="rId15"/>
    <p:sldLayoutId id="2147484104" r:id="rId16"/>
    <p:sldLayoutId id="2147484105" r:id="rId17"/>
    <p:sldLayoutId id="2147484106" r:id="rId18"/>
    <p:sldLayoutId id="2147484156" r:id="rId19"/>
    <p:sldLayoutId id="2147484157" r:id="rId20"/>
    <p:sldLayoutId id="2147484158" r:id="rId21"/>
    <p:sldLayoutId id="2147484159" r:id="rId22"/>
    <p:sldLayoutId id="2147484160" r:id="rId23"/>
    <p:sldLayoutId id="2147484161" r:id="rId24"/>
    <p:sldLayoutId id="2147484162" r:id="rId2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426CB8A-462C-7F49-BDA9-ED6B868E77B3}" type="datetimeFigureOut">
              <a:rPr lang="en-US" smtClean="0">
                <a:solidFill>
                  <a:prstClr val="black">
                    <a:tint val="75000"/>
                  </a:prstClr>
                </a:solidFill>
                <a:latin typeface="Calibri"/>
                <a:cs typeface="+mn-cs"/>
              </a:rPr>
              <a:pPr defTabSz="457200" fontAlgn="auto">
                <a:spcBef>
                  <a:spcPts val="0"/>
                </a:spcBef>
                <a:spcAft>
                  <a:spcPts val="0"/>
                </a:spcAft>
              </a:pPr>
              <a:t>4/21/2022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F569D48-8E4D-C64F-BA0D-EE41DD5F475B}"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131334442"/>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14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29A4DB5-3C96-48D4-AA5C-54B5898DCD54}" type="slidenum">
              <a:rPr lang="en-US" smtClean="0"/>
              <a:pPr>
                <a:defRPr/>
              </a:pPr>
              <a:t>‹#›</a:t>
            </a:fld>
            <a:endParaRPr lang="en-US"/>
          </a:p>
        </p:txBody>
      </p:sp>
    </p:spTree>
    <p:extLst>
      <p:ext uri="{BB962C8B-B14F-4D97-AF65-F5344CB8AC3E}">
        <p14:creationId xmlns:p14="http://schemas.microsoft.com/office/powerpoint/2010/main" val="460870527"/>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29A4DB5-3C96-48D4-AA5C-54B5898DCD54}" type="slidenum">
              <a:rPr lang="en-US" smtClean="0"/>
              <a:pPr>
                <a:defRPr/>
              </a:pPr>
              <a:t>‹#›</a:t>
            </a:fld>
            <a:endParaRPr lang="en-US"/>
          </a:p>
        </p:txBody>
      </p:sp>
    </p:spTree>
    <p:extLst>
      <p:ext uri="{BB962C8B-B14F-4D97-AF65-F5344CB8AC3E}">
        <p14:creationId xmlns:p14="http://schemas.microsoft.com/office/powerpoint/2010/main" val="1173943408"/>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1C2A2A-456A-4DDE-B034-76689C41DD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4F04B8-FDE0-43AF-837C-2506D7A28C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DB1658-90E3-4F3C-8DE0-6F6328C13F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690E1-9FBA-4CB4-99C7-5471552AAD8B}" type="datetimeFigureOut">
              <a:rPr lang="en-US" smtClean="0"/>
              <a:t>4/21/2022</a:t>
            </a:fld>
            <a:endParaRPr lang="en-US"/>
          </a:p>
        </p:txBody>
      </p:sp>
      <p:sp>
        <p:nvSpPr>
          <p:cNvPr id="5" name="Footer Placeholder 4">
            <a:extLst>
              <a:ext uri="{FF2B5EF4-FFF2-40B4-BE49-F238E27FC236}">
                <a16:creationId xmlns:a16="http://schemas.microsoft.com/office/drawing/2014/main" id="{EBB20F6E-A356-4BE7-B8ED-36D1265956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CDD291-4BE0-4F89-A40C-45E038A860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12664-F5C1-411E-A3B0-53B797268D0C}" type="slidenum">
              <a:rPr lang="en-US" smtClean="0"/>
              <a:t>‹#›</a:t>
            </a:fld>
            <a:endParaRPr lang="en-US"/>
          </a:p>
        </p:txBody>
      </p:sp>
    </p:spTree>
    <p:extLst>
      <p:ext uri="{BB962C8B-B14F-4D97-AF65-F5344CB8AC3E}">
        <p14:creationId xmlns:p14="http://schemas.microsoft.com/office/powerpoint/2010/main" val="1936076602"/>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 id="2147484213" r:id="rId13"/>
    <p:sldLayoutId id="2147484214" r:id="rId14"/>
    <p:sldLayoutId id="214748421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chart" Target="../charts/chart2.xml"/><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6.xml"/><Relationship Id="rId1" Type="http://schemas.openxmlformats.org/officeDocument/2006/relationships/themeOverride" Target="../theme/themeOverride2.xml"/><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1.xml"/></Relationships>
</file>

<file path=ppt/slides/_rels/slide19.xml.rels><?xml version="1.0" encoding="UTF-8" standalone="yes"?>
<Relationships xmlns="http://schemas.openxmlformats.org/package/2006/relationships"><Relationship Id="rId2" Type="http://schemas.openxmlformats.org/officeDocument/2006/relationships/hyperlink" Target="https://arxiv.org/abs/2111.12504" TargetMode="External"/><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3.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37.xml"/><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57.xml"/><Relationship Id="rId1" Type="http://schemas.openxmlformats.org/officeDocument/2006/relationships/themeOverride" Target="../theme/themeOverride5.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9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1.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2.xml"/><Relationship Id="rId1" Type="http://schemas.openxmlformats.org/officeDocument/2006/relationships/themeOverride" Target="../theme/themeOverride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a/imgres?imgurl=http://www.clker.com/cliparts/5/6/3/0/12236128922042020710monstara_Brain.svg.hi.png&amp;imgrefurl=http://www.clker.com/clipart-cartoon-brain-outline.html&amp;usg=__q-aQbptfi-07sjOhcVXo5go8_3Q=&amp;h=423&amp;w=600&amp;sz=47&amp;hl=en&amp;start=44&amp;tbnid=ilS6ZIrK6vBRCM:&amp;tbnh=95&amp;tbnw=135&amp;prev=/images?q=brain+cartoon&amp;gbv=2&amp;ndsp=20&amp;hl=en&amp;sa=N&amp;start=40" TargetMode="External"/><Relationship Id="rId2" Type="http://schemas.openxmlformats.org/officeDocument/2006/relationships/slideLayout" Target="../slideLayouts/slideLayout43.xml"/><Relationship Id="rId1" Type="http://schemas.openxmlformats.org/officeDocument/2006/relationships/themeOverride" Target="../theme/themeOverride1.xml"/><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2.xml"/><Relationship Id="rId1" Type="http://schemas.openxmlformats.org/officeDocument/2006/relationships/tags" Target="../tags/tag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1468583" y="5972611"/>
            <a:ext cx="9882908" cy="369332"/>
          </a:xfrm>
          <a:prstGeom prst="rect">
            <a:avLst/>
          </a:prstGeom>
          <a:noFill/>
        </p:spPr>
        <p:txBody>
          <a:bodyPr wrap="square" rtlCol="0">
            <a:spAutoFit/>
          </a:bodyPr>
          <a:lstStyle/>
          <a:p>
            <a:r>
              <a:rPr lang="en-US" sz="1800" dirty="0"/>
              <a:t>*based on the research of many people, some from my science ed research group</a:t>
            </a:r>
          </a:p>
        </p:txBody>
      </p:sp>
      <p:sp>
        <p:nvSpPr>
          <p:cNvPr id="7" name="TextBox 6"/>
          <p:cNvSpPr txBox="1"/>
          <p:nvPr/>
        </p:nvSpPr>
        <p:spPr>
          <a:xfrm>
            <a:off x="1582843" y="2828835"/>
            <a:ext cx="8379218" cy="1200329"/>
          </a:xfrm>
          <a:prstGeom prst="rect">
            <a:avLst/>
          </a:prstGeom>
          <a:noFill/>
        </p:spPr>
        <p:txBody>
          <a:bodyPr wrap="none" rtlCol="0">
            <a:spAutoFit/>
          </a:bodyPr>
          <a:lstStyle/>
          <a:p>
            <a:pPr algn="ctr"/>
            <a:r>
              <a:rPr lang="en-US" dirty="0"/>
              <a:t>Carl Wieman</a:t>
            </a:r>
          </a:p>
          <a:p>
            <a:pPr algn="ctr"/>
            <a:r>
              <a:rPr lang="en-US" i="1" dirty="0"/>
              <a:t>Stanford University</a:t>
            </a:r>
          </a:p>
          <a:p>
            <a:pPr algn="ctr"/>
            <a:r>
              <a:rPr lang="en-US" i="1" dirty="0"/>
              <a:t>Department of Physics and Grad School of Education</a:t>
            </a:r>
          </a:p>
        </p:txBody>
      </p:sp>
      <p:sp>
        <p:nvSpPr>
          <p:cNvPr id="4" name="TextBox 3"/>
          <p:cNvSpPr txBox="1"/>
          <p:nvPr/>
        </p:nvSpPr>
        <p:spPr>
          <a:xfrm rot="2039288">
            <a:off x="9923291" y="4333767"/>
            <a:ext cx="1653017" cy="1015663"/>
          </a:xfrm>
          <a:prstGeom prst="rect">
            <a:avLst/>
          </a:prstGeom>
          <a:noFill/>
        </p:spPr>
        <p:txBody>
          <a:bodyPr wrap="none" rtlCol="0">
            <a:spAutoFit/>
          </a:bodyPr>
          <a:lstStyle/>
          <a:p>
            <a:r>
              <a:rPr lang="en-US" sz="2000" dirty="0">
                <a:solidFill>
                  <a:srgbClr val="0066CC"/>
                </a:solidFill>
              </a:rPr>
              <a:t>copies of </a:t>
            </a:r>
          </a:p>
          <a:p>
            <a:r>
              <a:rPr lang="en-US" sz="2000" dirty="0">
                <a:solidFill>
                  <a:srgbClr val="0066CC"/>
                </a:solidFill>
              </a:rPr>
              <a:t>slides to be</a:t>
            </a:r>
          </a:p>
          <a:p>
            <a:r>
              <a:rPr lang="en-US" sz="2000" dirty="0">
                <a:solidFill>
                  <a:srgbClr val="0066CC"/>
                </a:solidFill>
              </a:rPr>
              <a:t>available</a:t>
            </a:r>
          </a:p>
        </p:txBody>
      </p:sp>
      <p:sp>
        <p:nvSpPr>
          <p:cNvPr id="8" name="TextBox 7">
            <a:extLst>
              <a:ext uri="{FF2B5EF4-FFF2-40B4-BE49-F238E27FC236}">
                <a16:creationId xmlns:a16="http://schemas.microsoft.com/office/drawing/2014/main" id="{86D4FE4E-33E4-4883-803C-675BF418E1C4}"/>
              </a:ext>
            </a:extLst>
          </p:cNvPr>
          <p:cNvSpPr txBox="1"/>
          <p:nvPr/>
        </p:nvSpPr>
        <p:spPr>
          <a:xfrm>
            <a:off x="1200727" y="448303"/>
            <a:ext cx="10732654" cy="2000548"/>
          </a:xfrm>
          <a:prstGeom prst="rect">
            <a:avLst/>
          </a:prstGeom>
          <a:noFill/>
          <a:ln>
            <a:noFill/>
          </a:ln>
        </p:spPr>
        <p:txBody>
          <a:bodyPr wrap="square">
            <a:spAutoFit/>
          </a:bodyPr>
          <a:lstStyle/>
          <a:p>
            <a:r>
              <a:rPr lang="en-US" sz="4800" b="1" dirty="0">
                <a:latin typeface="Bierstadt Display" panose="020B0604020202020204" pitchFamily="34" charset="0"/>
              </a:rPr>
              <a:t>Taking a scientific approach  to science &amp; engineering education </a:t>
            </a:r>
          </a:p>
          <a:p>
            <a:r>
              <a:rPr lang="en-US" sz="2800" dirty="0">
                <a:latin typeface="Bierstadt Display" panose="020B0604020202020204" pitchFamily="34" charset="0"/>
              </a:rPr>
              <a:t>(&amp; most other subjects) </a:t>
            </a:r>
          </a:p>
        </p:txBody>
      </p:sp>
    </p:spTree>
    <p:extLst>
      <p:ext uri="{BB962C8B-B14F-4D97-AF65-F5344CB8AC3E}">
        <p14:creationId xmlns:p14="http://schemas.microsoft.com/office/powerpoint/2010/main" val="4194639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 name="TextBox 72"/>
          <p:cNvSpPr txBox="1"/>
          <p:nvPr/>
        </p:nvSpPr>
        <p:spPr>
          <a:xfrm>
            <a:off x="1182255" y="183712"/>
            <a:ext cx="10326254" cy="4247317"/>
          </a:xfrm>
          <a:prstGeom prst="rect">
            <a:avLst/>
          </a:prstGeom>
          <a:noFill/>
        </p:spPr>
        <p:txBody>
          <a:bodyPr wrap="square" rtlCol="0">
            <a:spAutoFit/>
          </a:bodyPr>
          <a:lstStyle/>
          <a:p>
            <a:r>
              <a:rPr lang="en-US" dirty="0"/>
              <a:t>5. Demonstrate/show result</a:t>
            </a:r>
          </a:p>
          <a:p>
            <a:endParaRPr lang="en-US" sz="800" dirty="0"/>
          </a:p>
          <a:p>
            <a:r>
              <a:rPr lang="en-US" dirty="0"/>
              <a:t>6. Instructor follow up summary– feedback on which models &amp; which reasoning was correct, &amp; </a:t>
            </a:r>
            <a:r>
              <a:rPr lang="en-US" b="1" u="sng" dirty="0"/>
              <a:t>which incorrect and why</a:t>
            </a:r>
            <a:r>
              <a:rPr lang="en-US" dirty="0"/>
              <a:t>. Many student questions.</a:t>
            </a:r>
            <a:endParaRPr lang="en-US" b="1" u="sng" dirty="0"/>
          </a:p>
          <a:p>
            <a:endParaRPr lang="en-US" sz="800" b="1" u="sng" dirty="0"/>
          </a:p>
          <a:p>
            <a:endParaRPr lang="en-US" dirty="0">
              <a:latin typeface="+mn-lt"/>
            </a:endParaRPr>
          </a:p>
          <a:p>
            <a:r>
              <a:rPr lang="en-US" sz="2800" i="1" dirty="0">
                <a:latin typeface="+mn-lt"/>
              </a:rPr>
              <a:t>For more mathematical topics, students write out on worksheets.</a:t>
            </a:r>
          </a:p>
          <a:p>
            <a:endParaRPr lang="en-US" b="1" dirty="0">
              <a:latin typeface="Comic Sans MS" pitchFamily="66" charset="0"/>
            </a:endParaRPr>
          </a:p>
          <a:p>
            <a:r>
              <a:rPr lang="en-US" b="1" dirty="0">
                <a:latin typeface="Comic Sans MS" pitchFamily="66" charset="0"/>
              </a:rPr>
              <a:t>Students practicing thinking like physicists--</a:t>
            </a:r>
          </a:p>
          <a:p>
            <a:r>
              <a:rPr lang="en-US" dirty="0">
                <a:latin typeface="Comic Sans MS" pitchFamily="66" charset="0"/>
              </a:rPr>
              <a:t>(choosing, applying, testing conceptual models, critiquing reasoning...)</a:t>
            </a:r>
          </a:p>
          <a:p>
            <a:endParaRPr lang="en-US" sz="1000" dirty="0">
              <a:latin typeface="Comic Sans MS" pitchFamily="66" charset="0"/>
            </a:endParaRPr>
          </a:p>
          <a:p>
            <a:r>
              <a:rPr lang="en-US" b="1" dirty="0">
                <a:latin typeface="Comic Sans MS" pitchFamily="66" charset="0"/>
              </a:rPr>
              <a:t>Feedback</a:t>
            </a:r>
            <a:r>
              <a:rPr lang="en-US" dirty="0">
                <a:latin typeface="Comic Sans MS" pitchFamily="66" charset="0"/>
              </a:rPr>
              <a:t>—other students, </a:t>
            </a:r>
            <a:r>
              <a:rPr lang="en-US" u="sng" dirty="0">
                <a:latin typeface="Comic Sans MS" pitchFamily="66" charset="0"/>
              </a:rPr>
              <a:t>informed instructor</a:t>
            </a:r>
            <a:r>
              <a:rPr lang="en-US" dirty="0">
                <a:latin typeface="Comic Sans MS" pitchFamily="66" charset="0"/>
              </a:rPr>
              <a:t>, demo</a:t>
            </a:r>
          </a:p>
        </p:txBody>
      </p:sp>
      <p:sp>
        <p:nvSpPr>
          <p:cNvPr id="2" name="TextBox 1"/>
          <p:cNvSpPr txBox="1"/>
          <p:nvPr/>
        </p:nvSpPr>
        <p:spPr>
          <a:xfrm>
            <a:off x="1778188" y="5212359"/>
            <a:ext cx="7470828" cy="461665"/>
          </a:xfrm>
          <a:prstGeom prst="rect">
            <a:avLst/>
          </a:prstGeom>
          <a:noFill/>
        </p:spPr>
        <p:txBody>
          <a:bodyPr wrap="none" rtlCol="0">
            <a:spAutoFit/>
          </a:bodyPr>
          <a:lstStyle/>
          <a:p>
            <a:r>
              <a:rPr lang="en-US" dirty="0"/>
              <a:t>Identical surprise quiz given in both sections </a:t>
            </a:r>
          </a:p>
        </p:txBody>
      </p:sp>
    </p:spTree>
    <p:extLst>
      <p:ext uri="{BB962C8B-B14F-4D97-AF65-F5344CB8AC3E}">
        <p14:creationId xmlns:p14="http://schemas.microsoft.com/office/powerpoint/2010/main" val="4897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992390981"/>
              </p:ext>
            </p:extLst>
          </p:nvPr>
        </p:nvGraphicFramePr>
        <p:xfrm>
          <a:off x="2607212" y="506439"/>
          <a:ext cx="7076049" cy="476894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092136" y="248213"/>
            <a:ext cx="3965573" cy="461665"/>
          </a:xfrm>
          <a:prstGeom prst="rect">
            <a:avLst/>
          </a:prstGeom>
          <a:noFill/>
        </p:spPr>
        <p:txBody>
          <a:bodyPr wrap="none" rtlCol="0">
            <a:spAutoFit/>
          </a:bodyPr>
          <a:lstStyle/>
          <a:p>
            <a:r>
              <a:rPr lang="en-US" dirty="0"/>
              <a:t>Histogram of test scores</a:t>
            </a:r>
          </a:p>
        </p:txBody>
      </p:sp>
      <p:sp>
        <p:nvSpPr>
          <p:cNvPr id="4" name="TextBox 3"/>
          <p:cNvSpPr txBox="1"/>
          <p:nvPr/>
        </p:nvSpPr>
        <p:spPr>
          <a:xfrm>
            <a:off x="2322120" y="5145934"/>
            <a:ext cx="7821244" cy="830997"/>
          </a:xfrm>
          <a:prstGeom prst="rect">
            <a:avLst/>
          </a:prstGeom>
          <a:noFill/>
        </p:spPr>
        <p:txBody>
          <a:bodyPr wrap="none" rtlCol="0">
            <a:spAutoFit/>
          </a:bodyPr>
          <a:lstStyle/>
          <a:p>
            <a:r>
              <a:rPr lang="en-US" dirty="0"/>
              <a:t>Learning from lecture tiny.</a:t>
            </a:r>
          </a:p>
          <a:p>
            <a:r>
              <a:rPr lang="en-US" dirty="0"/>
              <a:t>Clear improvement for </a:t>
            </a:r>
            <a:r>
              <a:rPr lang="en-US" u="sng" dirty="0"/>
              <a:t>entire</a:t>
            </a:r>
            <a:r>
              <a:rPr lang="en-US" dirty="0"/>
              <a:t> student population.</a:t>
            </a:r>
          </a:p>
        </p:txBody>
      </p:sp>
      <p:sp>
        <p:nvSpPr>
          <p:cNvPr id="6" name="Rectangle 5"/>
          <p:cNvSpPr/>
          <p:nvPr/>
        </p:nvSpPr>
        <p:spPr>
          <a:xfrm>
            <a:off x="3866124" y="995925"/>
            <a:ext cx="2436886" cy="461665"/>
          </a:xfrm>
          <a:prstGeom prst="rect">
            <a:avLst/>
          </a:prstGeom>
        </p:spPr>
        <p:txBody>
          <a:bodyPr wrap="none">
            <a:spAutoFit/>
          </a:bodyPr>
          <a:lstStyle/>
          <a:p>
            <a:r>
              <a:rPr lang="en-US" b="1" dirty="0" err="1">
                <a:solidFill>
                  <a:srgbClr val="FF0000"/>
                </a:solidFill>
              </a:rPr>
              <a:t>ave</a:t>
            </a:r>
            <a:r>
              <a:rPr lang="en-US" b="1" dirty="0">
                <a:solidFill>
                  <a:srgbClr val="FF0000"/>
                </a:solidFill>
              </a:rPr>
              <a:t> 41 ± 1 %</a:t>
            </a:r>
          </a:p>
        </p:txBody>
      </p:sp>
      <p:sp>
        <p:nvSpPr>
          <p:cNvPr id="7" name="TextBox 6"/>
          <p:cNvSpPr txBox="1"/>
          <p:nvPr/>
        </p:nvSpPr>
        <p:spPr>
          <a:xfrm>
            <a:off x="6996906" y="965312"/>
            <a:ext cx="1720343" cy="461665"/>
          </a:xfrm>
          <a:prstGeom prst="rect">
            <a:avLst/>
          </a:prstGeom>
          <a:noFill/>
        </p:spPr>
        <p:txBody>
          <a:bodyPr wrap="none" rtlCol="0">
            <a:spAutoFit/>
          </a:bodyPr>
          <a:lstStyle/>
          <a:p>
            <a:r>
              <a:rPr lang="en-US" b="1" dirty="0">
                <a:solidFill>
                  <a:srgbClr val="0066CC"/>
                </a:solidFill>
              </a:rPr>
              <a:t>74 ± 1 %</a:t>
            </a:r>
          </a:p>
        </p:txBody>
      </p:sp>
      <p:sp>
        <p:nvSpPr>
          <p:cNvPr id="11" name="TextBox 10"/>
          <p:cNvSpPr txBox="1"/>
          <p:nvPr/>
        </p:nvSpPr>
        <p:spPr>
          <a:xfrm>
            <a:off x="4458015" y="4644628"/>
            <a:ext cx="779381" cy="338554"/>
          </a:xfrm>
          <a:prstGeom prst="rect">
            <a:avLst/>
          </a:prstGeom>
          <a:noFill/>
        </p:spPr>
        <p:txBody>
          <a:bodyPr wrap="none" rtlCol="0">
            <a:spAutoFit/>
          </a:bodyPr>
          <a:lstStyle/>
          <a:p>
            <a:r>
              <a:rPr lang="en-US" sz="1600" dirty="0"/>
              <a:t>guess</a:t>
            </a:r>
          </a:p>
        </p:txBody>
      </p:sp>
      <p:sp>
        <p:nvSpPr>
          <p:cNvPr id="5" name="Rectangle 4"/>
          <p:cNvSpPr/>
          <p:nvPr/>
        </p:nvSpPr>
        <p:spPr>
          <a:xfrm>
            <a:off x="1867249" y="6413078"/>
            <a:ext cx="8415345" cy="369332"/>
          </a:xfrm>
          <a:prstGeom prst="rect">
            <a:avLst/>
          </a:prstGeom>
        </p:spPr>
        <p:txBody>
          <a:bodyPr wrap="square">
            <a:spAutoFit/>
          </a:bodyPr>
          <a:lstStyle/>
          <a:p>
            <a:pPr lvl="0"/>
            <a:r>
              <a:rPr lang="en-US" sz="1800" i="1" dirty="0" err="1"/>
              <a:t>Deslauriers</a:t>
            </a:r>
            <a:r>
              <a:rPr lang="en-US" sz="1800" i="1" dirty="0"/>
              <a:t>, </a:t>
            </a:r>
            <a:r>
              <a:rPr lang="en-US" sz="1800" i="1" dirty="0" err="1"/>
              <a:t>Schelew</a:t>
            </a:r>
            <a:r>
              <a:rPr lang="en-US" sz="1800" i="1" dirty="0"/>
              <a:t>, Wieman, Sci. Mag.  May 13, ‘11</a:t>
            </a:r>
          </a:p>
        </p:txBody>
      </p:sp>
    </p:spTree>
    <p:extLst>
      <p:ext uri="{BB962C8B-B14F-4D97-AF65-F5344CB8AC3E}">
        <p14:creationId xmlns:p14="http://schemas.microsoft.com/office/powerpoint/2010/main" val="364242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p:nvPr>
            <p:custDataLst>
              <p:tags r:id="rId1"/>
            </p:custDataLst>
          </p:nvPr>
        </p:nvGraphicFramePr>
        <p:xfrm>
          <a:off x="1828800" y="751118"/>
          <a:ext cx="8229600" cy="5410200"/>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angle 7"/>
          <p:cNvSpPr>
            <a:spLocks noChangeArrowheads="1"/>
          </p:cNvSpPr>
          <p:nvPr>
            <p:custDataLst>
              <p:tags r:id="rId2"/>
            </p:custDataLst>
          </p:nvPr>
        </p:nvSpPr>
        <p:spPr bwMode="auto">
          <a:xfrm>
            <a:off x="8458200" y="1284518"/>
            <a:ext cx="1676400" cy="48006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0000"/>
              </a:solidFill>
              <a:effectLst/>
              <a:uLnTx/>
              <a:uFillTx/>
              <a:latin typeface="Calibri"/>
              <a:ea typeface="+mn-ea"/>
              <a:cs typeface="Arial" charset="0"/>
            </a:endParaRPr>
          </a:p>
        </p:txBody>
      </p:sp>
      <p:sp>
        <p:nvSpPr>
          <p:cNvPr id="6" name="TextBox 5"/>
          <p:cNvSpPr txBox="1"/>
          <p:nvPr/>
        </p:nvSpPr>
        <p:spPr>
          <a:xfrm>
            <a:off x="1828801" y="32028"/>
            <a:ext cx="8910221"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Verdana" pitchFamily="34" charset="0"/>
                <a:ea typeface="+mn-ea"/>
                <a:cs typeface="Arial" charset="0"/>
              </a:rPr>
              <a:t>Similar comparison of teaching methods. Computer science &amp; looking at fail/drop rates over term. </a:t>
            </a:r>
            <a:r>
              <a:rPr kumimoji="0" lang="en-US" sz="2000" b="0" i="0" u="none" strike="noStrike" kern="1200" cap="none" spc="0" normalizeH="0" baseline="0" noProof="0" dirty="0">
                <a:ln>
                  <a:noFill/>
                </a:ln>
                <a:solidFill>
                  <a:prstClr val="black"/>
                </a:solidFill>
                <a:effectLst/>
                <a:uLnTx/>
                <a:uFillTx/>
                <a:latin typeface="Verdana" pitchFamily="34" charset="0"/>
                <a:ea typeface="+mn-ea"/>
                <a:cs typeface="Arial" charset="0"/>
              </a:rPr>
              <a:t>U. Cal. San Diego, </a:t>
            </a:r>
            <a:endParaRPr kumimoji="0" lang="en-US" sz="2000" b="0" i="1" u="none" strike="noStrike" kern="1200" cap="none" spc="0" normalizeH="0" baseline="0" noProof="0" dirty="0">
              <a:ln>
                <a:noFill/>
              </a:ln>
              <a:solidFill>
                <a:prstClr val="black"/>
              </a:solidFill>
              <a:effectLst/>
              <a:uLnTx/>
              <a:uFillTx/>
              <a:latin typeface="Verdana" pitchFamily="34" charset="0"/>
              <a:ea typeface="+mn-ea"/>
              <a:cs typeface="Arial" charset="0"/>
            </a:endParaRPr>
          </a:p>
        </p:txBody>
      </p:sp>
      <p:sp>
        <p:nvSpPr>
          <p:cNvPr id="2" name="TextBox 1"/>
          <p:cNvSpPr txBox="1"/>
          <p:nvPr/>
        </p:nvSpPr>
        <p:spPr>
          <a:xfrm>
            <a:off x="2295767" y="6017607"/>
            <a:ext cx="7976286"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itchFamily="34" charset="0"/>
                <a:ea typeface="+mn-ea"/>
                <a:cs typeface="Arial" charset="0"/>
              </a:rPr>
              <a:t>same 4 instructors, better methods = 1/3 fail rate</a:t>
            </a:r>
          </a:p>
        </p:txBody>
      </p:sp>
      <p:sp>
        <p:nvSpPr>
          <p:cNvPr id="4" name="Rectangle 3">
            <a:extLst>
              <a:ext uri="{FF2B5EF4-FFF2-40B4-BE49-F238E27FC236}">
                <a16:creationId xmlns:a16="http://schemas.microsoft.com/office/drawing/2014/main" id="{B0F8C0E2-4463-455E-AD87-F4909C01C051}"/>
              </a:ext>
            </a:extLst>
          </p:cNvPr>
          <p:cNvSpPr/>
          <p:nvPr/>
        </p:nvSpPr>
        <p:spPr>
          <a:xfrm>
            <a:off x="6874092" y="988234"/>
            <a:ext cx="2606892" cy="3350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79646">
                    <a:lumMod val="10000"/>
                  </a:srgbClr>
                </a:solidFill>
                <a:effectLst/>
                <a:uLnTx/>
                <a:uFillTx/>
                <a:latin typeface="Calibri"/>
                <a:ea typeface="+mn-ea"/>
                <a:cs typeface="+mn-cs"/>
              </a:rPr>
              <a:t>scientific teaching</a:t>
            </a:r>
          </a:p>
        </p:txBody>
      </p:sp>
      <p:sp>
        <p:nvSpPr>
          <p:cNvPr id="8" name="Rectangle 7"/>
          <p:cNvSpPr/>
          <p:nvPr/>
        </p:nvSpPr>
        <p:spPr>
          <a:xfrm>
            <a:off x="1524001" y="6511077"/>
            <a:ext cx="2964273"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Verdana" pitchFamily="34" charset="0"/>
                <a:ea typeface="+mn-ea"/>
                <a:cs typeface="Arial" charset="0"/>
              </a:rPr>
              <a:t>Beth Simon et al., 2012</a:t>
            </a:r>
            <a:endParaRPr kumimoji="0" lang="en-US" sz="1800" b="0" i="0" u="none" strike="noStrike" kern="1200" cap="none" spc="0" normalizeH="0" baseline="0" noProof="0" dirty="0">
              <a:ln>
                <a:noFill/>
              </a:ln>
              <a:solidFill>
                <a:prstClr val="black"/>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3407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Shape 73"/>
        <p:cNvGrpSpPr/>
        <p:nvPr/>
      </p:nvGrpSpPr>
      <p:grpSpPr>
        <a:xfrm>
          <a:off x="0" y="0"/>
          <a:ext cx="0" cy="0"/>
          <a:chOff x="0" y="0"/>
          <a:chExt cx="0" cy="0"/>
        </a:xfrm>
      </p:grpSpPr>
      <p:pic>
        <p:nvPicPr>
          <p:cNvPr id="77" name="Shape 77"/>
          <p:cNvPicPr preferRelativeResize="0"/>
          <p:nvPr/>
        </p:nvPicPr>
        <p:blipFill rotWithShape="1">
          <a:blip r:embed="rId4">
            <a:alphaModFix/>
          </a:blip>
          <a:srcRect t="34757" r="5535" b="8799"/>
          <a:stretch/>
        </p:blipFill>
        <p:spPr>
          <a:xfrm>
            <a:off x="1467634" y="805901"/>
            <a:ext cx="3923207" cy="2222090"/>
          </a:xfrm>
          <a:prstGeom prst="rect">
            <a:avLst/>
          </a:prstGeom>
          <a:noFill/>
          <a:ln>
            <a:noFill/>
          </a:ln>
        </p:spPr>
      </p:pic>
      <p:pic>
        <p:nvPicPr>
          <p:cNvPr id="78" name="Shape 78"/>
          <p:cNvPicPr preferRelativeResize="0"/>
          <p:nvPr/>
        </p:nvPicPr>
        <p:blipFill rotWithShape="1">
          <a:blip r:embed="rId5">
            <a:alphaModFix/>
          </a:blip>
          <a:srcRect t="16717" b="15462"/>
          <a:stretch/>
        </p:blipFill>
        <p:spPr>
          <a:xfrm>
            <a:off x="5862430" y="805901"/>
            <a:ext cx="4354202" cy="2305878"/>
          </a:xfrm>
          <a:prstGeom prst="rect">
            <a:avLst/>
          </a:prstGeom>
          <a:noFill/>
          <a:ln>
            <a:noFill/>
          </a:ln>
        </p:spPr>
      </p:pic>
      <p:sp>
        <p:nvSpPr>
          <p:cNvPr id="10" name="TextBox 9"/>
          <p:cNvSpPr txBox="1"/>
          <p:nvPr/>
        </p:nvSpPr>
        <p:spPr>
          <a:xfrm>
            <a:off x="637311" y="3229845"/>
            <a:ext cx="10594108" cy="1200329"/>
          </a:xfrm>
          <a:prstGeom prst="rect">
            <a:avLst/>
          </a:prstGeom>
          <a:noFill/>
          <a:ln>
            <a:solidFill>
              <a:schemeClr val="tx2"/>
            </a:solidFill>
          </a:ln>
        </p:spPr>
        <p:txBody>
          <a:bodyPr wrap="square" rtlCol="0">
            <a:spAutoFit/>
          </a:bodyPr>
          <a:lstStyle/>
          <a:p>
            <a:pPr fontAlgn="auto">
              <a:spcBef>
                <a:spcPts val="0"/>
              </a:spcBef>
              <a:spcAft>
                <a:spcPts val="0"/>
              </a:spcAft>
              <a:defRPr/>
            </a:pPr>
            <a:r>
              <a:rPr lang="en-US" sz="1800" i="1" kern="0" dirty="0">
                <a:cs typeface="Arial" pitchFamily="34" charset="0"/>
              </a:rPr>
              <a:t>Design and implementation: Jones, Madison, Wieman, Transforming a fourth-year modern optics course using a deliberate practice framework, Phys Rev ST – Phys Ed Res, V. 11(2), 020108-1-16 (2015).  </a:t>
            </a:r>
            <a:r>
              <a:rPr lang="en-US" sz="1800" b="1" i="1" u="sng" kern="0" dirty="0">
                <a:cs typeface="Arial" pitchFamily="34" charset="0"/>
              </a:rPr>
              <a:t>1 standard deviation improvement</a:t>
            </a:r>
          </a:p>
          <a:p>
            <a:pPr fontAlgn="auto">
              <a:spcBef>
                <a:spcPts val="0"/>
              </a:spcBef>
              <a:spcAft>
                <a:spcPts val="0"/>
              </a:spcAft>
              <a:defRPr/>
            </a:pPr>
            <a:r>
              <a:rPr lang="en-US" sz="1800" kern="0" dirty="0">
                <a:solidFill>
                  <a:schemeClr val="accent2"/>
                </a:solidFill>
                <a:cs typeface="Arial" pitchFamily="34" charset="0"/>
              </a:rPr>
              <a:t>Worksheets</a:t>
            </a:r>
          </a:p>
        </p:txBody>
      </p:sp>
      <p:sp>
        <p:nvSpPr>
          <p:cNvPr id="3" name="TextBox 2"/>
          <p:cNvSpPr txBox="1"/>
          <p:nvPr/>
        </p:nvSpPr>
        <p:spPr>
          <a:xfrm>
            <a:off x="1467634" y="210141"/>
            <a:ext cx="8748998" cy="523220"/>
          </a:xfrm>
          <a:prstGeom prst="rect">
            <a:avLst/>
          </a:prstGeom>
          <a:noFill/>
        </p:spPr>
        <p:txBody>
          <a:bodyPr wrap="none" rtlCol="0">
            <a:spAutoFit/>
          </a:bodyPr>
          <a:lstStyle/>
          <a:p>
            <a:r>
              <a:rPr lang="en-US" sz="2800" dirty="0"/>
              <a:t>Research-based instruction—Advanced Courses</a:t>
            </a:r>
          </a:p>
        </p:txBody>
      </p:sp>
      <p:sp>
        <p:nvSpPr>
          <p:cNvPr id="6" name="TextBox 5">
            <a:extLst>
              <a:ext uri="{FF2B5EF4-FFF2-40B4-BE49-F238E27FC236}">
                <a16:creationId xmlns:a16="http://schemas.microsoft.com/office/drawing/2014/main" id="{40DEDA3B-EA80-4B70-8161-4CFE8BA64ED9}"/>
              </a:ext>
            </a:extLst>
          </p:cNvPr>
          <p:cNvSpPr txBox="1"/>
          <p:nvPr/>
        </p:nvSpPr>
        <p:spPr>
          <a:xfrm>
            <a:off x="2003343" y="5062810"/>
            <a:ext cx="4807726" cy="461665"/>
          </a:xfrm>
          <a:prstGeom prst="rect">
            <a:avLst/>
          </a:prstGeom>
          <a:noFill/>
        </p:spPr>
        <p:txBody>
          <a:bodyPr wrap="none" rtlCol="0">
            <a:spAutoFit/>
          </a:bodyPr>
          <a:lstStyle/>
          <a:p>
            <a:r>
              <a:rPr lang="en-US" i="1" dirty="0">
                <a:solidFill>
                  <a:srgbClr val="0033CC"/>
                </a:solidFill>
              </a:rPr>
              <a:t>8 physics courses 2</a:t>
            </a:r>
            <a:r>
              <a:rPr lang="en-US" i="1" baseline="30000" dirty="0">
                <a:solidFill>
                  <a:srgbClr val="0033CC"/>
                </a:solidFill>
              </a:rPr>
              <a:t>nd</a:t>
            </a:r>
            <a:r>
              <a:rPr lang="en-US" i="1" dirty="0">
                <a:solidFill>
                  <a:srgbClr val="0033CC"/>
                </a:solidFill>
              </a:rPr>
              <a:t>-4</a:t>
            </a:r>
            <a:r>
              <a:rPr lang="en-US" i="1" baseline="30000" dirty="0">
                <a:solidFill>
                  <a:srgbClr val="0033CC"/>
                </a:solidFill>
              </a:rPr>
              <a:t>th</a:t>
            </a:r>
            <a:r>
              <a:rPr lang="en-US" i="1" dirty="0">
                <a:solidFill>
                  <a:srgbClr val="0033CC"/>
                </a:solidFill>
              </a:rPr>
              <a:t> year</a:t>
            </a:r>
          </a:p>
        </p:txBody>
      </p:sp>
      <p:sp>
        <p:nvSpPr>
          <p:cNvPr id="7" name="TextBox 6">
            <a:extLst>
              <a:ext uri="{FF2B5EF4-FFF2-40B4-BE49-F238E27FC236}">
                <a16:creationId xmlns:a16="http://schemas.microsoft.com/office/drawing/2014/main" id="{08B7B36D-B4DE-4124-96C5-E8F4C533D41E}"/>
              </a:ext>
            </a:extLst>
          </p:cNvPr>
          <p:cNvSpPr txBox="1"/>
          <p:nvPr/>
        </p:nvSpPr>
        <p:spPr>
          <a:xfrm>
            <a:off x="1487368" y="4596887"/>
            <a:ext cx="7806945" cy="461665"/>
          </a:xfrm>
          <a:prstGeom prst="rect">
            <a:avLst/>
          </a:prstGeom>
          <a:noFill/>
        </p:spPr>
        <p:txBody>
          <a:bodyPr wrap="none" rtlCol="0">
            <a:spAutoFit/>
          </a:bodyPr>
          <a:lstStyle/>
          <a:p>
            <a:r>
              <a:rPr lang="en-US" dirty="0"/>
              <a:t>Transformed teaching of Stanford physics majors</a:t>
            </a:r>
          </a:p>
        </p:txBody>
      </p:sp>
      <p:sp>
        <p:nvSpPr>
          <p:cNvPr id="2" name="TextBox 1">
            <a:extLst>
              <a:ext uri="{FF2B5EF4-FFF2-40B4-BE49-F238E27FC236}">
                <a16:creationId xmlns:a16="http://schemas.microsoft.com/office/drawing/2014/main" id="{4D064188-89DB-4CB4-B3E8-081D8147B27E}"/>
              </a:ext>
            </a:extLst>
          </p:cNvPr>
          <p:cNvSpPr txBox="1"/>
          <p:nvPr/>
        </p:nvSpPr>
        <p:spPr>
          <a:xfrm>
            <a:off x="1929452" y="5667378"/>
            <a:ext cx="6529160" cy="769441"/>
          </a:xfrm>
          <a:prstGeom prst="rect">
            <a:avLst/>
          </a:prstGeom>
          <a:noFill/>
        </p:spPr>
        <p:txBody>
          <a:bodyPr wrap="none" rtlCol="0">
            <a:spAutoFit/>
          </a:bodyPr>
          <a:lstStyle/>
          <a:p>
            <a:r>
              <a:rPr lang="en-US" dirty="0"/>
              <a:t>Also works well for graduate courses</a:t>
            </a:r>
          </a:p>
          <a:p>
            <a:r>
              <a:rPr lang="en-US" sz="2000" i="1" dirty="0"/>
              <a:t>(P. Lepage Quant. Field Theo.  Am J. Phys. 2021)</a:t>
            </a:r>
          </a:p>
        </p:txBody>
      </p:sp>
    </p:spTree>
    <p:extLst>
      <p:ext uri="{BB962C8B-B14F-4D97-AF65-F5344CB8AC3E}">
        <p14:creationId xmlns:p14="http://schemas.microsoft.com/office/powerpoint/2010/main" val="30110998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703666" y="1454000"/>
            <a:ext cx="1661835" cy="391588"/>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457189" fontAlgn="auto">
              <a:lnSpc>
                <a:spcPct val="80000"/>
              </a:lnSpc>
              <a:spcAft>
                <a:spcPts val="0"/>
              </a:spcAft>
              <a:defRPr/>
            </a:pPr>
            <a:endParaRPr lang="en-US" sz="2000">
              <a:solidFill>
                <a:srgbClr val="0000FF"/>
              </a:solidFill>
              <a:latin typeface="Calibri"/>
              <a:cs typeface="Calibri"/>
            </a:endParaRPr>
          </a:p>
        </p:txBody>
      </p:sp>
      <p:sp>
        <p:nvSpPr>
          <p:cNvPr id="7" name="Subtitle 2"/>
          <p:cNvSpPr txBox="1">
            <a:spLocks/>
          </p:cNvSpPr>
          <p:nvPr/>
        </p:nvSpPr>
        <p:spPr>
          <a:xfrm>
            <a:off x="1899437" y="806196"/>
            <a:ext cx="1661835" cy="607488"/>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457189" fontAlgn="auto">
              <a:lnSpc>
                <a:spcPct val="80000"/>
              </a:lnSpc>
              <a:spcAft>
                <a:spcPts val="0"/>
              </a:spcAft>
              <a:defRPr/>
            </a:pPr>
            <a:r>
              <a:rPr lang="en-US" sz="2400" b="1">
                <a:solidFill>
                  <a:srgbClr val="000000"/>
                </a:solidFill>
                <a:latin typeface="Calibri"/>
                <a:cs typeface="Calibri"/>
              </a:rPr>
              <a:t>Actions</a:t>
            </a:r>
          </a:p>
        </p:txBody>
      </p:sp>
      <p:sp>
        <p:nvSpPr>
          <p:cNvPr id="9" name="Subtitle 2"/>
          <p:cNvSpPr txBox="1">
            <a:spLocks/>
          </p:cNvSpPr>
          <p:nvPr/>
        </p:nvSpPr>
        <p:spPr>
          <a:xfrm>
            <a:off x="5327650" y="806196"/>
            <a:ext cx="1661835" cy="607488"/>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457189" fontAlgn="auto">
              <a:lnSpc>
                <a:spcPct val="80000"/>
              </a:lnSpc>
              <a:spcAft>
                <a:spcPts val="0"/>
              </a:spcAft>
              <a:defRPr/>
            </a:pPr>
            <a:r>
              <a:rPr lang="en-US" sz="2400" b="1">
                <a:solidFill>
                  <a:srgbClr val="312C94"/>
                </a:solidFill>
                <a:latin typeface="Calibri"/>
                <a:cs typeface="Calibri"/>
              </a:rPr>
              <a:t>Students</a:t>
            </a:r>
          </a:p>
        </p:txBody>
      </p:sp>
      <p:sp>
        <p:nvSpPr>
          <p:cNvPr id="10" name="Subtitle 2"/>
          <p:cNvSpPr txBox="1">
            <a:spLocks/>
          </p:cNvSpPr>
          <p:nvPr/>
        </p:nvSpPr>
        <p:spPr>
          <a:xfrm>
            <a:off x="8249584" y="806196"/>
            <a:ext cx="1890435" cy="607488"/>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457189" fontAlgn="auto">
              <a:lnSpc>
                <a:spcPct val="80000"/>
              </a:lnSpc>
              <a:spcAft>
                <a:spcPts val="0"/>
              </a:spcAft>
              <a:defRPr/>
            </a:pPr>
            <a:r>
              <a:rPr lang="en-US" sz="2400" b="1">
                <a:solidFill>
                  <a:srgbClr val="C00000"/>
                </a:solidFill>
                <a:latin typeface="Calibri"/>
                <a:cs typeface="Calibri"/>
              </a:rPr>
              <a:t>Instructors</a:t>
            </a:r>
          </a:p>
        </p:txBody>
      </p:sp>
      <p:grpSp>
        <p:nvGrpSpPr>
          <p:cNvPr id="2" name="Group 1">
            <a:extLst>
              <a:ext uri="{FF2B5EF4-FFF2-40B4-BE49-F238E27FC236}">
                <a16:creationId xmlns:a16="http://schemas.microsoft.com/office/drawing/2014/main" id="{B0063C81-06AE-46E7-A6C3-4978A43E3B8F}"/>
              </a:ext>
            </a:extLst>
          </p:cNvPr>
          <p:cNvGrpSpPr/>
          <p:nvPr/>
        </p:nvGrpSpPr>
        <p:grpSpPr>
          <a:xfrm>
            <a:off x="1935234" y="1211113"/>
            <a:ext cx="8828016" cy="4051451"/>
            <a:chOff x="411234" y="1211112"/>
            <a:chExt cx="8828016" cy="4051451"/>
          </a:xfrm>
        </p:grpSpPr>
        <p:sp>
          <p:nvSpPr>
            <p:cNvPr id="5" name="Subtitle 2"/>
            <p:cNvSpPr txBox="1">
              <a:spLocks/>
            </p:cNvSpPr>
            <p:nvPr/>
          </p:nvSpPr>
          <p:spPr>
            <a:xfrm>
              <a:off x="3184526" y="1273025"/>
              <a:ext cx="2842935" cy="569388"/>
            </a:xfrm>
            <a:prstGeom prst="rect">
              <a:avLst/>
            </a:prstGeom>
            <a:ln>
              <a:noFill/>
            </a:ln>
          </p:spPr>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457189" fontAlgn="auto">
                <a:lnSpc>
                  <a:spcPct val="80000"/>
                </a:lnSpc>
                <a:spcAft>
                  <a:spcPts val="0"/>
                </a:spcAft>
                <a:defRPr/>
              </a:pPr>
              <a:r>
                <a:rPr lang="en-US" sz="2000" dirty="0">
                  <a:solidFill>
                    <a:srgbClr val="312C94"/>
                  </a:solidFill>
                  <a:latin typeface="Calibri"/>
                  <a:cs typeface="Calibri"/>
                </a:rPr>
                <a:t>Complete targeted reading</a:t>
              </a:r>
            </a:p>
          </p:txBody>
        </p:sp>
        <p:sp>
          <p:nvSpPr>
            <p:cNvPr id="6" name="Subtitle 2"/>
            <p:cNvSpPr txBox="1">
              <a:spLocks/>
            </p:cNvSpPr>
            <p:nvPr/>
          </p:nvSpPr>
          <p:spPr>
            <a:xfrm>
              <a:off x="6249334" y="1268263"/>
              <a:ext cx="2842935" cy="569388"/>
            </a:xfrm>
            <a:prstGeom prst="rect">
              <a:avLst/>
            </a:prstGeom>
            <a:ln>
              <a:noFill/>
            </a:ln>
          </p:spPr>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457189" fontAlgn="auto">
                <a:lnSpc>
                  <a:spcPct val="80000"/>
                </a:lnSpc>
                <a:spcAft>
                  <a:spcPts val="0"/>
                </a:spcAft>
                <a:defRPr/>
              </a:pPr>
              <a:r>
                <a:rPr lang="en-US" sz="2000" dirty="0">
                  <a:solidFill>
                    <a:srgbClr val="C00000"/>
                  </a:solidFill>
                  <a:latin typeface="Calibri"/>
                  <a:cs typeface="Calibri"/>
                </a:rPr>
                <a:t>Formulate/review activities</a:t>
              </a:r>
            </a:p>
          </p:txBody>
        </p:sp>
        <p:sp>
          <p:nvSpPr>
            <p:cNvPr id="8" name="Subtitle 2"/>
            <p:cNvSpPr txBox="1">
              <a:spLocks/>
            </p:cNvSpPr>
            <p:nvPr/>
          </p:nvSpPr>
          <p:spPr>
            <a:xfrm>
              <a:off x="565936" y="1211112"/>
              <a:ext cx="1661835" cy="607488"/>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457189" fontAlgn="auto">
                <a:lnSpc>
                  <a:spcPct val="80000"/>
                </a:lnSpc>
                <a:spcAft>
                  <a:spcPts val="0"/>
                </a:spcAft>
                <a:defRPr/>
              </a:pPr>
              <a:r>
                <a:rPr lang="en-US" sz="2000" dirty="0">
                  <a:solidFill>
                    <a:srgbClr val="000000"/>
                  </a:solidFill>
                  <a:latin typeface="Calibri"/>
                  <a:cs typeface="Calibri"/>
                </a:rPr>
                <a:t>Preparation</a:t>
              </a:r>
            </a:p>
          </p:txBody>
        </p:sp>
        <p:sp>
          <p:nvSpPr>
            <p:cNvPr id="11" name="Rectangle 10"/>
            <p:cNvSpPr/>
            <p:nvPr/>
          </p:nvSpPr>
          <p:spPr>
            <a:xfrm>
              <a:off x="3208338" y="1244450"/>
              <a:ext cx="5739467" cy="588439"/>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fontAlgn="auto">
                <a:spcBef>
                  <a:spcPts val="0"/>
                </a:spcBef>
                <a:spcAft>
                  <a:spcPts val="0"/>
                </a:spcAft>
                <a:defRPr/>
              </a:pPr>
              <a:endParaRPr lang="en-US" sz="1800" kern="0">
                <a:solidFill>
                  <a:sysClr val="windowText" lastClr="000000"/>
                </a:solidFill>
                <a:latin typeface="Calibri"/>
              </a:endParaRPr>
            </a:p>
          </p:txBody>
        </p:sp>
        <p:grpSp>
          <p:nvGrpSpPr>
            <p:cNvPr id="12" name="Group 11"/>
            <p:cNvGrpSpPr/>
            <p:nvPr/>
          </p:nvGrpSpPr>
          <p:grpSpPr>
            <a:xfrm>
              <a:off x="411234" y="1828800"/>
              <a:ext cx="8574673" cy="869285"/>
              <a:chOff x="377894" y="2568194"/>
              <a:chExt cx="8574673" cy="869285"/>
            </a:xfrm>
          </p:grpSpPr>
          <p:sp>
            <p:nvSpPr>
              <p:cNvPr id="13" name="Subtitle 2"/>
              <p:cNvSpPr txBox="1">
                <a:spLocks/>
              </p:cNvSpPr>
              <p:nvPr/>
            </p:nvSpPr>
            <p:spPr>
              <a:xfrm>
                <a:off x="377894" y="2829991"/>
                <a:ext cx="1851401" cy="607488"/>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457189" fontAlgn="auto">
                  <a:lnSpc>
                    <a:spcPct val="80000"/>
                  </a:lnSpc>
                  <a:spcAft>
                    <a:spcPts val="0"/>
                  </a:spcAft>
                  <a:defRPr/>
                </a:pPr>
                <a:r>
                  <a:rPr lang="en-US" sz="2000">
                    <a:solidFill>
                      <a:srgbClr val="000000"/>
                    </a:solidFill>
                    <a:latin typeface="Calibri"/>
                    <a:cs typeface="Calibri"/>
                  </a:rPr>
                  <a:t>Introduction</a:t>
                </a:r>
                <a:br>
                  <a:rPr lang="en-US" sz="2000">
                    <a:solidFill>
                      <a:srgbClr val="000000"/>
                    </a:solidFill>
                    <a:latin typeface="Calibri"/>
                    <a:cs typeface="Calibri"/>
                  </a:rPr>
                </a:br>
                <a:r>
                  <a:rPr lang="en-US" sz="2000">
                    <a:solidFill>
                      <a:srgbClr val="000000"/>
                    </a:solidFill>
                    <a:latin typeface="Calibri"/>
                    <a:cs typeface="Calibri"/>
                  </a:rPr>
                  <a:t>(2-3 min)</a:t>
                </a:r>
              </a:p>
            </p:txBody>
          </p:sp>
          <p:grpSp>
            <p:nvGrpSpPr>
              <p:cNvPr id="14" name="Group 13"/>
              <p:cNvGrpSpPr/>
              <p:nvPr/>
            </p:nvGrpSpPr>
            <p:grpSpPr>
              <a:xfrm>
                <a:off x="3186300" y="2568194"/>
                <a:ext cx="5766267" cy="850235"/>
                <a:chOff x="3186300" y="2568194"/>
                <a:chExt cx="5766267" cy="850235"/>
              </a:xfrm>
            </p:grpSpPr>
            <p:sp>
              <p:nvSpPr>
                <p:cNvPr id="15" name="Subtitle 2"/>
                <p:cNvSpPr txBox="1">
                  <a:spLocks/>
                </p:cNvSpPr>
                <p:nvPr/>
              </p:nvSpPr>
              <p:spPr>
                <a:xfrm>
                  <a:off x="3213100" y="2849041"/>
                  <a:ext cx="2842934" cy="569388"/>
                </a:xfrm>
                <a:prstGeom prst="rect">
                  <a:avLst/>
                </a:prstGeom>
                <a:ln>
                  <a:noFill/>
                </a:ln>
              </p:spPr>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457189" fontAlgn="auto">
                    <a:lnSpc>
                      <a:spcPct val="80000"/>
                    </a:lnSpc>
                    <a:spcAft>
                      <a:spcPts val="0"/>
                    </a:spcAft>
                    <a:defRPr/>
                  </a:pPr>
                  <a:r>
                    <a:rPr lang="en-US" sz="2000">
                      <a:solidFill>
                        <a:srgbClr val="312C94"/>
                      </a:solidFill>
                      <a:latin typeface="Calibri"/>
                      <a:cs typeface="Calibri"/>
                    </a:rPr>
                    <a:t>Listen/ask questions on reading</a:t>
                  </a:r>
                </a:p>
              </p:txBody>
            </p:sp>
            <p:sp>
              <p:nvSpPr>
                <p:cNvPr id="16" name="Subtitle 2"/>
                <p:cNvSpPr txBox="1">
                  <a:spLocks/>
                </p:cNvSpPr>
                <p:nvPr/>
              </p:nvSpPr>
              <p:spPr>
                <a:xfrm>
                  <a:off x="6607465" y="2849041"/>
                  <a:ext cx="2345102" cy="569388"/>
                </a:xfrm>
                <a:prstGeom prst="rect">
                  <a:avLst/>
                </a:prstGeom>
                <a:ln>
                  <a:noFill/>
                </a:ln>
              </p:spPr>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457189" fontAlgn="auto">
                    <a:lnSpc>
                      <a:spcPct val="80000"/>
                    </a:lnSpc>
                    <a:spcAft>
                      <a:spcPts val="0"/>
                    </a:spcAft>
                    <a:defRPr/>
                  </a:pPr>
                  <a:r>
                    <a:rPr lang="en-US" sz="2000">
                      <a:solidFill>
                        <a:srgbClr val="C00000"/>
                      </a:solidFill>
                      <a:latin typeface="Calibri"/>
                      <a:cs typeface="Calibri"/>
                    </a:rPr>
                    <a:t>Introduce goals of the day</a:t>
                  </a:r>
                </a:p>
              </p:txBody>
            </p:sp>
            <p:sp>
              <p:nvSpPr>
                <p:cNvPr id="17" name="Rectangle 16"/>
                <p:cNvSpPr/>
                <p:nvPr/>
              </p:nvSpPr>
              <p:spPr>
                <a:xfrm>
                  <a:off x="3186300" y="2823640"/>
                  <a:ext cx="5739467" cy="588438"/>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fontAlgn="auto">
                    <a:spcBef>
                      <a:spcPts val="0"/>
                    </a:spcBef>
                    <a:spcAft>
                      <a:spcPts val="0"/>
                    </a:spcAft>
                    <a:defRPr/>
                  </a:pPr>
                  <a:endParaRPr lang="en-US" sz="1800" kern="0">
                    <a:solidFill>
                      <a:sysClr val="windowText" lastClr="000000"/>
                    </a:solidFill>
                    <a:latin typeface="Calibri"/>
                  </a:endParaRPr>
                </a:p>
              </p:txBody>
            </p:sp>
            <p:sp>
              <p:nvSpPr>
                <p:cNvPr id="18" name="Down Arrow 17"/>
                <p:cNvSpPr/>
                <p:nvPr/>
              </p:nvSpPr>
              <p:spPr>
                <a:xfrm>
                  <a:off x="5681851" y="2568194"/>
                  <a:ext cx="801033" cy="242746"/>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fontAlgn="auto">
                    <a:spcBef>
                      <a:spcPts val="0"/>
                    </a:spcBef>
                    <a:spcAft>
                      <a:spcPts val="0"/>
                    </a:spcAft>
                    <a:defRPr/>
                  </a:pPr>
                  <a:endParaRPr lang="en-US" sz="1800" kern="0">
                    <a:solidFill>
                      <a:sysClr val="windowText" lastClr="000000"/>
                    </a:solidFill>
                    <a:latin typeface="Calibri"/>
                  </a:endParaRPr>
                </a:p>
              </p:txBody>
            </p:sp>
          </p:grpSp>
        </p:grpSp>
        <p:grpSp>
          <p:nvGrpSpPr>
            <p:cNvPr id="19" name="Group 18"/>
            <p:cNvGrpSpPr/>
            <p:nvPr/>
          </p:nvGrpSpPr>
          <p:grpSpPr>
            <a:xfrm>
              <a:off x="487433" y="2643186"/>
              <a:ext cx="8714372" cy="1143390"/>
              <a:chOff x="377894" y="3577844"/>
              <a:chExt cx="8714372" cy="1143390"/>
            </a:xfrm>
          </p:grpSpPr>
          <p:sp>
            <p:nvSpPr>
              <p:cNvPr id="20" name="Subtitle 2"/>
              <p:cNvSpPr txBox="1">
                <a:spLocks/>
              </p:cNvSpPr>
              <p:nvPr/>
            </p:nvSpPr>
            <p:spPr>
              <a:xfrm>
                <a:off x="377894" y="3965585"/>
                <a:ext cx="1851401" cy="607488"/>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457189" fontAlgn="auto">
                  <a:lnSpc>
                    <a:spcPct val="80000"/>
                  </a:lnSpc>
                  <a:spcAft>
                    <a:spcPts val="0"/>
                  </a:spcAft>
                  <a:defRPr/>
                </a:pPr>
                <a:r>
                  <a:rPr lang="en-US" sz="2000">
                    <a:solidFill>
                      <a:srgbClr val="000000"/>
                    </a:solidFill>
                    <a:latin typeface="Calibri"/>
                    <a:cs typeface="Calibri"/>
                  </a:rPr>
                  <a:t>Activity</a:t>
                </a:r>
                <a:br>
                  <a:rPr lang="en-US" sz="2000">
                    <a:solidFill>
                      <a:srgbClr val="000000"/>
                    </a:solidFill>
                    <a:latin typeface="Calibri"/>
                    <a:cs typeface="Calibri"/>
                  </a:rPr>
                </a:br>
                <a:r>
                  <a:rPr lang="en-US" sz="2000">
                    <a:solidFill>
                      <a:srgbClr val="000000"/>
                    </a:solidFill>
                    <a:latin typeface="Calibri"/>
                    <a:cs typeface="Calibri"/>
                  </a:rPr>
                  <a:t>(10-15 min)</a:t>
                </a:r>
              </a:p>
            </p:txBody>
          </p:sp>
          <p:grpSp>
            <p:nvGrpSpPr>
              <p:cNvPr id="21" name="Group 20"/>
              <p:cNvGrpSpPr/>
              <p:nvPr/>
            </p:nvGrpSpPr>
            <p:grpSpPr>
              <a:xfrm>
                <a:off x="3163233" y="3577844"/>
                <a:ext cx="5929033" cy="1143390"/>
                <a:chOff x="3163233" y="3577844"/>
                <a:chExt cx="5929033" cy="1143390"/>
              </a:xfrm>
            </p:grpSpPr>
            <p:sp>
              <p:nvSpPr>
                <p:cNvPr id="22" name="Subtitle 2"/>
                <p:cNvSpPr txBox="1">
                  <a:spLocks/>
                </p:cNvSpPr>
                <p:nvPr/>
              </p:nvSpPr>
              <p:spPr>
                <a:xfrm>
                  <a:off x="3213100" y="3984635"/>
                  <a:ext cx="2842934" cy="569388"/>
                </a:xfrm>
                <a:prstGeom prst="rect">
                  <a:avLst/>
                </a:prstGeom>
                <a:ln>
                  <a:noFill/>
                </a:ln>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457189" fontAlgn="auto">
                    <a:lnSpc>
                      <a:spcPct val="80000"/>
                    </a:lnSpc>
                    <a:spcAft>
                      <a:spcPts val="0"/>
                    </a:spcAft>
                    <a:defRPr/>
                  </a:pPr>
                  <a:r>
                    <a:rPr lang="en-US" sz="2000">
                      <a:solidFill>
                        <a:srgbClr val="312C94"/>
                      </a:solidFill>
                      <a:latin typeface="Calibri"/>
                      <a:cs typeface="Calibri"/>
                    </a:rPr>
                    <a:t>Group work on activities</a:t>
                  </a:r>
                </a:p>
              </p:txBody>
            </p:sp>
            <p:sp>
              <p:nvSpPr>
                <p:cNvPr id="23" name="Subtitle 2"/>
                <p:cNvSpPr txBox="1">
                  <a:spLocks/>
                </p:cNvSpPr>
                <p:nvPr/>
              </p:nvSpPr>
              <p:spPr>
                <a:xfrm>
                  <a:off x="6248399" y="3817424"/>
                  <a:ext cx="2843867" cy="903810"/>
                </a:xfrm>
                <a:prstGeom prst="rect">
                  <a:avLst/>
                </a:prstGeom>
                <a:ln>
                  <a:noFill/>
                </a:ln>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457189" fontAlgn="auto">
                    <a:lnSpc>
                      <a:spcPct val="80000"/>
                    </a:lnSpc>
                    <a:spcAft>
                      <a:spcPts val="0"/>
                    </a:spcAft>
                    <a:defRPr/>
                  </a:pPr>
                  <a:r>
                    <a:rPr lang="en-US" sz="2000" dirty="0">
                      <a:solidFill>
                        <a:srgbClr val="C00000"/>
                      </a:solidFill>
                      <a:latin typeface="Calibri"/>
                      <a:cs typeface="Calibri"/>
                    </a:rPr>
                    <a:t>Circulate, answer questions &amp; assess students</a:t>
                  </a:r>
                </a:p>
              </p:txBody>
            </p:sp>
            <p:sp>
              <p:nvSpPr>
                <p:cNvPr id="24" name="Rectangle 23"/>
                <p:cNvSpPr/>
                <p:nvPr/>
              </p:nvSpPr>
              <p:spPr>
                <a:xfrm>
                  <a:off x="3163233" y="3825902"/>
                  <a:ext cx="5739467" cy="895332"/>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fontAlgn="auto">
                    <a:spcBef>
                      <a:spcPts val="0"/>
                    </a:spcBef>
                    <a:spcAft>
                      <a:spcPts val="0"/>
                    </a:spcAft>
                    <a:defRPr/>
                  </a:pPr>
                  <a:endParaRPr lang="en-US" sz="1800" kern="0">
                    <a:solidFill>
                      <a:sysClr val="windowText" lastClr="000000"/>
                    </a:solidFill>
                    <a:latin typeface="Calibri"/>
                  </a:endParaRPr>
                </a:p>
              </p:txBody>
            </p:sp>
            <p:sp>
              <p:nvSpPr>
                <p:cNvPr id="25" name="Down Arrow 24"/>
                <p:cNvSpPr/>
                <p:nvPr/>
              </p:nvSpPr>
              <p:spPr>
                <a:xfrm>
                  <a:off x="5696139" y="3577844"/>
                  <a:ext cx="801033" cy="284047"/>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fontAlgn="auto">
                    <a:spcBef>
                      <a:spcPts val="0"/>
                    </a:spcBef>
                    <a:spcAft>
                      <a:spcPts val="0"/>
                    </a:spcAft>
                    <a:defRPr/>
                  </a:pPr>
                  <a:endParaRPr lang="en-US" sz="1800" kern="0">
                    <a:solidFill>
                      <a:sysClr val="windowText" lastClr="000000"/>
                    </a:solidFill>
                    <a:latin typeface="Calibri"/>
                  </a:endParaRPr>
                </a:p>
              </p:txBody>
            </p:sp>
          </p:grpSp>
        </p:grpSp>
        <p:grpSp>
          <p:nvGrpSpPr>
            <p:cNvPr id="26" name="Group 25"/>
            <p:cNvGrpSpPr/>
            <p:nvPr/>
          </p:nvGrpSpPr>
          <p:grpSpPr>
            <a:xfrm>
              <a:off x="524877" y="3693862"/>
              <a:ext cx="8714373" cy="1287714"/>
              <a:chOff x="377894" y="4728518"/>
              <a:chExt cx="8714373" cy="1507182"/>
            </a:xfrm>
          </p:grpSpPr>
          <p:sp>
            <p:nvSpPr>
              <p:cNvPr id="27" name="Subtitle 2"/>
              <p:cNvSpPr txBox="1">
                <a:spLocks/>
              </p:cNvSpPr>
              <p:nvPr/>
            </p:nvSpPr>
            <p:spPr>
              <a:xfrm>
                <a:off x="377894" y="5313895"/>
                <a:ext cx="1851401" cy="607488"/>
              </a:xfrm>
              <a:prstGeom prst="rect">
                <a:avLst/>
              </a:prstGeom>
            </p:spPr>
            <p:txBody>
              <a:bodyPr vert="horz" lIns="91440" tIns="45720" rIns="91440" bIns="45720" rtlCol="0" anchor="ctr">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457189" fontAlgn="auto">
                  <a:lnSpc>
                    <a:spcPct val="80000"/>
                  </a:lnSpc>
                  <a:spcAft>
                    <a:spcPts val="0"/>
                  </a:spcAft>
                  <a:defRPr/>
                </a:pPr>
                <a:r>
                  <a:rPr lang="en-US" sz="2000">
                    <a:solidFill>
                      <a:prstClr val="black"/>
                    </a:solidFill>
                    <a:latin typeface="Calibri"/>
                    <a:cs typeface="Calibri"/>
                  </a:rPr>
                  <a:t>Feedback</a:t>
                </a:r>
              </a:p>
              <a:p>
                <a:pPr algn="l" defTabSz="457189" fontAlgn="auto">
                  <a:lnSpc>
                    <a:spcPct val="80000"/>
                  </a:lnSpc>
                  <a:spcAft>
                    <a:spcPts val="0"/>
                  </a:spcAft>
                  <a:defRPr/>
                </a:pPr>
                <a:r>
                  <a:rPr lang="en-US" sz="2000">
                    <a:solidFill>
                      <a:prstClr val="black"/>
                    </a:solidFill>
                    <a:latin typeface="Calibri"/>
                    <a:cs typeface="Calibri"/>
                  </a:rPr>
                  <a:t>(5-10 min)</a:t>
                </a:r>
              </a:p>
            </p:txBody>
          </p:sp>
          <p:grpSp>
            <p:nvGrpSpPr>
              <p:cNvPr id="28" name="Group 27"/>
              <p:cNvGrpSpPr/>
              <p:nvPr/>
            </p:nvGrpSpPr>
            <p:grpSpPr>
              <a:xfrm>
                <a:off x="3213100" y="4728518"/>
                <a:ext cx="5879167" cy="1507182"/>
                <a:chOff x="3213100" y="4728518"/>
                <a:chExt cx="5879167" cy="1507182"/>
              </a:xfrm>
            </p:grpSpPr>
            <p:sp>
              <p:nvSpPr>
                <p:cNvPr id="29" name="Subtitle 2"/>
                <p:cNvSpPr txBox="1">
                  <a:spLocks/>
                </p:cNvSpPr>
                <p:nvPr/>
              </p:nvSpPr>
              <p:spPr>
                <a:xfrm>
                  <a:off x="3213100" y="5107528"/>
                  <a:ext cx="2842934" cy="1071022"/>
                </a:xfrm>
                <a:prstGeom prst="rect">
                  <a:avLst/>
                </a:prstGeom>
                <a:ln>
                  <a:noFill/>
                </a:ln>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457189" fontAlgn="auto">
                    <a:lnSpc>
                      <a:spcPct val="80000"/>
                    </a:lnSpc>
                    <a:spcAft>
                      <a:spcPts val="0"/>
                    </a:spcAft>
                    <a:defRPr/>
                  </a:pPr>
                  <a:r>
                    <a:rPr lang="en-US" sz="2000" dirty="0">
                      <a:solidFill>
                        <a:srgbClr val="312C94"/>
                      </a:solidFill>
                      <a:latin typeface="Calibri"/>
                      <a:cs typeface="Calibri"/>
                    </a:rPr>
                    <a:t>Listen/ask questions, provide solutions &amp; reasoning when called on</a:t>
                  </a:r>
                </a:p>
              </p:txBody>
            </p:sp>
            <p:sp>
              <p:nvSpPr>
                <p:cNvPr id="30" name="Subtitle 2"/>
                <p:cNvSpPr txBox="1">
                  <a:spLocks/>
                </p:cNvSpPr>
                <p:nvPr/>
              </p:nvSpPr>
              <p:spPr>
                <a:xfrm>
                  <a:off x="6482671" y="5151978"/>
                  <a:ext cx="2609596" cy="982122"/>
                </a:xfrm>
                <a:prstGeom prst="rect">
                  <a:avLst/>
                </a:prstGeom>
                <a:ln>
                  <a:noFill/>
                </a:ln>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457189" fontAlgn="auto">
                    <a:lnSpc>
                      <a:spcPct val="80000"/>
                    </a:lnSpc>
                    <a:spcAft>
                      <a:spcPts val="0"/>
                    </a:spcAft>
                    <a:defRPr/>
                  </a:pPr>
                  <a:r>
                    <a:rPr lang="en-US" sz="2000">
                      <a:solidFill>
                        <a:srgbClr val="C00000"/>
                      </a:solidFill>
                      <a:latin typeface="Calibri"/>
                      <a:cs typeface="Calibri"/>
                    </a:rPr>
                    <a:t>Facilitate class discussion, provide feedback to class</a:t>
                  </a:r>
                </a:p>
              </p:txBody>
            </p:sp>
            <p:sp>
              <p:nvSpPr>
                <p:cNvPr id="31" name="Rectangle 30"/>
                <p:cNvSpPr/>
                <p:nvPr/>
              </p:nvSpPr>
              <p:spPr>
                <a:xfrm>
                  <a:off x="3213100" y="5101178"/>
                  <a:ext cx="5739467" cy="1134522"/>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fontAlgn="auto">
                    <a:spcBef>
                      <a:spcPts val="0"/>
                    </a:spcBef>
                    <a:spcAft>
                      <a:spcPts val="0"/>
                    </a:spcAft>
                    <a:defRPr/>
                  </a:pPr>
                  <a:endParaRPr lang="en-US" sz="1800" kern="0">
                    <a:solidFill>
                      <a:sysClr val="windowText" lastClr="000000"/>
                    </a:solidFill>
                    <a:latin typeface="Calibri"/>
                  </a:endParaRPr>
                </a:p>
              </p:txBody>
            </p:sp>
            <p:sp>
              <p:nvSpPr>
                <p:cNvPr id="32" name="Down Arrow 31"/>
                <p:cNvSpPr/>
                <p:nvPr/>
              </p:nvSpPr>
              <p:spPr>
                <a:xfrm>
                  <a:off x="5681851" y="4728518"/>
                  <a:ext cx="801033" cy="359960"/>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fontAlgn="auto">
                    <a:spcBef>
                      <a:spcPts val="0"/>
                    </a:spcBef>
                    <a:spcAft>
                      <a:spcPts val="0"/>
                    </a:spcAft>
                    <a:defRPr/>
                  </a:pPr>
                  <a:endParaRPr lang="en-US" sz="1800" kern="0">
                    <a:solidFill>
                      <a:sysClr val="windowText" lastClr="000000"/>
                    </a:solidFill>
                    <a:latin typeface="Calibri"/>
                  </a:endParaRPr>
                </a:p>
              </p:txBody>
            </p:sp>
          </p:grpSp>
        </p:grpSp>
        <p:grpSp>
          <p:nvGrpSpPr>
            <p:cNvPr id="33" name="Group 32"/>
            <p:cNvGrpSpPr/>
            <p:nvPr/>
          </p:nvGrpSpPr>
          <p:grpSpPr>
            <a:xfrm>
              <a:off x="2714626" y="3186114"/>
              <a:ext cx="3287246" cy="2076449"/>
              <a:chOff x="2442630" y="3927485"/>
              <a:chExt cx="3811654" cy="2785397"/>
            </a:xfrm>
          </p:grpSpPr>
          <p:sp>
            <p:nvSpPr>
              <p:cNvPr id="34" name="Down Arrow 33"/>
              <p:cNvSpPr/>
              <p:nvPr/>
            </p:nvSpPr>
            <p:spPr>
              <a:xfrm rot="16200000">
                <a:off x="2572744" y="4138029"/>
                <a:ext cx="801033" cy="379945"/>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fontAlgn="auto">
                  <a:spcBef>
                    <a:spcPts val="0"/>
                  </a:spcBef>
                  <a:spcAft>
                    <a:spcPts val="0"/>
                  </a:spcAft>
                  <a:defRPr/>
                </a:pPr>
                <a:endParaRPr lang="en-US" sz="1800" kern="0">
                  <a:solidFill>
                    <a:sysClr val="windowText" lastClr="000000"/>
                  </a:solidFill>
                  <a:latin typeface="Calibri"/>
                </a:endParaRPr>
              </a:p>
            </p:txBody>
          </p:sp>
          <p:sp>
            <p:nvSpPr>
              <p:cNvPr id="35" name="Rectangle 34"/>
              <p:cNvSpPr/>
              <p:nvPr/>
            </p:nvSpPr>
            <p:spPr>
              <a:xfrm>
                <a:off x="5910451" y="6235700"/>
                <a:ext cx="343833" cy="477182"/>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fontAlgn="auto">
                  <a:spcBef>
                    <a:spcPts val="0"/>
                  </a:spcBef>
                  <a:spcAft>
                    <a:spcPts val="0"/>
                  </a:spcAft>
                  <a:defRPr/>
                </a:pPr>
                <a:endParaRPr lang="en-US" sz="1800" kern="0">
                  <a:solidFill>
                    <a:sysClr val="windowText" lastClr="000000"/>
                  </a:solidFill>
                  <a:latin typeface="Calibri"/>
                </a:endParaRPr>
              </a:p>
            </p:txBody>
          </p:sp>
          <p:sp>
            <p:nvSpPr>
              <p:cNvPr id="36" name="Rectangle 35"/>
              <p:cNvSpPr/>
              <p:nvPr/>
            </p:nvSpPr>
            <p:spPr>
              <a:xfrm rot="16200000">
                <a:off x="4111187" y="4905683"/>
                <a:ext cx="343833" cy="3270565"/>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fontAlgn="auto">
                  <a:spcBef>
                    <a:spcPts val="0"/>
                  </a:spcBef>
                  <a:spcAft>
                    <a:spcPts val="0"/>
                  </a:spcAft>
                  <a:defRPr/>
                </a:pPr>
                <a:endParaRPr lang="en-US" sz="1800" kern="0">
                  <a:solidFill>
                    <a:sysClr val="windowText" lastClr="000000"/>
                  </a:solidFill>
                  <a:latin typeface="Calibri"/>
                </a:endParaRPr>
              </a:p>
            </p:txBody>
          </p:sp>
          <p:sp>
            <p:nvSpPr>
              <p:cNvPr id="37" name="Rectangle 36"/>
              <p:cNvSpPr/>
              <p:nvPr/>
            </p:nvSpPr>
            <p:spPr>
              <a:xfrm>
                <a:off x="2442630" y="4127500"/>
                <a:ext cx="343833" cy="2585382"/>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fontAlgn="auto">
                  <a:spcBef>
                    <a:spcPts val="0"/>
                  </a:spcBef>
                  <a:spcAft>
                    <a:spcPts val="0"/>
                  </a:spcAft>
                  <a:defRPr/>
                </a:pPr>
                <a:endParaRPr lang="en-US" sz="1800" kern="0">
                  <a:solidFill>
                    <a:sysClr val="windowText" lastClr="000000"/>
                  </a:solidFill>
                  <a:latin typeface="Calibri"/>
                </a:endParaRPr>
              </a:p>
            </p:txBody>
          </p:sp>
        </p:grpSp>
      </p:grpSp>
      <p:sp>
        <p:nvSpPr>
          <p:cNvPr id="3" name="TextBox 2">
            <a:extLst>
              <a:ext uri="{FF2B5EF4-FFF2-40B4-BE49-F238E27FC236}">
                <a16:creationId xmlns:a16="http://schemas.microsoft.com/office/drawing/2014/main" id="{ABE9B084-3CDA-40CA-AF2F-3CF8EA93AC42}"/>
              </a:ext>
            </a:extLst>
          </p:cNvPr>
          <p:cNvSpPr txBox="1"/>
          <p:nvPr/>
        </p:nvSpPr>
        <p:spPr>
          <a:xfrm>
            <a:off x="3403995" y="-119809"/>
            <a:ext cx="5948103" cy="1015663"/>
          </a:xfrm>
          <a:prstGeom prst="rect">
            <a:avLst/>
          </a:prstGeom>
          <a:noFill/>
        </p:spPr>
        <p:txBody>
          <a:bodyPr wrap="none" rtlCol="0">
            <a:spAutoFit/>
          </a:bodyPr>
          <a:lstStyle/>
          <a:p>
            <a:pPr defTabSz="609585"/>
            <a:r>
              <a:rPr lang="en-US" sz="3200" dirty="0">
                <a:solidFill>
                  <a:prstClr val="black"/>
                </a:solidFill>
                <a:latin typeface="Calibri"/>
                <a:ea typeface="ＭＳ Ｐゴシック" charset="0"/>
                <a:cs typeface="Arial" pitchFamily="34" charset="0"/>
              </a:rPr>
              <a:t>Structure of active learning class</a:t>
            </a:r>
          </a:p>
          <a:p>
            <a:pPr algn="ctr" defTabSz="609585"/>
            <a:r>
              <a:rPr lang="en-US" sz="2800" i="1" dirty="0">
                <a:solidFill>
                  <a:prstClr val="black"/>
                </a:solidFill>
                <a:latin typeface="Calibri"/>
                <a:ea typeface="ＭＳ Ｐゴシック" charset="0"/>
                <a:cs typeface="Arial" pitchFamily="34" charset="0"/>
              </a:rPr>
              <a:t>Good for any subject, level, class size</a:t>
            </a:r>
          </a:p>
        </p:txBody>
      </p:sp>
      <p:sp>
        <p:nvSpPr>
          <p:cNvPr id="38" name="Rectangle 37">
            <a:extLst>
              <a:ext uri="{FF2B5EF4-FFF2-40B4-BE49-F238E27FC236}">
                <a16:creationId xmlns:a16="http://schemas.microsoft.com/office/drawing/2014/main" id="{DB2555A4-0523-47B8-8549-3E539CD0CD60}"/>
              </a:ext>
            </a:extLst>
          </p:cNvPr>
          <p:cNvSpPr/>
          <p:nvPr/>
        </p:nvSpPr>
        <p:spPr>
          <a:xfrm>
            <a:off x="1776415" y="5209610"/>
            <a:ext cx="9796749" cy="1569660"/>
          </a:xfrm>
          <a:prstGeom prst="rect">
            <a:avLst/>
          </a:prstGeom>
        </p:spPr>
        <p:txBody>
          <a:bodyPr wrap="square">
            <a:spAutoFit/>
          </a:bodyPr>
          <a:lstStyle/>
          <a:p>
            <a:r>
              <a:rPr lang="en-US" b="1" dirty="0">
                <a:latin typeface="+mn-lt"/>
              </a:rPr>
              <a:t>Two essential features:</a:t>
            </a:r>
          </a:p>
          <a:p>
            <a:pPr marL="342900" indent="-342900">
              <a:buFont typeface="Arial" panose="020B0604020202020204" pitchFamily="34" charset="0"/>
              <a:buChar char="•"/>
            </a:pPr>
            <a:r>
              <a:rPr lang="en-US" b="1" dirty="0">
                <a:latin typeface="+mn-lt"/>
              </a:rPr>
              <a:t>students are thinking—practicing expert reasoning</a:t>
            </a:r>
          </a:p>
          <a:p>
            <a:pPr marL="342900" indent="-342900">
              <a:buFont typeface="Arial" panose="020B0604020202020204" pitchFamily="34" charset="0"/>
              <a:buChar char="•"/>
            </a:pPr>
            <a:r>
              <a:rPr lang="en-US" b="1" dirty="0">
                <a:latin typeface="+mn-lt"/>
              </a:rPr>
              <a:t>instructor more knowledgeable about that thinking—more effective teaching &amp; feedback </a:t>
            </a:r>
            <a:r>
              <a:rPr lang="en-US" i="1" dirty="0">
                <a:latin typeface="+mn-lt"/>
              </a:rPr>
              <a:t>(and they enjoy teaching more)</a:t>
            </a:r>
          </a:p>
        </p:txBody>
      </p:sp>
    </p:spTree>
    <p:extLst>
      <p:ext uri="{BB962C8B-B14F-4D97-AF65-F5344CB8AC3E}">
        <p14:creationId xmlns:p14="http://schemas.microsoft.com/office/powerpoint/2010/main" val="2825556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57235" y="368440"/>
            <a:ext cx="7201010" cy="830997"/>
          </a:xfrm>
          <a:prstGeom prst="rect">
            <a:avLst/>
          </a:prstGeom>
          <a:noFill/>
        </p:spPr>
        <p:txBody>
          <a:bodyPr wrap="none" rtlCol="0">
            <a:spAutoFit/>
          </a:bodyPr>
          <a:lstStyle/>
          <a:p>
            <a:r>
              <a:rPr lang="en-US" b="1" u="sng" dirty="0"/>
              <a:t>Evidence from the University Classroom </a:t>
            </a:r>
          </a:p>
          <a:p>
            <a:endParaRPr lang="en-US" b="1" u="sng" dirty="0"/>
          </a:p>
        </p:txBody>
      </p:sp>
      <p:sp>
        <p:nvSpPr>
          <p:cNvPr id="3" name="TextBox 2"/>
          <p:cNvSpPr txBox="1"/>
          <p:nvPr/>
        </p:nvSpPr>
        <p:spPr>
          <a:xfrm>
            <a:off x="1108364" y="887462"/>
            <a:ext cx="10889672" cy="2308324"/>
          </a:xfrm>
          <a:prstGeom prst="rect">
            <a:avLst/>
          </a:prstGeom>
          <a:noFill/>
        </p:spPr>
        <p:txBody>
          <a:bodyPr wrap="square" rtlCol="0">
            <a:spAutoFit/>
          </a:bodyPr>
          <a:lstStyle/>
          <a:p>
            <a:r>
              <a:rPr lang="en-US" dirty="0"/>
              <a:t>~ 1000 research studies from undergrad science and engineering comparing traditional lecture with “active learning” (or “research-based teaching”).</a:t>
            </a:r>
          </a:p>
          <a:p>
            <a:endParaRPr lang="en-US" dirty="0"/>
          </a:p>
          <a:p>
            <a:pPr marL="342900" indent="-342900">
              <a:buFont typeface="Arial" panose="020B0604020202020204" pitchFamily="34" charset="0"/>
              <a:buChar char="•"/>
            </a:pPr>
            <a:r>
              <a:rPr lang="en-US" dirty="0"/>
              <a:t>consistently show greater learning</a:t>
            </a:r>
          </a:p>
          <a:p>
            <a:pPr marL="342900" indent="-342900">
              <a:buFont typeface="Arial" panose="020B0604020202020204" pitchFamily="34" charset="0"/>
              <a:buChar char="•"/>
            </a:pPr>
            <a:r>
              <a:rPr lang="en-US" dirty="0"/>
              <a:t>lower failure &amp; dropout rates</a:t>
            </a:r>
          </a:p>
        </p:txBody>
      </p:sp>
      <p:sp>
        <p:nvSpPr>
          <p:cNvPr id="4" name="TextBox 3"/>
          <p:cNvSpPr txBox="1"/>
          <p:nvPr/>
        </p:nvSpPr>
        <p:spPr>
          <a:xfrm rot="440628">
            <a:off x="7519447" y="3845877"/>
            <a:ext cx="4131128" cy="1015663"/>
          </a:xfrm>
          <a:prstGeom prst="rect">
            <a:avLst/>
          </a:prstGeom>
          <a:noFill/>
        </p:spPr>
        <p:txBody>
          <a:bodyPr wrap="square" rtlCol="0">
            <a:spAutoFit/>
          </a:bodyPr>
          <a:lstStyle/>
          <a:p>
            <a:r>
              <a:rPr lang="en-US" sz="2000" dirty="0">
                <a:solidFill>
                  <a:srgbClr val="0033CC"/>
                </a:solidFill>
                <a:latin typeface="Comic Sans MS" panose="030F0702030302020204" pitchFamily="66" charset="0"/>
              </a:rPr>
              <a:t>Meta-analysis</a:t>
            </a:r>
          </a:p>
          <a:p>
            <a:r>
              <a:rPr lang="en-US" sz="2000" dirty="0">
                <a:solidFill>
                  <a:srgbClr val="0033CC"/>
                </a:solidFill>
                <a:latin typeface="Comic Sans MS" panose="030F0702030302020204" pitchFamily="66" charset="0"/>
              </a:rPr>
              <a:t>all sciences &amp; </a:t>
            </a:r>
            <a:r>
              <a:rPr lang="en-US" sz="2000" dirty="0" err="1">
                <a:solidFill>
                  <a:srgbClr val="0033CC"/>
                </a:solidFill>
                <a:latin typeface="Comic Sans MS" panose="030F0702030302020204" pitchFamily="66" charset="0"/>
              </a:rPr>
              <a:t>eng.</a:t>
            </a:r>
            <a:r>
              <a:rPr lang="en-US" sz="2000" dirty="0">
                <a:solidFill>
                  <a:srgbClr val="0033CC"/>
                </a:solidFill>
                <a:latin typeface="Comic Sans MS" panose="030F0702030302020204" pitchFamily="66" charset="0"/>
              </a:rPr>
              <a:t> similar.</a:t>
            </a:r>
          </a:p>
          <a:p>
            <a:r>
              <a:rPr lang="en-US" sz="2000" dirty="0">
                <a:solidFill>
                  <a:srgbClr val="0033CC"/>
                </a:solidFill>
                <a:latin typeface="Comic Sans MS" panose="030F0702030302020204" pitchFamily="66" charset="0"/>
              </a:rPr>
              <a:t>PNAS Freeman, et. al. 2014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23CEDE1-00E2-45FF-8712-C65D62CDB064}"/>
              </a:ext>
            </a:extLst>
          </p:cNvPr>
          <p:cNvGrpSpPr/>
          <p:nvPr/>
        </p:nvGrpSpPr>
        <p:grpSpPr>
          <a:xfrm>
            <a:off x="324911" y="557859"/>
            <a:ext cx="6646147" cy="4734969"/>
            <a:chOff x="3037114" y="248213"/>
            <a:chExt cx="6646147" cy="4734969"/>
          </a:xfrm>
        </p:grpSpPr>
        <p:graphicFrame>
          <p:nvGraphicFramePr>
            <p:cNvPr id="2" name="Chart 1"/>
            <p:cNvGraphicFramePr/>
            <p:nvPr>
              <p:extLst>
                <p:ext uri="{D42A27DB-BD31-4B8C-83A1-F6EECF244321}">
                  <p14:modId xmlns:p14="http://schemas.microsoft.com/office/powerpoint/2010/main" val="295875160"/>
                </p:ext>
              </p:extLst>
            </p:nvPr>
          </p:nvGraphicFramePr>
          <p:xfrm>
            <a:off x="3037114" y="506439"/>
            <a:ext cx="6646147" cy="413818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092136" y="248213"/>
              <a:ext cx="184731" cy="461665"/>
            </a:xfrm>
            <a:prstGeom prst="rect">
              <a:avLst/>
            </a:prstGeom>
            <a:noFill/>
          </p:spPr>
          <p:txBody>
            <a:bodyPr wrap="none" rtlCol="0">
              <a:spAutoFit/>
            </a:bodyPr>
            <a:lstStyle/>
            <a:p>
              <a:endParaRPr lang="en-US" dirty="0"/>
            </a:p>
          </p:txBody>
        </p:sp>
        <p:sp>
          <p:nvSpPr>
            <p:cNvPr id="6" name="Rectangle 5"/>
            <p:cNvSpPr/>
            <p:nvPr/>
          </p:nvSpPr>
          <p:spPr>
            <a:xfrm>
              <a:off x="3866124" y="995925"/>
              <a:ext cx="2436886" cy="461665"/>
            </a:xfrm>
            <a:prstGeom prst="rect">
              <a:avLst/>
            </a:prstGeom>
          </p:spPr>
          <p:txBody>
            <a:bodyPr wrap="none">
              <a:spAutoFit/>
            </a:bodyPr>
            <a:lstStyle/>
            <a:p>
              <a:r>
                <a:rPr lang="en-US" b="1" dirty="0" err="1">
                  <a:solidFill>
                    <a:srgbClr val="FF0000"/>
                  </a:solidFill>
                </a:rPr>
                <a:t>ave</a:t>
              </a:r>
              <a:r>
                <a:rPr lang="en-US" b="1" dirty="0">
                  <a:solidFill>
                    <a:srgbClr val="FF0000"/>
                  </a:solidFill>
                </a:rPr>
                <a:t> 41 ± 1 %</a:t>
              </a:r>
            </a:p>
          </p:txBody>
        </p:sp>
        <p:sp>
          <p:nvSpPr>
            <p:cNvPr id="7" name="TextBox 6"/>
            <p:cNvSpPr txBox="1"/>
            <p:nvPr/>
          </p:nvSpPr>
          <p:spPr>
            <a:xfrm>
              <a:off x="6996906" y="965312"/>
              <a:ext cx="1720343" cy="461665"/>
            </a:xfrm>
            <a:prstGeom prst="rect">
              <a:avLst/>
            </a:prstGeom>
            <a:noFill/>
          </p:spPr>
          <p:txBody>
            <a:bodyPr wrap="none" rtlCol="0">
              <a:spAutoFit/>
            </a:bodyPr>
            <a:lstStyle/>
            <a:p>
              <a:r>
                <a:rPr lang="en-US" b="1" dirty="0">
                  <a:solidFill>
                    <a:srgbClr val="0066CC"/>
                  </a:solidFill>
                </a:rPr>
                <a:t>74 ± 1 %</a:t>
              </a:r>
            </a:p>
          </p:txBody>
        </p:sp>
        <p:sp>
          <p:nvSpPr>
            <p:cNvPr id="11" name="TextBox 10"/>
            <p:cNvSpPr txBox="1"/>
            <p:nvPr/>
          </p:nvSpPr>
          <p:spPr>
            <a:xfrm>
              <a:off x="4458015" y="4644628"/>
              <a:ext cx="184731" cy="338554"/>
            </a:xfrm>
            <a:prstGeom prst="rect">
              <a:avLst/>
            </a:prstGeom>
            <a:noFill/>
          </p:spPr>
          <p:txBody>
            <a:bodyPr wrap="none" rtlCol="0">
              <a:spAutoFit/>
            </a:bodyPr>
            <a:lstStyle/>
            <a:p>
              <a:endParaRPr lang="en-US" sz="1600" dirty="0"/>
            </a:p>
          </p:txBody>
        </p:sp>
      </p:grpSp>
      <p:sp>
        <p:nvSpPr>
          <p:cNvPr id="9" name="Left Brace 8">
            <a:extLst>
              <a:ext uri="{FF2B5EF4-FFF2-40B4-BE49-F238E27FC236}">
                <a16:creationId xmlns:a16="http://schemas.microsoft.com/office/drawing/2014/main" id="{4D8E6B27-5C2A-4D97-B893-2EF79D5DC557}"/>
              </a:ext>
            </a:extLst>
          </p:cNvPr>
          <p:cNvSpPr/>
          <p:nvPr/>
        </p:nvSpPr>
        <p:spPr>
          <a:xfrm rot="16200000">
            <a:off x="3231832" y="3731945"/>
            <a:ext cx="840940" cy="2436885"/>
          </a:xfrm>
          <a:prstGeom prst="leftBrace">
            <a:avLst>
              <a:gd name="adj1" fmla="val 8333"/>
              <a:gd name="adj2" fmla="val 5625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Shape 9">
            <a:extLst>
              <a:ext uri="{FF2B5EF4-FFF2-40B4-BE49-F238E27FC236}">
                <a16:creationId xmlns:a16="http://schemas.microsoft.com/office/drawing/2014/main" id="{550D7D32-B6A4-4DBD-AFFA-70A1E259FFA6}"/>
              </a:ext>
            </a:extLst>
          </p:cNvPr>
          <p:cNvSpPr/>
          <p:nvPr/>
        </p:nvSpPr>
        <p:spPr>
          <a:xfrm>
            <a:off x="3836498" y="5191844"/>
            <a:ext cx="2276195" cy="642257"/>
          </a:xfrm>
          <a:custGeom>
            <a:avLst/>
            <a:gdLst>
              <a:gd name="connsiteX0" fmla="*/ 1081 w 2276195"/>
              <a:gd name="connsiteY0" fmla="*/ 315686 h 642257"/>
              <a:gd name="connsiteX1" fmla="*/ 153481 w 2276195"/>
              <a:gd name="connsiteY1" fmla="*/ 511629 h 642257"/>
              <a:gd name="connsiteX2" fmla="*/ 959024 w 2276195"/>
              <a:gd name="connsiteY2" fmla="*/ 642257 h 642257"/>
              <a:gd name="connsiteX3" fmla="*/ 959024 w 2276195"/>
              <a:gd name="connsiteY3" fmla="*/ 642257 h 642257"/>
              <a:gd name="connsiteX4" fmla="*/ 1993167 w 2276195"/>
              <a:gd name="connsiteY4" fmla="*/ 566057 h 642257"/>
              <a:gd name="connsiteX5" fmla="*/ 2276195 w 2276195"/>
              <a:gd name="connsiteY5" fmla="*/ 0 h 642257"/>
              <a:gd name="connsiteX6" fmla="*/ 2276195 w 2276195"/>
              <a:gd name="connsiteY6" fmla="*/ 0 h 64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195" h="642257">
                <a:moveTo>
                  <a:pt x="1081" y="315686"/>
                </a:moveTo>
                <a:cubicBezTo>
                  <a:pt x="-2548" y="386443"/>
                  <a:pt x="-6176" y="457201"/>
                  <a:pt x="153481" y="511629"/>
                </a:cubicBezTo>
                <a:cubicBezTo>
                  <a:pt x="313138" y="566057"/>
                  <a:pt x="959024" y="642257"/>
                  <a:pt x="959024" y="642257"/>
                </a:cubicBezTo>
                <a:lnTo>
                  <a:pt x="959024" y="642257"/>
                </a:lnTo>
                <a:cubicBezTo>
                  <a:pt x="1131381" y="629557"/>
                  <a:pt x="1773639" y="673100"/>
                  <a:pt x="1993167" y="566057"/>
                </a:cubicBezTo>
                <a:cubicBezTo>
                  <a:pt x="2212695" y="459014"/>
                  <a:pt x="2276195" y="0"/>
                  <a:pt x="2276195" y="0"/>
                </a:cubicBezTo>
                <a:lnTo>
                  <a:pt x="2276195" y="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C64AEAA-3644-4B2D-B920-9905BFCBD4AA}"/>
              </a:ext>
            </a:extLst>
          </p:cNvPr>
          <p:cNvSpPr txBox="1"/>
          <p:nvPr/>
        </p:nvSpPr>
        <p:spPr>
          <a:xfrm>
            <a:off x="752325" y="5201363"/>
            <a:ext cx="2682145"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Move all to top?</a:t>
            </a:r>
          </a:p>
          <a:p>
            <a:r>
              <a:rPr lang="en-US" dirty="0">
                <a:latin typeface="Arial" panose="020B0604020202020204" pitchFamily="34" charset="0"/>
                <a:cs typeface="Arial" panose="020B0604020202020204" pitchFamily="34" charset="0"/>
              </a:rPr>
              <a:t>Stanford students.</a:t>
            </a:r>
            <a:endParaRPr lang="en-US" sz="2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C0C78ED-5238-4C54-AFEB-26AB8B2960EF}"/>
              </a:ext>
            </a:extLst>
          </p:cNvPr>
          <p:cNvSpPr txBox="1"/>
          <p:nvPr/>
        </p:nvSpPr>
        <p:spPr>
          <a:xfrm>
            <a:off x="7664954" y="1150399"/>
            <a:ext cx="4527046" cy="1354217"/>
          </a:xfrm>
          <a:prstGeom prst="rect">
            <a:avLst/>
          </a:prstGeom>
          <a:noFill/>
        </p:spPr>
        <p:txBody>
          <a:bodyPr wrap="square" rtlCol="0">
            <a:spAutoFit/>
          </a:bodyPr>
          <a:lstStyle/>
          <a:p>
            <a:r>
              <a:rPr lang="en-US" sz="2400" dirty="0">
                <a:latin typeface="Arial" pitchFamily="34" charset="0"/>
                <a:cs typeface="Arial" pitchFamily="34" charset="0"/>
              </a:rPr>
              <a:t>Good teaching methods </a:t>
            </a:r>
            <a:r>
              <a:rPr lang="en-US" dirty="0">
                <a:latin typeface="Arial" pitchFamily="34" charset="0"/>
                <a:cs typeface="Arial" pitchFamily="34" charset="0"/>
              </a:rPr>
              <a:t>not enough</a:t>
            </a:r>
            <a:r>
              <a:rPr lang="en-US" sz="2400" dirty="0">
                <a:latin typeface="Arial" pitchFamily="34" charset="0"/>
                <a:cs typeface="Arial" pitchFamily="34" charset="0"/>
              </a:rPr>
              <a:t>?</a:t>
            </a:r>
          </a:p>
          <a:p>
            <a:endParaRPr lang="en-US" sz="1000" dirty="0">
              <a:latin typeface="Arial" pitchFamily="34" charset="0"/>
              <a:cs typeface="Arial" pitchFamily="34" charset="0"/>
            </a:endParaRPr>
          </a:p>
          <a:p>
            <a:r>
              <a:rPr lang="en-US" sz="2400" dirty="0">
                <a:latin typeface="Arial" pitchFamily="34" charset="0"/>
                <a:cs typeface="Arial" pitchFamily="34" charset="0"/>
              </a:rPr>
              <a:t>Other factors?</a:t>
            </a:r>
          </a:p>
        </p:txBody>
      </p:sp>
      <p:sp>
        <p:nvSpPr>
          <p:cNvPr id="14" name="TextBox 13">
            <a:extLst>
              <a:ext uri="{FF2B5EF4-FFF2-40B4-BE49-F238E27FC236}">
                <a16:creationId xmlns:a16="http://schemas.microsoft.com/office/drawing/2014/main" id="{837B4E04-780F-4022-85FF-B2FCFE57D151}"/>
              </a:ext>
            </a:extLst>
          </p:cNvPr>
          <p:cNvSpPr txBox="1"/>
          <p:nvPr/>
        </p:nvSpPr>
        <p:spPr>
          <a:xfrm>
            <a:off x="7664954" y="2828835"/>
            <a:ext cx="3730508" cy="1200329"/>
          </a:xfrm>
          <a:prstGeom prst="rect">
            <a:avLst/>
          </a:prstGeom>
          <a:noFill/>
        </p:spPr>
        <p:txBody>
          <a:bodyPr wrap="none" rtlCol="0">
            <a:spAutoFit/>
          </a:bodyPr>
          <a:lstStyle/>
          <a:p>
            <a:r>
              <a:rPr lang="en-US" dirty="0">
                <a:latin typeface="Arial" pitchFamily="34" charset="0"/>
                <a:cs typeface="Arial" pitchFamily="34" charset="0"/>
              </a:rPr>
              <a:t>Got data on many things.</a:t>
            </a:r>
          </a:p>
          <a:p>
            <a:r>
              <a:rPr lang="en-US" sz="2400" dirty="0">
                <a:latin typeface="Arial" pitchFamily="34" charset="0"/>
                <a:cs typeface="Arial" pitchFamily="34" charset="0"/>
              </a:rPr>
              <a:t>Lots of statistics</a:t>
            </a:r>
          </a:p>
          <a:p>
            <a:r>
              <a:rPr lang="en-US" i="1" dirty="0">
                <a:latin typeface="Arial" pitchFamily="34" charset="0"/>
                <a:cs typeface="Arial" pitchFamily="34" charset="0"/>
              </a:rPr>
              <a:t>(</a:t>
            </a:r>
            <a:r>
              <a:rPr lang="en-US" sz="2400" i="1" dirty="0">
                <a:latin typeface="Arial" pitchFamily="34" charset="0"/>
                <a:cs typeface="Arial" pitchFamily="34" charset="0"/>
              </a:rPr>
              <a:t>multivariable regression)</a:t>
            </a:r>
          </a:p>
        </p:txBody>
      </p:sp>
      <p:sp>
        <p:nvSpPr>
          <p:cNvPr id="16" name="TextBox 15">
            <a:extLst>
              <a:ext uri="{FF2B5EF4-FFF2-40B4-BE49-F238E27FC236}">
                <a16:creationId xmlns:a16="http://schemas.microsoft.com/office/drawing/2014/main" id="{6FFCDEAA-A31B-4670-B769-B1640008020A}"/>
              </a:ext>
            </a:extLst>
          </p:cNvPr>
          <p:cNvSpPr txBox="1"/>
          <p:nvPr/>
        </p:nvSpPr>
        <p:spPr>
          <a:xfrm>
            <a:off x="1930543" y="120842"/>
            <a:ext cx="6094428" cy="523220"/>
          </a:xfrm>
          <a:prstGeom prst="rect">
            <a:avLst/>
          </a:prstGeom>
          <a:noFill/>
        </p:spPr>
        <p:txBody>
          <a:bodyPr wrap="square">
            <a:spAutoFit/>
          </a:bodyPr>
          <a:lstStyle/>
          <a:p>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But how to compress distribution?</a:t>
            </a:r>
            <a:endParaRPr lang="en-US" dirty="0"/>
          </a:p>
        </p:txBody>
      </p:sp>
      <p:sp>
        <p:nvSpPr>
          <p:cNvPr id="17" name="TextBox 16">
            <a:extLst>
              <a:ext uri="{FF2B5EF4-FFF2-40B4-BE49-F238E27FC236}">
                <a16:creationId xmlns:a16="http://schemas.microsoft.com/office/drawing/2014/main" id="{F85872A0-470C-4E20-A90F-FF44B6825C69}"/>
              </a:ext>
            </a:extLst>
          </p:cNvPr>
          <p:cNvSpPr txBox="1"/>
          <p:nvPr/>
        </p:nvSpPr>
        <p:spPr>
          <a:xfrm>
            <a:off x="7964545" y="4350222"/>
            <a:ext cx="2566728" cy="1200329"/>
          </a:xfrm>
          <a:prstGeom prst="rect">
            <a:avLst/>
          </a:prstGeom>
          <a:noFill/>
          <a:ln>
            <a:solidFill>
              <a:schemeClr val="accent1"/>
            </a:solidFill>
          </a:ln>
        </p:spPr>
        <p:txBody>
          <a:bodyPr wrap="none" rtlCol="0">
            <a:spAutoFit/>
          </a:bodyPr>
          <a:lstStyle/>
          <a:p>
            <a:r>
              <a:rPr lang="en-US" sz="2400" u="sng" dirty="0">
                <a:latin typeface="Arial" pitchFamily="34" charset="0"/>
                <a:cs typeface="Arial" pitchFamily="34" charset="0"/>
              </a:rPr>
              <a:t>What matters?</a:t>
            </a:r>
          </a:p>
          <a:p>
            <a:r>
              <a:rPr lang="en-US" dirty="0">
                <a:latin typeface="Arial" pitchFamily="34" charset="0"/>
                <a:cs typeface="Arial" pitchFamily="34" charset="0"/>
              </a:rPr>
              <a:t>math taken?– no</a:t>
            </a:r>
          </a:p>
          <a:p>
            <a:r>
              <a:rPr lang="en-US" sz="2400" dirty="0">
                <a:latin typeface="Arial" pitchFamily="34" charset="0"/>
                <a:cs typeface="Arial" pitchFamily="34" charset="0"/>
              </a:rPr>
              <a:t>demographics?</a:t>
            </a:r>
          </a:p>
        </p:txBody>
      </p:sp>
    </p:spTree>
    <p:extLst>
      <p:ext uri="{BB962C8B-B14F-4D97-AF65-F5344CB8AC3E}">
        <p14:creationId xmlns:p14="http://schemas.microsoft.com/office/powerpoint/2010/main" val="318144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9" name="allgapN4.pdf" descr="allgapN4.pdf"/>
          <p:cNvPicPr>
            <a:picLocks noChangeAspect="1"/>
          </p:cNvPicPr>
          <p:nvPr/>
        </p:nvPicPr>
        <p:blipFill rotWithShape="1">
          <a:blip r:embed="rId3"/>
          <a:srcRect l="47496" t="17129" r="42910" b="13486"/>
          <a:stretch/>
        </p:blipFill>
        <p:spPr>
          <a:xfrm>
            <a:off x="4990585" y="1504642"/>
            <a:ext cx="1179426" cy="2358521"/>
          </a:xfrm>
          <a:prstGeom prst="rect">
            <a:avLst/>
          </a:prstGeom>
          <a:ln w="12700" cap="flat">
            <a:noFill/>
            <a:miter lim="400000"/>
          </a:ln>
          <a:effectLst/>
        </p:spPr>
      </p:pic>
      <p:sp>
        <p:nvSpPr>
          <p:cNvPr id="1290" name="FGEN…"/>
          <p:cNvSpPr txBox="1"/>
          <p:nvPr/>
        </p:nvSpPr>
        <p:spPr>
          <a:xfrm>
            <a:off x="5155610" y="961800"/>
            <a:ext cx="711028" cy="3859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5719" tIns="35719" rIns="35719" bIns="35719" numCol="1"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900"/>
            </a:pPr>
            <a:r>
              <a:rPr kumimoji="0" sz="2039" b="0" i="0" u="none" strike="noStrike" kern="1200" cap="none" spc="0" normalizeH="0" baseline="0" noProof="0" dirty="0">
                <a:ln>
                  <a:noFill/>
                </a:ln>
                <a:solidFill>
                  <a:prstClr val="black"/>
                </a:solidFill>
                <a:effectLst/>
                <a:uLnTx/>
                <a:uFillTx/>
                <a:latin typeface="Calibri" panose="020F0502020204030204"/>
                <a:ea typeface="+mn-ea"/>
                <a:cs typeface="+mn-cs"/>
              </a:rPr>
              <a:t>FGEN </a:t>
            </a:r>
          </a:p>
        </p:txBody>
      </p:sp>
      <p:pic>
        <p:nvPicPr>
          <p:cNvPr id="1292" name="allgapN4.pdf" descr="allgapN4.pdf"/>
          <p:cNvPicPr>
            <a:picLocks noChangeAspect="1"/>
          </p:cNvPicPr>
          <p:nvPr/>
        </p:nvPicPr>
        <p:blipFill rotWithShape="1">
          <a:blip r:embed="rId3"/>
          <a:srcRect l="88603" t="13101" r="1803" b="47334"/>
          <a:stretch/>
        </p:blipFill>
        <p:spPr>
          <a:xfrm>
            <a:off x="8491870" y="1175409"/>
            <a:ext cx="1278038" cy="2575058"/>
          </a:xfrm>
          <a:prstGeom prst="rect">
            <a:avLst/>
          </a:prstGeom>
          <a:ln w="12700" cap="flat">
            <a:noFill/>
            <a:miter lim="400000"/>
          </a:ln>
          <a:effectLst/>
        </p:spPr>
      </p:pic>
      <p:sp>
        <p:nvSpPr>
          <p:cNvPr id="1293" name="Gender…"/>
          <p:cNvSpPr txBox="1"/>
          <p:nvPr/>
        </p:nvSpPr>
        <p:spPr>
          <a:xfrm>
            <a:off x="8491870" y="1019520"/>
            <a:ext cx="900247" cy="3859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5719" tIns="35719" rIns="35719" bIns="35719" numCol="1"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900"/>
            </a:pPr>
            <a:r>
              <a:rPr kumimoji="0" lang="en-US" sz="2039" b="0" i="0" u="none" strike="noStrike" kern="1200" cap="none" spc="0" normalizeH="0" baseline="0" noProof="0" dirty="0">
                <a:ln>
                  <a:noFill/>
                </a:ln>
                <a:solidFill>
                  <a:prstClr val="black"/>
                </a:solidFill>
                <a:effectLst/>
                <a:uLnTx/>
                <a:uFillTx/>
                <a:latin typeface="Calibri" panose="020F0502020204030204"/>
                <a:ea typeface="+mn-ea"/>
                <a:cs typeface="+mn-cs"/>
              </a:rPr>
              <a:t>Female</a:t>
            </a:r>
            <a:r>
              <a:rPr kumimoji="0" sz="2039"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299" name="allgapN4.pdf" descr="allgapN4.pdf"/>
          <p:cNvPicPr>
            <a:picLocks noChangeAspect="1"/>
          </p:cNvPicPr>
          <p:nvPr/>
        </p:nvPicPr>
        <p:blipFill rotWithShape="1">
          <a:blip r:embed="rId3"/>
          <a:srcRect l="15755" t="10460" r="74656" b="30616"/>
          <a:stretch/>
        </p:blipFill>
        <p:spPr>
          <a:xfrm>
            <a:off x="1745083" y="681065"/>
            <a:ext cx="1278038" cy="5641763"/>
          </a:xfrm>
          <a:prstGeom prst="rect">
            <a:avLst/>
          </a:prstGeom>
          <a:ln w="12700" cap="flat">
            <a:noFill/>
            <a:miter lim="400000"/>
          </a:ln>
          <a:effectLst/>
        </p:spPr>
      </p:pic>
      <p:sp>
        <p:nvSpPr>
          <p:cNvPr id="1300" name="URM…"/>
          <p:cNvSpPr txBox="1"/>
          <p:nvPr/>
        </p:nvSpPr>
        <p:spPr>
          <a:xfrm>
            <a:off x="1570296" y="1144524"/>
            <a:ext cx="665247" cy="3859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5719" tIns="35719" rIns="35719" bIns="35719" numCol="1"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900"/>
            </a:pPr>
            <a:r>
              <a:rPr kumimoji="0" sz="2039" b="0" i="0" u="none" strike="noStrike" kern="1200" cap="none" spc="0" normalizeH="0" baseline="0" noProof="0" dirty="0" err="1">
                <a:ln>
                  <a:noFill/>
                </a:ln>
                <a:solidFill>
                  <a:prstClr val="black"/>
                </a:solidFill>
                <a:effectLst/>
                <a:uLnTx/>
                <a:uFillTx/>
                <a:latin typeface="Calibri" panose="020F0502020204030204"/>
                <a:ea typeface="+mn-ea"/>
                <a:cs typeface="+mn-cs"/>
              </a:rPr>
              <a:t>URM</a:t>
            </a:r>
            <a:r>
              <a:rPr kumimoji="0" sz="2039"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cxnSp>
        <p:nvCxnSpPr>
          <p:cNvPr id="4" name="Straight Connector 3">
            <a:extLst>
              <a:ext uri="{FF2B5EF4-FFF2-40B4-BE49-F238E27FC236}">
                <a16:creationId xmlns:a16="http://schemas.microsoft.com/office/drawing/2014/main" id="{02180288-B01F-49D5-A801-04D7D9380DBD}"/>
              </a:ext>
            </a:extLst>
          </p:cNvPr>
          <p:cNvCxnSpPr/>
          <p:nvPr/>
        </p:nvCxnSpPr>
        <p:spPr>
          <a:xfrm>
            <a:off x="1247553" y="1587795"/>
            <a:ext cx="882502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2073893D-FE77-4397-A4CC-1AC8DC52274D}"/>
              </a:ext>
            </a:extLst>
          </p:cNvPr>
          <p:cNvCxnSpPr/>
          <p:nvPr/>
        </p:nvCxnSpPr>
        <p:spPr>
          <a:xfrm>
            <a:off x="1512386" y="1609060"/>
            <a:ext cx="0" cy="407581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F5AF050D-FE11-41D2-AA29-D2A500B80EEA}"/>
              </a:ext>
            </a:extLst>
          </p:cNvPr>
          <p:cNvSpPr txBox="1"/>
          <p:nvPr/>
        </p:nvSpPr>
        <p:spPr>
          <a:xfrm>
            <a:off x="2883747" y="98519"/>
            <a:ext cx="78393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Origin of performance gaps by demographic groups</a:t>
            </a:r>
          </a:p>
        </p:txBody>
      </p:sp>
      <p:grpSp>
        <p:nvGrpSpPr>
          <p:cNvPr id="35" name="Group">
            <a:extLst>
              <a:ext uri="{FF2B5EF4-FFF2-40B4-BE49-F238E27FC236}">
                <a16:creationId xmlns:a16="http://schemas.microsoft.com/office/drawing/2014/main" id="{421D8F2F-168D-46AC-A43A-85C9FFC8B146}"/>
              </a:ext>
            </a:extLst>
          </p:cNvPr>
          <p:cNvGrpSpPr/>
          <p:nvPr/>
        </p:nvGrpSpPr>
        <p:grpSpPr>
          <a:xfrm>
            <a:off x="3520651" y="3892619"/>
            <a:ext cx="7274960" cy="441468"/>
            <a:chOff x="0" y="8021"/>
            <a:chExt cx="9072025" cy="446541"/>
          </a:xfrm>
        </p:grpSpPr>
        <p:sp>
          <p:nvSpPr>
            <p:cNvPr id="36" name="Square">
              <a:extLst>
                <a:ext uri="{FF2B5EF4-FFF2-40B4-BE49-F238E27FC236}">
                  <a16:creationId xmlns:a16="http://schemas.microsoft.com/office/drawing/2014/main" id="{B71BE987-DCEC-4D4F-8866-37871830667F}"/>
                </a:ext>
              </a:extLst>
            </p:cNvPr>
            <p:cNvSpPr/>
            <p:nvPr/>
          </p:nvSpPr>
          <p:spPr>
            <a:xfrm>
              <a:off x="0" y="87689"/>
              <a:ext cx="290248" cy="287206"/>
            </a:xfrm>
            <a:prstGeom prst="rect">
              <a:avLst/>
            </a:prstGeom>
            <a:solidFill>
              <a:srgbClr val="4DA799"/>
            </a:solidFill>
            <a:ln w="12700" cap="flat">
              <a:noFill/>
              <a:miter lim="400000"/>
            </a:ln>
            <a:effectLst/>
          </p:spPr>
          <p:txBody>
            <a:bodyPr wrap="square" lIns="35719" tIns="35719" rIns="35719" bIns="3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37" name="Gender Controlling for General Incom Prep">
              <a:extLst>
                <a:ext uri="{FF2B5EF4-FFF2-40B4-BE49-F238E27FC236}">
                  <a16:creationId xmlns:a16="http://schemas.microsoft.com/office/drawing/2014/main" id="{1BB363A0-BF9C-4EBE-B5B5-26C8813C0352}"/>
                </a:ext>
              </a:extLst>
            </p:cNvPr>
            <p:cNvSpPr txBox="1"/>
            <p:nvPr/>
          </p:nvSpPr>
          <p:spPr>
            <a:xfrm>
              <a:off x="362878" y="8021"/>
              <a:ext cx="8709147" cy="4465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5719" tIns="35719" rIns="35719" bIns="35719" numCol="1"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200" b="0"/>
              </a:pPr>
              <a:r>
                <a:rPr kumimoji="0" sz="2400" b="0" i="0" u="none" strike="noStrike" kern="1200" cap="none" spc="0" normalizeH="0" baseline="0" noProof="0" dirty="0">
                  <a:ln>
                    <a:noFill/>
                  </a:ln>
                  <a:solidFill>
                    <a:prstClr val="black"/>
                  </a:solidFill>
                  <a:effectLst/>
                  <a:uLnTx/>
                  <a:uFillTx/>
                  <a:latin typeface="Calibri" panose="020F0502020204030204"/>
                  <a:ea typeface="+mn-ea"/>
                  <a:cs typeface="+mn-cs"/>
                </a:rPr>
                <a:t>Controlling for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math SAT/ACT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(general math &amp; sci prep)</a:t>
              </a:r>
              <a:r>
                <a:rPr kumimoji="0" sz="2400" b="1"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grpSp>
        <p:nvGrpSpPr>
          <p:cNvPr id="9" name="Group 8">
            <a:extLst>
              <a:ext uri="{FF2B5EF4-FFF2-40B4-BE49-F238E27FC236}">
                <a16:creationId xmlns:a16="http://schemas.microsoft.com/office/drawing/2014/main" id="{513489A9-5193-4AC5-82BC-987E39590D39}"/>
              </a:ext>
            </a:extLst>
          </p:cNvPr>
          <p:cNvGrpSpPr/>
          <p:nvPr/>
        </p:nvGrpSpPr>
        <p:grpSpPr>
          <a:xfrm>
            <a:off x="3553708" y="4308228"/>
            <a:ext cx="7102524" cy="461665"/>
            <a:chOff x="4204161" y="5312069"/>
            <a:chExt cx="7102524" cy="461665"/>
          </a:xfrm>
        </p:grpSpPr>
        <p:sp>
          <p:nvSpPr>
            <p:cNvPr id="38" name="Rectangle">
              <a:extLst>
                <a:ext uri="{FF2B5EF4-FFF2-40B4-BE49-F238E27FC236}">
                  <a16:creationId xmlns:a16="http://schemas.microsoft.com/office/drawing/2014/main" id="{3AA8800D-1CD4-4955-992F-0E00CC653470}"/>
                </a:ext>
              </a:extLst>
            </p:cNvPr>
            <p:cNvSpPr/>
            <p:nvPr/>
          </p:nvSpPr>
          <p:spPr>
            <a:xfrm>
              <a:off x="4204161" y="5400931"/>
              <a:ext cx="232753" cy="283943"/>
            </a:xfrm>
            <a:prstGeom prst="rect">
              <a:avLst/>
            </a:prstGeom>
            <a:solidFill>
              <a:srgbClr val="CCCB67"/>
            </a:solidFill>
            <a:ln w="12700" cap="flat">
              <a:noFill/>
              <a:miter lim="400000"/>
            </a:ln>
            <a:effectLst/>
          </p:spPr>
          <p:txBody>
            <a:bodyPr wrap="square" lIns="35719" tIns="35719" rIns="35719" bIns="3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8" name="TextBox 7">
              <a:extLst>
                <a:ext uri="{FF2B5EF4-FFF2-40B4-BE49-F238E27FC236}">
                  <a16:creationId xmlns:a16="http://schemas.microsoft.com/office/drawing/2014/main" id="{BE630892-1142-4416-8D89-F4D84AB8274E}"/>
                </a:ext>
              </a:extLst>
            </p:cNvPr>
            <p:cNvSpPr txBox="1"/>
            <p:nvPr/>
          </p:nvSpPr>
          <p:spPr>
            <a:xfrm>
              <a:off x="4501489" y="5312069"/>
              <a:ext cx="680519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Controlling for math SAT/ACT + physics content FMCE</a:t>
              </a:r>
            </a:p>
          </p:txBody>
        </p:sp>
      </p:grpSp>
      <p:sp>
        <p:nvSpPr>
          <p:cNvPr id="10" name="TextBox 9">
            <a:extLst>
              <a:ext uri="{FF2B5EF4-FFF2-40B4-BE49-F238E27FC236}">
                <a16:creationId xmlns:a16="http://schemas.microsoft.com/office/drawing/2014/main" id="{572487BD-1DA6-4B9A-BB49-3B70F900680A}"/>
              </a:ext>
            </a:extLst>
          </p:cNvPr>
          <p:cNvSpPr txBox="1"/>
          <p:nvPr/>
        </p:nvSpPr>
        <p:spPr>
          <a:xfrm>
            <a:off x="2581777" y="5030349"/>
            <a:ext cx="953971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All demographic gaps gone when include these measures of prior preparation included. Only preparation gaps.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Prep is powerful predictor of course outcomes, but same for all students.</a:t>
            </a:r>
          </a:p>
        </p:txBody>
      </p:sp>
      <p:sp>
        <p:nvSpPr>
          <p:cNvPr id="11" name="TextBox 10">
            <a:extLst>
              <a:ext uri="{FF2B5EF4-FFF2-40B4-BE49-F238E27FC236}">
                <a16:creationId xmlns:a16="http://schemas.microsoft.com/office/drawing/2014/main" id="{4F59BC0A-C88C-4C08-8CC6-88983DE5FDC9}"/>
              </a:ext>
            </a:extLst>
          </p:cNvPr>
          <p:cNvSpPr txBox="1"/>
          <p:nvPr/>
        </p:nvSpPr>
        <p:spPr>
          <a:xfrm>
            <a:off x="865628" y="1378227"/>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12" name="Rectangle 11">
            <a:extLst>
              <a:ext uri="{FF2B5EF4-FFF2-40B4-BE49-F238E27FC236}">
                <a16:creationId xmlns:a16="http://schemas.microsoft.com/office/drawing/2014/main" id="{36F9285E-0A55-4DFC-8CAD-0E896597C612}"/>
              </a:ext>
            </a:extLst>
          </p:cNvPr>
          <p:cNvSpPr/>
          <p:nvPr/>
        </p:nvSpPr>
        <p:spPr>
          <a:xfrm>
            <a:off x="2221138" y="821222"/>
            <a:ext cx="734713" cy="2361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60A1FAF-B60F-4408-9646-A3ED30F79C7D}"/>
              </a:ext>
            </a:extLst>
          </p:cNvPr>
          <p:cNvSpPr/>
          <p:nvPr/>
        </p:nvSpPr>
        <p:spPr>
          <a:xfrm>
            <a:off x="5450958" y="1405459"/>
            <a:ext cx="719053" cy="1224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971C8DC8-D046-4D19-BAD0-33886B070C87}"/>
              </a:ext>
            </a:extLst>
          </p:cNvPr>
          <p:cNvSpPr/>
          <p:nvPr/>
        </p:nvSpPr>
        <p:spPr>
          <a:xfrm>
            <a:off x="9009321" y="1405458"/>
            <a:ext cx="694255" cy="2023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3014C750-A91E-4391-BB5A-440F74596D84}"/>
              </a:ext>
            </a:extLst>
          </p:cNvPr>
          <p:cNvSpPr txBox="1"/>
          <p:nvPr/>
        </p:nvSpPr>
        <p:spPr>
          <a:xfrm>
            <a:off x="289871" y="6380160"/>
            <a:ext cx="10322173" cy="430887"/>
          </a:xfrm>
          <a:prstGeom prst="rect">
            <a:avLst/>
          </a:prstGeom>
          <a:noFill/>
        </p:spPr>
        <p:txBody>
          <a:bodyPr wrap="square">
            <a:spAutoFit/>
          </a:bodyPr>
          <a:lstStyle/>
          <a:p>
            <a:r>
              <a:rPr lang="en-US" sz="1100" dirty="0"/>
              <a:t>Demographic gaps or preparation gaps?: The large impact of incoming preparation on performance of students in introductory physics</a:t>
            </a:r>
          </a:p>
          <a:p>
            <a:r>
              <a:rPr lang="en-US" sz="1100" dirty="0"/>
              <a:t>Salehi, Burkholder, Lepage, Pollock, and Wieman Phys. Rev. Phys. Educ. Res. 15, 020114 (2019)</a:t>
            </a:r>
          </a:p>
        </p:txBody>
      </p:sp>
    </p:spTree>
    <p:extLst>
      <p:ext uri="{BB962C8B-B14F-4D97-AF65-F5344CB8AC3E}">
        <p14:creationId xmlns:p14="http://schemas.microsoft.com/office/powerpoint/2010/main" val="45112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advAuto="0"/>
      <p:bldP spid="12" grpId="0" animBg="1"/>
      <p:bldP spid="13"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DF7A8A4-81A2-49BE-B1A0-D51813FE492E}"/>
              </a:ext>
            </a:extLst>
          </p:cNvPr>
          <p:cNvSpPr txBox="1"/>
          <p:nvPr/>
        </p:nvSpPr>
        <p:spPr>
          <a:xfrm>
            <a:off x="808075" y="201228"/>
            <a:ext cx="111783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Why does this dependence of grades on prior preparation matter?</a:t>
            </a:r>
          </a:p>
        </p:txBody>
      </p:sp>
      <p:pic>
        <p:nvPicPr>
          <p:cNvPr id="1029" name="Picture 5">
            <a:extLst>
              <a:ext uri="{FF2B5EF4-FFF2-40B4-BE49-F238E27FC236}">
                <a16:creationId xmlns:a16="http://schemas.microsoft.com/office/drawing/2014/main" id="{CA164D38-97F7-480C-BA06-933C81159E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8" r="15650" b="30743"/>
          <a:stretch/>
        </p:blipFill>
        <p:spPr bwMode="auto">
          <a:xfrm>
            <a:off x="0" y="1561745"/>
            <a:ext cx="5191589" cy="413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4E97604F-B9D6-422A-AC3D-54E9F2931C6F}"/>
              </a:ext>
            </a:extLst>
          </p:cNvPr>
          <p:cNvSpPr txBox="1"/>
          <p:nvPr/>
        </p:nvSpPr>
        <p:spPr>
          <a:xfrm>
            <a:off x="966191" y="708736"/>
            <a:ext cx="9560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Doing poorly in physics 1 is barrier to physics &amp;  engineering major.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“Failure analysis”—how does probability of failing depend on preparation?</a:t>
            </a:r>
          </a:p>
        </p:txBody>
      </p:sp>
      <p:sp>
        <p:nvSpPr>
          <p:cNvPr id="19" name="TextBox 18">
            <a:extLst>
              <a:ext uri="{FF2B5EF4-FFF2-40B4-BE49-F238E27FC236}">
                <a16:creationId xmlns:a16="http://schemas.microsoft.com/office/drawing/2014/main" id="{AFED1273-8ABE-4513-9D13-55A13542C673}"/>
              </a:ext>
            </a:extLst>
          </p:cNvPr>
          <p:cNvSpPr txBox="1"/>
          <p:nvPr/>
        </p:nvSpPr>
        <p:spPr>
          <a:xfrm>
            <a:off x="5191589" y="1826756"/>
            <a:ext cx="630685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Math SAT &amp; FMCE test crude measures of prior preparation!</a:t>
            </a:r>
          </a:p>
        </p:txBody>
      </p:sp>
      <p:sp>
        <p:nvSpPr>
          <p:cNvPr id="20" name="TextBox 19">
            <a:extLst>
              <a:ext uri="{FF2B5EF4-FFF2-40B4-BE49-F238E27FC236}">
                <a16:creationId xmlns:a16="http://schemas.microsoft.com/office/drawing/2014/main" id="{0C6E2D6A-AEB2-4819-B337-62AF491F7979}"/>
              </a:ext>
            </a:extLst>
          </p:cNvPr>
          <p:cNvSpPr txBox="1"/>
          <p:nvPr/>
        </p:nvSpPr>
        <p:spPr>
          <a:xfrm>
            <a:off x="2069805" y="5012959"/>
            <a:ext cx="28683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incoming preparation</a:t>
            </a:r>
          </a:p>
        </p:txBody>
      </p:sp>
      <p:sp>
        <p:nvSpPr>
          <p:cNvPr id="2" name="TextBox 1">
            <a:extLst>
              <a:ext uri="{FF2B5EF4-FFF2-40B4-BE49-F238E27FC236}">
                <a16:creationId xmlns:a16="http://schemas.microsoft.com/office/drawing/2014/main" id="{53FD66EE-B4E8-45AD-954A-F6775D35C8ED}"/>
              </a:ext>
            </a:extLst>
          </p:cNvPr>
          <p:cNvSpPr txBox="1"/>
          <p:nvPr/>
        </p:nvSpPr>
        <p:spPr>
          <a:xfrm>
            <a:off x="5067632" y="2828835"/>
            <a:ext cx="5910823" cy="1200329"/>
          </a:xfrm>
          <a:prstGeom prst="rect">
            <a:avLst/>
          </a:prstGeom>
          <a:noFill/>
        </p:spPr>
        <p:txBody>
          <a:bodyPr wrap="square" rtlCol="0">
            <a:spAutoFit/>
          </a:bodyPr>
          <a:lstStyle/>
          <a:p>
            <a:pPr algn="l"/>
            <a:r>
              <a:rPr lang="en-US" sz="2400" dirty="0"/>
              <a:t>Created our own diagnostic test.</a:t>
            </a:r>
          </a:p>
          <a:p>
            <a:pPr algn="l"/>
            <a:r>
              <a:rPr lang="en-US" dirty="0"/>
              <a:t>30 minutes, explains ~ ½ variance,</a:t>
            </a:r>
          </a:p>
          <a:p>
            <a:pPr algn="l"/>
            <a:r>
              <a:rPr lang="en-US" sz="2400" dirty="0"/>
              <a:t>most of failure risk.</a:t>
            </a:r>
          </a:p>
        </p:txBody>
      </p:sp>
      <p:sp>
        <p:nvSpPr>
          <p:cNvPr id="10" name="TextBox 9">
            <a:extLst>
              <a:ext uri="{FF2B5EF4-FFF2-40B4-BE49-F238E27FC236}">
                <a16:creationId xmlns:a16="http://schemas.microsoft.com/office/drawing/2014/main" id="{BC417500-EDF9-45E5-9951-2A3420981FEC}"/>
              </a:ext>
            </a:extLst>
          </p:cNvPr>
          <p:cNvSpPr txBox="1"/>
          <p:nvPr/>
        </p:nvSpPr>
        <p:spPr>
          <a:xfrm>
            <a:off x="5578018" y="4407333"/>
            <a:ext cx="6408420" cy="830997"/>
          </a:xfrm>
          <a:prstGeom prst="rect">
            <a:avLst/>
          </a:prstGeom>
          <a:noFill/>
        </p:spPr>
        <p:txBody>
          <a:bodyPr wrap="square" rtlCol="0">
            <a:spAutoFit/>
          </a:bodyPr>
          <a:lstStyle/>
          <a:p>
            <a:pPr algn="l"/>
            <a:r>
              <a:rPr lang="en-US" sz="2400" dirty="0">
                <a:latin typeface="Comic Sans MS" panose="030F0702030302020204" pitchFamily="66" charset="0"/>
              </a:rPr>
              <a:t>Differences in “K-12 educational privilege" amplified</a:t>
            </a:r>
            <a:r>
              <a:rPr lang="en-US" dirty="0">
                <a:latin typeface="Comic Sans MS" panose="030F0702030302020204" pitchFamily="66" charset="0"/>
              </a:rPr>
              <a:t> by college teaching.</a:t>
            </a:r>
            <a:endParaRPr lang="en-US" sz="2400" dirty="0">
              <a:latin typeface="Comic Sans MS" panose="030F0702030302020204" pitchFamily="66" charset="0"/>
            </a:endParaRPr>
          </a:p>
        </p:txBody>
      </p:sp>
    </p:spTree>
    <p:extLst>
      <p:ext uri="{BB962C8B-B14F-4D97-AF65-F5344CB8AC3E}">
        <p14:creationId xmlns:p14="http://schemas.microsoft.com/office/powerpoint/2010/main" val="285444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6425A3-1EC0-4BC6-8D3A-0EF0912C9578}"/>
              </a:ext>
            </a:extLst>
          </p:cNvPr>
          <p:cNvSpPr txBox="1"/>
          <p:nvPr/>
        </p:nvSpPr>
        <p:spPr>
          <a:xfrm>
            <a:off x="363415" y="409105"/>
            <a:ext cx="11703894" cy="4154984"/>
          </a:xfrm>
          <a:prstGeom prst="rect">
            <a:avLst/>
          </a:prstGeom>
          <a:noFill/>
        </p:spPr>
        <p:txBody>
          <a:bodyPr wrap="square" rtlCol="0">
            <a:spAutoFit/>
          </a:bodyPr>
          <a:lstStyle/>
          <a:p>
            <a:pPr algn="l"/>
            <a:r>
              <a:rPr lang="en-US" sz="2400" b="1" dirty="0"/>
              <a:t>Stanford and Colorado </a:t>
            </a:r>
            <a:r>
              <a:rPr lang="en-US" sz="2400" dirty="0"/>
              <a:t>(and Cornell) </a:t>
            </a:r>
            <a:r>
              <a:rPr lang="en-US" sz="2400" b="1" dirty="0"/>
              <a:t>very similar dependence on preparation factors! </a:t>
            </a:r>
          </a:p>
          <a:p>
            <a:pPr algn="l"/>
            <a:endParaRPr lang="en-US" b="1" dirty="0"/>
          </a:p>
          <a:p>
            <a:pPr marL="342900" indent="-342900" algn="l">
              <a:buFont typeface="Symbol" panose="05050102010706020507" pitchFamily="18" charset="2"/>
              <a:buChar char="Þ"/>
            </a:pPr>
            <a:r>
              <a:rPr lang="en-US" i="1" dirty="0">
                <a:sym typeface="Symbol" panose="05050102010706020507" pitchFamily="18" charset="2"/>
              </a:rPr>
              <a:t>nature of the teaching, not the students.</a:t>
            </a:r>
          </a:p>
          <a:p>
            <a:pPr algn="l"/>
            <a:endParaRPr lang="en-US" sz="2400" dirty="0">
              <a:sym typeface="Symbol" panose="05050102010706020507" pitchFamily="18" charset="2"/>
            </a:endParaRPr>
          </a:p>
          <a:p>
            <a:pPr algn="l"/>
            <a:r>
              <a:rPr lang="en-US" sz="2400" dirty="0">
                <a:sym typeface="Symbol" panose="05050102010706020507" pitchFamily="18" charset="2"/>
              </a:rPr>
              <a:t>Optimizing coverage and pace for top 1/3 of the preparation.</a:t>
            </a:r>
          </a:p>
          <a:p>
            <a:pPr algn="l"/>
            <a:r>
              <a:rPr lang="en-US" dirty="0">
                <a:sym typeface="Symbol" panose="05050102010706020507" pitchFamily="18" charset="2"/>
              </a:rPr>
              <a:t>C</a:t>
            </a:r>
            <a:r>
              <a:rPr lang="en-US" sz="2400" dirty="0">
                <a:sym typeface="Symbol" panose="05050102010706020507" pitchFamily="18" charset="2"/>
              </a:rPr>
              <a:t>onfusing </a:t>
            </a:r>
            <a:r>
              <a:rPr lang="en-US" dirty="0">
                <a:sym typeface="Symbol" panose="05050102010706020507" pitchFamily="18" charset="2"/>
              </a:rPr>
              <a:t>educational privilege with talent.</a:t>
            </a:r>
          </a:p>
          <a:p>
            <a:pPr algn="l"/>
            <a:endParaRPr lang="en-US" dirty="0">
              <a:sym typeface="Symbol" panose="05050102010706020507" pitchFamily="18" charset="2"/>
            </a:endParaRPr>
          </a:p>
          <a:p>
            <a:pPr algn="l"/>
            <a:r>
              <a:rPr lang="en-US" dirty="0">
                <a:sym typeface="Symbol" panose="05050102010706020507" pitchFamily="18" charset="2"/>
              </a:rPr>
              <a:t>Solution—</a:t>
            </a:r>
            <a:r>
              <a:rPr lang="en-US" b="1" dirty="0">
                <a:sym typeface="Symbol" panose="05050102010706020507" pitchFamily="18" charset="2"/>
              </a:rPr>
              <a:t>match curriculum to the students and many more can succeed*</a:t>
            </a:r>
          </a:p>
          <a:p>
            <a:pPr algn="l"/>
            <a:endParaRPr lang="en-US" dirty="0">
              <a:sym typeface="Symbol" panose="05050102010706020507" pitchFamily="18" charset="2"/>
            </a:endParaRPr>
          </a:p>
        </p:txBody>
      </p:sp>
      <p:sp>
        <p:nvSpPr>
          <p:cNvPr id="4" name="TextBox 3">
            <a:extLst>
              <a:ext uri="{FF2B5EF4-FFF2-40B4-BE49-F238E27FC236}">
                <a16:creationId xmlns:a16="http://schemas.microsoft.com/office/drawing/2014/main" id="{FBFF9136-FE0E-4FE0-8425-CD726140AEF3}"/>
              </a:ext>
            </a:extLst>
          </p:cNvPr>
          <p:cNvSpPr txBox="1"/>
          <p:nvPr/>
        </p:nvSpPr>
        <p:spPr>
          <a:xfrm>
            <a:off x="218476" y="6125729"/>
            <a:ext cx="12403015" cy="646331"/>
          </a:xfrm>
          <a:prstGeom prst="rect">
            <a:avLst/>
          </a:prstGeom>
          <a:noFill/>
        </p:spPr>
        <p:txBody>
          <a:bodyPr wrap="square">
            <a:spAutoFit/>
          </a:bodyPr>
          <a:lstStyle/>
          <a:p>
            <a:r>
              <a:rPr lang="en-US" sz="1800" dirty="0"/>
              <a:t>*Preliminary indications--“An equitable and effective approach to introductory mechanics”, </a:t>
            </a:r>
            <a:r>
              <a:rPr lang="en-US" sz="1800" dirty="0">
                <a:hlinkClick r:id="rId2"/>
              </a:rPr>
              <a:t>https://arxiv.org/abs/2111.12504</a:t>
            </a:r>
            <a:r>
              <a:rPr lang="en-US" sz="1800" dirty="0"/>
              <a:t>, Burkholder, Salehi, Sackeyfio, Mohamed-Hinds, Wieman</a:t>
            </a:r>
          </a:p>
        </p:txBody>
      </p:sp>
    </p:spTree>
    <p:extLst>
      <p:ext uri="{BB962C8B-B14F-4D97-AF65-F5344CB8AC3E}">
        <p14:creationId xmlns:p14="http://schemas.microsoft.com/office/powerpoint/2010/main" val="375775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74382" y="231083"/>
            <a:ext cx="10669560" cy="35702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Verdana"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itchFamily="34" charset="0"/>
                <a:ea typeface="+mn-ea"/>
                <a:cs typeface="Arial" charset="0"/>
              </a:rPr>
              <a:t>I. General Intro--How the brain learns complex thinking.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itchFamily="34" charset="0"/>
                <a:ea typeface="+mn-ea"/>
                <a:cs typeface="Arial" charset="0"/>
              </a:rPr>
              <a:t>II. Focusing down--Applying in university classrooms &amp; measuring results.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itchFamily="34" charset="0"/>
                <a:ea typeface="+mn-ea"/>
                <a:cs typeface="Arial" charset="0"/>
              </a:rPr>
              <a:t>III. Focusing tighter– detailed findings from classroom research.  What works to improve learning and why. </a:t>
            </a:r>
            <a:r>
              <a:rPr kumimoji="0" lang="en-US" sz="2400" b="0" i="1" u="none" strike="noStrike" kern="1200" cap="none" spc="0" normalizeH="0" baseline="0" noProof="0" dirty="0">
                <a:ln>
                  <a:noFill/>
                </a:ln>
                <a:solidFill>
                  <a:prstClr val="black"/>
                </a:solidFill>
                <a:effectLst/>
                <a:uLnTx/>
                <a:uFillTx/>
                <a:latin typeface="Verdana" pitchFamily="34" charset="0"/>
                <a:ea typeface="+mn-ea"/>
                <a:cs typeface="Arial" charset="0"/>
              </a:rPr>
              <a:t>(things you can use in teaching.)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C0504D"/>
                </a:solidFill>
                <a:effectLst/>
                <a:uLnTx/>
                <a:uFillTx/>
                <a:latin typeface="Verdana" pitchFamily="34" charset="0"/>
                <a:ea typeface="+mn-ea"/>
                <a:cs typeface="Arial" charset="0"/>
              </a:rPr>
              <a:t>        </a:t>
            </a:r>
          </a:p>
        </p:txBody>
      </p:sp>
      <p:sp>
        <p:nvSpPr>
          <p:cNvPr id="3" name="TextBox 2"/>
          <p:cNvSpPr txBox="1"/>
          <p:nvPr/>
        </p:nvSpPr>
        <p:spPr>
          <a:xfrm>
            <a:off x="1927941" y="4657147"/>
            <a:ext cx="856244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itchFamily="34" charset="0"/>
                <a:ea typeface="+mn-ea"/>
                <a:cs typeface="Arial" charset="0"/>
              </a:rPr>
              <a:t> </a:t>
            </a:r>
            <a:endParaRPr kumimoji="0" lang="en-US" sz="2400" b="0" i="1" u="none" strike="noStrike" kern="1200" cap="none" spc="0" normalizeH="0" baseline="0" noProof="0" dirty="0">
              <a:ln>
                <a:noFill/>
              </a:ln>
              <a:solidFill>
                <a:prstClr val="black"/>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230402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092530" y="684755"/>
            <a:ext cx="10307782" cy="35702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Verdana"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itchFamily="34" charset="0"/>
                <a:ea typeface="+mn-ea"/>
                <a:cs typeface="Arial" charset="0"/>
              </a:rPr>
              <a:t>I. General--How the brain learns scientific &amp; engineering thinking.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itchFamily="34" charset="0"/>
                <a:ea typeface="+mn-ea"/>
                <a:cs typeface="Arial" charset="0"/>
              </a:rPr>
              <a:t>II. Focusing down--Applying in university classrooms &amp; measuring results. Examples, research data, principles.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erdana" pitchFamily="34" charset="0"/>
                <a:ea typeface="+mn-ea"/>
                <a:cs typeface="Arial" charset="0"/>
              </a:rPr>
              <a:t>III. Focusing tighter– Research--What works to improve learning and why? </a:t>
            </a:r>
            <a:r>
              <a:rPr kumimoji="0" lang="en-US" sz="2400" b="1" i="1" u="none" strike="noStrike" kern="1200" cap="none" spc="0" normalizeH="0" baseline="0" noProof="0" dirty="0">
                <a:ln>
                  <a:noFill/>
                </a:ln>
                <a:solidFill>
                  <a:prstClr val="black"/>
                </a:solidFill>
                <a:effectLst/>
                <a:uLnTx/>
                <a:uFillTx/>
                <a:latin typeface="Verdana" pitchFamily="34" charset="0"/>
                <a:ea typeface="+mn-ea"/>
                <a:cs typeface="Arial" charset="0"/>
              </a:rPr>
              <a:t>(things you can use in teaching.)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C0504D"/>
                </a:solidFill>
                <a:effectLst/>
                <a:uLnTx/>
                <a:uFillTx/>
                <a:latin typeface="Verdana" pitchFamily="34" charset="0"/>
                <a:ea typeface="+mn-ea"/>
                <a:cs typeface="Arial" charset="0"/>
              </a:rPr>
              <a:t>        </a:t>
            </a:r>
          </a:p>
        </p:txBody>
      </p:sp>
      <p:sp>
        <p:nvSpPr>
          <p:cNvPr id="3" name="TextBox 2"/>
          <p:cNvSpPr txBox="1"/>
          <p:nvPr/>
        </p:nvSpPr>
        <p:spPr>
          <a:xfrm>
            <a:off x="1927941" y="4657147"/>
            <a:ext cx="856244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itchFamily="34" charset="0"/>
                <a:ea typeface="+mn-ea"/>
                <a:cs typeface="Arial" charset="0"/>
              </a:rPr>
              <a:t> </a:t>
            </a:r>
            <a:endParaRPr kumimoji="0" lang="en-US" sz="2400" b="0" i="1" u="none" strike="noStrike" kern="1200" cap="none" spc="0" normalizeH="0" baseline="0" noProof="0" dirty="0">
              <a:ln>
                <a:noFill/>
              </a:ln>
              <a:solidFill>
                <a:prstClr val="black"/>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19917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BB60DE-5837-4C20-8EE6-5A8B4C58EA87}"/>
              </a:ext>
            </a:extLst>
          </p:cNvPr>
          <p:cNvGrpSpPr/>
          <p:nvPr/>
        </p:nvGrpSpPr>
        <p:grpSpPr>
          <a:xfrm>
            <a:off x="1947277" y="1138669"/>
            <a:ext cx="7747147" cy="4475152"/>
            <a:chOff x="1414705" y="1155519"/>
            <a:chExt cx="5810361" cy="3356364"/>
          </a:xfrm>
        </p:grpSpPr>
        <p:grpSp>
          <p:nvGrpSpPr>
            <p:cNvPr id="3" name="Group 15">
              <a:extLst>
                <a:ext uri="{FF2B5EF4-FFF2-40B4-BE49-F238E27FC236}">
                  <a16:creationId xmlns:a16="http://schemas.microsoft.com/office/drawing/2014/main" id="{BC40E0E2-59A6-4FFA-BFA8-597D2B06286E}"/>
                </a:ext>
              </a:extLst>
            </p:cNvPr>
            <p:cNvGrpSpPr/>
            <p:nvPr/>
          </p:nvGrpSpPr>
          <p:grpSpPr>
            <a:xfrm>
              <a:off x="2785730" y="2405801"/>
              <a:ext cx="3351502" cy="1139338"/>
              <a:chOff x="373948" y="0"/>
              <a:chExt cx="3351501" cy="1139337"/>
            </a:xfrm>
          </p:grpSpPr>
          <p:sp>
            <p:nvSpPr>
              <p:cNvPr id="25" name="Rectangle 1">
                <a:extLst>
                  <a:ext uri="{FF2B5EF4-FFF2-40B4-BE49-F238E27FC236}">
                    <a16:creationId xmlns:a16="http://schemas.microsoft.com/office/drawing/2014/main" id="{352F9AB6-BD33-4077-A680-F20CA294E0AE}"/>
                  </a:ext>
                </a:extLst>
              </p:cNvPr>
              <p:cNvSpPr/>
              <p:nvPr/>
            </p:nvSpPr>
            <p:spPr>
              <a:xfrm>
                <a:off x="377600" y="18084"/>
                <a:ext cx="3302560" cy="1121253"/>
              </a:xfrm>
              <a:prstGeom prst="rect">
                <a:avLst/>
              </a:prstGeom>
              <a:solidFill>
                <a:srgbClr val="FFFFFF"/>
              </a:solidFill>
              <a:ln w="38100" cap="flat">
                <a:solidFill>
                  <a:srgbClr val="000000"/>
                </a:solidFill>
                <a:prstDash val="solid"/>
                <a:miter lim="800000"/>
              </a:ln>
              <a:effectLst/>
            </p:spPr>
            <p:txBody>
              <a:bodyPr wrap="square" lIns="60959" tIns="60959" rIns="60959" bIns="60959" numCol="1" anchor="ctr">
                <a:noAutofit/>
              </a:bodyPr>
              <a:lstStyle/>
              <a:p>
                <a:pPr algn="ctr" defTabSz="1219170" fontAlgn="auto" hangingPunct="0">
                  <a:spcBef>
                    <a:spcPts val="0"/>
                  </a:spcBef>
                  <a:spcAft>
                    <a:spcPts val="0"/>
                  </a:spcAft>
                  <a:defRPr>
                    <a:solidFill>
                      <a:srgbClr val="FFFFFF"/>
                    </a:solidFill>
                  </a:defRPr>
                </a:pPr>
                <a:endParaRPr kern="0">
                  <a:solidFill>
                    <a:srgbClr val="FFFFFF"/>
                  </a:solidFill>
                  <a:latin typeface="Calibri"/>
                  <a:ea typeface="ＭＳ Ｐゴシック" charset="0"/>
                  <a:cs typeface="Calibri"/>
                  <a:sym typeface="Calibri"/>
                </a:endParaRPr>
              </a:p>
            </p:txBody>
          </p:sp>
          <p:sp>
            <p:nvSpPr>
              <p:cNvPr id="26" name="TextBox 2">
                <a:extLst>
                  <a:ext uri="{FF2B5EF4-FFF2-40B4-BE49-F238E27FC236}">
                    <a16:creationId xmlns:a16="http://schemas.microsoft.com/office/drawing/2014/main" id="{54A284F4-95BF-4501-854B-C192C9FB9CAD}"/>
                  </a:ext>
                </a:extLst>
              </p:cNvPr>
              <p:cNvSpPr txBox="1"/>
              <p:nvPr/>
            </p:nvSpPr>
            <p:spPr>
              <a:xfrm>
                <a:off x="373948" y="0"/>
                <a:ext cx="3351501" cy="11332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9" tIns="60959" rIns="60959" bIns="60959" numCol="1" anchor="t">
                <a:noAutofit/>
              </a:bodyPr>
              <a:lstStyle/>
              <a:p>
                <a:pPr algn="ctr" defTabSz="1219170" fontAlgn="auto" hangingPunct="0">
                  <a:spcBef>
                    <a:spcPts val="0"/>
                  </a:spcBef>
                  <a:spcAft>
                    <a:spcPts val="0"/>
                  </a:spcAft>
                  <a:defRPr sz="2400"/>
                </a:pPr>
                <a:r>
                  <a:rPr sz="3200" b="1" kern="0" dirty="0">
                    <a:solidFill>
                      <a:srgbClr val="000000"/>
                    </a:solidFill>
                    <a:latin typeface="Calibri"/>
                    <a:ea typeface="ＭＳ Ｐゴシック" charset="0"/>
                    <a:cs typeface="Calibri"/>
                    <a:sym typeface="Calibri"/>
                  </a:rPr>
                  <a:t>Learning</a:t>
                </a:r>
                <a:r>
                  <a:rPr lang="en-US" sz="3200" b="1" kern="0" dirty="0">
                    <a:solidFill>
                      <a:srgbClr val="000000"/>
                    </a:solidFill>
                    <a:latin typeface="Calibri"/>
                    <a:ea typeface="ＭＳ Ｐゴシック" charset="0"/>
                    <a:cs typeface="Calibri"/>
                    <a:sym typeface="Calibri"/>
                  </a:rPr>
                  <a:t>--</a:t>
                </a:r>
              </a:p>
              <a:p>
                <a:pPr algn="ctr" defTabSz="1219170" fontAlgn="auto" hangingPunct="0">
                  <a:spcBef>
                    <a:spcPts val="0"/>
                  </a:spcBef>
                  <a:spcAft>
                    <a:spcPts val="0"/>
                  </a:spcAft>
                  <a:defRPr sz="2400"/>
                </a:pPr>
                <a:r>
                  <a:rPr lang="en-US" sz="2933" b="1" kern="0" dirty="0">
                    <a:solidFill>
                      <a:srgbClr val="000000"/>
                    </a:solidFill>
                    <a:latin typeface="Calibri"/>
                    <a:ea typeface="ＭＳ Ｐゴシック" charset="0"/>
                    <a:cs typeface="Calibri"/>
                    <a:sym typeface="Calibri"/>
                  </a:rPr>
                  <a:t>practicing making decisions</a:t>
                </a:r>
                <a:r>
                  <a:rPr lang="en-US" sz="2933" kern="0" dirty="0">
                    <a:solidFill>
                      <a:srgbClr val="000000"/>
                    </a:solidFill>
                    <a:latin typeface="Calibri"/>
                    <a:ea typeface="ＭＳ Ｐゴシック" charset="0"/>
                    <a:cs typeface="Calibri"/>
                    <a:sym typeface="Calibri"/>
                  </a:rPr>
                  <a:t> </a:t>
                </a:r>
                <a:r>
                  <a:rPr lang="en-US" sz="2933" kern="0" dirty="0">
                    <a:solidFill>
                      <a:srgbClr val="0033CC"/>
                    </a:solidFill>
                    <a:latin typeface="Calibri"/>
                    <a:ea typeface="ＭＳ Ｐゴシック" charset="0"/>
                    <a:cs typeface="Calibri"/>
                    <a:sym typeface="Calibri"/>
                  </a:rPr>
                  <a:t>with good feedback</a:t>
                </a:r>
                <a:endParaRPr sz="2933" kern="0" dirty="0">
                  <a:solidFill>
                    <a:srgbClr val="0033CC"/>
                  </a:solidFill>
                  <a:latin typeface="Calibri"/>
                  <a:ea typeface="ＭＳ Ｐゴシック" charset="0"/>
                  <a:cs typeface="Calibri"/>
                  <a:sym typeface="Calibri"/>
                </a:endParaRPr>
              </a:p>
            </p:txBody>
          </p:sp>
        </p:grpSp>
        <p:sp>
          <p:nvSpPr>
            <p:cNvPr id="4" name="TextBox 4">
              <a:extLst>
                <a:ext uri="{FF2B5EF4-FFF2-40B4-BE49-F238E27FC236}">
                  <a16:creationId xmlns:a16="http://schemas.microsoft.com/office/drawing/2014/main" id="{AD667604-43FF-4D25-9585-7412FEDC132F}"/>
                </a:ext>
              </a:extLst>
            </p:cNvPr>
            <p:cNvSpPr txBox="1"/>
            <p:nvPr/>
          </p:nvSpPr>
          <p:spPr>
            <a:xfrm>
              <a:off x="2827583" y="1489166"/>
              <a:ext cx="1675698" cy="6232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59" rIns="60959">
              <a:spAutoFit/>
            </a:bodyPr>
            <a:lstStyle/>
            <a:p>
              <a:pPr algn="ctr" defTabSz="1219170" fontAlgn="auto" hangingPunct="0">
                <a:spcBef>
                  <a:spcPts val="0"/>
                </a:spcBef>
                <a:spcAft>
                  <a:spcPts val="0"/>
                </a:spcAft>
                <a:defRPr>
                  <a:solidFill>
                    <a:srgbClr val="ED7D31"/>
                  </a:solidFill>
                </a:defRPr>
              </a:pPr>
              <a:r>
                <a:rPr kern="0">
                  <a:solidFill>
                    <a:srgbClr val="ED7D31">
                      <a:lumMod val="50000"/>
                    </a:srgbClr>
                  </a:solidFill>
                  <a:latin typeface="Calibri"/>
                  <a:ea typeface="ＭＳ Ｐゴシック" charset="0"/>
                  <a:cs typeface="Calibri"/>
                  <a:sym typeface="Calibri"/>
                </a:rPr>
                <a:t>Prior knowledge </a:t>
              </a:r>
            </a:p>
            <a:p>
              <a:pPr algn="ctr" defTabSz="1219170" fontAlgn="auto" hangingPunct="0">
                <a:spcBef>
                  <a:spcPts val="0"/>
                </a:spcBef>
                <a:spcAft>
                  <a:spcPts val="0"/>
                </a:spcAft>
                <a:defRPr>
                  <a:solidFill>
                    <a:srgbClr val="ED7D31"/>
                  </a:solidFill>
                </a:defRPr>
              </a:pPr>
              <a:r>
                <a:rPr kern="0">
                  <a:solidFill>
                    <a:srgbClr val="ED7D31">
                      <a:lumMod val="50000"/>
                    </a:srgbClr>
                  </a:solidFill>
                  <a:latin typeface="Calibri"/>
                  <a:ea typeface="ＭＳ Ｐゴシック" charset="0"/>
                  <a:cs typeface="Calibri"/>
                  <a:sym typeface="Calibri"/>
                </a:rPr>
                <a:t>&amp; experience</a:t>
              </a:r>
            </a:p>
          </p:txBody>
        </p:sp>
        <p:sp>
          <p:nvSpPr>
            <p:cNvPr id="5" name="Rectangle 7">
              <a:extLst>
                <a:ext uri="{FF2B5EF4-FFF2-40B4-BE49-F238E27FC236}">
                  <a16:creationId xmlns:a16="http://schemas.microsoft.com/office/drawing/2014/main" id="{67F5D148-6E1B-4B6A-B832-4094DAD90AD3}"/>
                </a:ext>
              </a:extLst>
            </p:cNvPr>
            <p:cNvSpPr/>
            <p:nvPr/>
          </p:nvSpPr>
          <p:spPr>
            <a:xfrm>
              <a:off x="2816346" y="1532709"/>
              <a:ext cx="1698172"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6" name="TextBox 5">
              <a:extLst>
                <a:ext uri="{FF2B5EF4-FFF2-40B4-BE49-F238E27FC236}">
                  <a16:creationId xmlns:a16="http://schemas.microsoft.com/office/drawing/2014/main" id="{B79C5C28-D021-4847-9DC9-6B1DA4B84594}"/>
                </a:ext>
              </a:extLst>
            </p:cNvPr>
            <p:cNvSpPr txBox="1"/>
            <p:nvPr/>
          </p:nvSpPr>
          <p:spPr>
            <a:xfrm>
              <a:off x="4678264" y="1620159"/>
              <a:ext cx="1128673" cy="346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59" rIns="60959">
              <a:spAutoFit/>
            </a:bodyPr>
            <a:lstStyle>
              <a:lvl1pPr>
                <a:defRPr>
                  <a:solidFill>
                    <a:schemeClr val="accent2"/>
                  </a:solidFill>
                </a:defRPr>
              </a:lvl1pPr>
            </a:lstStyle>
            <a:p>
              <a:pPr defTabSz="1219170" fontAlgn="auto" hangingPunct="0">
                <a:spcBef>
                  <a:spcPts val="0"/>
                </a:spcBef>
                <a:spcAft>
                  <a:spcPts val="0"/>
                </a:spcAft>
                <a:defRPr/>
              </a:pPr>
              <a:r>
                <a:rPr kern="0">
                  <a:solidFill>
                    <a:srgbClr val="ED7D31">
                      <a:lumMod val="50000"/>
                    </a:srgbClr>
                  </a:solidFill>
                  <a:latin typeface="Calibri"/>
                  <a:ea typeface="ＭＳ Ｐゴシック" charset="0"/>
                  <a:cs typeface="Calibri"/>
                  <a:sym typeface="Calibri"/>
                </a:rPr>
                <a:t>Motivation</a:t>
              </a:r>
            </a:p>
          </p:txBody>
        </p:sp>
        <p:sp>
          <p:nvSpPr>
            <p:cNvPr id="7" name="Rectangle 9">
              <a:extLst>
                <a:ext uri="{FF2B5EF4-FFF2-40B4-BE49-F238E27FC236}">
                  <a16:creationId xmlns:a16="http://schemas.microsoft.com/office/drawing/2014/main" id="{949A6021-B967-4A2D-9248-B87194C06228}"/>
                </a:ext>
              </a:extLst>
            </p:cNvPr>
            <p:cNvSpPr/>
            <p:nvPr/>
          </p:nvSpPr>
          <p:spPr>
            <a:xfrm>
              <a:off x="4634702" y="1529442"/>
              <a:ext cx="1201785"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8" name="TextBox 3">
              <a:extLst>
                <a:ext uri="{FF2B5EF4-FFF2-40B4-BE49-F238E27FC236}">
                  <a16:creationId xmlns:a16="http://schemas.microsoft.com/office/drawing/2014/main" id="{1C6CE16E-982C-4D43-85C3-50CFD13BCAA9}"/>
                </a:ext>
              </a:extLst>
            </p:cNvPr>
            <p:cNvSpPr txBox="1"/>
            <p:nvPr/>
          </p:nvSpPr>
          <p:spPr>
            <a:xfrm>
              <a:off x="1460101" y="1489166"/>
              <a:ext cx="1171954" cy="6232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59" rIns="60959">
              <a:spAutoFit/>
            </a:bodyPr>
            <a:lstStyle/>
            <a:p>
              <a:pPr algn="ctr" defTabSz="1219170" fontAlgn="auto" hangingPunct="0">
                <a:spcBef>
                  <a:spcPts val="0"/>
                </a:spcBef>
                <a:spcAft>
                  <a:spcPts val="0"/>
                </a:spcAft>
                <a:defRPr>
                  <a:solidFill>
                    <a:srgbClr val="ED7D31"/>
                  </a:solidFill>
                </a:defRPr>
              </a:pPr>
              <a:r>
                <a:rPr kern="0">
                  <a:solidFill>
                    <a:srgbClr val="ED7D31">
                      <a:lumMod val="50000"/>
                    </a:srgbClr>
                  </a:solidFill>
                  <a:latin typeface="Calibri"/>
                  <a:ea typeface="ＭＳ Ｐゴシック" charset="0"/>
                  <a:cs typeface="Calibri"/>
                  <a:sym typeface="Calibri"/>
                </a:rPr>
                <a:t>Disciplinary</a:t>
              </a:r>
            </a:p>
            <a:p>
              <a:pPr algn="ctr" defTabSz="1219170" fontAlgn="auto" hangingPunct="0">
                <a:spcBef>
                  <a:spcPts val="0"/>
                </a:spcBef>
                <a:spcAft>
                  <a:spcPts val="0"/>
                </a:spcAft>
                <a:defRPr>
                  <a:solidFill>
                    <a:srgbClr val="ED7D31"/>
                  </a:solidFill>
                </a:defRPr>
              </a:pPr>
              <a:r>
                <a:rPr kern="0">
                  <a:solidFill>
                    <a:srgbClr val="ED7D31">
                      <a:lumMod val="50000"/>
                    </a:srgbClr>
                  </a:solidFill>
                  <a:latin typeface="Calibri"/>
                  <a:ea typeface="ＭＳ Ｐゴシック" charset="0"/>
                  <a:cs typeface="Calibri"/>
                  <a:sym typeface="Calibri"/>
                </a:rPr>
                <a:t>expertise</a:t>
              </a:r>
            </a:p>
          </p:txBody>
        </p:sp>
        <p:sp>
          <p:nvSpPr>
            <p:cNvPr id="9" name="Rectangle 10">
              <a:extLst>
                <a:ext uri="{FF2B5EF4-FFF2-40B4-BE49-F238E27FC236}">
                  <a16:creationId xmlns:a16="http://schemas.microsoft.com/office/drawing/2014/main" id="{D05C31E8-6BCC-480E-991E-F507BDAC32DA}"/>
                </a:ext>
              </a:extLst>
            </p:cNvPr>
            <p:cNvSpPr/>
            <p:nvPr/>
          </p:nvSpPr>
          <p:spPr>
            <a:xfrm>
              <a:off x="1414705" y="1528354"/>
              <a:ext cx="1262744"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10" name="Straight Arrow Connector 18">
              <a:extLst>
                <a:ext uri="{FF2B5EF4-FFF2-40B4-BE49-F238E27FC236}">
                  <a16:creationId xmlns:a16="http://schemas.microsoft.com/office/drawing/2014/main" id="{66A1217F-4E89-4051-B7F9-B84BBE1CAEC8}"/>
                </a:ext>
              </a:extLst>
            </p:cNvPr>
            <p:cNvSpPr/>
            <p:nvPr/>
          </p:nvSpPr>
          <p:spPr>
            <a:xfrm>
              <a:off x="2496312" y="2095500"/>
              <a:ext cx="331555" cy="317499"/>
            </a:xfrm>
            <a:prstGeom prst="line">
              <a:avLst/>
            </a:prstGeom>
            <a:ln w="25400">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1" name="TextBox 22">
              <a:extLst>
                <a:ext uri="{FF2B5EF4-FFF2-40B4-BE49-F238E27FC236}">
                  <a16:creationId xmlns:a16="http://schemas.microsoft.com/office/drawing/2014/main" id="{1497A58E-6C39-4EA4-8CAA-3F7636F949D2}"/>
                </a:ext>
              </a:extLst>
            </p:cNvPr>
            <p:cNvSpPr txBox="1"/>
            <p:nvPr/>
          </p:nvSpPr>
          <p:spPr>
            <a:xfrm>
              <a:off x="3572546" y="1155519"/>
              <a:ext cx="1711765" cy="346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59" rIns="60959">
              <a:spAutoFit/>
            </a:bodyPr>
            <a:lstStyle>
              <a:lvl1pPr>
                <a:defRPr i="1">
                  <a:solidFill>
                    <a:schemeClr val="accent2"/>
                  </a:solidFill>
                </a:defRPr>
              </a:lvl1pPr>
            </a:lstStyle>
            <a:p>
              <a:pPr algn="ctr" defTabSz="1219170" fontAlgn="auto" hangingPunct="0">
                <a:spcBef>
                  <a:spcPts val="0"/>
                </a:spcBef>
                <a:spcAft>
                  <a:spcPts val="0"/>
                </a:spcAft>
                <a:defRPr/>
              </a:pPr>
              <a:r>
                <a:rPr lang="en-US" kern="0">
                  <a:solidFill>
                    <a:srgbClr val="ED7D31">
                      <a:lumMod val="50000"/>
                    </a:srgbClr>
                  </a:solidFill>
                  <a:latin typeface="Calibri"/>
                  <a:ea typeface="ＭＳ Ｐゴシック" charset="0"/>
                  <a:cs typeface="Calibri"/>
                  <a:sym typeface="Calibri"/>
                </a:rPr>
                <a:t>Student variation</a:t>
              </a:r>
              <a:endParaRPr kern="0">
                <a:solidFill>
                  <a:srgbClr val="ED7D31">
                    <a:lumMod val="50000"/>
                  </a:srgbClr>
                </a:solidFill>
                <a:latin typeface="Calibri"/>
                <a:ea typeface="ＭＳ Ｐゴシック" charset="0"/>
                <a:cs typeface="Calibri"/>
                <a:sym typeface="Calibri"/>
              </a:endParaRPr>
            </a:p>
          </p:txBody>
        </p:sp>
        <p:sp>
          <p:nvSpPr>
            <p:cNvPr id="12" name="TextBox 6">
              <a:extLst>
                <a:ext uri="{FF2B5EF4-FFF2-40B4-BE49-F238E27FC236}">
                  <a16:creationId xmlns:a16="http://schemas.microsoft.com/office/drawing/2014/main" id="{55162657-DD8D-42A3-A618-B1F5C95AEEA3}"/>
                </a:ext>
              </a:extLst>
            </p:cNvPr>
            <p:cNvSpPr txBox="1"/>
            <p:nvPr/>
          </p:nvSpPr>
          <p:spPr>
            <a:xfrm>
              <a:off x="5963201" y="1489166"/>
              <a:ext cx="1193074" cy="6232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9" rIns="60959">
              <a:spAutoFit/>
            </a:bodyPr>
            <a:lstStyle/>
            <a:p>
              <a:pPr algn="ctr" defTabSz="1219170" fontAlgn="auto" hangingPunct="0">
                <a:spcBef>
                  <a:spcPts val="0"/>
                </a:spcBef>
                <a:spcAft>
                  <a:spcPts val="0"/>
                </a:spcAft>
                <a:defRPr>
                  <a:solidFill>
                    <a:srgbClr val="ED7D31"/>
                  </a:solidFill>
                </a:defRPr>
              </a:pPr>
              <a:r>
                <a:rPr kern="0">
                  <a:solidFill>
                    <a:srgbClr val="ED7D31">
                      <a:lumMod val="50000"/>
                    </a:srgbClr>
                  </a:solidFill>
                  <a:latin typeface="Calibri"/>
                  <a:ea typeface="ＭＳ Ｐゴシック" charset="0"/>
                  <a:cs typeface="Calibri"/>
                  <a:sym typeface="Calibri"/>
                </a:rPr>
                <a:t>Brain</a:t>
              </a:r>
            </a:p>
            <a:p>
              <a:pPr algn="ctr" defTabSz="1219170" fontAlgn="auto" hangingPunct="0">
                <a:spcBef>
                  <a:spcPts val="0"/>
                </a:spcBef>
                <a:spcAft>
                  <a:spcPts val="0"/>
                </a:spcAft>
                <a:defRPr>
                  <a:solidFill>
                    <a:srgbClr val="ED7D31"/>
                  </a:solidFill>
                </a:defRPr>
              </a:pPr>
              <a:r>
                <a:rPr lang="en-US" kern="0">
                  <a:solidFill>
                    <a:srgbClr val="ED7D31">
                      <a:lumMod val="50000"/>
                    </a:srgbClr>
                  </a:solidFill>
                  <a:latin typeface="Calibri"/>
                  <a:ea typeface="ＭＳ Ｐゴシック" charset="0"/>
                  <a:cs typeface="Calibri"/>
                  <a:sym typeface="Calibri"/>
                </a:rPr>
                <a:t>constraints</a:t>
              </a:r>
              <a:endParaRPr kern="0">
                <a:solidFill>
                  <a:srgbClr val="ED7D31">
                    <a:lumMod val="50000"/>
                  </a:srgbClr>
                </a:solidFill>
                <a:latin typeface="Calibri"/>
                <a:ea typeface="ＭＳ Ｐゴシック" charset="0"/>
                <a:cs typeface="Calibri"/>
                <a:sym typeface="Calibri"/>
              </a:endParaRPr>
            </a:p>
          </p:txBody>
        </p:sp>
        <p:sp>
          <p:nvSpPr>
            <p:cNvPr id="13" name="Rectangle 8">
              <a:extLst>
                <a:ext uri="{FF2B5EF4-FFF2-40B4-BE49-F238E27FC236}">
                  <a16:creationId xmlns:a16="http://schemas.microsoft.com/office/drawing/2014/main" id="{56FFA736-91F4-4C6A-9DAC-2755834EBFF2}"/>
                </a:ext>
              </a:extLst>
            </p:cNvPr>
            <p:cNvSpPr/>
            <p:nvPr/>
          </p:nvSpPr>
          <p:spPr>
            <a:xfrm>
              <a:off x="5962322" y="1528355"/>
              <a:ext cx="1262744"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14" name="Straight Arrow Connector 23">
              <a:extLst>
                <a:ext uri="{FF2B5EF4-FFF2-40B4-BE49-F238E27FC236}">
                  <a16:creationId xmlns:a16="http://schemas.microsoft.com/office/drawing/2014/main" id="{CBA6C5F4-3E1A-4C2D-8659-52EAA5D505A3}"/>
                </a:ext>
              </a:extLst>
            </p:cNvPr>
            <p:cNvSpPr/>
            <p:nvPr/>
          </p:nvSpPr>
          <p:spPr>
            <a:xfrm flipH="1">
              <a:off x="5973232" y="2095500"/>
              <a:ext cx="363559" cy="317499"/>
            </a:xfrm>
            <a:prstGeom prst="line">
              <a:avLst/>
            </a:prstGeom>
            <a:ln w="25400">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5" name="Straight Arrow Connector 27">
              <a:extLst>
                <a:ext uri="{FF2B5EF4-FFF2-40B4-BE49-F238E27FC236}">
                  <a16:creationId xmlns:a16="http://schemas.microsoft.com/office/drawing/2014/main" id="{00C0D431-0B43-455E-BDF4-DC62779FECCE}"/>
                </a:ext>
              </a:extLst>
            </p:cNvPr>
            <p:cNvSpPr/>
            <p:nvPr/>
          </p:nvSpPr>
          <p:spPr>
            <a:xfrm>
              <a:off x="3665799" y="2095500"/>
              <a:ext cx="1" cy="310302"/>
            </a:xfrm>
            <a:prstGeom prst="line">
              <a:avLst/>
            </a:prstGeom>
            <a:ln w="28575">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6" name="Straight Arrow Connector 29">
              <a:extLst>
                <a:ext uri="{FF2B5EF4-FFF2-40B4-BE49-F238E27FC236}">
                  <a16:creationId xmlns:a16="http://schemas.microsoft.com/office/drawing/2014/main" id="{B9588E08-6142-4575-AE45-82EC419262E7}"/>
                </a:ext>
              </a:extLst>
            </p:cNvPr>
            <p:cNvSpPr/>
            <p:nvPr/>
          </p:nvSpPr>
          <p:spPr>
            <a:xfrm>
              <a:off x="5069997" y="2095500"/>
              <a:ext cx="1" cy="310302"/>
            </a:xfrm>
            <a:prstGeom prst="line">
              <a:avLst/>
            </a:prstGeom>
            <a:ln w="25400">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7" name="Rectangle 17">
              <a:extLst>
                <a:ext uri="{FF2B5EF4-FFF2-40B4-BE49-F238E27FC236}">
                  <a16:creationId xmlns:a16="http://schemas.microsoft.com/office/drawing/2014/main" id="{0BF16800-7719-43F7-A322-031561982078}"/>
                </a:ext>
              </a:extLst>
            </p:cNvPr>
            <p:cNvSpPr/>
            <p:nvPr/>
          </p:nvSpPr>
          <p:spPr>
            <a:xfrm>
              <a:off x="2732314" y="1170432"/>
              <a:ext cx="3168425" cy="1015557"/>
            </a:xfrm>
            <a:prstGeom prst="rect">
              <a:avLst/>
            </a:prstGeom>
            <a:ln w="12700">
              <a:solidFill>
                <a:srgbClr val="ED7D31"/>
              </a:solidFill>
              <a:prstDash val="dash"/>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50000"/>
                  </a:srgbClr>
                </a:solidFill>
                <a:latin typeface="Calibri"/>
                <a:ea typeface="ＭＳ Ｐゴシック" charset="0"/>
                <a:cs typeface="Calibri"/>
                <a:sym typeface="Calibri"/>
              </a:endParaRPr>
            </a:p>
          </p:txBody>
        </p:sp>
        <p:sp>
          <p:nvSpPr>
            <p:cNvPr id="18" name="TextBox 4">
              <a:extLst>
                <a:ext uri="{FF2B5EF4-FFF2-40B4-BE49-F238E27FC236}">
                  <a16:creationId xmlns:a16="http://schemas.microsoft.com/office/drawing/2014/main" id="{68DFF618-AC50-4873-A1B6-673CFB86978E}"/>
                </a:ext>
              </a:extLst>
            </p:cNvPr>
            <p:cNvSpPr txBox="1"/>
            <p:nvPr/>
          </p:nvSpPr>
          <p:spPr>
            <a:xfrm>
              <a:off x="4618567" y="4002389"/>
              <a:ext cx="1706033" cy="346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9" rIns="60959" anchor="ctr">
              <a:spAutoFit/>
            </a:bodyPr>
            <a:lstStyle>
              <a:lvl1pPr algn="ctr">
                <a:defRPr>
                  <a:solidFill>
                    <a:schemeClr val="accent1"/>
                  </a:solidFill>
                </a:defRPr>
              </a:lvl1pPr>
            </a:lstStyle>
            <a:p>
              <a:pPr defTabSz="1219170" fontAlgn="auto" hangingPunct="0">
                <a:spcBef>
                  <a:spcPts val="0"/>
                </a:spcBef>
                <a:spcAft>
                  <a:spcPts val="0"/>
                </a:spcAft>
                <a:defRPr/>
              </a:pPr>
              <a:r>
                <a:rPr kern="0">
                  <a:solidFill>
                    <a:srgbClr val="4472C4">
                      <a:lumMod val="50000"/>
                    </a:srgbClr>
                  </a:solidFill>
                  <a:latin typeface="Calibri"/>
                  <a:ea typeface="ＭＳ Ｐゴシック" charset="0"/>
                  <a:cs typeface="Calibri"/>
                  <a:sym typeface="Calibri"/>
                </a:rPr>
                <a:t>Social learning</a:t>
              </a:r>
            </a:p>
          </p:txBody>
        </p:sp>
        <p:sp>
          <p:nvSpPr>
            <p:cNvPr id="19" name="Rectangle 7">
              <a:extLst>
                <a:ext uri="{FF2B5EF4-FFF2-40B4-BE49-F238E27FC236}">
                  <a16:creationId xmlns:a16="http://schemas.microsoft.com/office/drawing/2014/main" id="{FC7BE352-28BC-40DB-90A9-61956D010631}"/>
                </a:ext>
              </a:extLst>
            </p:cNvPr>
            <p:cNvSpPr/>
            <p:nvPr/>
          </p:nvSpPr>
          <p:spPr>
            <a:xfrm>
              <a:off x="4623192" y="3896717"/>
              <a:ext cx="1698172" cy="566058"/>
            </a:xfrm>
            <a:prstGeom prst="rect">
              <a:avLst/>
            </a:prstGeom>
            <a:ln w="12700">
              <a:solidFill>
                <a:srgbClr val="4472C4"/>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4472C4">
                    <a:lumMod val="75000"/>
                  </a:srgbClr>
                </a:solidFill>
                <a:latin typeface="Calibri"/>
                <a:ea typeface="ＭＳ Ｐゴシック" charset="0"/>
                <a:cs typeface="Calibri"/>
                <a:sym typeface="Calibri"/>
              </a:endParaRPr>
            </a:p>
          </p:txBody>
        </p:sp>
        <p:sp>
          <p:nvSpPr>
            <p:cNvPr id="20" name="Line">
              <a:extLst>
                <a:ext uri="{FF2B5EF4-FFF2-40B4-BE49-F238E27FC236}">
                  <a16:creationId xmlns:a16="http://schemas.microsoft.com/office/drawing/2014/main" id="{3C741F4B-F11E-4A8D-BF6C-2259CE3E4A66}"/>
                </a:ext>
              </a:extLst>
            </p:cNvPr>
            <p:cNvSpPr/>
            <p:nvPr/>
          </p:nvSpPr>
          <p:spPr>
            <a:xfrm flipV="1">
              <a:off x="5393315" y="3531553"/>
              <a:ext cx="1" cy="370841"/>
            </a:xfrm>
            <a:prstGeom prst="line">
              <a:avLst/>
            </a:prstGeom>
            <a:ln w="25400">
              <a:solidFill>
                <a:srgbClr val="4472C4"/>
              </a:solidFill>
              <a:miter/>
              <a:tailEnd type="stealth"/>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21" name="TextBox 4">
              <a:extLst>
                <a:ext uri="{FF2B5EF4-FFF2-40B4-BE49-F238E27FC236}">
                  <a16:creationId xmlns:a16="http://schemas.microsoft.com/office/drawing/2014/main" id="{B32020AE-C1B1-48B7-A0D2-2021031BD09B}"/>
                </a:ext>
              </a:extLst>
            </p:cNvPr>
            <p:cNvSpPr txBox="1"/>
            <p:nvPr/>
          </p:nvSpPr>
          <p:spPr>
            <a:xfrm>
              <a:off x="2493433" y="3861642"/>
              <a:ext cx="1934634"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9" rIns="60959" anchor="ctr"/>
            <a:lstStyle/>
            <a:p>
              <a:pPr algn="ctr" defTabSz="1219170" fontAlgn="auto" hangingPunct="0">
                <a:spcBef>
                  <a:spcPts val="0"/>
                </a:spcBef>
                <a:spcAft>
                  <a:spcPts val="0"/>
                </a:spcAft>
                <a:defRPr>
                  <a:solidFill>
                    <a:srgbClr val="4472C4"/>
                  </a:solidFill>
                </a:defRPr>
              </a:pPr>
              <a:r>
                <a:rPr kern="0">
                  <a:solidFill>
                    <a:srgbClr val="4472C4">
                      <a:lumMod val="50000"/>
                    </a:srgbClr>
                  </a:solidFill>
                  <a:latin typeface="Calibri"/>
                  <a:ea typeface="ＭＳ Ｐゴシック" charset="0"/>
                  <a:cs typeface="Calibri"/>
                  <a:sym typeface="Calibri"/>
                </a:rPr>
                <a:t>Tasks/questions</a:t>
              </a:r>
            </a:p>
            <a:p>
              <a:pPr algn="ctr" defTabSz="1219170" fontAlgn="auto" hangingPunct="0">
                <a:spcBef>
                  <a:spcPts val="0"/>
                </a:spcBef>
                <a:spcAft>
                  <a:spcPts val="0"/>
                </a:spcAft>
                <a:defRPr>
                  <a:solidFill>
                    <a:srgbClr val="4472C4"/>
                  </a:solidFill>
                </a:defRPr>
              </a:pPr>
              <a:r>
                <a:rPr kern="0">
                  <a:solidFill>
                    <a:srgbClr val="4472C4">
                      <a:lumMod val="50000"/>
                    </a:srgbClr>
                  </a:solidFill>
                  <a:latin typeface="Calibri"/>
                  <a:ea typeface="ＭＳ Ｐゴシック" charset="0"/>
                  <a:cs typeface="Calibri"/>
                  <a:sym typeface="Calibri"/>
                </a:rPr>
                <a:t>+ deliverables</a:t>
              </a:r>
            </a:p>
          </p:txBody>
        </p:sp>
        <p:sp>
          <p:nvSpPr>
            <p:cNvPr id="22" name="Rectangle 7">
              <a:extLst>
                <a:ext uri="{FF2B5EF4-FFF2-40B4-BE49-F238E27FC236}">
                  <a16:creationId xmlns:a16="http://schemas.microsoft.com/office/drawing/2014/main" id="{B7996CA8-2B88-4D95-889F-7B710EA68131}"/>
                </a:ext>
              </a:extLst>
            </p:cNvPr>
            <p:cNvSpPr/>
            <p:nvPr/>
          </p:nvSpPr>
          <p:spPr>
            <a:xfrm>
              <a:off x="2496449" y="3899500"/>
              <a:ext cx="1926323" cy="566058"/>
            </a:xfrm>
            <a:prstGeom prst="rect">
              <a:avLst/>
            </a:prstGeom>
            <a:ln w="12700">
              <a:solidFill>
                <a:srgbClr val="4472C4"/>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4472C4">
                    <a:lumMod val="75000"/>
                  </a:srgbClr>
                </a:solidFill>
                <a:latin typeface="Calibri"/>
                <a:ea typeface="ＭＳ Ｐゴシック" charset="0"/>
                <a:cs typeface="Calibri"/>
                <a:sym typeface="Calibri"/>
              </a:endParaRPr>
            </a:p>
          </p:txBody>
        </p:sp>
        <p:sp>
          <p:nvSpPr>
            <p:cNvPr id="23" name="Line">
              <a:extLst>
                <a:ext uri="{FF2B5EF4-FFF2-40B4-BE49-F238E27FC236}">
                  <a16:creationId xmlns:a16="http://schemas.microsoft.com/office/drawing/2014/main" id="{EBB20891-ACA2-45C0-B92D-B36AFF8405E3}"/>
                </a:ext>
              </a:extLst>
            </p:cNvPr>
            <p:cNvSpPr/>
            <p:nvPr/>
          </p:nvSpPr>
          <p:spPr>
            <a:xfrm flipV="1">
              <a:off x="3380212" y="3531553"/>
              <a:ext cx="1" cy="370841"/>
            </a:xfrm>
            <a:prstGeom prst="line">
              <a:avLst/>
            </a:prstGeom>
            <a:ln w="25400">
              <a:solidFill>
                <a:srgbClr val="4472C4"/>
              </a:solidFill>
              <a:miter/>
              <a:tailEnd type="stealth"/>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24" name="Implementation">
              <a:extLst>
                <a:ext uri="{FF2B5EF4-FFF2-40B4-BE49-F238E27FC236}">
                  <a16:creationId xmlns:a16="http://schemas.microsoft.com/office/drawing/2014/main" id="{669D7885-C0E7-462E-84C0-16925966FBEA}"/>
                </a:ext>
              </a:extLst>
            </p:cNvPr>
            <p:cNvSpPr txBox="1"/>
            <p:nvPr/>
          </p:nvSpPr>
          <p:spPr>
            <a:xfrm>
              <a:off x="3572546" y="3572751"/>
              <a:ext cx="2013104" cy="346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9" rIns="60959">
              <a:spAutoFit/>
            </a:bodyPr>
            <a:lstStyle>
              <a:lvl1pPr algn="ctr">
                <a:defRPr i="1">
                  <a:solidFill>
                    <a:schemeClr val="accent1"/>
                  </a:solidFill>
                </a:defRPr>
              </a:lvl1pPr>
            </a:lstStyle>
            <a:p>
              <a:pPr defTabSz="1219170" fontAlgn="auto" hangingPunct="0">
                <a:spcBef>
                  <a:spcPts val="0"/>
                </a:spcBef>
                <a:spcAft>
                  <a:spcPts val="0"/>
                </a:spcAft>
                <a:defRPr/>
              </a:pPr>
              <a:r>
                <a:rPr kern="0" dirty="0">
                  <a:solidFill>
                    <a:srgbClr val="4472C4">
                      <a:lumMod val="50000"/>
                    </a:srgbClr>
                  </a:solidFill>
                  <a:latin typeface="Calibri"/>
                  <a:ea typeface="ＭＳ Ｐゴシック" charset="0"/>
                  <a:cs typeface="Calibri"/>
                  <a:sym typeface="Calibri"/>
                </a:rPr>
                <a:t>Implementation</a:t>
              </a:r>
            </a:p>
          </p:txBody>
        </p:sp>
      </p:grpSp>
      <p:sp>
        <p:nvSpPr>
          <p:cNvPr id="27" name="TextBox 26">
            <a:extLst>
              <a:ext uri="{FF2B5EF4-FFF2-40B4-BE49-F238E27FC236}">
                <a16:creationId xmlns:a16="http://schemas.microsoft.com/office/drawing/2014/main" id="{DA24D6F3-7544-4562-96BA-57C3E2311EA3}"/>
              </a:ext>
            </a:extLst>
          </p:cNvPr>
          <p:cNvSpPr txBox="1"/>
          <p:nvPr/>
        </p:nvSpPr>
        <p:spPr>
          <a:xfrm>
            <a:off x="527667" y="536521"/>
            <a:ext cx="11277600" cy="461665"/>
          </a:xfrm>
          <a:prstGeom prst="rect">
            <a:avLst/>
          </a:prstGeom>
          <a:noFill/>
        </p:spPr>
        <p:txBody>
          <a:bodyPr wrap="square" rtlCol="0">
            <a:spAutoFit/>
          </a:bodyPr>
          <a:lstStyle/>
          <a:p>
            <a:pPr defTabSz="609585">
              <a:defRPr/>
            </a:pPr>
            <a:r>
              <a:rPr lang="en-US" dirty="0">
                <a:solidFill>
                  <a:prstClr val="black"/>
                </a:solidFill>
                <a:ea typeface="Verdana" panose="020B0604030504040204" pitchFamily="34" charset="0"/>
              </a:rPr>
              <a:t>Teaching to think like physicist; what the research says is important.</a:t>
            </a:r>
          </a:p>
        </p:txBody>
      </p:sp>
      <p:sp>
        <p:nvSpPr>
          <p:cNvPr id="29" name="TextBox 28">
            <a:extLst>
              <a:ext uri="{FF2B5EF4-FFF2-40B4-BE49-F238E27FC236}">
                <a16:creationId xmlns:a16="http://schemas.microsoft.com/office/drawing/2014/main" id="{C4291F65-BB0A-4E7A-B05D-48BE5A341B74}"/>
              </a:ext>
            </a:extLst>
          </p:cNvPr>
          <p:cNvSpPr txBox="1"/>
          <p:nvPr/>
        </p:nvSpPr>
        <p:spPr>
          <a:xfrm>
            <a:off x="8230881" y="3749855"/>
            <a:ext cx="2465465" cy="830997"/>
          </a:xfrm>
          <a:prstGeom prst="rect">
            <a:avLst/>
          </a:prstGeom>
          <a:noFill/>
        </p:spPr>
        <p:txBody>
          <a:bodyPr wrap="square" rtlCol="0">
            <a:spAutoFit/>
          </a:bodyPr>
          <a:lstStyle/>
          <a:p>
            <a:pPr>
              <a:defRPr/>
            </a:pPr>
            <a:r>
              <a:rPr lang="en-US" i="1" dirty="0">
                <a:solidFill>
                  <a:srgbClr val="0033CC"/>
                </a:solidFill>
                <a:latin typeface="Calibri"/>
              </a:rPr>
              <a:t>timely, specific, actionable</a:t>
            </a:r>
          </a:p>
        </p:txBody>
      </p:sp>
      <p:sp>
        <p:nvSpPr>
          <p:cNvPr id="28" name="TextBox 27"/>
          <p:cNvSpPr txBox="1"/>
          <p:nvPr/>
        </p:nvSpPr>
        <p:spPr>
          <a:xfrm>
            <a:off x="1794069" y="5595480"/>
            <a:ext cx="9800899" cy="1200329"/>
          </a:xfrm>
          <a:prstGeom prst="rect">
            <a:avLst/>
          </a:prstGeom>
          <a:noFill/>
        </p:spPr>
        <p:txBody>
          <a:bodyPr wrap="square" rtlCol="0">
            <a:spAutoFit/>
          </a:bodyPr>
          <a:lstStyle/>
          <a:p>
            <a:pPr algn="ctr">
              <a:defRPr/>
            </a:pPr>
            <a:r>
              <a:rPr lang="en-US" b="1" u="sng" dirty="0">
                <a:solidFill>
                  <a:prstClr val="black"/>
                </a:solidFill>
              </a:rPr>
              <a:t>Defines teaching expertise.</a:t>
            </a:r>
            <a:r>
              <a:rPr lang="en-US" dirty="0">
                <a:solidFill>
                  <a:prstClr val="black"/>
                </a:solidFill>
              </a:rPr>
              <a:t> </a:t>
            </a:r>
          </a:p>
          <a:p>
            <a:pPr algn="ctr">
              <a:defRPr/>
            </a:pPr>
            <a:r>
              <a:rPr lang="en-US" dirty="0">
                <a:solidFill>
                  <a:prstClr val="black"/>
                </a:solidFill>
              </a:rPr>
              <a:t>Practices that research shows produce more learning</a:t>
            </a:r>
          </a:p>
          <a:p>
            <a:pPr algn="ctr">
              <a:defRPr/>
            </a:pPr>
            <a:r>
              <a:rPr lang="en-US" i="1" dirty="0">
                <a:solidFill>
                  <a:prstClr val="black"/>
                </a:solidFill>
              </a:rPr>
              <a:t>(basis for better evaluations of teaching)</a:t>
            </a:r>
          </a:p>
        </p:txBody>
      </p:sp>
      <p:sp>
        <p:nvSpPr>
          <p:cNvPr id="31" name="TextBox 30">
            <a:extLst>
              <a:ext uri="{FF2B5EF4-FFF2-40B4-BE49-F238E27FC236}">
                <a16:creationId xmlns:a16="http://schemas.microsoft.com/office/drawing/2014/main" id="{FC8201BF-3DEF-4552-B9A6-7052C9533571}"/>
              </a:ext>
            </a:extLst>
          </p:cNvPr>
          <p:cNvSpPr txBox="1"/>
          <p:nvPr/>
        </p:nvSpPr>
        <p:spPr>
          <a:xfrm>
            <a:off x="867267" y="-26200"/>
            <a:ext cx="10633434" cy="584775"/>
          </a:xfrm>
          <a:prstGeom prst="rect">
            <a:avLst/>
          </a:prstGeom>
          <a:noFill/>
        </p:spPr>
        <p:txBody>
          <a:bodyPr wrap="square">
            <a:spAutoFit/>
          </a:bodyPr>
          <a:lstStyle/>
          <a:p>
            <a:pPr defTabSz="609585">
              <a:defRPr/>
            </a:pPr>
            <a:r>
              <a:rPr lang="en-US" sz="3200" b="1" u="sng" dirty="0">
                <a:solidFill>
                  <a:prstClr val="black"/>
                </a:solidFill>
                <a:latin typeface="+mj-lt"/>
                <a:ea typeface="ＭＳ Ｐゴシック" charset="0"/>
              </a:rPr>
              <a:t>III. Principles and Practices.</a:t>
            </a:r>
            <a:r>
              <a:rPr lang="en-US" sz="3200" b="1" dirty="0">
                <a:solidFill>
                  <a:prstClr val="black"/>
                </a:solidFill>
                <a:latin typeface="+mj-lt"/>
                <a:ea typeface="ＭＳ Ｐゴシック" charset="0"/>
              </a:rPr>
              <a:t> </a:t>
            </a:r>
            <a:r>
              <a:rPr lang="en-US" sz="3200" dirty="0">
                <a:solidFill>
                  <a:prstClr val="black"/>
                </a:solidFill>
                <a:latin typeface="+mj-lt"/>
                <a:ea typeface="ＭＳ Ｐゴシック" charset="0"/>
              </a:rPr>
              <a:t>Things you can use.  </a:t>
            </a:r>
          </a:p>
        </p:txBody>
      </p:sp>
    </p:spTree>
    <p:extLst>
      <p:ext uri="{BB962C8B-B14F-4D97-AF65-F5344CB8AC3E}">
        <p14:creationId xmlns:p14="http://schemas.microsoft.com/office/powerpoint/2010/main" val="31347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BB60DE-5837-4C20-8EE6-5A8B4C58EA87}"/>
              </a:ext>
            </a:extLst>
          </p:cNvPr>
          <p:cNvGrpSpPr/>
          <p:nvPr/>
        </p:nvGrpSpPr>
        <p:grpSpPr>
          <a:xfrm>
            <a:off x="2141240" y="502561"/>
            <a:ext cx="7747148" cy="4936816"/>
            <a:chOff x="1414705" y="1155519"/>
            <a:chExt cx="5810361" cy="3702612"/>
          </a:xfrm>
        </p:grpSpPr>
        <p:grpSp>
          <p:nvGrpSpPr>
            <p:cNvPr id="3" name="Group 15">
              <a:extLst>
                <a:ext uri="{FF2B5EF4-FFF2-40B4-BE49-F238E27FC236}">
                  <a16:creationId xmlns:a16="http://schemas.microsoft.com/office/drawing/2014/main" id="{BC40E0E2-59A6-4FFA-BFA8-597D2B06286E}"/>
                </a:ext>
              </a:extLst>
            </p:cNvPr>
            <p:cNvGrpSpPr/>
            <p:nvPr/>
          </p:nvGrpSpPr>
          <p:grpSpPr>
            <a:xfrm>
              <a:off x="2785730" y="2405801"/>
              <a:ext cx="3236379" cy="1139338"/>
              <a:chOff x="373948" y="0"/>
              <a:chExt cx="3236378" cy="1139337"/>
            </a:xfrm>
          </p:grpSpPr>
          <p:sp>
            <p:nvSpPr>
              <p:cNvPr id="25" name="Rectangle 1">
                <a:extLst>
                  <a:ext uri="{FF2B5EF4-FFF2-40B4-BE49-F238E27FC236}">
                    <a16:creationId xmlns:a16="http://schemas.microsoft.com/office/drawing/2014/main" id="{352F9AB6-BD33-4077-A680-F20CA294E0AE}"/>
                  </a:ext>
                </a:extLst>
              </p:cNvPr>
              <p:cNvSpPr/>
              <p:nvPr/>
            </p:nvSpPr>
            <p:spPr>
              <a:xfrm>
                <a:off x="377600" y="18084"/>
                <a:ext cx="3232726" cy="1121253"/>
              </a:xfrm>
              <a:prstGeom prst="rect">
                <a:avLst/>
              </a:prstGeom>
              <a:solidFill>
                <a:srgbClr val="FFFFFF"/>
              </a:solidFill>
              <a:ln w="38100" cap="flat">
                <a:solidFill>
                  <a:srgbClr val="000000"/>
                </a:solidFill>
                <a:prstDash val="solid"/>
                <a:miter lim="800000"/>
              </a:ln>
              <a:effectLst/>
            </p:spPr>
            <p:txBody>
              <a:bodyPr wrap="square" lIns="60959" tIns="60959" rIns="60959" bIns="60959" numCol="1" anchor="ctr">
                <a:noAutofit/>
              </a:bodyPr>
              <a:lstStyle/>
              <a:p>
                <a:pPr algn="ctr" defTabSz="1219170" fontAlgn="auto" hangingPunct="0">
                  <a:spcBef>
                    <a:spcPts val="0"/>
                  </a:spcBef>
                  <a:spcAft>
                    <a:spcPts val="0"/>
                  </a:spcAft>
                  <a:defRPr>
                    <a:solidFill>
                      <a:srgbClr val="FFFFFF"/>
                    </a:solidFill>
                  </a:defRPr>
                </a:pPr>
                <a:endParaRPr kern="0">
                  <a:solidFill>
                    <a:srgbClr val="FFFFFF"/>
                  </a:solidFill>
                  <a:latin typeface="Calibri"/>
                  <a:ea typeface="ＭＳ Ｐゴシック" charset="0"/>
                  <a:cs typeface="Calibri"/>
                  <a:sym typeface="Calibri"/>
                </a:endParaRPr>
              </a:p>
            </p:txBody>
          </p:sp>
          <p:sp>
            <p:nvSpPr>
              <p:cNvPr id="26" name="TextBox 2">
                <a:extLst>
                  <a:ext uri="{FF2B5EF4-FFF2-40B4-BE49-F238E27FC236}">
                    <a16:creationId xmlns:a16="http://schemas.microsoft.com/office/drawing/2014/main" id="{54A284F4-95BF-4501-854B-C192C9FB9CAD}"/>
                  </a:ext>
                </a:extLst>
              </p:cNvPr>
              <p:cNvSpPr txBox="1"/>
              <p:nvPr/>
            </p:nvSpPr>
            <p:spPr>
              <a:xfrm>
                <a:off x="373948" y="0"/>
                <a:ext cx="3234069" cy="11332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9" tIns="60959" rIns="60959" bIns="60959" numCol="1" anchor="t">
                <a:noAutofit/>
              </a:bodyPr>
              <a:lstStyle/>
              <a:p>
                <a:pPr algn="ctr" defTabSz="1219170" fontAlgn="auto" hangingPunct="0">
                  <a:spcBef>
                    <a:spcPts val="0"/>
                  </a:spcBef>
                  <a:spcAft>
                    <a:spcPts val="0"/>
                  </a:spcAft>
                  <a:defRPr sz="2400"/>
                </a:pPr>
                <a:endParaRPr sz="2933" kern="0" dirty="0">
                  <a:solidFill>
                    <a:srgbClr val="000000"/>
                  </a:solidFill>
                  <a:latin typeface="Calibri"/>
                  <a:ea typeface="ＭＳ Ｐゴシック" charset="0"/>
                  <a:cs typeface="Calibri"/>
                  <a:sym typeface="Calibri"/>
                </a:endParaRPr>
              </a:p>
            </p:txBody>
          </p:sp>
        </p:grpSp>
        <p:sp>
          <p:nvSpPr>
            <p:cNvPr id="4" name="TextBox 4">
              <a:extLst>
                <a:ext uri="{FF2B5EF4-FFF2-40B4-BE49-F238E27FC236}">
                  <a16:creationId xmlns:a16="http://schemas.microsoft.com/office/drawing/2014/main" id="{AD667604-43FF-4D25-9585-7412FEDC132F}"/>
                </a:ext>
              </a:extLst>
            </p:cNvPr>
            <p:cNvSpPr txBox="1"/>
            <p:nvPr/>
          </p:nvSpPr>
          <p:spPr>
            <a:xfrm>
              <a:off x="2827583" y="1489166"/>
              <a:ext cx="1675698" cy="62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p>
              <a:pPr algn="ctr" defTabSz="1219170" fontAlgn="auto" hangingPunct="0">
                <a:spcBef>
                  <a:spcPts val="0"/>
                </a:spcBef>
                <a:spcAft>
                  <a:spcPts val="0"/>
                </a:spcAft>
                <a:defRPr>
                  <a:solidFill>
                    <a:srgbClr val="ED7D31"/>
                  </a:solidFill>
                </a:defRPr>
              </a:pPr>
              <a:r>
                <a:rPr kern="0" dirty="0">
                  <a:solidFill>
                    <a:srgbClr val="ED7D31">
                      <a:lumMod val="50000"/>
                    </a:srgbClr>
                  </a:solidFill>
                  <a:latin typeface="Calibri"/>
                  <a:ea typeface="ＭＳ Ｐゴシック" charset="0"/>
                  <a:cs typeface="Calibri"/>
                  <a:sym typeface="Calibri"/>
                </a:rPr>
                <a:t>Prior knowledge </a:t>
              </a:r>
            </a:p>
            <a:p>
              <a:pPr algn="ctr" defTabSz="1219170" fontAlgn="auto" hangingPunct="0">
                <a:spcBef>
                  <a:spcPts val="0"/>
                </a:spcBef>
                <a:spcAft>
                  <a:spcPts val="0"/>
                </a:spcAft>
                <a:defRPr>
                  <a:solidFill>
                    <a:srgbClr val="ED7D31"/>
                  </a:solidFill>
                </a:defRPr>
              </a:pPr>
              <a:r>
                <a:rPr kern="0" dirty="0">
                  <a:solidFill>
                    <a:srgbClr val="ED7D31">
                      <a:lumMod val="50000"/>
                    </a:srgbClr>
                  </a:solidFill>
                  <a:latin typeface="Calibri"/>
                  <a:ea typeface="ＭＳ Ｐゴシック" charset="0"/>
                  <a:cs typeface="Calibri"/>
                  <a:sym typeface="Calibri"/>
                </a:rPr>
                <a:t>&amp; experience</a:t>
              </a:r>
            </a:p>
          </p:txBody>
        </p:sp>
        <p:sp>
          <p:nvSpPr>
            <p:cNvPr id="5" name="Rectangle 7">
              <a:extLst>
                <a:ext uri="{FF2B5EF4-FFF2-40B4-BE49-F238E27FC236}">
                  <a16:creationId xmlns:a16="http://schemas.microsoft.com/office/drawing/2014/main" id="{67F5D148-6E1B-4B6A-B832-4094DAD90AD3}"/>
                </a:ext>
              </a:extLst>
            </p:cNvPr>
            <p:cNvSpPr/>
            <p:nvPr/>
          </p:nvSpPr>
          <p:spPr>
            <a:xfrm>
              <a:off x="2816346" y="1532709"/>
              <a:ext cx="1698172"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6" name="TextBox 5">
              <a:extLst>
                <a:ext uri="{FF2B5EF4-FFF2-40B4-BE49-F238E27FC236}">
                  <a16:creationId xmlns:a16="http://schemas.microsoft.com/office/drawing/2014/main" id="{B79C5C28-D021-4847-9DC9-6B1DA4B84594}"/>
                </a:ext>
              </a:extLst>
            </p:cNvPr>
            <p:cNvSpPr txBox="1"/>
            <p:nvPr/>
          </p:nvSpPr>
          <p:spPr>
            <a:xfrm>
              <a:off x="4678264" y="1620159"/>
              <a:ext cx="1128673" cy="346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a:defRPr>
                  <a:solidFill>
                    <a:schemeClr val="accent2"/>
                  </a:solidFill>
                </a:defRPr>
              </a:lvl1pPr>
            </a:lstStyle>
            <a:p>
              <a:pPr defTabSz="1219170" fontAlgn="auto" hangingPunct="0">
                <a:spcBef>
                  <a:spcPts val="0"/>
                </a:spcBef>
                <a:spcAft>
                  <a:spcPts val="0"/>
                </a:spcAft>
                <a:defRPr/>
              </a:pPr>
              <a:r>
                <a:rPr kern="0" dirty="0">
                  <a:solidFill>
                    <a:srgbClr val="ED7D31">
                      <a:lumMod val="50000"/>
                    </a:srgbClr>
                  </a:solidFill>
                  <a:latin typeface="Calibri"/>
                  <a:ea typeface="ＭＳ Ｐゴシック" charset="0"/>
                  <a:cs typeface="Calibri"/>
                  <a:sym typeface="Calibri"/>
                </a:rPr>
                <a:t>Motivation</a:t>
              </a:r>
            </a:p>
          </p:txBody>
        </p:sp>
        <p:sp>
          <p:nvSpPr>
            <p:cNvPr id="7" name="Rectangle 9">
              <a:extLst>
                <a:ext uri="{FF2B5EF4-FFF2-40B4-BE49-F238E27FC236}">
                  <a16:creationId xmlns:a16="http://schemas.microsoft.com/office/drawing/2014/main" id="{949A6021-B967-4A2D-9248-B87194C06228}"/>
                </a:ext>
              </a:extLst>
            </p:cNvPr>
            <p:cNvSpPr/>
            <p:nvPr/>
          </p:nvSpPr>
          <p:spPr>
            <a:xfrm>
              <a:off x="4634702" y="1529442"/>
              <a:ext cx="1201785"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8" name="TextBox 3">
              <a:extLst>
                <a:ext uri="{FF2B5EF4-FFF2-40B4-BE49-F238E27FC236}">
                  <a16:creationId xmlns:a16="http://schemas.microsoft.com/office/drawing/2014/main" id="{1C6CE16E-982C-4D43-85C3-50CFD13BCAA9}"/>
                </a:ext>
              </a:extLst>
            </p:cNvPr>
            <p:cNvSpPr txBox="1"/>
            <p:nvPr/>
          </p:nvSpPr>
          <p:spPr>
            <a:xfrm>
              <a:off x="1460101" y="1489166"/>
              <a:ext cx="1171954" cy="62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p>
              <a:pPr algn="ctr" defTabSz="1219170" fontAlgn="auto" hangingPunct="0">
                <a:spcBef>
                  <a:spcPts val="0"/>
                </a:spcBef>
                <a:spcAft>
                  <a:spcPts val="0"/>
                </a:spcAft>
                <a:defRPr>
                  <a:solidFill>
                    <a:srgbClr val="ED7D31"/>
                  </a:solidFill>
                </a:defRPr>
              </a:pPr>
              <a:r>
                <a:rPr kern="0" dirty="0">
                  <a:solidFill>
                    <a:srgbClr val="ED7D31">
                      <a:lumMod val="50000"/>
                    </a:srgbClr>
                  </a:solidFill>
                  <a:latin typeface="Calibri"/>
                  <a:ea typeface="ＭＳ Ｐゴシック" charset="0"/>
                  <a:cs typeface="Calibri"/>
                  <a:sym typeface="Calibri"/>
                </a:rPr>
                <a:t>Disciplinary</a:t>
              </a:r>
            </a:p>
            <a:p>
              <a:pPr algn="ctr" defTabSz="1219170" fontAlgn="auto" hangingPunct="0">
                <a:spcBef>
                  <a:spcPts val="0"/>
                </a:spcBef>
                <a:spcAft>
                  <a:spcPts val="0"/>
                </a:spcAft>
                <a:defRPr>
                  <a:solidFill>
                    <a:srgbClr val="ED7D31"/>
                  </a:solidFill>
                </a:defRPr>
              </a:pPr>
              <a:r>
                <a:rPr kern="0" dirty="0">
                  <a:solidFill>
                    <a:srgbClr val="ED7D31">
                      <a:lumMod val="50000"/>
                    </a:srgbClr>
                  </a:solidFill>
                  <a:latin typeface="Calibri"/>
                  <a:ea typeface="ＭＳ Ｐゴシック" charset="0"/>
                  <a:cs typeface="Calibri"/>
                  <a:sym typeface="Calibri"/>
                </a:rPr>
                <a:t>expertise</a:t>
              </a:r>
            </a:p>
          </p:txBody>
        </p:sp>
        <p:sp>
          <p:nvSpPr>
            <p:cNvPr id="9" name="Rectangle 10">
              <a:extLst>
                <a:ext uri="{FF2B5EF4-FFF2-40B4-BE49-F238E27FC236}">
                  <a16:creationId xmlns:a16="http://schemas.microsoft.com/office/drawing/2014/main" id="{D05C31E8-6BCC-480E-991E-F507BDAC32DA}"/>
                </a:ext>
              </a:extLst>
            </p:cNvPr>
            <p:cNvSpPr/>
            <p:nvPr/>
          </p:nvSpPr>
          <p:spPr>
            <a:xfrm>
              <a:off x="1414705" y="1528354"/>
              <a:ext cx="1262744"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10" name="Straight Arrow Connector 18">
              <a:extLst>
                <a:ext uri="{FF2B5EF4-FFF2-40B4-BE49-F238E27FC236}">
                  <a16:creationId xmlns:a16="http://schemas.microsoft.com/office/drawing/2014/main" id="{66A1217F-4E89-4051-B7F9-B84BBE1CAEC8}"/>
                </a:ext>
              </a:extLst>
            </p:cNvPr>
            <p:cNvSpPr/>
            <p:nvPr/>
          </p:nvSpPr>
          <p:spPr>
            <a:xfrm>
              <a:off x="2496312" y="2095500"/>
              <a:ext cx="331555" cy="317499"/>
            </a:xfrm>
            <a:prstGeom prst="line">
              <a:avLst/>
            </a:prstGeom>
            <a:ln w="25400">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1" name="TextBox 22">
              <a:extLst>
                <a:ext uri="{FF2B5EF4-FFF2-40B4-BE49-F238E27FC236}">
                  <a16:creationId xmlns:a16="http://schemas.microsoft.com/office/drawing/2014/main" id="{1497A58E-6C39-4EA4-8CAA-3F7636F949D2}"/>
                </a:ext>
              </a:extLst>
            </p:cNvPr>
            <p:cNvSpPr txBox="1"/>
            <p:nvPr/>
          </p:nvSpPr>
          <p:spPr>
            <a:xfrm>
              <a:off x="3572546" y="1155519"/>
              <a:ext cx="1711765" cy="346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a:defRPr i="1">
                  <a:solidFill>
                    <a:schemeClr val="accent2"/>
                  </a:solidFill>
                </a:defRPr>
              </a:lvl1pPr>
            </a:lstStyle>
            <a:p>
              <a:pPr algn="ctr" defTabSz="1219170" fontAlgn="auto" hangingPunct="0">
                <a:spcBef>
                  <a:spcPts val="0"/>
                </a:spcBef>
                <a:spcAft>
                  <a:spcPts val="0"/>
                </a:spcAft>
                <a:defRPr/>
              </a:pPr>
              <a:r>
                <a:rPr lang="en-US" kern="0" dirty="0">
                  <a:solidFill>
                    <a:srgbClr val="ED7D31">
                      <a:lumMod val="50000"/>
                    </a:srgbClr>
                  </a:solidFill>
                  <a:latin typeface="Calibri"/>
                  <a:ea typeface="ＭＳ Ｐゴシック" charset="0"/>
                  <a:cs typeface="Calibri"/>
                  <a:sym typeface="Calibri"/>
                </a:rPr>
                <a:t>Student variation</a:t>
              </a:r>
              <a:endParaRPr kern="0" dirty="0">
                <a:solidFill>
                  <a:srgbClr val="ED7D31">
                    <a:lumMod val="50000"/>
                  </a:srgbClr>
                </a:solidFill>
                <a:latin typeface="Calibri"/>
                <a:ea typeface="ＭＳ Ｐゴシック" charset="0"/>
                <a:cs typeface="Calibri"/>
                <a:sym typeface="Calibri"/>
              </a:endParaRPr>
            </a:p>
          </p:txBody>
        </p:sp>
        <p:sp>
          <p:nvSpPr>
            <p:cNvPr id="12" name="TextBox 6">
              <a:extLst>
                <a:ext uri="{FF2B5EF4-FFF2-40B4-BE49-F238E27FC236}">
                  <a16:creationId xmlns:a16="http://schemas.microsoft.com/office/drawing/2014/main" id="{55162657-DD8D-42A3-A618-B1F5C95AEEA3}"/>
                </a:ext>
              </a:extLst>
            </p:cNvPr>
            <p:cNvSpPr txBox="1"/>
            <p:nvPr/>
          </p:nvSpPr>
          <p:spPr>
            <a:xfrm>
              <a:off x="5963201" y="1489166"/>
              <a:ext cx="1193074" cy="62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9" rIns="60959">
              <a:spAutoFit/>
            </a:bodyPr>
            <a:lstStyle/>
            <a:p>
              <a:pPr algn="ctr" defTabSz="1219170" fontAlgn="auto" hangingPunct="0">
                <a:spcBef>
                  <a:spcPts val="0"/>
                </a:spcBef>
                <a:spcAft>
                  <a:spcPts val="0"/>
                </a:spcAft>
                <a:defRPr>
                  <a:solidFill>
                    <a:srgbClr val="ED7D31"/>
                  </a:solidFill>
                </a:defRPr>
              </a:pPr>
              <a:r>
                <a:rPr kern="0" dirty="0">
                  <a:solidFill>
                    <a:srgbClr val="ED7D31">
                      <a:lumMod val="50000"/>
                    </a:srgbClr>
                  </a:solidFill>
                  <a:latin typeface="Calibri"/>
                  <a:ea typeface="ＭＳ Ｐゴシック" charset="0"/>
                  <a:cs typeface="Calibri"/>
                  <a:sym typeface="Calibri"/>
                </a:rPr>
                <a:t>Brain</a:t>
              </a:r>
            </a:p>
            <a:p>
              <a:pPr algn="ctr" defTabSz="1219170" fontAlgn="auto" hangingPunct="0">
                <a:spcBef>
                  <a:spcPts val="0"/>
                </a:spcBef>
                <a:spcAft>
                  <a:spcPts val="0"/>
                </a:spcAft>
                <a:defRPr>
                  <a:solidFill>
                    <a:srgbClr val="ED7D31"/>
                  </a:solidFill>
                </a:defRPr>
              </a:pPr>
              <a:r>
                <a:rPr lang="en-US" kern="0" dirty="0">
                  <a:solidFill>
                    <a:srgbClr val="ED7D31">
                      <a:lumMod val="50000"/>
                    </a:srgbClr>
                  </a:solidFill>
                  <a:latin typeface="Calibri"/>
                  <a:ea typeface="ＭＳ Ｐゴシック" charset="0"/>
                  <a:cs typeface="Calibri"/>
                  <a:sym typeface="Calibri"/>
                </a:rPr>
                <a:t>constraints</a:t>
              </a:r>
              <a:endParaRPr kern="0" dirty="0">
                <a:solidFill>
                  <a:srgbClr val="ED7D31">
                    <a:lumMod val="50000"/>
                  </a:srgbClr>
                </a:solidFill>
                <a:latin typeface="Calibri"/>
                <a:ea typeface="ＭＳ Ｐゴシック" charset="0"/>
                <a:cs typeface="Calibri"/>
                <a:sym typeface="Calibri"/>
              </a:endParaRPr>
            </a:p>
          </p:txBody>
        </p:sp>
        <p:sp>
          <p:nvSpPr>
            <p:cNvPr id="13" name="Rectangle 8">
              <a:extLst>
                <a:ext uri="{FF2B5EF4-FFF2-40B4-BE49-F238E27FC236}">
                  <a16:creationId xmlns:a16="http://schemas.microsoft.com/office/drawing/2014/main" id="{56FFA736-91F4-4C6A-9DAC-2755834EBFF2}"/>
                </a:ext>
              </a:extLst>
            </p:cNvPr>
            <p:cNvSpPr/>
            <p:nvPr/>
          </p:nvSpPr>
          <p:spPr>
            <a:xfrm>
              <a:off x="5962322" y="1528355"/>
              <a:ext cx="1262744"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14" name="Straight Arrow Connector 23">
              <a:extLst>
                <a:ext uri="{FF2B5EF4-FFF2-40B4-BE49-F238E27FC236}">
                  <a16:creationId xmlns:a16="http://schemas.microsoft.com/office/drawing/2014/main" id="{CBA6C5F4-3E1A-4C2D-8659-52EAA5D505A3}"/>
                </a:ext>
              </a:extLst>
            </p:cNvPr>
            <p:cNvSpPr/>
            <p:nvPr/>
          </p:nvSpPr>
          <p:spPr>
            <a:xfrm flipH="1">
              <a:off x="5973232" y="2095500"/>
              <a:ext cx="363559" cy="317499"/>
            </a:xfrm>
            <a:prstGeom prst="line">
              <a:avLst/>
            </a:prstGeom>
            <a:ln w="25400">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5" name="Straight Arrow Connector 27">
              <a:extLst>
                <a:ext uri="{FF2B5EF4-FFF2-40B4-BE49-F238E27FC236}">
                  <a16:creationId xmlns:a16="http://schemas.microsoft.com/office/drawing/2014/main" id="{00C0D431-0B43-455E-BDF4-DC62779FECCE}"/>
                </a:ext>
              </a:extLst>
            </p:cNvPr>
            <p:cNvSpPr/>
            <p:nvPr/>
          </p:nvSpPr>
          <p:spPr>
            <a:xfrm>
              <a:off x="3665799" y="2095500"/>
              <a:ext cx="1" cy="310302"/>
            </a:xfrm>
            <a:prstGeom prst="line">
              <a:avLst/>
            </a:prstGeom>
            <a:ln w="28575">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6" name="Straight Arrow Connector 29">
              <a:extLst>
                <a:ext uri="{FF2B5EF4-FFF2-40B4-BE49-F238E27FC236}">
                  <a16:creationId xmlns:a16="http://schemas.microsoft.com/office/drawing/2014/main" id="{B9588E08-6142-4575-AE45-82EC419262E7}"/>
                </a:ext>
              </a:extLst>
            </p:cNvPr>
            <p:cNvSpPr/>
            <p:nvPr/>
          </p:nvSpPr>
          <p:spPr>
            <a:xfrm>
              <a:off x="5069997" y="2095500"/>
              <a:ext cx="1" cy="310302"/>
            </a:xfrm>
            <a:prstGeom prst="line">
              <a:avLst/>
            </a:prstGeom>
            <a:ln w="25400">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7" name="Rectangle 17">
              <a:extLst>
                <a:ext uri="{FF2B5EF4-FFF2-40B4-BE49-F238E27FC236}">
                  <a16:creationId xmlns:a16="http://schemas.microsoft.com/office/drawing/2014/main" id="{0BF16800-7719-43F7-A322-031561982078}"/>
                </a:ext>
              </a:extLst>
            </p:cNvPr>
            <p:cNvSpPr/>
            <p:nvPr/>
          </p:nvSpPr>
          <p:spPr>
            <a:xfrm>
              <a:off x="2732314" y="1170432"/>
              <a:ext cx="3168425" cy="1015557"/>
            </a:xfrm>
            <a:prstGeom prst="rect">
              <a:avLst/>
            </a:prstGeom>
            <a:ln w="12700">
              <a:solidFill>
                <a:srgbClr val="ED7D31"/>
              </a:solidFill>
              <a:prstDash val="dash"/>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50000"/>
                  </a:srgbClr>
                </a:solidFill>
                <a:latin typeface="Calibri"/>
                <a:ea typeface="ＭＳ Ｐゴシック" charset="0"/>
                <a:cs typeface="Calibri"/>
                <a:sym typeface="Calibri"/>
              </a:endParaRPr>
            </a:p>
          </p:txBody>
        </p:sp>
        <p:sp>
          <p:nvSpPr>
            <p:cNvPr id="18" name="TextBox 4">
              <a:extLst>
                <a:ext uri="{FF2B5EF4-FFF2-40B4-BE49-F238E27FC236}">
                  <a16:creationId xmlns:a16="http://schemas.microsoft.com/office/drawing/2014/main" id="{68DFF618-AC50-4873-A1B6-673CFB86978E}"/>
                </a:ext>
              </a:extLst>
            </p:cNvPr>
            <p:cNvSpPr txBox="1"/>
            <p:nvPr/>
          </p:nvSpPr>
          <p:spPr>
            <a:xfrm>
              <a:off x="4618567" y="4002389"/>
              <a:ext cx="1706033" cy="346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9" rIns="60959" anchor="ctr">
              <a:spAutoFit/>
            </a:bodyPr>
            <a:lstStyle>
              <a:lvl1pPr algn="ctr">
                <a:defRPr>
                  <a:solidFill>
                    <a:schemeClr val="accent1"/>
                  </a:solidFill>
                </a:defRPr>
              </a:lvl1pPr>
            </a:lstStyle>
            <a:p>
              <a:pPr defTabSz="1219170" fontAlgn="auto" hangingPunct="0">
                <a:spcBef>
                  <a:spcPts val="0"/>
                </a:spcBef>
                <a:spcAft>
                  <a:spcPts val="0"/>
                </a:spcAft>
                <a:defRPr/>
              </a:pPr>
              <a:r>
                <a:rPr kern="0" dirty="0">
                  <a:solidFill>
                    <a:srgbClr val="4472C4">
                      <a:lumMod val="50000"/>
                    </a:srgbClr>
                  </a:solidFill>
                  <a:latin typeface="Calibri"/>
                  <a:ea typeface="ＭＳ Ｐゴシック" charset="0"/>
                  <a:cs typeface="Calibri"/>
                  <a:sym typeface="Calibri"/>
                </a:rPr>
                <a:t>Social learning</a:t>
              </a:r>
            </a:p>
          </p:txBody>
        </p:sp>
        <p:sp>
          <p:nvSpPr>
            <p:cNvPr id="19" name="Rectangle 7">
              <a:extLst>
                <a:ext uri="{FF2B5EF4-FFF2-40B4-BE49-F238E27FC236}">
                  <a16:creationId xmlns:a16="http://schemas.microsoft.com/office/drawing/2014/main" id="{FC7BE352-28BC-40DB-90A9-61956D010631}"/>
                </a:ext>
              </a:extLst>
            </p:cNvPr>
            <p:cNvSpPr/>
            <p:nvPr/>
          </p:nvSpPr>
          <p:spPr>
            <a:xfrm>
              <a:off x="4623192" y="3896717"/>
              <a:ext cx="1698172" cy="566058"/>
            </a:xfrm>
            <a:prstGeom prst="rect">
              <a:avLst/>
            </a:prstGeom>
            <a:ln w="12700">
              <a:solidFill>
                <a:srgbClr val="4472C4"/>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4472C4">
                    <a:lumMod val="75000"/>
                  </a:srgbClr>
                </a:solidFill>
                <a:latin typeface="Calibri"/>
                <a:ea typeface="ＭＳ Ｐゴシック" charset="0"/>
                <a:cs typeface="Calibri"/>
                <a:sym typeface="Calibri"/>
              </a:endParaRPr>
            </a:p>
          </p:txBody>
        </p:sp>
        <p:sp>
          <p:nvSpPr>
            <p:cNvPr id="20" name="Line">
              <a:extLst>
                <a:ext uri="{FF2B5EF4-FFF2-40B4-BE49-F238E27FC236}">
                  <a16:creationId xmlns:a16="http://schemas.microsoft.com/office/drawing/2014/main" id="{3C741F4B-F11E-4A8D-BF6C-2259CE3E4A66}"/>
                </a:ext>
              </a:extLst>
            </p:cNvPr>
            <p:cNvSpPr/>
            <p:nvPr/>
          </p:nvSpPr>
          <p:spPr>
            <a:xfrm flipV="1">
              <a:off x="5393315" y="3531553"/>
              <a:ext cx="1" cy="370841"/>
            </a:xfrm>
            <a:prstGeom prst="line">
              <a:avLst/>
            </a:prstGeom>
            <a:ln w="25400">
              <a:solidFill>
                <a:srgbClr val="4472C4"/>
              </a:solidFill>
              <a:miter/>
              <a:tailEnd type="stealth"/>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21" name="TextBox 4">
              <a:extLst>
                <a:ext uri="{FF2B5EF4-FFF2-40B4-BE49-F238E27FC236}">
                  <a16:creationId xmlns:a16="http://schemas.microsoft.com/office/drawing/2014/main" id="{B32020AE-C1B1-48B7-A0D2-2021031BD09B}"/>
                </a:ext>
              </a:extLst>
            </p:cNvPr>
            <p:cNvSpPr txBox="1"/>
            <p:nvPr/>
          </p:nvSpPr>
          <p:spPr>
            <a:xfrm>
              <a:off x="2493433" y="3861642"/>
              <a:ext cx="1934634"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9" rIns="60959" anchor="ctr"/>
            <a:lstStyle/>
            <a:p>
              <a:pPr algn="ctr" defTabSz="1219170" fontAlgn="auto" hangingPunct="0">
                <a:spcBef>
                  <a:spcPts val="0"/>
                </a:spcBef>
                <a:spcAft>
                  <a:spcPts val="0"/>
                </a:spcAft>
                <a:defRPr>
                  <a:solidFill>
                    <a:srgbClr val="4472C4"/>
                  </a:solidFill>
                </a:defRPr>
              </a:pPr>
              <a:r>
                <a:rPr kern="0" dirty="0">
                  <a:solidFill>
                    <a:srgbClr val="4472C4">
                      <a:lumMod val="50000"/>
                    </a:srgbClr>
                  </a:solidFill>
                  <a:latin typeface="Calibri"/>
                  <a:ea typeface="ＭＳ Ｐゴシック" charset="0"/>
                  <a:cs typeface="Calibri"/>
                  <a:sym typeface="Calibri"/>
                </a:rPr>
                <a:t>Tasks/questions</a:t>
              </a:r>
            </a:p>
            <a:p>
              <a:pPr algn="ctr" defTabSz="1219170" fontAlgn="auto" hangingPunct="0">
                <a:spcBef>
                  <a:spcPts val="0"/>
                </a:spcBef>
                <a:spcAft>
                  <a:spcPts val="0"/>
                </a:spcAft>
                <a:defRPr>
                  <a:solidFill>
                    <a:srgbClr val="4472C4"/>
                  </a:solidFill>
                </a:defRPr>
              </a:pPr>
              <a:r>
                <a:rPr kern="0" dirty="0">
                  <a:solidFill>
                    <a:srgbClr val="4472C4">
                      <a:lumMod val="50000"/>
                    </a:srgbClr>
                  </a:solidFill>
                  <a:latin typeface="Calibri"/>
                  <a:ea typeface="ＭＳ Ｐゴシック" charset="0"/>
                  <a:cs typeface="Calibri"/>
                  <a:sym typeface="Calibri"/>
                </a:rPr>
                <a:t>+ deliverables</a:t>
              </a:r>
            </a:p>
          </p:txBody>
        </p:sp>
        <p:sp>
          <p:nvSpPr>
            <p:cNvPr id="22" name="Rectangle 7">
              <a:extLst>
                <a:ext uri="{FF2B5EF4-FFF2-40B4-BE49-F238E27FC236}">
                  <a16:creationId xmlns:a16="http://schemas.microsoft.com/office/drawing/2014/main" id="{B7996CA8-2B88-4D95-889F-7B710EA68131}"/>
                </a:ext>
              </a:extLst>
            </p:cNvPr>
            <p:cNvSpPr/>
            <p:nvPr/>
          </p:nvSpPr>
          <p:spPr>
            <a:xfrm>
              <a:off x="2496449" y="3899500"/>
              <a:ext cx="1926323" cy="566058"/>
            </a:xfrm>
            <a:prstGeom prst="rect">
              <a:avLst/>
            </a:prstGeom>
            <a:ln w="12700">
              <a:solidFill>
                <a:srgbClr val="4472C4"/>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4472C4">
                    <a:lumMod val="75000"/>
                  </a:srgbClr>
                </a:solidFill>
                <a:latin typeface="Calibri"/>
                <a:ea typeface="ＭＳ Ｐゴシック" charset="0"/>
                <a:cs typeface="Calibri"/>
                <a:sym typeface="Calibri"/>
              </a:endParaRPr>
            </a:p>
          </p:txBody>
        </p:sp>
        <p:sp>
          <p:nvSpPr>
            <p:cNvPr id="23" name="Line">
              <a:extLst>
                <a:ext uri="{FF2B5EF4-FFF2-40B4-BE49-F238E27FC236}">
                  <a16:creationId xmlns:a16="http://schemas.microsoft.com/office/drawing/2014/main" id="{EBB20891-ACA2-45C0-B92D-B36AFF8405E3}"/>
                </a:ext>
              </a:extLst>
            </p:cNvPr>
            <p:cNvSpPr/>
            <p:nvPr/>
          </p:nvSpPr>
          <p:spPr>
            <a:xfrm flipV="1">
              <a:off x="3380212" y="3531553"/>
              <a:ext cx="1" cy="370841"/>
            </a:xfrm>
            <a:prstGeom prst="line">
              <a:avLst/>
            </a:prstGeom>
            <a:ln w="25400">
              <a:solidFill>
                <a:srgbClr val="4472C4"/>
              </a:solidFill>
              <a:miter/>
              <a:tailEnd type="stealth"/>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24" name="Implementation">
              <a:extLst>
                <a:ext uri="{FF2B5EF4-FFF2-40B4-BE49-F238E27FC236}">
                  <a16:creationId xmlns:a16="http://schemas.microsoft.com/office/drawing/2014/main" id="{669D7885-C0E7-462E-84C0-16925966FBEA}"/>
                </a:ext>
              </a:extLst>
            </p:cNvPr>
            <p:cNvSpPr txBox="1"/>
            <p:nvPr/>
          </p:nvSpPr>
          <p:spPr>
            <a:xfrm>
              <a:off x="3418309" y="4511882"/>
              <a:ext cx="2013104" cy="346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9" rIns="60959">
              <a:spAutoFit/>
            </a:bodyPr>
            <a:lstStyle>
              <a:lvl1pPr algn="ctr">
                <a:defRPr i="1">
                  <a:solidFill>
                    <a:schemeClr val="accent1"/>
                  </a:solidFill>
                </a:defRPr>
              </a:lvl1pPr>
            </a:lstStyle>
            <a:p>
              <a:pPr defTabSz="1219170" fontAlgn="auto" hangingPunct="0">
                <a:spcBef>
                  <a:spcPts val="0"/>
                </a:spcBef>
                <a:spcAft>
                  <a:spcPts val="0"/>
                </a:spcAft>
                <a:defRPr/>
              </a:pPr>
              <a:r>
                <a:rPr kern="0" dirty="0">
                  <a:solidFill>
                    <a:srgbClr val="4472C4">
                      <a:lumMod val="50000"/>
                    </a:srgbClr>
                  </a:solidFill>
                  <a:latin typeface="Calibri"/>
                  <a:ea typeface="ＭＳ Ｐゴシック" charset="0"/>
                  <a:cs typeface="Calibri"/>
                  <a:sym typeface="Calibri"/>
                </a:rPr>
                <a:t>Implementation</a:t>
              </a:r>
            </a:p>
          </p:txBody>
        </p:sp>
      </p:grpSp>
      <p:sp>
        <p:nvSpPr>
          <p:cNvPr id="30" name="Rectangle 29">
            <a:extLst>
              <a:ext uri="{FF2B5EF4-FFF2-40B4-BE49-F238E27FC236}">
                <a16:creationId xmlns:a16="http://schemas.microsoft.com/office/drawing/2014/main" id="{1527199C-20D6-4DB2-9D9B-FB687C9BCCE4}"/>
              </a:ext>
            </a:extLst>
          </p:cNvPr>
          <p:cNvSpPr/>
          <p:nvPr/>
        </p:nvSpPr>
        <p:spPr>
          <a:xfrm>
            <a:off x="1943023" y="3699539"/>
            <a:ext cx="9012967" cy="18165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200" i="1" dirty="0">
                <a:solidFill>
                  <a:prstClr val="black"/>
                </a:solidFill>
                <a:latin typeface="Calibri"/>
              </a:rPr>
              <a:t>How enter into design of practice</a:t>
            </a:r>
          </a:p>
          <a:p>
            <a:pPr algn="ctr" defTabSz="609585"/>
            <a:r>
              <a:rPr lang="en-US" sz="3200" i="1" dirty="0">
                <a:solidFill>
                  <a:prstClr val="black"/>
                </a:solidFill>
                <a:latin typeface="Calibri"/>
              </a:rPr>
              <a:t>activities (in class, then homework...)?</a:t>
            </a:r>
          </a:p>
        </p:txBody>
      </p:sp>
      <p:sp>
        <p:nvSpPr>
          <p:cNvPr id="27" name="Rectangle: Rounded Corners 26">
            <a:extLst>
              <a:ext uri="{FF2B5EF4-FFF2-40B4-BE49-F238E27FC236}">
                <a16:creationId xmlns:a16="http://schemas.microsoft.com/office/drawing/2014/main" id="{082720BE-A57F-4B9F-AC1C-12C348728AF0}"/>
              </a:ext>
            </a:extLst>
          </p:cNvPr>
          <p:cNvSpPr/>
          <p:nvPr/>
        </p:nvSpPr>
        <p:spPr>
          <a:xfrm>
            <a:off x="1943022" y="605018"/>
            <a:ext cx="1996920" cy="143920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3200">
              <a:solidFill>
                <a:prstClr val="white"/>
              </a:solidFill>
              <a:latin typeface="Calibri"/>
            </a:endParaRPr>
          </a:p>
        </p:txBody>
      </p:sp>
      <p:sp>
        <p:nvSpPr>
          <p:cNvPr id="28" name="Rectangle 27"/>
          <p:cNvSpPr/>
          <p:nvPr/>
        </p:nvSpPr>
        <p:spPr>
          <a:xfrm>
            <a:off x="3804419" y="2294046"/>
            <a:ext cx="4572000" cy="1384995"/>
          </a:xfrm>
          <a:prstGeom prst="rect">
            <a:avLst/>
          </a:prstGeom>
        </p:spPr>
        <p:txBody>
          <a:bodyPr>
            <a:spAutoFit/>
          </a:bodyPr>
          <a:lstStyle/>
          <a:p>
            <a:pPr algn="ctr" defTabSz="1219170" fontAlgn="auto" hangingPunct="0">
              <a:spcBef>
                <a:spcPts val="0"/>
              </a:spcBef>
              <a:spcAft>
                <a:spcPts val="0"/>
              </a:spcAft>
              <a:defRPr sz="2400"/>
            </a:pPr>
            <a:r>
              <a:rPr lang="en-US" sz="2800" b="1" kern="0" dirty="0">
                <a:solidFill>
                  <a:srgbClr val="000000"/>
                </a:solidFill>
                <a:latin typeface="Calibri"/>
                <a:ea typeface="ＭＳ Ｐゴシック" charset="0"/>
                <a:cs typeface="Calibri"/>
                <a:sym typeface="Calibri"/>
              </a:rPr>
              <a:t>Learning--</a:t>
            </a:r>
          </a:p>
          <a:p>
            <a:pPr algn="ctr" defTabSz="1219170" fontAlgn="auto" hangingPunct="0">
              <a:spcBef>
                <a:spcPts val="0"/>
              </a:spcBef>
              <a:spcAft>
                <a:spcPts val="0"/>
              </a:spcAft>
              <a:defRPr sz="2400"/>
            </a:pPr>
            <a:r>
              <a:rPr lang="en-US" sz="2800" b="1" kern="0" dirty="0">
                <a:solidFill>
                  <a:srgbClr val="000000"/>
                </a:solidFill>
                <a:latin typeface="Calibri"/>
                <a:ea typeface="ＭＳ Ｐゴシック" charset="0"/>
                <a:cs typeface="Calibri"/>
                <a:sym typeface="Calibri"/>
              </a:rPr>
              <a:t>practicing making decisions</a:t>
            </a:r>
            <a:r>
              <a:rPr lang="en-US" sz="2800" kern="0" dirty="0">
                <a:solidFill>
                  <a:srgbClr val="000000"/>
                </a:solidFill>
                <a:latin typeface="Calibri"/>
                <a:ea typeface="ＭＳ Ｐゴシック" charset="0"/>
                <a:cs typeface="Calibri"/>
                <a:sym typeface="Calibri"/>
              </a:rPr>
              <a:t> </a:t>
            </a:r>
          </a:p>
          <a:p>
            <a:pPr algn="ctr" defTabSz="1219170" fontAlgn="auto" hangingPunct="0">
              <a:spcBef>
                <a:spcPts val="0"/>
              </a:spcBef>
              <a:spcAft>
                <a:spcPts val="0"/>
              </a:spcAft>
              <a:defRPr sz="2400"/>
            </a:pPr>
            <a:r>
              <a:rPr lang="en-US" sz="2800" kern="0" dirty="0">
                <a:solidFill>
                  <a:srgbClr val="0033CC"/>
                </a:solidFill>
                <a:latin typeface="Calibri"/>
                <a:ea typeface="ＭＳ Ｐゴシック" charset="0"/>
                <a:cs typeface="Calibri"/>
                <a:sym typeface="Calibri"/>
              </a:rPr>
              <a:t>with good feedback</a:t>
            </a:r>
          </a:p>
        </p:txBody>
      </p:sp>
    </p:spTree>
    <p:extLst>
      <p:ext uri="{BB962C8B-B14F-4D97-AF65-F5344CB8AC3E}">
        <p14:creationId xmlns:p14="http://schemas.microsoft.com/office/powerpoint/2010/main" val="1715447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2108" y="173367"/>
            <a:ext cx="10945091" cy="6124754"/>
          </a:xfrm>
          <a:prstGeom prst="rect">
            <a:avLst/>
          </a:prstGeom>
          <a:noFill/>
        </p:spPr>
        <p:txBody>
          <a:bodyPr wrap="square" rtlCol="0">
            <a:spAutoFit/>
          </a:bodyPr>
          <a:lstStyle/>
          <a:p>
            <a:r>
              <a:rPr lang="en-US" u="sng" dirty="0"/>
              <a:t>Wieman Group Research</a:t>
            </a:r>
            <a:endParaRPr lang="en-US" sz="800" dirty="0"/>
          </a:p>
          <a:p>
            <a:r>
              <a:rPr lang="en-US" dirty="0"/>
              <a:t>How experts in science, engineering, and medicine solve authentic problems.</a:t>
            </a:r>
          </a:p>
          <a:p>
            <a:endParaRPr lang="en-US" dirty="0"/>
          </a:p>
          <a:p>
            <a:r>
              <a:rPr lang="en-US" dirty="0"/>
              <a:t>Process defined by making set of  decisions with limited information.</a:t>
            </a:r>
          </a:p>
          <a:p>
            <a:endParaRPr lang="en-US" dirty="0"/>
          </a:p>
          <a:p>
            <a:r>
              <a:rPr lang="en-US" b="1" dirty="0"/>
              <a:t>Same set of 29 decisions, all science &amp; engineering!</a:t>
            </a:r>
          </a:p>
          <a:p>
            <a:pPr marL="457189" lvl="1" defTabSz="914377">
              <a:buFont typeface="Arial" charset="0"/>
              <a:buChar char="•"/>
              <a:defRPr/>
            </a:pPr>
            <a:r>
              <a:rPr lang="en-US" dirty="0">
                <a:solidFill>
                  <a:prstClr val="black"/>
                </a:solidFill>
                <a:ea typeface="ＭＳ Ｐゴシック" charset="0"/>
              </a:rPr>
              <a:t> </a:t>
            </a:r>
            <a:r>
              <a:rPr lang="en-US" u="sng" dirty="0">
                <a:solidFill>
                  <a:prstClr val="black"/>
                </a:solidFill>
                <a:latin typeface="Comic Sans MS" panose="030F0702030302020204" pitchFamily="66" charset="0"/>
                <a:ea typeface="ＭＳ Ｐゴシック" charset="0"/>
              </a:rPr>
              <a:t>Decide</a:t>
            </a:r>
            <a:r>
              <a:rPr lang="en-US" dirty="0">
                <a:solidFill>
                  <a:prstClr val="black"/>
                </a:solidFill>
                <a:latin typeface="Comic Sans MS" panose="030F0702030302020204" pitchFamily="66" charset="0"/>
                <a:ea typeface="ＭＳ Ｐゴシック" charset="0"/>
              </a:rPr>
              <a:t>: what concepts/models relevant </a:t>
            </a:r>
            <a:endParaRPr lang="en-US" i="1" dirty="0">
              <a:solidFill>
                <a:prstClr val="black"/>
              </a:solidFill>
              <a:latin typeface="Comic Sans MS" panose="030F0702030302020204" pitchFamily="66" charset="0"/>
              <a:ea typeface="ＭＳ Ｐゴシック" charset="0"/>
            </a:endParaRPr>
          </a:p>
          <a:p>
            <a:pPr marL="457189" lvl="1" defTabSz="914377">
              <a:buFont typeface="Arial" charset="0"/>
              <a:buChar char="•"/>
              <a:defRPr/>
            </a:pPr>
            <a:r>
              <a:rPr lang="en-US" i="1" dirty="0">
                <a:solidFill>
                  <a:prstClr val="black"/>
                </a:solidFill>
                <a:latin typeface="Comic Sans MS" panose="030F0702030302020204" pitchFamily="66" charset="0"/>
                <a:ea typeface="ＭＳ Ｐゴシック" charset="0"/>
              </a:rPr>
              <a:t> </a:t>
            </a:r>
            <a:r>
              <a:rPr lang="en-US" u="sng" dirty="0">
                <a:solidFill>
                  <a:prstClr val="black"/>
                </a:solidFill>
                <a:latin typeface="Comic Sans MS" panose="030F0702030302020204" pitchFamily="66" charset="0"/>
                <a:ea typeface="ＭＳ Ｐゴシック" charset="0"/>
              </a:rPr>
              <a:t>Decide</a:t>
            </a:r>
            <a:r>
              <a:rPr lang="en-US" dirty="0">
                <a:solidFill>
                  <a:prstClr val="black"/>
                </a:solidFill>
                <a:latin typeface="Comic Sans MS" panose="030F0702030302020204" pitchFamily="66" charset="0"/>
                <a:ea typeface="ＭＳ Ｐゴシック" charset="0"/>
              </a:rPr>
              <a:t>: </a:t>
            </a:r>
            <a:r>
              <a:rPr lang="en-US" i="1" dirty="0">
                <a:solidFill>
                  <a:prstClr val="black"/>
                </a:solidFill>
                <a:latin typeface="Comic Sans MS" panose="030F0702030302020204" pitchFamily="66" charset="0"/>
                <a:ea typeface="ＭＳ Ｐゴシック" charset="0"/>
              </a:rPr>
              <a:t>W</a:t>
            </a:r>
            <a:r>
              <a:rPr lang="en-US" dirty="0">
                <a:solidFill>
                  <a:prstClr val="black"/>
                </a:solidFill>
                <a:latin typeface="Comic Sans MS" panose="030F0702030302020204" pitchFamily="66" charset="0"/>
                <a:ea typeface="ＭＳ Ｐゴシック" charset="0"/>
              </a:rPr>
              <a:t>hat information relevant, irrelevant, needed.</a:t>
            </a:r>
          </a:p>
          <a:p>
            <a:pPr marL="457189" lvl="1" defTabSz="914377">
              <a:buFont typeface="Arial" charset="0"/>
              <a:buChar char="•"/>
              <a:defRPr/>
            </a:pPr>
            <a:r>
              <a:rPr lang="en-US" dirty="0">
                <a:solidFill>
                  <a:prstClr val="black"/>
                </a:solidFill>
                <a:latin typeface="Comic Sans MS" panose="030F0702030302020204" pitchFamily="66" charset="0"/>
                <a:ea typeface="ＭＳ Ｐゴシック" charset="0"/>
              </a:rPr>
              <a:t> </a:t>
            </a:r>
            <a:r>
              <a:rPr lang="en-US" u="sng" dirty="0">
                <a:solidFill>
                  <a:prstClr val="black"/>
                </a:solidFill>
                <a:latin typeface="Comic Sans MS" panose="030F0702030302020204" pitchFamily="66" charset="0"/>
                <a:ea typeface="ＭＳ Ｐゴシック" charset="0"/>
              </a:rPr>
              <a:t>Decide:</a:t>
            </a:r>
            <a:r>
              <a:rPr lang="en-US" dirty="0">
                <a:solidFill>
                  <a:prstClr val="black"/>
                </a:solidFill>
                <a:latin typeface="Comic Sans MS" panose="030F0702030302020204" pitchFamily="66" charset="0"/>
                <a:ea typeface="ＭＳ Ｐゴシック" charset="0"/>
              </a:rPr>
              <a:t> what approximations are appropriate. </a:t>
            </a:r>
            <a:endParaRPr lang="en-US" u="sng" dirty="0">
              <a:solidFill>
                <a:prstClr val="black"/>
              </a:solidFill>
              <a:latin typeface="Comic Sans MS" panose="030F0702030302020204" pitchFamily="66" charset="0"/>
              <a:ea typeface="ＭＳ Ｐゴシック" charset="0"/>
            </a:endParaRPr>
          </a:p>
          <a:p>
            <a:pPr marL="457189" lvl="1" defTabSz="914377">
              <a:buFont typeface="Arial" charset="0"/>
              <a:buChar char="•"/>
              <a:defRPr/>
            </a:pPr>
            <a:r>
              <a:rPr lang="en-US" dirty="0">
                <a:solidFill>
                  <a:prstClr val="black"/>
                </a:solidFill>
                <a:latin typeface="Comic Sans MS" panose="030F0702030302020204" pitchFamily="66" charset="0"/>
                <a:ea typeface="ＭＳ Ｐゴシック" charset="0"/>
              </a:rPr>
              <a:t> </a:t>
            </a:r>
            <a:r>
              <a:rPr lang="en-US" u="sng" dirty="0">
                <a:solidFill>
                  <a:prstClr val="black"/>
                </a:solidFill>
                <a:latin typeface="Comic Sans MS" panose="030F0702030302020204" pitchFamily="66" charset="0"/>
                <a:ea typeface="ＭＳ Ｐゴシック" charset="0"/>
              </a:rPr>
              <a:t>Decide:</a:t>
            </a:r>
            <a:r>
              <a:rPr lang="en-US" dirty="0">
                <a:solidFill>
                  <a:prstClr val="black"/>
                </a:solidFill>
                <a:latin typeface="Comic Sans MS" panose="030F0702030302020204" pitchFamily="66" charset="0"/>
                <a:ea typeface="ＭＳ Ｐゴシック" charset="0"/>
              </a:rPr>
              <a:t> potential solution method(s) to pursue.</a:t>
            </a:r>
          </a:p>
          <a:p>
            <a:pPr marL="457189" lvl="1" defTabSz="914377">
              <a:buFont typeface="Arial" charset="0"/>
              <a:buChar char="•"/>
              <a:defRPr/>
            </a:pPr>
            <a:r>
              <a:rPr lang="en-US" dirty="0">
                <a:solidFill>
                  <a:prstClr val="black"/>
                </a:solidFill>
                <a:latin typeface="Comic Sans MS" panose="030F0702030302020204" pitchFamily="66" charset="0"/>
                <a:ea typeface="ＭＳ Ｐゴシック" charset="0"/>
              </a:rPr>
              <a:t>    .... </a:t>
            </a:r>
          </a:p>
          <a:p>
            <a:pPr marL="457189" lvl="1" defTabSz="914377">
              <a:buFont typeface="Arial" charset="0"/>
              <a:buChar char="•"/>
              <a:defRPr/>
            </a:pPr>
            <a:r>
              <a:rPr lang="en-US" dirty="0">
                <a:solidFill>
                  <a:prstClr val="black"/>
                </a:solidFill>
                <a:latin typeface="Comic Sans MS" panose="030F0702030302020204" pitchFamily="66" charset="0"/>
                <a:ea typeface="ＭＳ Ｐゴシック" charset="0"/>
              </a:rPr>
              <a:t> </a:t>
            </a:r>
            <a:r>
              <a:rPr lang="en-US" u="sng" dirty="0">
                <a:solidFill>
                  <a:prstClr val="black"/>
                </a:solidFill>
                <a:latin typeface="Comic Sans MS" panose="030F0702030302020204" pitchFamily="66" charset="0"/>
                <a:ea typeface="ＭＳ Ｐゴシック" charset="0"/>
              </a:rPr>
              <a:t>Decide:</a:t>
            </a:r>
            <a:r>
              <a:rPr lang="en-US" dirty="0">
                <a:solidFill>
                  <a:prstClr val="black"/>
                </a:solidFill>
                <a:latin typeface="Comic Sans MS" panose="030F0702030302020204" pitchFamily="66" charset="0"/>
                <a:ea typeface="ＭＳ Ｐゴシック" charset="0"/>
              </a:rPr>
              <a:t> does solution/conclusion make sense, how to test?</a:t>
            </a:r>
            <a:r>
              <a:rPr lang="en-US" sz="1200" dirty="0">
                <a:solidFill>
                  <a:prstClr val="black"/>
                </a:solidFill>
                <a:latin typeface="Comic Sans MS" panose="030F0702030302020204" pitchFamily="66" charset="0"/>
                <a:ea typeface="ＭＳ Ｐゴシック" charset="0"/>
              </a:rPr>
              <a:t>         </a:t>
            </a:r>
          </a:p>
          <a:p>
            <a:endParaRPr lang="en-US" b="1" dirty="0"/>
          </a:p>
          <a:p>
            <a:r>
              <a:rPr lang="en-US" dirty="0"/>
              <a:t>but, </a:t>
            </a:r>
            <a:r>
              <a:rPr lang="en-US" b="1" u="sng" dirty="0"/>
              <a:t>making</a:t>
            </a:r>
            <a:r>
              <a:rPr lang="en-US" dirty="0"/>
              <a:t> the decisions requires specialized disciplinary knowledge. Organized to optimize.</a:t>
            </a:r>
          </a:p>
          <a:p>
            <a:endParaRPr lang="en-US" sz="800" dirty="0"/>
          </a:p>
        </p:txBody>
      </p:sp>
      <p:sp>
        <p:nvSpPr>
          <p:cNvPr id="3" name="TextBox 2"/>
          <p:cNvSpPr txBox="1"/>
          <p:nvPr/>
        </p:nvSpPr>
        <p:spPr>
          <a:xfrm>
            <a:off x="1912189" y="6512943"/>
            <a:ext cx="8054769" cy="338554"/>
          </a:xfrm>
          <a:prstGeom prst="rect">
            <a:avLst/>
          </a:prstGeom>
          <a:noFill/>
        </p:spPr>
        <p:txBody>
          <a:bodyPr wrap="none" rtlCol="0">
            <a:spAutoFit/>
          </a:bodyPr>
          <a:lstStyle/>
          <a:p>
            <a:r>
              <a:rPr lang="en-US" sz="1600" dirty="0">
                <a:latin typeface="+mj-lt"/>
              </a:rPr>
              <a:t>Argenta Price, Shima Salehi, Karen Wang, Michael Flynn, Candice Kim, Eric Burkholder, CBE-LSE </a:t>
            </a:r>
          </a:p>
        </p:txBody>
      </p:sp>
    </p:spTree>
    <p:extLst>
      <p:ext uri="{BB962C8B-B14F-4D97-AF65-F5344CB8AC3E}">
        <p14:creationId xmlns:p14="http://schemas.microsoft.com/office/powerpoint/2010/main" val="244875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A03A1A-BDBC-4A05-81B0-E21BC119C2B6}"/>
              </a:ext>
            </a:extLst>
          </p:cNvPr>
          <p:cNvSpPr txBox="1">
            <a:spLocks noChangeArrowheads="1"/>
          </p:cNvSpPr>
          <p:nvPr/>
        </p:nvSpPr>
        <p:spPr bwMode="auto">
          <a:xfrm>
            <a:off x="906914" y="2973522"/>
            <a:ext cx="8698118" cy="1200329"/>
          </a:xfrm>
          <a:prstGeom prst="rect">
            <a:avLst/>
          </a:prstGeom>
          <a:noFill/>
          <a:ln w="9525">
            <a:noFill/>
            <a:miter lim="800000"/>
            <a:headEnd/>
            <a:tailEnd/>
          </a:ln>
        </p:spPr>
        <p:txBody>
          <a:bodyPr wrap="square">
            <a:spAutoFit/>
          </a:bodyPr>
          <a:lstStyle/>
          <a:p>
            <a:pPr defTabSz="914377">
              <a:defRPr/>
            </a:pPr>
            <a:r>
              <a:rPr lang="en-US" b="1" dirty="0">
                <a:solidFill>
                  <a:srgbClr val="0033CC"/>
                </a:solidFill>
                <a:latin typeface="Comic Sans MS" panose="030F0702030302020204" pitchFamily="66" charset="0"/>
                <a:ea typeface="ＭＳ Ｐゴシック" charset="0"/>
              </a:rPr>
              <a:t>Learning good “expert” thinking*--</a:t>
            </a:r>
          </a:p>
          <a:p>
            <a:pPr defTabSz="914377">
              <a:defRPr/>
            </a:pPr>
            <a:r>
              <a:rPr lang="en-US" b="1" u="sng" dirty="0">
                <a:solidFill>
                  <a:srgbClr val="0033CC"/>
                </a:solidFill>
                <a:latin typeface="Comic Sans MS" panose="030F0702030302020204" pitchFamily="66" charset="0"/>
                <a:ea typeface="ＭＳ Ｐゴシック" charset="0"/>
              </a:rPr>
              <a:t>requires</a:t>
            </a:r>
            <a:r>
              <a:rPr lang="en-US" b="1" dirty="0">
                <a:solidFill>
                  <a:srgbClr val="0033CC"/>
                </a:solidFill>
                <a:latin typeface="Comic Sans MS" panose="030F0702030302020204" pitchFamily="66" charset="0"/>
                <a:ea typeface="ＭＳ Ｐゴシック" charset="0"/>
              </a:rPr>
              <a:t> practicing making problem-solving decisions</a:t>
            </a:r>
          </a:p>
          <a:p>
            <a:pPr defTabSz="914377">
              <a:defRPr/>
            </a:pPr>
            <a:r>
              <a:rPr lang="en-US" b="1" dirty="0">
                <a:solidFill>
                  <a:srgbClr val="0033CC"/>
                </a:solidFill>
                <a:latin typeface="Comic Sans MS" panose="030F0702030302020204" pitchFamily="66" charset="0"/>
                <a:ea typeface="ＭＳ Ｐゴシック" charset="0"/>
              </a:rPr>
              <a:t>in authentic problem context, using subject knowledge. </a:t>
            </a:r>
            <a:endParaRPr lang="en-US" b="1" i="1" dirty="0">
              <a:solidFill>
                <a:srgbClr val="0033CC"/>
              </a:solidFill>
              <a:latin typeface="Comic Sans MS" panose="030F0702030302020204" pitchFamily="66" charset="0"/>
              <a:ea typeface="ＭＳ Ｐゴシック" charset="0"/>
            </a:endParaRPr>
          </a:p>
        </p:txBody>
      </p:sp>
      <p:pic>
        <p:nvPicPr>
          <p:cNvPr id="4" name="Picture 6" descr="j0078746.wmf">
            <a:extLst>
              <a:ext uri="{FF2B5EF4-FFF2-40B4-BE49-F238E27FC236}">
                <a16:creationId xmlns:a16="http://schemas.microsoft.com/office/drawing/2014/main" id="{A81DA024-B209-42D7-9E8E-0E9912D221FE}"/>
              </a:ext>
            </a:extLst>
          </p:cNvPr>
          <p:cNvPicPr>
            <a:picLocks noChangeAspect="1"/>
          </p:cNvPicPr>
          <p:nvPr/>
        </p:nvPicPr>
        <p:blipFill>
          <a:blip r:embed="rId2" cstate="print"/>
          <a:srcRect/>
          <a:stretch>
            <a:fillRect/>
          </a:stretch>
        </p:blipFill>
        <p:spPr bwMode="auto">
          <a:xfrm>
            <a:off x="9419618" y="2630889"/>
            <a:ext cx="1865468" cy="1716973"/>
          </a:xfrm>
          <a:prstGeom prst="rect">
            <a:avLst/>
          </a:prstGeom>
          <a:solidFill>
            <a:schemeClr val="bg1"/>
          </a:solidFill>
          <a:ln w="9525">
            <a:noFill/>
            <a:miter lim="800000"/>
            <a:headEnd/>
            <a:tailEnd/>
          </a:ln>
        </p:spPr>
      </p:pic>
      <p:sp>
        <p:nvSpPr>
          <p:cNvPr id="5" name="Rectangle 4">
            <a:extLst>
              <a:ext uri="{FF2B5EF4-FFF2-40B4-BE49-F238E27FC236}">
                <a16:creationId xmlns:a16="http://schemas.microsoft.com/office/drawing/2014/main" id="{3F7D159A-36D9-4359-849F-243967EDA700}"/>
              </a:ext>
            </a:extLst>
          </p:cNvPr>
          <p:cNvSpPr>
            <a:spLocks noChangeArrowheads="1"/>
          </p:cNvSpPr>
          <p:nvPr/>
        </p:nvSpPr>
        <p:spPr bwMode="auto">
          <a:xfrm>
            <a:off x="9339912" y="3716008"/>
            <a:ext cx="2362199" cy="984885"/>
          </a:xfrm>
          <a:prstGeom prst="rect">
            <a:avLst/>
          </a:prstGeom>
          <a:noFill/>
          <a:ln w="9525">
            <a:noFill/>
            <a:miter lim="800000"/>
            <a:headEnd/>
            <a:tailEnd/>
          </a:ln>
        </p:spPr>
        <p:txBody>
          <a:bodyPr wrap="square">
            <a:spAutoFit/>
          </a:bodyPr>
          <a:lstStyle/>
          <a:p>
            <a:pPr defTabSz="914377">
              <a:defRPr/>
            </a:pPr>
            <a:r>
              <a:rPr lang="en-US" dirty="0" err="1">
                <a:solidFill>
                  <a:srgbClr val="0033CC"/>
                </a:solidFill>
                <a:latin typeface="Comic Sans MS" pitchFamily="66" charset="0"/>
                <a:ea typeface="ＭＳ Ｐゴシック" charset="0"/>
              </a:rPr>
              <a:t>brain</a:t>
            </a:r>
            <a:r>
              <a:rPr lang="en-US" dirty="0">
                <a:solidFill>
                  <a:srgbClr val="0033CC"/>
                </a:solidFill>
                <a:latin typeface="Comic Sans MS" pitchFamily="66" charset="0"/>
                <a:ea typeface="ＭＳ Ｐゴシック" charset="0"/>
              </a:rPr>
              <a:t> “exercise”</a:t>
            </a:r>
          </a:p>
          <a:p>
            <a:pPr defTabSz="914377">
              <a:defRPr/>
            </a:pPr>
            <a:endParaRPr lang="en-US" sz="1000" dirty="0">
              <a:solidFill>
                <a:srgbClr val="0033CC"/>
              </a:solidFill>
              <a:latin typeface="Comic Sans MS" pitchFamily="66" charset="0"/>
              <a:ea typeface="ＭＳ Ｐゴシック" charset="0"/>
            </a:endParaRPr>
          </a:p>
        </p:txBody>
      </p:sp>
      <p:sp>
        <p:nvSpPr>
          <p:cNvPr id="6" name="TextBox 8">
            <a:extLst>
              <a:ext uri="{FF2B5EF4-FFF2-40B4-BE49-F238E27FC236}">
                <a16:creationId xmlns:a16="http://schemas.microsoft.com/office/drawing/2014/main" id="{6F0A1386-4205-4F77-B828-1F85D921D8C0}"/>
              </a:ext>
            </a:extLst>
          </p:cNvPr>
          <p:cNvSpPr txBox="1">
            <a:spLocks noChangeArrowheads="1"/>
          </p:cNvSpPr>
          <p:nvPr/>
        </p:nvSpPr>
        <p:spPr bwMode="auto">
          <a:xfrm>
            <a:off x="413747" y="6341682"/>
            <a:ext cx="11296072" cy="369332"/>
          </a:xfrm>
          <a:prstGeom prst="rect">
            <a:avLst/>
          </a:prstGeom>
          <a:noFill/>
          <a:ln w="9525">
            <a:noFill/>
            <a:miter lim="800000"/>
            <a:headEnd/>
            <a:tailEnd/>
          </a:ln>
        </p:spPr>
        <p:txBody>
          <a:bodyPr wrap="square">
            <a:spAutoFit/>
          </a:bodyPr>
          <a:lstStyle/>
          <a:p>
            <a:pPr defTabSz="914377">
              <a:defRPr/>
            </a:pPr>
            <a:r>
              <a:rPr lang="en-US" sz="1800" dirty="0">
                <a:ea typeface="ＭＳ Ｐゴシック" charset="0"/>
              </a:rPr>
              <a:t>* “Deliberate Practice”, A. Ericsson research. See “Peak;…” by Ericsson for readable summary</a:t>
            </a:r>
          </a:p>
        </p:txBody>
      </p:sp>
      <p:sp>
        <p:nvSpPr>
          <p:cNvPr id="7" name="TextBox 6">
            <a:extLst>
              <a:ext uri="{FF2B5EF4-FFF2-40B4-BE49-F238E27FC236}">
                <a16:creationId xmlns:a16="http://schemas.microsoft.com/office/drawing/2014/main" id="{A7E0AC49-3ACB-41CD-9548-72A9328FC585}"/>
              </a:ext>
            </a:extLst>
          </p:cNvPr>
          <p:cNvSpPr txBox="1">
            <a:spLocks noChangeArrowheads="1"/>
          </p:cNvSpPr>
          <p:nvPr/>
        </p:nvSpPr>
        <p:spPr bwMode="auto">
          <a:xfrm>
            <a:off x="1329365" y="299137"/>
            <a:ext cx="9464836" cy="2308324"/>
          </a:xfrm>
          <a:prstGeom prst="rect">
            <a:avLst/>
          </a:prstGeom>
          <a:noFill/>
          <a:ln w="9525">
            <a:noFill/>
            <a:miter lim="800000"/>
            <a:headEnd/>
            <a:tailEnd/>
          </a:ln>
        </p:spPr>
        <p:txBody>
          <a:bodyPr wrap="square">
            <a:spAutoFit/>
          </a:bodyPr>
          <a:lstStyle/>
          <a:p>
            <a:pPr marL="457189" lvl="1" defTabSz="914377">
              <a:buFont typeface="Arial" charset="0"/>
              <a:buChar char="•"/>
              <a:defRPr/>
            </a:pPr>
            <a:r>
              <a:rPr lang="en-US" dirty="0">
                <a:ea typeface="ＭＳ Ｐゴシック" charset="0"/>
              </a:rPr>
              <a:t> </a:t>
            </a:r>
            <a:r>
              <a:rPr lang="en-US" u="sng" dirty="0">
                <a:latin typeface="Comic Sans MS" panose="030F0702030302020204" pitchFamily="66" charset="0"/>
                <a:ea typeface="ＭＳ Ｐゴシック" charset="0"/>
              </a:rPr>
              <a:t>Decide</a:t>
            </a:r>
            <a:r>
              <a:rPr lang="en-US" dirty="0">
                <a:latin typeface="Comic Sans MS" panose="030F0702030302020204" pitchFamily="66" charset="0"/>
                <a:ea typeface="ＭＳ Ｐゴシック" charset="0"/>
              </a:rPr>
              <a:t>: what concepts/models relevant </a:t>
            </a:r>
            <a:endParaRPr lang="en-US" i="1" dirty="0">
              <a:latin typeface="Comic Sans MS" panose="030F0702030302020204" pitchFamily="66" charset="0"/>
              <a:ea typeface="ＭＳ Ｐゴシック" charset="0"/>
            </a:endParaRPr>
          </a:p>
          <a:p>
            <a:pPr marL="457189" lvl="1" defTabSz="914377">
              <a:buFont typeface="Arial" charset="0"/>
              <a:buChar char="•"/>
              <a:defRPr/>
            </a:pPr>
            <a:r>
              <a:rPr lang="en-US" i="1" dirty="0">
                <a:latin typeface="Comic Sans MS" panose="030F0702030302020204" pitchFamily="66" charset="0"/>
                <a:ea typeface="ＭＳ Ｐゴシック" charset="0"/>
              </a:rPr>
              <a:t> </a:t>
            </a:r>
            <a:r>
              <a:rPr lang="en-US" u="sng" dirty="0">
                <a:latin typeface="Comic Sans MS" panose="030F0702030302020204" pitchFamily="66" charset="0"/>
                <a:ea typeface="ＭＳ Ｐゴシック" charset="0"/>
              </a:rPr>
              <a:t>Decide</a:t>
            </a:r>
            <a:r>
              <a:rPr lang="en-US" dirty="0">
                <a:latin typeface="Comic Sans MS" panose="030F0702030302020204" pitchFamily="66" charset="0"/>
                <a:ea typeface="ＭＳ Ｐゴシック" charset="0"/>
              </a:rPr>
              <a:t>: </a:t>
            </a:r>
            <a:r>
              <a:rPr lang="en-US" i="1" dirty="0">
                <a:latin typeface="Comic Sans MS" panose="030F0702030302020204" pitchFamily="66" charset="0"/>
                <a:ea typeface="ＭＳ Ｐゴシック" charset="0"/>
              </a:rPr>
              <a:t>W</a:t>
            </a:r>
            <a:r>
              <a:rPr lang="en-US" dirty="0">
                <a:latin typeface="Comic Sans MS" panose="030F0702030302020204" pitchFamily="66" charset="0"/>
                <a:ea typeface="ＭＳ Ｐゴシック" charset="0"/>
              </a:rPr>
              <a:t>hat information relevant, irrelevant, needed.</a:t>
            </a:r>
          </a:p>
          <a:p>
            <a:pPr marL="457189" lvl="1" defTabSz="914377">
              <a:buFont typeface="Arial" charset="0"/>
              <a:buChar char="•"/>
              <a:defRPr/>
            </a:pPr>
            <a:r>
              <a:rPr lang="en-US" dirty="0">
                <a:latin typeface="Comic Sans MS" panose="030F0702030302020204" pitchFamily="66" charset="0"/>
                <a:ea typeface="ＭＳ Ｐゴシック" charset="0"/>
              </a:rPr>
              <a:t> </a:t>
            </a:r>
            <a:r>
              <a:rPr lang="en-US" u="sng" dirty="0">
                <a:latin typeface="Comic Sans MS" panose="030F0702030302020204" pitchFamily="66" charset="0"/>
                <a:ea typeface="ＭＳ Ｐゴシック" charset="0"/>
              </a:rPr>
              <a:t>Decide:</a:t>
            </a:r>
            <a:r>
              <a:rPr lang="en-US" dirty="0">
                <a:latin typeface="Comic Sans MS" panose="030F0702030302020204" pitchFamily="66" charset="0"/>
                <a:ea typeface="ＭＳ Ｐゴシック" charset="0"/>
              </a:rPr>
              <a:t> what approximations are appropriate. </a:t>
            </a:r>
            <a:endParaRPr lang="en-US" u="sng" dirty="0">
              <a:latin typeface="Comic Sans MS" panose="030F0702030302020204" pitchFamily="66" charset="0"/>
              <a:ea typeface="ＭＳ Ｐゴシック" charset="0"/>
            </a:endParaRPr>
          </a:p>
          <a:p>
            <a:pPr marL="457189" lvl="1" defTabSz="914377">
              <a:buFont typeface="Arial" charset="0"/>
              <a:buChar char="•"/>
              <a:defRPr/>
            </a:pPr>
            <a:r>
              <a:rPr lang="en-US" dirty="0">
                <a:latin typeface="Comic Sans MS" panose="030F0702030302020204" pitchFamily="66" charset="0"/>
                <a:ea typeface="ＭＳ Ｐゴシック" charset="0"/>
              </a:rPr>
              <a:t>    ‘’    : potential solution method(s) to pursue.</a:t>
            </a:r>
          </a:p>
          <a:p>
            <a:pPr marL="457189" lvl="1" defTabSz="914377">
              <a:buFont typeface="Arial" charset="0"/>
              <a:buChar char="•"/>
              <a:defRPr/>
            </a:pPr>
            <a:r>
              <a:rPr lang="en-US" dirty="0">
                <a:latin typeface="Comic Sans MS" panose="030F0702030302020204" pitchFamily="66" charset="0"/>
                <a:ea typeface="ＭＳ Ｐゴシック" charset="0"/>
              </a:rPr>
              <a:t>    .... </a:t>
            </a:r>
          </a:p>
          <a:p>
            <a:pPr marL="457189" lvl="1" defTabSz="914377">
              <a:buFont typeface="Arial" charset="0"/>
              <a:buChar char="•"/>
              <a:defRPr/>
            </a:pPr>
            <a:r>
              <a:rPr lang="en-US" dirty="0">
                <a:latin typeface="Comic Sans MS" panose="030F0702030302020204" pitchFamily="66" charset="0"/>
                <a:ea typeface="ＭＳ Ｐゴシック" charset="0"/>
              </a:rPr>
              <a:t>   does solution/conclusion make sense, how to test?</a:t>
            </a:r>
            <a:r>
              <a:rPr lang="en-US" sz="1200" dirty="0">
                <a:latin typeface="Comic Sans MS" panose="030F0702030302020204" pitchFamily="66" charset="0"/>
                <a:ea typeface="ＭＳ Ｐゴシック" charset="0"/>
              </a:rPr>
              <a:t>         </a:t>
            </a:r>
          </a:p>
        </p:txBody>
      </p:sp>
      <p:sp>
        <p:nvSpPr>
          <p:cNvPr id="9" name="TextBox 8">
            <a:extLst>
              <a:ext uri="{FF2B5EF4-FFF2-40B4-BE49-F238E27FC236}">
                <a16:creationId xmlns:a16="http://schemas.microsoft.com/office/drawing/2014/main" id="{C05D94AA-E2B4-42EE-8B2D-6725B66AAA18}"/>
              </a:ext>
            </a:extLst>
          </p:cNvPr>
          <p:cNvSpPr txBox="1"/>
          <p:nvPr/>
        </p:nvSpPr>
        <p:spPr>
          <a:xfrm>
            <a:off x="783160" y="4828243"/>
            <a:ext cx="11086689" cy="954107"/>
          </a:xfrm>
          <a:prstGeom prst="rect">
            <a:avLst/>
          </a:prstGeom>
          <a:noFill/>
        </p:spPr>
        <p:txBody>
          <a:bodyPr wrap="none" rtlCol="0">
            <a:spAutoFit/>
          </a:bodyPr>
          <a:lstStyle/>
          <a:p>
            <a:pPr algn="l"/>
            <a:r>
              <a:rPr lang="en-US" sz="2800" i="1" dirty="0">
                <a:latin typeface="Comic Sans MS" panose="030F0702030302020204" pitchFamily="66" charset="0"/>
                <a:cs typeface="Calibri" panose="020F0502020204030204" pitchFamily="34" charset="0"/>
              </a:rPr>
              <a:t>Nearly all these decisions removed from typical course problems!</a:t>
            </a:r>
          </a:p>
          <a:p>
            <a:pPr algn="l"/>
            <a:r>
              <a:rPr lang="en-US" sz="2800" i="1" dirty="0">
                <a:latin typeface="Comic Sans MS" panose="030F0702030302020204" pitchFamily="66" charset="0"/>
                <a:cs typeface="Calibri" panose="020F0502020204030204" pitchFamily="34" charset="0"/>
              </a:rPr>
              <a:t>Students learn information, not how to use!</a:t>
            </a:r>
          </a:p>
        </p:txBody>
      </p:sp>
    </p:spTree>
    <p:extLst>
      <p:ext uri="{BB962C8B-B14F-4D97-AF65-F5344CB8AC3E}">
        <p14:creationId xmlns:p14="http://schemas.microsoft.com/office/powerpoint/2010/main" val="63252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BB60DE-5837-4C20-8EE6-5A8B4C58EA87}"/>
              </a:ext>
            </a:extLst>
          </p:cNvPr>
          <p:cNvGrpSpPr/>
          <p:nvPr/>
        </p:nvGrpSpPr>
        <p:grpSpPr>
          <a:xfrm>
            <a:off x="2141240" y="502561"/>
            <a:ext cx="7747148" cy="4936816"/>
            <a:chOff x="1414705" y="1155519"/>
            <a:chExt cx="5810361" cy="3702612"/>
          </a:xfrm>
        </p:grpSpPr>
        <p:grpSp>
          <p:nvGrpSpPr>
            <p:cNvPr id="3" name="Group 15">
              <a:extLst>
                <a:ext uri="{FF2B5EF4-FFF2-40B4-BE49-F238E27FC236}">
                  <a16:creationId xmlns:a16="http://schemas.microsoft.com/office/drawing/2014/main" id="{BC40E0E2-59A6-4FFA-BFA8-597D2B06286E}"/>
                </a:ext>
              </a:extLst>
            </p:cNvPr>
            <p:cNvGrpSpPr/>
            <p:nvPr/>
          </p:nvGrpSpPr>
          <p:grpSpPr>
            <a:xfrm>
              <a:off x="2785730" y="2405801"/>
              <a:ext cx="3236379" cy="1139338"/>
              <a:chOff x="373948" y="0"/>
              <a:chExt cx="3236378" cy="1139337"/>
            </a:xfrm>
          </p:grpSpPr>
          <p:sp>
            <p:nvSpPr>
              <p:cNvPr id="25" name="Rectangle 1">
                <a:extLst>
                  <a:ext uri="{FF2B5EF4-FFF2-40B4-BE49-F238E27FC236}">
                    <a16:creationId xmlns:a16="http://schemas.microsoft.com/office/drawing/2014/main" id="{352F9AB6-BD33-4077-A680-F20CA294E0AE}"/>
                  </a:ext>
                </a:extLst>
              </p:cNvPr>
              <p:cNvSpPr/>
              <p:nvPr/>
            </p:nvSpPr>
            <p:spPr>
              <a:xfrm>
                <a:off x="377600" y="18084"/>
                <a:ext cx="3232726" cy="1121253"/>
              </a:xfrm>
              <a:prstGeom prst="rect">
                <a:avLst/>
              </a:prstGeom>
              <a:solidFill>
                <a:srgbClr val="FFFFFF"/>
              </a:solidFill>
              <a:ln w="38100" cap="flat">
                <a:solidFill>
                  <a:srgbClr val="000000"/>
                </a:solidFill>
                <a:prstDash val="solid"/>
                <a:miter lim="800000"/>
              </a:ln>
              <a:effectLst/>
            </p:spPr>
            <p:txBody>
              <a:bodyPr wrap="square" lIns="60959" tIns="60959" rIns="60959" bIns="60959" numCol="1" anchor="ctr">
                <a:noAutofit/>
              </a:bodyPr>
              <a:lstStyle/>
              <a:p>
                <a:pPr algn="ctr" defTabSz="1219170" fontAlgn="auto" hangingPunct="0">
                  <a:spcBef>
                    <a:spcPts val="0"/>
                  </a:spcBef>
                  <a:spcAft>
                    <a:spcPts val="0"/>
                  </a:spcAft>
                  <a:defRPr>
                    <a:solidFill>
                      <a:srgbClr val="FFFFFF"/>
                    </a:solidFill>
                  </a:defRPr>
                </a:pPr>
                <a:endParaRPr kern="0">
                  <a:solidFill>
                    <a:srgbClr val="FFFFFF"/>
                  </a:solidFill>
                  <a:latin typeface="Calibri"/>
                  <a:ea typeface="ＭＳ Ｐゴシック" charset="0"/>
                  <a:cs typeface="Calibri"/>
                  <a:sym typeface="Calibri"/>
                </a:endParaRPr>
              </a:p>
            </p:txBody>
          </p:sp>
          <p:sp>
            <p:nvSpPr>
              <p:cNvPr id="26" name="TextBox 2">
                <a:extLst>
                  <a:ext uri="{FF2B5EF4-FFF2-40B4-BE49-F238E27FC236}">
                    <a16:creationId xmlns:a16="http://schemas.microsoft.com/office/drawing/2014/main" id="{54A284F4-95BF-4501-854B-C192C9FB9CAD}"/>
                  </a:ext>
                </a:extLst>
              </p:cNvPr>
              <p:cNvSpPr txBox="1"/>
              <p:nvPr/>
            </p:nvSpPr>
            <p:spPr>
              <a:xfrm>
                <a:off x="373948" y="0"/>
                <a:ext cx="3234069" cy="11332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9" tIns="60959" rIns="60959" bIns="60959" numCol="1" anchor="t">
                <a:noAutofit/>
              </a:bodyPr>
              <a:lstStyle/>
              <a:p>
                <a:pPr algn="ctr" defTabSz="1219170" fontAlgn="auto" hangingPunct="0">
                  <a:spcBef>
                    <a:spcPts val="0"/>
                  </a:spcBef>
                  <a:spcAft>
                    <a:spcPts val="0"/>
                  </a:spcAft>
                  <a:defRPr sz="2400"/>
                </a:pPr>
                <a:endParaRPr sz="2933" kern="0" dirty="0">
                  <a:solidFill>
                    <a:srgbClr val="000000"/>
                  </a:solidFill>
                  <a:latin typeface="Calibri"/>
                  <a:ea typeface="ＭＳ Ｐゴシック" charset="0"/>
                  <a:cs typeface="Calibri"/>
                  <a:sym typeface="Calibri"/>
                </a:endParaRPr>
              </a:p>
            </p:txBody>
          </p:sp>
        </p:grpSp>
        <p:sp>
          <p:nvSpPr>
            <p:cNvPr id="4" name="TextBox 4">
              <a:extLst>
                <a:ext uri="{FF2B5EF4-FFF2-40B4-BE49-F238E27FC236}">
                  <a16:creationId xmlns:a16="http://schemas.microsoft.com/office/drawing/2014/main" id="{AD667604-43FF-4D25-9585-7412FEDC132F}"/>
                </a:ext>
              </a:extLst>
            </p:cNvPr>
            <p:cNvSpPr txBox="1"/>
            <p:nvPr/>
          </p:nvSpPr>
          <p:spPr>
            <a:xfrm>
              <a:off x="2827583" y="1489166"/>
              <a:ext cx="1675698" cy="62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p>
              <a:pPr algn="ctr" defTabSz="1219170" fontAlgn="auto" hangingPunct="0">
                <a:spcBef>
                  <a:spcPts val="0"/>
                </a:spcBef>
                <a:spcAft>
                  <a:spcPts val="0"/>
                </a:spcAft>
                <a:defRPr>
                  <a:solidFill>
                    <a:srgbClr val="ED7D31"/>
                  </a:solidFill>
                </a:defRPr>
              </a:pPr>
              <a:r>
                <a:rPr kern="0" dirty="0">
                  <a:solidFill>
                    <a:srgbClr val="ED7D31">
                      <a:lumMod val="50000"/>
                    </a:srgbClr>
                  </a:solidFill>
                  <a:latin typeface="Calibri"/>
                  <a:ea typeface="ＭＳ Ｐゴシック" charset="0"/>
                  <a:cs typeface="Calibri"/>
                  <a:sym typeface="Calibri"/>
                </a:rPr>
                <a:t>Prior knowledge </a:t>
              </a:r>
            </a:p>
            <a:p>
              <a:pPr algn="ctr" defTabSz="1219170" fontAlgn="auto" hangingPunct="0">
                <a:spcBef>
                  <a:spcPts val="0"/>
                </a:spcBef>
                <a:spcAft>
                  <a:spcPts val="0"/>
                </a:spcAft>
                <a:defRPr>
                  <a:solidFill>
                    <a:srgbClr val="ED7D31"/>
                  </a:solidFill>
                </a:defRPr>
              </a:pPr>
              <a:r>
                <a:rPr kern="0" dirty="0">
                  <a:solidFill>
                    <a:srgbClr val="ED7D31">
                      <a:lumMod val="50000"/>
                    </a:srgbClr>
                  </a:solidFill>
                  <a:latin typeface="Calibri"/>
                  <a:ea typeface="ＭＳ Ｐゴシック" charset="0"/>
                  <a:cs typeface="Calibri"/>
                  <a:sym typeface="Calibri"/>
                </a:rPr>
                <a:t>&amp; experience</a:t>
              </a:r>
            </a:p>
          </p:txBody>
        </p:sp>
        <p:sp>
          <p:nvSpPr>
            <p:cNvPr id="5" name="Rectangle 7">
              <a:extLst>
                <a:ext uri="{FF2B5EF4-FFF2-40B4-BE49-F238E27FC236}">
                  <a16:creationId xmlns:a16="http://schemas.microsoft.com/office/drawing/2014/main" id="{67F5D148-6E1B-4B6A-B832-4094DAD90AD3}"/>
                </a:ext>
              </a:extLst>
            </p:cNvPr>
            <p:cNvSpPr/>
            <p:nvPr/>
          </p:nvSpPr>
          <p:spPr>
            <a:xfrm>
              <a:off x="2816346" y="1532709"/>
              <a:ext cx="1698172"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6" name="TextBox 5">
              <a:extLst>
                <a:ext uri="{FF2B5EF4-FFF2-40B4-BE49-F238E27FC236}">
                  <a16:creationId xmlns:a16="http://schemas.microsoft.com/office/drawing/2014/main" id="{B79C5C28-D021-4847-9DC9-6B1DA4B84594}"/>
                </a:ext>
              </a:extLst>
            </p:cNvPr>
            <p:cNvSpPr txBox="1"/>
            <p:nvPr/>
          </p:nvSpPr>
          <p:spPr>
            <a:xfrm>
              <a:off x="4678264" y="1620159"/>
              <a:ext cx="1128673" cy="346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a:defRPr>
                  <a:solidFill>
                    <a:schemeClr val="accent2"/>
                  </a:solidFill>
                </a:defRPr>
              </a:lvl1pPr>
            </a:lstStyle>
            <a:p>
              <a:pPr defTabSz="1219170" fontAlgn="auto" hangingPunct="0">
                <a:spcBef>
                  <a:spcPts val="0"/>
                </a:spcBef>
                <a:spcAft>
                  <a:spcPts val="0"/>
                </a:spcAft>
                <a:defRPr/>
              </a:pPr>
              <a:r>
                <a:rPr kern="0" dirty="0">
                  <a:solidFill>
                    <a:srgbClr val="ED7D31">
                      <a:lumMod val="50000"/>
                    </a:srgbClr>
                  </a:solidFill>
                  <a:latin typeface="Calibri"/>
                  <a:ea typeface="ＭＳ Ｐゴシック" charset="0"/>
                  <a:cs typeface="Calibri"/>
                  <a:sym typeface="Calibri"/>
                </a:rPr>
                <a:t>Motivation</a:t>
              </a:r>
            </a:p>
          </p:txBody>
        </p:sp>
        <p:sp>
          <p:nvSpPr>
            <p:cNvPr id="7" name="Rectangle 9">
              <a:extLst>
                <a:ext uri="{FF2B5EF4-FFF2-40B4-BE49-F238E27FC236}">
                  <a16:creationId xmlns:a16="http://schemas.microsoft.com/office/drawing/2014/main" id="{949A6021-B967-4A2D-9248-B87194C06228}"/>
                </a:ext>
              </a:extLst>
            </p:cNvPr>
            <p:cNvSpPr/>
            <p:nvPr/>
          </p:nvSpPr>
          <p:spPr>
            <a:xfrm>
              <a:off x="4634702" y="1529442"/>
              <a:ext cx="1201785"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8" name="TextBox 3">
              <a:extLst>
                <a:ext uri="{FF2B5EF4-FFF2-40B4-BE49-F238E27FC236}">
                  <a16:creationId xmlns:a16="http://schemas.microsoft.com/office/drawing/2014/main" id="{1C6CE16E-982C-4D43-85C3-50CFD13BCAA9}"/>
                </a:ext>
              </a:extLst>
            </p:cNvPr>
            <p:cNvSpPr txBox="1"/>
            <p:nvPr/>
          </p:nvSpPr>
          <p:spPr>
            <a:xfrm>
              <a:off x="1460101" y="1489166"/>
              <a:ext cx="1171954" cy="62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p>
              <a:pPr algn="ctr" defTabSz="1219170" fontAlgn="auto" hangingPunct="0">
                <a:spcBef>
                  <a:spcPts val="0"/>
                </a:spcBef>
                <a:spcAft>
                  <a:spcPts val="0"/>
                </a:spcAft>
                <a:defRPr>
                  <a:solidFill>
                    <a:srgbClr val="ED7D31"/>
                  </a:solidFill>
                </a:defRPr>
              </a:pPr>
              <a:r>
                <a:rPr kern="0" dirty="0">
                  <a:solidFill>
                    <a:srgbClr val="ED7D31">
                      <a:lumMod val="50000"/>
                    </a:srgbClr>
                  </a:solidFill>
                  <a:latin typeface="Calibri"/>
                  <a:ea typeface="ＭＳ Ｐゴシック" charset="0"/>
                  <a:cs typeface="Calibri"/>
                  <a:sym typeface="Calibri"/>
                </a:rPr>
                <a:t>Disciplinary</a:t>
              </a:r>
            </a:p>
            <a:p>
              <a:pPr algn="ctr" defTabSz="1219170" fontAlgn="auto" hangingPunct="0">
                <a:spcBef>
                  <a:spcPts val="0"/>
                </a:spcBef>
                <a:spcAft>
                  <a:spcPts val="0"/>
                </a:spcAft>
                <a:defRPr>
                  <a:solidFill>
                    <a:srgbClr val="ED7D31"/>
                  </a:solidFill>
                </a:defRPr>
              </a:pPr>
              <a:r>
                <a:rPr kern="0" dirty="0">
                  <a:solidFill>
                    <a:srgbClr val="ED7D31">
                      <a:lumMod val="50000"/>
                    </a:srgbClr>
                  </a:solidFill>
                  <a:latin typeface="Calibri"/>
                  <a:ea typeface="ＭＳ Ｐゴシック" charset="0"/>
                  <a:cs typeface="Calibri"/>
                  <a:sym typeface="Calibri"/>
                </a:rPr>
                <a:t>expertise</a:t>
              </a:r>
            </a:p>
          </p:txBody>
        </p:sp>
        <p:sp>
          <p:nvSpPr>
            <p:cNvPr id="9" name="Rectangle 10">
              <a:extLst>
                <a:ext uri="{FF2B5EF4-FFF2-40B4-BE49-F238E27FC236}">
                  <a16:creationId xmlns:a16="http://schemas.microsoft.com/office/drawing/2014/main" id="{D05C31E8-6BCC-480E-991E-F507BDAC32DA}"/>
                </a:ext>
              </a:extLst>
            </p:cNvPr>
            <p:cNvSpPr/>
            <p:nvPr/>
          </p:nvSpPr>
          <p:spPr>
            <a:xfrm>
              <a:off x="1414705" y="1528354"/>
              <a:ext cx="1262744"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10" name="Straight Arrow Connector 18">
              <a:extLst>
                <a:ext uri="{FF2B5EF4-FFF2-40B4-BE49-F238E27FC236}">
                  <a16:creationId xmlns:a16="http://schemas.microsoft.com/office/drawing/2014/main" id="{66A1217F-4E89-4051-B7F9-B84BBE1CAEC8}"/>
                </a:ext>
              </a:extLst>
            </p:cNvPr>
            <p:cNvSpPr/>
            <p:nvPr/>
          </p:nvSpPr>
          <p:spPr>
            <a:xfrm>
              <a:off x="2496312" y="2095500"/>
              <a:ext cx="331555" cy="317499"/>
            </a:xfrm>
            <a:prstGeom prst="line">
              <a:avLst/>
            </a:prstGeom>
            <a:ln w="25400">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1" name="TextBox 22">
              <a:extLst>
                <a:ext uri="{FF2B5EF4-FFF2-40B4-BE49-F238E27FC236}">
                  <a16:creationId xmlns:a16="http://schemas.microsoft.com/office/drawing/2014/main" id="{1497A58E-6C39-4EA4-8CAA-3F7636F949D2}"/>
                </a:ext>
              </a:extLst>
            </p:cNvPr>
            <p:cNvSpPr txBox="1"/>
            <p:nvPr/>
          </p:nvSpPr>
          <p:spPr>
            <a:xfrm>
              <a:off x="3572546" y="1155519"/>
              <a:ext cx="1711765" cy="346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a:defRPr i="1">
                  <a:solidFill>
                    <a:schemeClr val="accent2"/>
                  </a:solidFill>
                </a:defRPr>
              </a:lvl1pPr>
            </a:lstStyle>
            <a:p>
              <a:pPr algn="ctr" defTabSz="1219170" fontAlgn="auto" hangingPunct="0">
                <a:spcBef>
                  <a:spcPts val="0"/>
                </a:spcBef>
                <a:spcAft>
                  <a:spcPts val="0"/>
                </a:spcAft>
                <a:defRPr/>
              </a:pPr>
              <a:r>
                <a:rPr lang="en-US" kern="0" dirty="0">
                  <a:solidFill>
                    <a:srgbClr val="ED7D31">
                      <a:lumMod val="50000"/>
                    </a:srgbClr>
                  </a:solidFill>
                  <a:latin typeface="Calibri"/>
                  <a:ea typeface="ＭＳ Ｐゴシック" charset="0"/>
                  <a:cs typeface="Calibri"/>
                  <a:sym typeface="Calibri"/>
                </a:rPr>
                <a:t>Student variation</a:t>
              </a:r>
              <a:endParaRPr kern="0" dirty="0">
                <a:solidFill>
                  <a:srgbClr val="ED7D31">
                    <a:lumMod val="50000"/>
                  </a:srgbClr>
                </a:solidFill>
                <a:latin typeface="Calibri"/>
                <a:ea typeface="ＭＳ Ｐゴシック" charset="0"/>
                <a:cs typeface="Calibri"/>
                <a:sym typeface="Calibri"/>
              </a:endParaRPr>
            </a:p>
          </p:txBody>
        </p:sp>
        <p:sp>
          <p:nvSpPr>
            <p:cNvPr id="12" name="TextBox 6">
              <a:extLst>
                <a:ext uri="{FF2B5EF4-FFF2-40B4-BE49-F238E27FC236}">
                  <a16:creationId xmlns:a16="http://schemas.microsoft.com/office/drawing/2014/main" id="{55162657-DD8D-42A3-A618-B1F5C95AEEA3}"/>
                </a:ext>
              </a:extLst>
            </p:cNvPr>
            <p:cNvSpPr txBox="1"/>
            <p:nvPr/>
          </p:nvSpPr>
          <p:spPr>
            <a:xfrm>
              <a:off x="5963201" y="1489166"/>
              <a:ext cx="1193074" cy="62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9" rIns="60959">
              <a:spAutoFit/>
            </a:bodyPr>
            <a:lstStyle/>
            <a:p>
              <a:pPr algn="ctr" defTabSz="1219170" fontAlgn="auto" hangingPunct="0">
                <a:spcBef>
                  <a:spcPts val="0"/>
                </a:spcBef>
                <a:spcAft>
                  <a:spcPts val="0"/>
                </a:spcAft>
                <a:defRPr>
                  <a:solidFill>
                    <a:srgbClr val="ED7D31"/>
                  </a:solidFill>
                </a:defRPr>
              </a:pPr>
              <a:r>
                <a:rPr kern="0" dirty="0">
                  <a:solidFill>
                    <a:schemeClr val="tx2"/>
                  </a:solidFill>
                  <a:latin typeface="Calibri"/>
                  <a:ea typeface="ＭＳ Ｐゴシック" charset="0"/>
                  <a:cs typeface="Calibri"/>
                  <a:sym typeface="Calibri"/>
                </a:rPr>
                <a:t>Brain</a:t>
              </a:r>
            </a:p>
            <a:p>
              <a:pPr algn="ctr" defTabSz="1219170" fontAlgn="auto" hangingPunct="0">
                <a:spcBef>
                  <a:spcPts val="0"/>
                </a:spcBef>
                <a:spcAft>
                  <a:spcPts val="0"/>
                </a:spcAft>
                <a:defRPr>
                  <a:solidFill>
                    <a:srgbClr val="ED7D31"/>
                  </a:solidFill>
                </a:defRPr>
              </a:pPr>
              <a:r>
                <a:rPr lang="en-US" kern="0" dirty="0">
                  <a:solidFill>
                    <a:schemeClr val="tx2"/>
                  </a:solidFill>
                  <a:latin typeface="Calibri"/>
                  <a:ea typeface="ＭＳ Ｐゴシック" charset="0"/>
                  <a:cs typeface="Calibri"/>
                  <a:sym typeface="Calibri"/>
                </a:rPr>
                <a:t>constraints</a:t>
              </a:r>
              <a:endParaRPr kern="0" dirty="0">
                <a:solidFill>
                  <a:schemeClr val="tx2"/>
                </a:solidFill>
                <a:latin typeface="Calibri"/>
                <a:ea typeface="ＭＳ Ｐゴシック" charset="0"/>
                <a:cs typeface="Calibri"/>
                <a:sym typeface="Calibri"/>
              </a:endParaRPr>
            </a:p>
          </p:txBody>
        </p:sp>
        <p:sp>
          <p:nvSpPr>
            <p:cNvPr id="13" name="Rectangle 8">
              <a:extLst>
                <a:ext uri="{FF2B5EF4-FFF2-40B4-BE49-F238E27FC236}">
                  <a16:creationId xmlns:a16="http://schemas.microsoft.com/office/drawing/2014/main" id="{56FFA736-91F4-4C6A-9DAC-2755834EBFF2}"/>
                </a:ext>
              </a:extLst>
            </p:cNvPr>
            <p:cNvSpPr/>
            <p:nvPr/>
          </p:nvSpPr>
          <p:spPr>
            <a:xfrm>
              <a:off x="5962322" y="1528355"/>
              <a:ext cx="1262744"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14" name="Straight Arrow Connector 23">
              <a:extLst>
                <a:ext uri="{FF2B5EF4-FFF2-40B4-BE49-F238E27FC236}">
                  <a16:creationId xmlns:a16="http://schemas.microsoft.com/office/drawing/2014/main" id="{CBA6C5F4-3E1A-4C2D-8659-52EAA5D505A3}"/>
                </a:ext>
              </a:extLst>
            </p:cNvPr>
            <p:cNvSpPr/>
            <p:nvPr/>
          </p:nvSpPr>
          <p:spPr>
            <a:xfrm flipH="1">
              <a:off x="5973232" y="2095500"/>
              <a:ext cx="363559" cy="317499"/>
            </a:xfrm>
            <a:prstGeom prst="line">
              <a:avLst/>
            </a:prstGeom>
            <a:ln w="25400">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5" name="Straight Arrow Connector 27">
              <a:extLst>
                <a:ext uri="{FF2B5EF4-FFF2-40B4-BE49-F238E27FC236}">
                  <a16:creationId xmlns:a16="http://schemas.microsoft.com/office/drawing/2014/main" id="{00C0D431-0B43-455E-BDF4-DC62779FECCE}"/>
                </a:ext>
              </a:extLst>
            </p:cNvPr>
            <p:cNvSpPr/>
            <p:nvPr/>
          </p:nvSpPr>
          <p:spPr>
            <a:xfrm>
              <a:off x="3665799" y="2095500"/>
              <a:ext cx="1" cy="310302"/>
            </a:xfrm>
            <a:prstGeom prst="line">
              <a:avLst/>
            </a:prstGeom>
            <a:ln w="28575">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6" name="Straight Arrow Connector 29">
              <a:extLst>
                <a:ext uri="{FF2B5EF4-FFF2-40B4-BE49-F238E27FC236}">
                  <a16:creationId xmlns:a16="http://schemas.microsoft.com/office/drawing/2014/main" id="{B9588E08-6142-4575-AE45-82EC419262E7}"/>
                </a:ext>
              </a:extLst>
            </p:cNvPr>
            <p:cNvSpPr/>
            <p:nvPr/>
          </p:nvSpPr>
          <p:spPr>
            <a:xfrm>
              <a:off x="5069997" y="2095500"/>
              <a:ext cx="1" cy="310302"/>
            </a:xfrm>
            <a:prstGeom prst="line">
              <a:avLst/>
            </a:prstGeom>
            <a:ln w="25400">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7" name="Rectangle 17">
              <a:extLst>
                <a:ext uri="{FF2B5EF4-FFF2-40B4-BE49-F238E27FC236}">
                  <a16:creationId xmlns:a16="http://schemas.microsoft.com/office/drawing/2014/main" id="{0BF16800-7719-43F7-A322-031561982078}"/>
                </a:ext>
              </a:extLst>
            </p:cNvPr>
            <p:cNvSpPr/>
            <p:nvPr/>
          </p:nvSpPr>
          <p:spPr>
            <a:xfrm>
              <a:off x="2732314" y="1170432"/>
              <a:ext cx="3168425" cy="1015557"/>
            </a:xfrm>
            <a:prstGeom prst="rect">
              <a:avLst/>
            </a:prstGeom>
            <a:ln w="12700">
              <a:solidFill>
                <a:srgbClr val="ED7D31"/>
              </a:solidFill>
              <a:prstDash val="dash"/>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50000"/>
                  </a:srgbClr>
                </a:solidFill>
                <a:latin typeface="Calibri"/>
                <a:ea typeface="ＭＳ Ｐゴシック" charset="0"/>
                <a:cs typeface="Calibri"/>
                <a:sym typeface="Calibri"/>
              </a:endParaRPr>
            </a:p>
          </p:txBody>
        </p:sp>
        <p:sp>
          <p:nvSpPr>
            <p:cNvPr id="18" name="TextBox 4">
              <a:extLst>
                <a:ext uri="{FF2B5EF4-FFF2-40B4-BE49-F238E27FC236}">
                  <a16:creationId xmlns:a16="http://schemas.microsoft.com/office/drawing/2014/main" id="{68DFF618-AC50-4873-A1B6-673CFB86978E}"/>
                </a:ext>
              </a:extLst>
            </p:cNvPr>
            <p:cNvSpPr txBox="1"/>
            <p:nvPr/>
          </p:nvSpPr>
          <p:spPr>
            <a:xfrm>
              <a:off x="4618567" y="4002389"/>
              <a:ext cx="1706033" cy="346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9" rIns="60959" anchor="ctr">
              <a:spAutoFit/>
            </a:bodyPr>
            <a:lstStyle>
              <a:lvl1pPr algn="ctr">
                <a:defRPr>
                  <a:solidFill>
                    <a:schemeClr val="accent1"/>
                  </a:solidFill>
                </a:defRPr>
              </a:lvl1pPr>
            </a:lstStyle>
            <a:p>
              <a:pPr defTabSz="1219170" fontAlgn="auto" hangingPunct="0">
                <a:spcBef>
                  <a:spcPts val="0"/>
                </a:spcBef>
                <a:spcAft>
                  <a:spcPts val="0"/>
                </a:spcAft>
                <a:defRPr/>
              </a:pPr>
              <a:r>
                <a:rPr kern="0" dirty="0">
                  <a:solidFill>
                    <a:srgbClr val="4472C4">
                      <a:lumMod val="50000"/>
                    </a:srgbClr>
                  </a:solidFill>
                  <a:latin typeface="Calibri"/>
                  <a:ea typeface="ＭＳ Ｐゴシック" charset="0"/>
                  <a:cs typeface="Calibri"/>
                  <a:sym typeface="Calibri"/>
                </a:rPr>
                <a:t>Social learning</a:t>
              </a:r>
            </a:p>
          </p:txBody>
        </p:sp>
        <p:sp>
          <p:nvSpPr>
            <p:cNvPr id="19" name="Rectangle 7">
              <a:extLst>
                <a:ext uri="{FF2B5EF4-FFF2-40B4-BE49-F238E27FC236}">
                  <a16:creationId xmlns:a16="http://schemas.microsoft.com/office/drawing/2014/main" id="{FC7BE352-28BC-40DB-90A9-61956D010631}"/>
                </a:ext>
              </a:extLst>
            </p:cNvPr>
            <p:cNvSpPr/>
            <p:nvPr/>
          </p:nvSpPr>
          <p:spPr>
            <a:xfrm>
              <a:off x="4623192" y="3896717"/>
              <a:ext cx="1698172" cy="566058"/>
            </a:xfrm>
            <a:prstGeom prst="rect">
              <a:avLst/>
            </a:prstGeom>
            <a:ln w="12700">
              <a:solidFill>
                <a:srgbClr val="4472C4"/>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4472C4">
                    <a:lumMod val="75000"/>
                  </a:srgbClr>
                </a:solidFill>
                <a:latin typeface="Calibri"/>
                <a:ea typeface="ＭＳ Ｐゴシック" charset="0"/>
                <a:cs typeface="Calibri"/>
                <a:sym typeface="Calibri"/>
              </a:endParaRPr>
            </a:p>
          </p:txBody>
        </p:sp>
        <p:sp>
          <p:nvSpPr>
            <p:cNvPr id="20" name="Line">
              <a:extLst>
                <a:ext uri="{FF2B5EF4-FFF2-40B4-BE49-F238E27FC236}">
                  <a16:creationId xmlns:a16="http://schemas.microsoft.com/office/drawing/2014/main" id="{3C741F4B-F11E-4A8D-BF6C-2259CE3E4A66}"/>
                </a:ext>
              </a:extLst>
            </p:cNvPr>
            <p:cNvSpPr/>
            <p:nvPr/>
          </p:nvSpPr>
          <p:spPr>
            <a:xfrm flipV="1">
              <a:off x="5393315" y="3531553"/>
              <a:ext cx="1" cy="370841"/>
            </a:xfrm>
            <a:prstGeom prst="line">
              <a:avLst/>
            </a:prstGeom>
            <a:ln w="25400">
              <a:solidFill>
                <a:srgbClr val="4472C4"/>
              </a:solidFill>
              <a:miter/>
              <a:tailEnd type="stealth"/>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21" name="TextBox 4">
              <a:extLst>
                <a:ext uri="{FF2B5EF4-FFF2-40B4-BE49-F238E27FC236}">
                  <a16:creationId xmlns:a16="http://schemas.microsoft.com/office/drawing/2014/main" id="{B32020AE-C1B1-48B7-A0D2-2021031BD09B}"/>
                </a:ext>
              </a:extLst>
            </p:cNvPr>
            <p:cNvSpPr txBox="1"/>
            <p:nvPr/>
          </p:nvSpPr>
          <p:spPr>
            <a:xfrm>
              <a:off x="2493433" y="3861642"/>
              <a:ext cx="1934634"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9" rIns="60959" anchor="ctr"/>
            <a:lstStyle/>
            <a:p>
              <a:pPr algn="ctr" defTabSz="1219170" fontAlgn="auto" hangingPunct="0">
                <a:spcBef>
                  <a:spcPts val="0"/>
                </a:spcBef>
                <a:spcAft>
                  <a:spcPts val="0"/>
                </a:spcAft>
                <a:defRPr>
                  <a:solidFill>
                    <a:srgbClr val="4472C4"/>
                  </a:solidFill>
                </a:defRPr>
              </a:pPr>
              <a:r>
                <a:rPr kern="0" dirty="0">
                  <a:solidFill>
                    <a:srgbClr val="4472C4">
                      <a:lumMod val="50000"/>
                    </a:srgbClr>
                  </a:solidFill>
                  <a:latin typeface="Calibri"/>
                  <a:ea typeface="ＭＳ Ｐゴシック" charset="0"/>
                  <a:cs typeface="Calibri"/>
                  <a:sym typeface="Calibri"/>
                </a:rPr>
                <a:t>Tasks/questions</a:t>
              </a:r>
            </a:p>
            <a:p>
              <a:pPr algn="ctr" defTabSz="1219170" fontAlgn="auto" hangingPunct="0">
                <a:spcBef>
                  <a:spcPts val="0"/>
                </a:spcBef>
                <a:spcAft>
                  <a:spcPts val="0"/>
                </a:spcAft>
                <a:defRPr>
                  <a:solidFill>
                    <a:srgbClr val="4472C4"/>
                  </a:solidFill>
                </a:defRPr>
              </a:pPr>
              <a:r>
                <a:rPr kern="0" dirty="0">
                  <a:solidFill>
                    <a:srgbClr val="4472C4">
                      <a:lumMod val="50000"/>
                    </a:srgbClr>
                  </a:solidFill>
                  <a:latin typeface="Calibri"/>
                  <a:ea typeface="ＭＳ Ｐゴシック" charset="0"/>
                  <a:cs typeface="Calibri"/>
                  <a:sym typeface="Calibri"/>
                </a:rPr>
                <a:t>+ deliverables</a:t>
              </a:r>
            </a:p>
          </p:txBody>
        </p:sp>
        <p:sp>
          <p:nvSpPr>
            <p:cNvPr id="22" name="Rectangle 7">
              <a:extLst>
                <a:ext uri="{FF2B5EF4-FFF2-40B4-BE49-F238E27FC236}">
                  <a16:creationId xmlns:a16="http://schemas.microsoft.com/office/drawing/2014/main" id="{B7996CA8-2B88-4D95-889F-7B710EA68131}"/>
                </a:ext>
              </a:extLst>
            </p:cNvPr>
            <p:cNvSpPr/>
            <p:nvPr/>
          </p:nvSpPr>
          <p:spPr>
            <a:xfrm>
              <a:off x="2496449" y="3899500"/>
              <a:ext cx="1926323" cy="566058"/>
            </a:xfrm>
            <a:prstGeom prst="rect">
              <a:avLst/>
            </a:prstGeom>
            <a:ln w="12700">
              <a:solidFill>
                <a:srgbClr val="4472C4"/>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4472C4">
                    <a:lumMod val="75000"/>
                  </a:srgbClr>
                </a:solidFill>
                <a:latin typeface="Calibri"/>
                <a:ea typeface="ＭＳ Ｐゴシック" charset="0"/>
                <a:cs typeface="Calibri"/>
                <a:sym typeface="Calibri"/>
              </a:endParaRPr>
            </a:p>
          </p:txBody>
        </p:sp>
        <p:sp>
          <p:nvSpPr>
            <p:cNvPr id="23" name="Line">
              <a:extLst>
                <a:ext uri="{FF2B5EF4-FFF2-40B4-BE49-F238E27FC236}">
                  <a16:creationId xmlns:a16="http://schemas.microsoft.com/office/drawing/2014/main" id="{EBB20891-ACA2-45C0-B92D-B36AFF8405E3}"/>
                </a:ext>
              </a:extLst>
            </p:cNvPr>
            <p:cNvSpPr/>
            <p:nvPr/>
          </p:nvSpPr>
          <p:spPr>
            <a:xfrm flipV="1">
              <a:off x="3380212" y="3531553"/>
              <a:ext cx="1" cy="370841"/>
            </a:xfrm>
            <a:prstGeom prst="line">
              <a:avLst/>
            </a:prstGeom>
            <a:ln w="25400">
              <a:solidFill>
                <a:srgbClr val="4472C4"/>
              </a:solidFill>
              <a:miter/>
              <a:tailEnd type="stealth"/>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24" name="Implementation">
              <a:extLst>
                <a:ext uri="{FF2B5EF4-FFF2-40B4-BE49-F238E27FC236}">
                  <a16:creationId xmlns:a16="http://schemas.microsoft.com/office/drawing/2014/main" id="{669D7885-C0E7-462E-84C0-16925966FBEA}"/>
                </a:ext>
              </a:extLst>
            </p:cNvPr>
            <p:cNvSpPr txBox="1"/>
            <p:nvPr/>
          </p:nvSpPr>
          <p:spPr>
            <a:xfrm>
              <a:off x="3418309" y="4511882"/>
              <a:ext cx="2013104" cy="346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9" rIns="60959">
              <a:spAutoFit/>
            </a:bodyPr>
            <a:lstStyle>
              <a:lvl1pPr algn="ctr">
                <a:defRPr i="1">
                  <a:solidFill>
                    <a:schemeClr val="accent1"/>
                  </a:solidFill>
                </a:defRPr>
              </a:lvl1pPr>
            </a:lstStyle>
            <a:p>
              <a:pPr defTabSz="1219170" fontAlgn="auto" hangingPunct="0">
                <a:spcBef>
                  <a:spcPts val="0"/>
                </a:spcBef>
                <a:spcAft>
                  <a:spcPts val="0"/>
                </a:spcAft>
                <a:defRPr/>
              </a:pPr>
              <a:r>
                <a:rPr kern="0" dirty="0">
                  <a:solidFill>
                    <a:srgbClr val="4472C4">
                      <a:lumMod val="50000"/>
                    </a:srgbClr>
                  </a:solidFill>
                  <a:latin typeface="Calibri"/>
                  <a:ea typeface="ＭＳ Ｐゴシック" charset="0"/>
                  <a:cs typeface="Calibri"/>
                  <a:sym typeface="Calibri"/>
                </a:rPr>
                <a:t>Implementation</a:t>
              </a:r>
            </a:p>
          </p:txBody>
        </p:sp>
      </p:grpSp>
      <p:sp>
        <p:nvSpPr>
          <p:cNvPr id="30" name="Rectangle 29">
            <a:extLst>
              <a:ext uri="{FF2B5EF4-FFF2-40B4-BE49-F238E27FC236}">
                <a16:creationId xmlns:a16="http://schemas.microsoft.com/office/drawing/2014/main" id="{1527199C-20D6-4DB2-9D9B-FB687C9BCCE4}"/>
              </a:ext>
            </a:extLst>
          </p:cNvPr>
          <p:cNvSpPr/>
          <p:nvPr/>
        </p:nvSpPr>
        <p:spPr>
          <a:xfrm>
            <a:off x="1943023" y="3699539"/>
            <a:ext cx="9012967" cy="18165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200" i="1" dirty="0">
                <a:solidFill>
                  <a:prstClr val="black"/>
                </a:solidFill>
                <a:latin typeface="Calibri"/>
              </a:rPr>
              <a:t>How enter into design of practice</a:t>
            </a:r>
          </a:p>
          <a:p>
            <a:pPr algn="ctr" defTabSz="609585"/>
            <a:r>
              <a:rPr lang="en-US" sz="3200" i="1" dirty="0">
                <a:solidFill>
                  <a:prstClr val="black"/>
                </a:solidFill>
                <a:latin typeface="Calibri"/>
              </a:rPr>
              <a:t>activities (in class, then homework...)?</a:t>
            </a:r>
          </a:p>
        </p:txBody>
      </p:sp>
      <p:sp>
        <p:nvSpPr>
          <p:cNvPr id="27" name="Rectangle: Rounded Corners 26">
            <a:extLst>
              <a:ext uri="{FF2B5EF4-FFF2-40B4-BE49-F238E27FC236}">
                <a16:creationId xmlns:a16="http://schemas.microsoft.com/office/drawing/2014/main" id="{082720BE-A57F-4B9F-AC1C-12C348728AF0}"/>
              </a:ext>
            </a:extLst>
          </p:cNvPr>
          <p:cNvSpPr/>
          <p:nvPr/>
        </p:nvSpPr>
        <p:spPr>
          <a:xfrm>
            <a:off x="8146587" y="568169"/>
            <a:ext cx="1996920" cy="143920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3200">
              <a:solidFill>
                <a:prstClr val="white"/>
              </a:solidFill>
              <a:latin typeface="Calibri"/>
            </a:endParaRPr>
          </a:p>
        </p:txBody>
      </p:sp>
      <p:sp>
        <p:nvSpPr>
          <p:cNvPr id="28" name="Rectangle 27"/>
          <p:cNvSpPr/>
          <p:nvPr/>
        </p:nvSpPr>
        <p:spPr>
          <a:xfrm>
            <a:off x="3804419" y="2294046"/>
            <a:ext cx="4572000" cy="1384995"/>
          </a:xfrm>
          <a:prstGeom prst="rect">
            <a:avLst/>
          </a:prstGeom>
        </p:spPr>
        <p:txBody>
          <a:bodyPr>
            <a:spAutoFit/>
          </a:bodyPr>
          <a:lstStyle/>
          <a:p>
            <a:pPr algn="ctr" defTabSz="1219170" fontAlgn="auto" hangingPunct="0">
              <a:spcBef>
                <a:spcPts val="0"/>
              </a:spcBef>
              <a:spcAft>
                <a:spcPts val="0"/>
              </a:spcAft>
              <a:defRPr sz="2400"/>
            </a:pPr>
            <a:r>
              <a:rPr lang="en-US" sz="2800" b="1" kern="0" dirty="0">
                <a:solidFill>
                  <a:srgbClr val="000000"/>
                </a:solidFill>
                <a:latin typeface="Calibri"/>
                <a:ea typeface="ＭＳ Ｐゴシック" charset="0"/>
                <a:cs typeface="Calibri"/>
                <a:sym typeface="Calibri"/>
              </a:rPr>
              <a:t>Learning--</a:t>
            </a:r>
          </a:p>
          <a:p>
            <a:pPr algn="ctr" defTabSz="1219170" fontAlgn="auto" hangingPunct="0">
              <a:spcBef>
                <a:spcPts val="0"/>
              </a:spcBef>
              <a:spcAft>
                <a:spcPts val="0"/>
              </a:spcAft>
              <a:defRPr sz="2400"/>
            </a:pPr>
            <a:r>
              <a:rPr lang="en-US" sz="2800" b="1" kern="0" dirty="0">
                <a:solidFill>
                  <a:srgbClr val="000000"/>
                </a:solidFill>
                <a:latin typeface="Calibri"/>
                <a:ea typeface="ＭＳ Ｐゴシック" charset="0"/>
                <a:cs typeface="Calibri"/>
                <a:sym typeface="Calibri"/>
              </a:rPr>
              <a:t>practicing making decisions</a:t>
            </a:r>
            <a:r>
              <a:rPr lang="en-US" sz="2800" kern="0" dirty="0">
                <a:solidFill>
                  <a:srgbClr val="000000"/>
                </a:solidFill>
                <a:latin typeface="Calibri"/>
                <a:ea typeface="ＭＳ Ｐゴシック" charset="0"/>
                <a:cs typeface="Calibri"/>
                <a:sym typeface="Calibri"/>
              </a:rPr>
              <a:t> </a:t>
            </a:r>
          </a:p>
          <a:p>
            <a:pPr algn="ctr" defTabSz="1219170" fontAlgn="auto" hangingPunct="0">
              <a:spcBef>
                <a:spcPts val="0"/>
              </a:spcBef>
              <a:spcAft>
                <a:spcPts val="0"/>
              </a:spcAft>
              <a:defRPr sz="2400"/>
            </a:pPr>
            <a:r>
              <a:rPr lang="en-US" sz="2800" kern="0" dirty="0">
                <a:solidFill>
                  <a:srgbClr val="0033CC"/>
                </a:solidFill>
                <a:latin typeface="Calibri"/>
                <a:ea typeface="ＭＳ Ｐゴシック" charset="0"/>
                <a:cs typeface="Calibri"/>
                <a:sym typeface="Calibri"/>
              </a:rPr>
              <a:t>with good feedback</a:t>
            </a:r>
          </a:p>
        </p:txBody>
      </p:sp>
    </p:spTree>
    <p:extLst>
      <p:ext uri="{BB962C8B-B14F-4D97-AF65-F5344CB8AC3E}">
        <p14:creationId xmlns:p14="http://schemas.microsoft.com/office/powerpoint/2010/main" val="400781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ight Triangle 192">
            <a:extLst>
              <a:ext uri="{FF2B5EF4-FFF2-40B4-BE49-F238E27FC236}">
                <a16:creationId xmlns:a16="http://schemas.microsoft.com/office/drawing/2014/main" id="{71DEFD40-7019-B346-ACF0-E1ACB885628E}"/>
              </a:ext>
            </a:extLst>
          </p:cNvPr>
          <p:cNvSpPr/>
          <p:nvPr/>
        </p:nvSpPr>
        <p:spPr>
          <a:xfrm rot="16984193">
            <a:off x="5138727" y="2990469"/>
            <a:ext cx="323063" cy="145881"/>
          </a:xfrm>
          <a:prstGeom prst="rtTriangle">
            <a:avLst/>
          </a:prstGeom>
          <a:solidFill>
            <a:schemeClr val="bg1"/>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TextBox 30">
            <a:extLst>
              <a:ext uri="{FF2B5EF4-FFF2-40B4-BE49-F238E27FC236}">
                <a16:creationId xmlns:a16="http://schemas.microsoft.com/office/drawing/2014/main" id="{82480757-1DDE-F846-AB18-564312935B70}"/>
              </a:ext>
            </a:extLst>
          </p:cNvPr>
          <p:cNvSpPr txBox="1"/>
          <p:nvPr/>
        </p:nvSpPr>
        <p:spPr>
          <a:xfrm>
            <a:off x="2115543" y="155207"/>
            <a:ext cx="8277225" cy="461665"/>
          </a:xfrm>
          <a:prstGeom prst="rect">
            <a:avLst/>
          </a:prstGeom>
          <a:noFill/>
        </p:spPr>
        <p:txBody>
          <a:bodyPr wrap="square" rtlCol="0">
            <a:spAutoFit/>
          </a:bodyPr>
          <a:lstStyle/>
          <a:p>
            <a:pPr algn="ctr">
              <a:defRPr/>
            </a:pPr>
            <a:r>
              <a:rPr lang="en-US" b="1" u="sng" dirty="0">
                <a:solidFill>
                  <a:prstClr val="black"/>
                </a:solidFill>
                <a:latin typeface="Arial Narrow" panose="020B0604020202020204" pitchFamily="34" charset="0"/>
                <a:cs typeface="Arial Narrow" panose="020B0604020202020204" pitchFamily="34" charset="0"/>
              </a:rPr>
              <a:t>Brain Constraints</a:t>
            </a:r>
          </a:p>
        </p:txBody>
      </p:sp>
      <p:grpSp>
        <p:nvGrpSpPr>
          <p:cNvPr id="27" name="Group 26">
            <a:extLst>
              <a:ext uri="{FF2B5EF4-FFF2-40B4-BE49-F238E27FC236}">
                <a16:creationId xmlns:a16="http://schemas.microsoft.com/office/drawing/2014/main" id="{13504B55-3B94-1647-8B4F-F2402C7F3AB2}"/>
              </a:ext>
            </a:extLst>
          </p:cNvPr>
          <p:cNvGrpSpPr/>
          <p:nvPr/>
        </p:nvGrpSpPr>
        <p:grpSpPr>
          <a:xfrm>
            <a:off x="6040021" y="2591729"/>
            <a:ext cx="334699" cy="302309"/>
            <a:chOff x="2904185" y="1133341"/>
            <a:chExt cx="598869" cy="540913"/>
          </a:xfrm>
        </p:grpSpPr>
        <p:sp>
          <p:nvSpPr>
            <p:cNvPr id="28" name="Rectangle: Rounded Corners 122">
              <a:extLst>
                <a:ext uri="{FF2B5EF4-FFF2-40B4-BE49-F238E27FC236}">
                  <a16:creationId xmlns:a16="http://schemas.microsoft.com/office/drawing/2014/main" id="{FE130E84-118F-474C-8FD2-37FFEFD774D2}"/>
                </a:ext>
              </a:extLst>
            </p:cNvPr>
            <p:cNvSpPr/>
            <p:nvPr/>
          </p:nvSpPr>
          <p:spPr>
            <a:xfrm rot="10800000">
              <a:off x="2904186" y="1406466"/>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a:extLst>
                <a:ext uri="{FF2B5EF4-FFF2-40B4-BE49-F238E27FC236}">
                  <a16:creationId xmlns:a16="http://schemas.microsoft.com/office/drawing/2014/main" id="{377C4280-66AF-AE49-8C5B-FC3BCEE76EEE}"/>
                </a:ext>
              </a:extLst>
            </p:cNvPr>
            <p:cNvSpPr/>
            <p:nvPr/>
          </p:nvSpPr>
          <p:spPr>
            <a:xfrm>
              <a:off x="2904186" y="1133341"/>
              <a:ext cx="598868" cy="540913"/>
            </a:xfrm>
            <a:prstGeom prst="rect">
              <a:avLst/>
            </a:prstGeom>
            <a:noFill/>
            <a:ln>
              <a:solidFill>
                <a:srgbClr val="04040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Rectangle: Rounded Corners 124">
              <a:extLst>
                <a:ext uri="{FF2B5EF4-FFF2-40B4-BE49-F238E27FC236}">
                  <a16:creationId xmlns:a16="http://schemas.microsoft.com/office/drawing/2014/main" id="{8DFAC49D-719A-554F-9D97-FB856D021AA1}"/>
                </a:ext>
              </a:extLst>
            </p:cNvPr>
            <p:cNvSpPr/>
            <p:nvPr/>
          </p:nvSpPr>
          <p:spPr>
            <a:xfrm rot="10800000">
              <a:off x="3119907" y="1159099"/>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Rounded Corners 125">
              <a:extLst>
                <a:ext uri="{FF2B5EF4-FFF2-40B4-BE49-F238E27FC236}">
                  <a16:creationId xmlns:a16="http://schemas.microsoft.com/office/drawing/2014/main" id="{64E83C6F-5355-A94A-8AF5-21B993266F12}"/>
                </a:ext>
              </a:extLst>
            </p:cNvPr>
            <p:cNvSpPr/>
            <p:nvPr/>
          </p:nvSpPr>
          <p:spPr>
            <a:xfrm rot="10800000">
              <a:off x="3311480" y="1271789"/>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Rectangle: Rounded Corners 126">
              <a:extLst>
                <a:ext uri="{FF2B5EF4-FFF2-40B4-BE49-F238E27FC236}">
                  <a16:creationId xmlns:a16="http://schemas.microsoft.com/office/drawing/2014/main" id="{E69D9299-37F0-6F4B-8735-6F2D4241E0AF}"/>
                </a:ext>
              </a:extLst>
            </p:cNvPr>
            <p:cNvSpPr/>
            <p:nvPr/>
          </p:nvSpPr>
          <p:spPr>
            <a:xfrm rot="10800000">
              <a:off x="3119907" y="1474631"/>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 name="Rectangle: Rounded Corners 127">
              <a:extLst>
                <a:ext uri="{FF2B5EF4-FFF2-40B4-BE49-F238E27FC236}">
                  <a16:creationId xmlns:a16="http://schemas.microsoft.com/office/drawing/2014/main" id="{D43EF1EB-9BA1-D24D-B650-4A93105E37CB}"/>
                </a:ext>
              </a:extLst>
            </p:cNvPr>
            <p:cNvSpPr/>
            <p:nvPr/>
          </p:nvSpPr>
          <p:spPr>
            <a:xfrm rot="10800000">
              <a:off x="2904185" y="1171977"/>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8" name="Rectangle: Rounded Corners 128">
            <a:extLst>
              <a:ext uri="{FF2B5EF4-FFF2-40B4-BE49-F238E27FC236}">
                <a16:creationId xmlns:a16="http://schemas.microsoft.com/office/drawing/2014/main" id="{95B63926-99E0-E94C-89D4-C071BD07606B}"/>
              </a:ext>
            </a:extLst>
          </p:cNvPr>
          <p:cNvSpPr/>
          <p:nvPr/>
        </p:nvSpPr>
        <p:spPr>
          <a:xfrm rot="10800000">
            <a:off x="5745808" y="2613323"/>
            <a:ext cx="93572" cy="111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9" name="Group 48">
            <a:extLst>
              <a:ext uri="{FF2B5EF4-FFF2-40B4-BE49-F238E27FC236}">
                <a16:creationId xmlns:a16="http://schemas.microsoft.com/office/drawing/2014/main" id="{FAFB035B-DD1E-C143-A873-026D9B1E65EC}"/>
              </a:ext>
            </a:extLst>
          </p:cNvPr>
          <p:cNvGrpSpPr/>
          <p:nvPr/>
        </p:nvGrpSpPr>
        <p:grpSpPr>
          <a:xfrm>
            <a:off x="6790394" y="2521241"/>
            <a:ext cx="1876078" cy="2087365"/>
            <a:chOff x="5602311" y="1010992"/>
            <a:chExt cx="3316309" cy="3689797"/>
          </a:xfrm>
        </p:grpSpPr>
        <p:sp>
          <p:nvSpPr>
            <p:cNvPr id="50" name="Rectangle 49">
              <a:extLst>
                <a:ext uri="{FF2B5EF4-FFF2-40B4-BE49-F238E27FC236}">
                  <a16:creationId xmlns:a16="http://schemas.microsoft.com/office/drawing/2014/main" id="{7CC9E905-9244-5B42-AA45-C3F23161574C}"/>
                </a:ext>
              </a:extLst>
            </p:cNvPr>
            <p:cNvSpPr/>
            <p:nvPr/>
          </p:nvSpPr>
          <p:spPr>
            <a:xfrm>
              <a:off x="5602311" y="1010992"/>
              <a:ext cx="3316309" cy="3689797"/>
            </a:xfrm>
            <a:prstGeom prst="rect">
              <a:avLst/>
            </a:prstGeom>
            <a:noFill/>
            <a:ln w="76200">
              <a:solidFill>
                <a:srgbClr val="040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52" name="Group 51">
              <a:extLst>
                <a:ext uri="{FF2B5EF4-FFF2-40B4-BE49-F238E27FC236}">
                  <a16:creationId xmlns:a16="http://schemas.microsoft.com/office/drawing/2014/main" id="{5E2A0D74-4FA9-F942-A3A8-099DBD8E72B5}"/>
                </a:ext>
              </a:extLst>
            </p:cNvPr>
            <p:cNvGrpSpPr/>
            <p:nvPr/>
          </p:nvGrpSpPr>
          <p:grpSpPr>
            <a:xfrm>
              <a:off x="5727884" y="4343398"/>
              <a:ext cx="3122085" cy="299434"/>
              <a:chOff x="5727884" y="4343398"/>
              <a:chExt cx="3122085" cy="299434"/>
            </a:xfrm>
          </p:grpSpPr>
          <p:sp>
            <p:nvSpPr>
              <p:cNvPr id="159" name="Rectangle: Rounded Corners 2">
                <a:extLst>
                  <a:ext uri="{FF2B5EF4-FFF2-40B4-BE49-F238E27FC236}">
                    <a16:creationId xmlns:a16="http://schemas.microsoft.com/office/drawing/2014/main" id="{F2F3B662-46EA-9446-9E95-4861359FAA6E}"/>
                  </a:ext>
                </a:extLst>
              </p:cNvPr>
              <p:cNvSpPr/>
              <p:nvPr/>
            </p:nvSpPr>
            <p:spPr>
              <a:xfrm>
                <a:off x="5727884" y="436700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Rectangle: Rounded Corners 3">
                <a:extLst>
                  <a:ext uri="{FF2B5EF4-FFF2-40B4-BE49-F238E27FC236}">
                    <a16:creationId xmlns:a16="http://schemas.microsoft.com/office/drawing/2014/main" id="{0FB0AEB6-3A2E-E040-B725-B9A28664A388}"/>
                  </a:ext>
                </a:extLst>
              </p:cNvPr>
              <p:cNvSpPr/>
              <p:nvPr/>
            </p:nvSpPr>
            <p:spPr>
              <a:xfrm>
                <a:off x="5967214" y="4378812"/>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1" name="Rectangle: Rounded Corners 4">
                <a:extLst>
                  <a:ext uri="{FF2B5EF4-FFF2-40B4-BE49-F238E27FC236}">
                    <a16:creationId xmlns:a16="http://schemas.microsoft.com/office/drawing/2014/main" id="{06CD854E-A292-324F-B345-84F6B1B63035}"/>
                  </a:ext>
                </a:extLst>
              </p:cNvPr>
              <p:cNvSpPr/>
              <p:nvPr/>
            </p:nvSpPr>
            <p:spPr>
              <a:xfrm>
                <a:off x="6196890" y="4349831"/>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Rectangle: Rounded Corners 5">
                <a:extLst>
                  <a:ext uri="{FF2B5EF4-FFF2-40B4-BE49-F238E27FC236}">
                    <a16:creationId xmlns:a16="http://schemas.microsoft.com/office/drawing/2014/main" id="{0B2B736B-73F2-484F-A606-340ECE678351}"/>
                  </a:ext>
                </a:extLst>
              </p:cNvPr>
              <p:cNvSpPr/>
              <p:nvPr/>
            </p:nvSpPr>
            <p:spPr>
              <a:xfrm>
                <a:off x="6426566" y="434339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3" name="Rectangle: Rounded Corners 6">
                <a:extLst>
                  <a:ext uri="{FF2B5EF4-FFF2-40B4-BE49-F238E27FC236}">
                    <a16:creationId xmlns:a16="http://schemas.microsoft.com/office/drawing/2014/main" id="{0E577560-F20C-CB46-925E-0E4FFDE98BA0}"/>
                  </a:ext>
                </a:extLst>
              </p:cNvPr>
              <p:cNvSpPr/>
              <p:nvPr/>
            </p:nvSpPr>
            <p:spPr>
              <a:xfrm>
                <a:off x="6656242" y="435520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Rectangle: Rounded Corners 7">
                <a:extLst>
                  <a:ext uri="{FF2B5EF4-FFF2-40B4-BE49-F238E27FC236}">
                    <a16:creationId xmlns:a16="http://schemas.microsoft.com/office/drawing/2014/main" id="{760DC34B-0CD2-C742-A912-11BE3F447B43}"/>
                  </a:ext>
                </a:extLst>
              </p:cNvPr>
              <p:cNvSpPr/>
              <p:nvPr/>
            </p:nvSpPr>
            <p:spPr>
              <a:xfrm>
                <a:off x="6885918" y="436700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Rectangle: Rounded Corners 8">
                <a:extLst>
                  <a:ext uri="{FF2B5EF4-FFF2-40B4-BE49-F238E27FC236}">
                    <a16:creationId xmlns:a16="http://schemas.microsoft.com/office/drawing/2014/main" id="{89D68100-D951-B34F-A0CF-6ECD8CB2DCD3}"/>
                  </a:ext>
                </a:extLst>
              </p:cNvPr>
              <p:cNvSpPr/>
              <p:nvPr/>
            </p:nvSpPr>
            <p:spPr>
              <a:xfrm>
                <a:off x="7115594" y="437881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Rectangle: Rounded Corners 9">
                <a:extLst>
                  <a:ext uri="{FF2B5EF4-FFF2-40B4-BE49-F238E27FC236}">
                    <a16:creationId xmlns:a16="http://schemas.microsoft.com/office/drawing/2014/main" id="{A4792964-EFD4-E447-BCD1-5C2C24B411C1}"/>
                  </a:ext>
                </a:extLst>
              </p:cNvPr>
              <p:cNvSpPr/>
              <p:nvPr/>
            </p:nvSpPr>
            <p:spPr>
              <a:xfrm>
                <a:off x="7345270" y="439061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7" name="Rectangle: Rounded Corners 10">
                <a:extLst>
                  <a:ext uri="{FF2B5EF4-FFF2-40B4-BE49-F238E27FC236}">
                    <a16:creationId xmlns:a16="http://schemas.microsoft.com/office/drawing/2014/main" id="{340111EB-0305-A84D-A48C-6CB6FD33E5D3}"/>
                  </a:ext>
                </a:extLst>
              </p:cNvPr>
              <p:cNvSpPr/>
              <p:nvPr/>
            </p:nvSpPr>
            <p:spPr>
              <a:xfrm>
                <a:off x="7574946" y="440242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Rectangle: Rounded Corners 11">
                <a:extLst>
                  <a:ext uri="{FF2B5EF4-FFF2-40B4-BE49-F238E27FC236}">
                    <a16:creationId xmlns:a16="http://schemas.microsoft.com/office/drawing/2014/main" id="{0E4A819B-40CC-EC4C-A846-28F0CE38430D}"/>
                  </a:ext>
                </a:extLst>
              </p:cNvPr>
              <p:cNvSpPr/>
              <p:nvPr/>
            </p:nvSpPr>
            <p:spPr>
              <a:xfrm>
                <a:off x="7804622" y="441422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9" name="Rectangle: Rounded Corners 12">
                <a:extLst>
                  <a:ext uri="{FF2B5EF4-FFF2-40B4-BE49-F238E27FC236}">
                    <a16:creationId xmlns:a16="http://schemas.microsoft.com/office/drawing/2014/main" id="{06C94C18-8AF6-FC4B-99DF-193D73FEC503}"/>
                  </a:ext>
                </a:extLst>
              </p:cNvPr>
              <p:cNvSpPr/>
              <p:nvPr/>
            </p:nvSpPr>
            <p:spPr>
              <a:xfrm>
                <a:off x="8034298" y="442603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0" name="Rectangle: Rounded Corners 13">
                <a:extLst>
                  <a:ext uri="{FF2B5EF4-FFF2-40B4-BE49-F238E27FC236}">
                    <a16:creationId xmlns:a16="http://schemas.microsoft.com/office/drawing/2014/main" id="{01C8F633-B60D-BE4C-914A-08B9BD54207C}"/>
                  </a:ext>
                </a:extLst>
              </p:cNvPr>
              <p:cNvSpPr/>
              <p:nvPr/>
            </p:nvSpPr>
            <p:spPr>
              <a:xfrm>
                <a:off x="8263974" y="443783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Rectangle: Rounded Corners 14">
                <a:extLst>
                  <a:ext uri="{FF2B5EF4-FFF2-40B4-BE49-F238E27FC236}">
                    <a16:creationId xmlns:a16="http://schemas.microsoft.com/office/drawing/2014/main" id="{E55D1688-D93C-B041-8A56-AE5C203AB6FE}"/>
                  </a:ext>
                </a:extLst>
              </p:cNvPr>
              <p:cNvSpPr/>
              <p:nvPr/>
            </p:nvSpPr>
            <p:spPr>
              <a:xfrm>
                <a:off x="8473259" y="4432466"/>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2" name="Rectangle: Rounded Corners 15">
                <a:extLst>
                  <a:ext uri="{FF2B5EF4-FFF2-40B4-BE49-F238E27FC236}">
                    <a16:creationId xmlns:a16="http://schemas.microsoft.com/office/drawing/2014/main" id="{91F688F7-BE47-3B4B-843A-13BE66D5D408}"/>
                  </a:ext>
                </a:extLst>
              </p:cNvPr>
              <p:cNvSpPr/>
              <p:nvPr/>
            </p:nvSpPr>
            <p:spPr>
              <a:xfrm>
                <a:off x="8682544" y="4443209"/>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53" name="Group 52">
              <a:extLst>
                <a:ext uri="{FF2B5EF4-FFF2-40B4-BE49-F238E27FC236}">
                  <a16:creationId xmlns:a16="http://schemas.microsoft.com/office/drawing/2014/main" id="{8D1A49B0-911B-0D40-8432-28C02F35E718}"/>
                </a:ext>
              </a:extLst>
            </p:cNvPr>
            <p:cNvGrpSpPr/>
            <p:nvPr/>
          </p:nvGrpSpPr>
          <p:grpSpPr>
            <a:xfrm>
              <a:off x="5730064" y="4102989"/>
              <a:ext cx="3122085" cy="299434"/>
              <a:chOff x="5727884" y="4343398"/>
              <a:chExt cx="3122085" cy="299434"/>
            </a:xfrm>
          </p:grpSpPr>
          <p:sp>
            <p:nvSpPr>
              <p:cNvPr id="145" name="Rectangle: Rounded Corners 18">
                <a:extLst>
                  <a:ext uri="{FF2B5EF4-FFF2-40B4-BE49-F238E27FC236}">
                    <a16:creationId xmlns:a16="http://schemas.microsoft.com/office/drawing/2014/main" id="{C5E3B6AA-79A9-1948-B9D1-47C69FE4F97A}"/>
                  </a:ext>
                </a:extLst>
              </p:cNvPr>
              <p:cNvSpPr/>
              <p:nvPr/>
            </p:nvSpPr>
            <p:spPr>
              <a:xfrm>
                <a:off x="5727884" y="436700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6" name="Rectangle: Rounded Corners 19">
                <a:extLst>
                  <a:ext uri="{FF2B5EF4-FFF2-40B4-BE49-F238E27FC236}">
                    <a16:creationId xmlns:a16="http://schemas.microsoft.com/office/drawing/2014/main" id="{A4A5C3E3-EE53-4D4C-BB05-A0822C02C2BD}"/>
                  </a:ext>
                </a:extLst>
              </p:cNvPr>
              <p:cNvSpPr/>
              <p:nvPr/>
            </p:nvSpPr>
            <p:spPr>
              <a:xfrm>
                <a:off x="5967214" y="4378812"/>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Rectangle: Rounded Corners 20">
                <a:extLst>
                  <a:ext uri="{FF2B5EF4-FFF2-40B4-BE49-F238E27FC236}">
                    <a16:creationId xmlns:a16="http://schemas.microsoft.com/office/drawing/2014/main" id="{1261A144-6451-9140-9CA8-A241CE3F95F4}"/>
                  </a:ext>
                </a:extLst>
              </p:cNvPr>
              <p:cNvSpPr/>
              <p:nvPr/>
            </p:nvSpPr>
            <p:spPr>
              <a:xfrm>
                <a:off x="6196890" y="4349831"/>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8" name="Rectangle: Rounded Corners 21">
                <a:extLst>
                  <a:ext uri="{FF2B5EF4-FFF2-40B4-BE49-F238E27FC236}">
                    <a16:creationId xmlns:a16="http://schemas.microsoft.com/office/drawing/2014/main" id="{665AA65A-66DD-2945-A785-E9002516AA13}"/>
                  </a:ext>
                </a:extLst>
              </p:cNvPr>
              <p:cNvSpPr/>
              <p:nvPr/>
            </p:nvSpPr>
            <p:spPr>
              <a:xfrm>
                <a:off x="6426566" y="434339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Rectangle: Rounded Corners 22">
                <a:extLst>
                  <a:ext uri="{FF2B5EF4-FFF2-40B4-BE49-F238E27FC236}">
                    <a16:creationId xmlns:a16="http://schemas.microsoft.com/office/drawing/2014/main" id="{1630653F-4108-A64C-8499-C8A097729C34}"/>
                  </a:ext>
                </a:extLst>
              </p:cNvPr>
              <p:cNvSpPr/>
              <p:nvPr/>
            </p:nvSpPr>
            <p:spPr>
              <a:xfrm>
                <a:off x="6656242" y="435520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0" name="Rectangle: Rounded Corners 23">
                <a:extLst>
                  <a:ext uri="{FF2B5EF4-FFF2-40B4-BE49-F238E27FC236}">
                    <a16:creationId xmlns:a16="http://schemas.microsoft.com/office/drawing/2014/main" id="{95387219-9220-8A4A-B7D4-465EF4EEB6FC}"/>
                  </a:ext>
                </a:extLst>
              </p:cNvPr>
              <p:cNvSpPr/>
              <p:nvPr/>
            </p:nvSpPr>
            <p:spPr>
              <a:xfrm>
                <a:off x="6885918" y="436700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Rectangle: Rounded Corners 24">
                <a:extLst>
                  <a:ext uri="{FF2B5EF4-FFF2-40B4-BE49-F238E27FC236}">
                    <a16:creationId xmlns:a16="http://schemas.microsoft.com/office/drawing/2014/main" id="{3D707CFA-A8B0-DD42-97C3-ADEC8F6B2420}"/>
                  </a:ext>
                </a:extLst>
              </p:cNvPr>
              <p:cNvSpPr/>
              <p:nvPr/>
            </p:nvSpPr>
            <p:spPr>
              <a:xfrm>
                <a:off x="7115594" y="437881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2" name="Rectangle: Rounded Corners 25">
                <a:extLst>
                  <a:ext uri="{FF2B5EF4-FFF2-40B4-BE49-F238E27FC236}">
                    <a16:creationId xmlns:a16="http://schemas.microsoft.com/office/drawing/2014/main" id="{3348319E-150A-8548-AAE0-F6B28224DDA8}"/>
                  </a:ext>
                </a:extLst>
              </p:cNvPr>
              <p:cNvSpPr/>
              <p:nvPr/>
            </p:nvSpPr>
            <p:spPr>
              <a:xfrm>
                <a:off x="7345270" y="439061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3" name="Rectangle: Rounded Corners 26">
                <a:extLst>
                  <a:ext uri="{FF2B5EF4-FFF2-40B4-BE49-F238E27FC236}">
                    <a16:creationId xmlns:a16="http://schemas.microsoft.com/office/drawing/2014/main" id="{44F4D47D-7E1B-6845-881D-1DCB5910261D}"/>
                  </a:ext>
                </a:extLst>
              </p:cNvPr>
              <p:cNvSpPr/>
              <p:nvPr/>
            </p:nvSpPr>
            <p:spPr>
              <a:xfrm>
                <a:off x="7574946" y="440242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4" name="Rectangle: Rounded Corners 27">
                <a:extLst>
                  <a:ext uri="{FF2B5EF4-FFF2-40B4-BE49-F238E27FC236}">
                    <a16:creationId xmlns:a16="http://schemas.microsoft.com/office/drawing/2014/main" id="{09F71113-459D-4F49-BA4D-49A4568BB6F1}"/>
                  </a:ext>
                </a:extLst>
              </p:cNvPr>
              <p:cNvSpPr/>
              <p:nvPr/>
            </p:nvSpPr>
            <p:spPr>
              <a:xfrm>
                <a:off x="7804622" y="441422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5" name="Rectangle: Rounded Corners 28">
                <a:extLst>
                  <a:ext uri="{FF2B5EF4-FFF2-40B4-BE49-F238E27FC236}">
                    <a16:creationId xmlns:a16="http://schemas.microsoft.com/office/drawing/2014/main" id="{4B77B731-1BD1-0D40-A9AA-6E74206684F5}"/>
                  </a:ext>
                </a:extLst>
              </p:cNvPr>
              <p:cNvSpPr/>
              <p:nvPr/>
            </p:nvSpPr>
            <p:spPr>
              <a:xfrm>
                <a:off x="8034298" y="442603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6" name="Rectangle: Rounded Corners 29">
                <a:extLst>
                  <a:ext uri="{FF2B5EF4-FFF2-40B4-BE49-F238E27FC236}">
                    <a16:creationId xmlns:a16="http://schemas.microsoft.com/office/drawing/2014/main" id="{29CCEC48-9C75-2B46-9CF0-7439F0B45097}"/>
                  </a:ext>
                </a:extLst>
              </p:cNvPr>
              <p:cNvSpPr/>
              <p:nvPr/>
            </p:nvSpPr>
            <p:spPr>
              <a:xfrm>
                <a:off x="8263974" y="443783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7" name="Rectangle: Rounded Corners 30">
                <a:extLst>
                  <a:ext uri="{FF2B5EF4-FFF2-40B4-BE49-F238E27FC236}">
                    <a16:creationId xmlns:a16="http://schemas.microsoft.com/office/drawing/2014/main" id="{9B172025-9758-DC41-B6BD-EBDA0C2BC0F7}"/>
                  </a:ext>
                </a:extLst>
              </p:cNvPr>
              <p:cNvSpPr/>
              <p:nvPr/>
            </p:nvSpPr>
            <p:spPr>
              <a:xfrm>
                <a:off x="8473259" y="4432466"/>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8" name="Rectangle: Rounded Corners 31">
                <a:extLst>
                  <a:ext uri="{FF2B5EF4-FFF2-40B4-BE49-F238E27FC236}">
                    <a16:creationId xmlns:a16="http://schemas.microsoft.com/office/drawing/2014/main" id="{AD9BF8EF-3871-4E4B-94A8-439B7F236C6F}"/>
                  </a:ext>
                </a:extLst>
              </p:cNvPr>
              <p:cNvSpPr/>
              <p:nvPr/>
            </p:nvSpPr>
            <p:spPr>
              <a:xfrm>
                <a:off x="8682544" y="4443209"/>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54" name="Group 53">
              <a:extLst>
                <a:ext uri="{FF2B5EF4-FFF2-40B4-BE49-F238E27FC236}">
                  <a16:creationId xmlns:a16="http://schemas.microsoft.com/office/drawing/2014/main" id="{9770BA0C-4541-CA4C-BBC2-EC12D35E4E23}"/>
                </a:ext>
              </a:extLst>
            </p:cNvPr>
            <p:cNvGrpSpPr/>
            <p:nvPr/>
          </p:nvGrpSpPr>
          <p:grpSpPr>
            <a:xfrm>
              <a:off x="5684987" y="3857209"/>
              <a:ext cx="3122085" cy="299434"/>
              <a:chOff x="5727884" y="4343398"/>
              <a:chExt cx="3122085" cy="299434"/>
            </a:xfrm>
          </p:grpSpPr>
          <p:sp>
            <p:nvSpPr>
              <p:cNvPr id="131" name="Rectangle: Rounded Corners 33">
                <a:extLst>
                  <a:ext uri="{FF2B5EF4-FFF2-40B4-BE49-F238E27FC236}">
                    <a16:creationId xmlns:a16="http://schemas.microsoft.com/office/drawing/2014/main" id="{8E62D7E3-3916-A64B-BC4C-659203B4F2C3}"/>
                  </a:ext>
                </a:extLst>
              </p:cNvPr>
              <p:cNvSpPr/>
              <p:nvPr/>
            </p:nvSpPr>
            <p:spPr>
              <a:xfrm>
                <a:off x="5727884" y="436700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Rectangle: Rounded Corners 34">
                <a:extLst>
                  <a:ext uri="{FF2B5EF4-FFF2-40B4-BE49-F238E27FC236}">
                    <a16:creationId xmlns:a16="http://schemas.microsoft.com/office/drawing/2014/main" id="{A62D7254-1DE5-E148-9414-64CBB339E2A0}"/>
                  </a:ext>
                </a:extLst>
              </p:cNvPr>
              <p:cNvSpPr/>
              <p:nvPr/>
            </p:nvSpPr>
            <p:spPr>
              <a:xfrm>
                <a:off x="5967214" y="4378812"/>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Rectangle: Rounded Corners 35">
                <a:extLst>
                  <a:ext uri="{FF2B5EF4-FFF2-40B4-BE49-F238E27FC236}">
                    <a16:creationId xmlns:a16="http://schemas.microsoft.com/office/drawing/2014/main" id="{899B804C-4202-BD47-A1BE-2A1CABCB6FB4}"/>
                  </a:ext>
                </a:extLst>
              </p:cNvPr>
              <p:cNvSpPr/>
              <p:nvPr/>
            </p:nvSpPr>
            <p:spPr>
              <a:xfrm>
                <a:off x="6196890" y="4349831"/>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4" name="Rectangle: Rounded Corners 36">
                <a:extLst>
                  <a:ext uri="{FF2B5EF4-FFF2-40B4-BE49-F238E27FC236}">
                    <a16:creationId xmlns:a16="http://schemas.microsoft.com/office/drawing/2014/main" id="{2B10DD64-6D6F-8D49-AC3A-74D105EA9A4E}"/>
                  </a:ext>
                </a:extLst>
              </p:cNvPr>
              <p:cNvSpPr/>
              <p:nvPr/>
            </p:nvSpPr>
            <p:spPr>
              <a:xfrm>
                <a:off x="6426566" y="434339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5" name="Rectangle: Rounded Corners 37">
                <a:extLst>
                  <a:ext uri="{FF2B5EF4-FFF2-40B4-BE49-F238E27FC236}">
                    <a16:creationId xmlns:a16="http://schemas.microsoft.com/office/drawing/2014/main" id="{D300FF96-06D4-5E40-8137-2EF454F828F8}"/>
                  </a:ext>
                </a:extLst>
              </p:cNvPr>
              <p:cNvSpPr/>
              <p:nvPr/>
            </p:nvSpPr>
            <p:spPr>
              <a:xfrm>
                <a:off x="6656242" y="435520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6" name="Rectangle: Rounded Corners 38">
                <a:extLst>
                  <a:ext uri="{FF2B5EF4-FFF2-40B4-BE49-F238E27FC236}">
                    <a16:creationId xmlns:a16="http://schemas.microsoft.com/office/drawing/2014/main" id="{A4112786-3866-E246-9E20-C49CC5B9E240}"/>
                  </a:ext>
                </a:extLst>
              </p:cNvPr>
              <p:cNvSpPr/>
              <p:nvPr/>
            </p:nvSpPr>
            <p:spPr>
              <a:xfrm>
                <a:off x="6885918" y="436700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Rectangle: Rounded Corners 39">
                <a:extLst>
                  <a:ext uri="{FF2B5EF4-FFF2-40B4-BE49-F238E27FC236}">
                    <a16:creationId xmlns:a16="http://schemas.microsoft.com/office/drawing/2014/main" id="{3AD15324-7CF3-DE40-88DA-A68457F8E242}"/>
                  </a:ext>
                </a:extLst>
              </p:cNvPr>
              <p:cNvSpPr/>
              <p:nvPr/>
            </p:nvSpPr>
            <p:spPr>
              <a:xfrm>
                <a:off x="7115594" y="437881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8" name="Rectangle: Rounded Corners 40">
                <a:extLst>
                  <a:ext uri="{FF2B5EF4-FFF2-40B4-BE49-F238E27FC236}">
                    <a16:creationId xmlns:a16="http://schemas.microsoft.com/office/drawing/2014/main" id="{F4BCBBFE-5C47-134B-A38C-37A3BE8B4014}"/>
                  </a:ext>
                </a:extLst>
              </p:cNvPr>
              <p:cNvSpPr/>
              <p:nvPr/>
            </p:nvSpPr>
            <p:spPr>
              <a:xfrm>
                <a:off x="7345270" y="439061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9" name="Rectangle: Rounded Corners 41">
                <a:extLst>
                  <a:ext uri="{FF2B5EF4-FFF2-40B4-BE49-F238E27FC236}">
                    <a16:creationId xmlns:a16="http://schemas.microsoft.com/office/drawing/2014/main" id="{E29C7FD1-3B1E-3E46-B578-736691BEFF76}"/>
                  </a:ext>
                </a:extLst>
              </p:cNvPr>
              <p:cNvSpPr/>
              <p:nvPr/>
            </p:nvSpPr>
            <p:spPr>
              <a:xfrm>
                <a:off x="7574946" y="440242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0" name="Rectangle: Rounded Corners 42">
                <a:extLst>
                  <a:ext uri="{FF2B5EF4-FFF2-40B4-BE49-F238E27FC236}">
                    <a16:creationId xmlns:a16="http://schemas.microsoft.com/office/drawing/2014/main" id="{9B51191E-72C8-704A-94D5-B2A76E9C324A}"/>
                  </a:ext>
                </a:extLst>
              </p:cNvPr>
              <p:cNvSpPr/>
              <p:nvPr/>
            </p:nvSpPr>
            <p:spPr>
              <a:xfrm>
                <a:off x="7804622" y="441422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1" name="Rectangle: Rounded Corners 43">
                <a:extLst>
                  <a:ext uri="{FF2B5EF4-FFF2-40B4-BE49-F238E27FC236}">
                    <a16:creationId xmlns:a16="http://schemas.microsoft.com/office/drawing/2014/main" id="{21900AF5-FF16-0246-834F-D46533DD5DE7}"/>
                  </a:ext>
                </a:extLst>
              </p:cNvPr>
              <p:cNvSpPr/>
              <p:nvPr/>
            </p:nvSpPr>
            <p:spPr>
              <a:xfrm>
                <a:off x="8034298" y="442603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2" name="Rectangle: Rounded Corners 44">
                <a:extLst>
                  <a:ext uri="{FF2B5EF4-FFF2-40B4-BE49-F238E27FC236}">
                    <a16:creationId xmlns:a16="http://schemas.microsoft.com/office/drawing/2014/main" id="{F13F4A8E-1C95-DC49-A61F-EAFF08A57B85}"/>
                  </a:ext>
                </a:extLst>
              </p:cNvPr>
              <p:cNvSpPr/>
              <p:nvPr/>
            </p:nvSpPr>
            <p:spPr>
              <a:xfrm>
                <a:off x="8263974" y="443783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3" name="Rectangle: Rounded Corners 45">
                <a:extLst>
                  <a:ext uri="{FF2B5EF4-FFF2-40B4-BE49-F238E27FC236}">
                    <a16:creationId xmlns:a16="http://schemas.microsoft.com/office/drawing/2014/main" id="{261FFC3D-D27A-8E4F-B77B-E332F4A3A874}"/>
                  </a:ext>
                </a:extLst>
              </p:cNvPr>
              <p:cNvSpPr/>
              <p:nvPr/>
            </p:nvSpPr>
            <p:spPr>
              <a:xfrm>
                <a:off x="8473259" y="4432466"/>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4" name="Rectangle: Rounded Corners 46">
                <a:extLst>
                  <a:ext uri="{FF2B5EF4-FFF2-40B4-BE49-F238E27FC236}">
                    <a16:creationId xmlns:a16="http://schemas.microsoft.com/office/drawing/2014/main" id="{0245A7EA-61A0-FE49-8F98-DB9DA4E7233D}"/>
                  </a:ext>
                </a:extLst>
              </p:cNvPr>
              <p:cNvSpPr/>
              <p:nvPr/>
            </p:nvSpPr>
            <p:spPr>
              <a:xfrm>
                <a:off x="8682544" y="4443209"/>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55" name="Group 54">
              <a:extLst>
                <a:ext uri="{FF2B5EF4-FFF2-40B4-BE49-F238E27FC236}">
                  <a16:creationId xmlns:a16="http://schemas.microsoft.com/office/drawing/2014/main" id="{8B927805-75A7-4343-936D-24C91B48F366}"/>
                </a:ext>
              </a:extLst>
            </p:cNvPr>
            <p:cNvGrpSpPr/>
            <p:nvPr/>
          </p:nvGrpSpPr>
          <p:grpSpPr>
            <a:xfrm rot="10800000">
              <a:off x="5727884" y="3608748"/>
              <a:ext cx="3122085" cy="299434"/>
              <a:chOff x="5727884" y="4343398"/>
              <a:chExt cx="3122085" cy="299434"/>
            </a:xfrm>
          </p:grpSpPr>
          <p:sp>
            <p:nvSpPr>
              <p:cNvPr id="117" name="Rectangle: Rounded Corners 48">
                <a:extLst>
                  <a:ext uri="{FF2B5EF4-FFF2-40B4-BE49-F238E27FC236}">
                    <a16:creationId xmlns:a16="http://schemas.microsoft.com/office/drawing/2014/main" id="{E91951B2-E418-9649-8CA1-3C9ABBFA4521}"/>
                  </a:ext>
                </a:extLst>
              </p:cNvPr>
              <p:cNvSpPr/>
              <p:nvPr/>
            </p:nvSpPr>
            <p:spPr>
              <a:xfrm>
                <a:off x="5727884" y="436700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8" name="Rectangle: Rounded Corners 49">
                <a:extLst>
                  <a:ext uri="{FF2B5EF4-FFF2-40B4-BE49-F238E27FC236}">
                    <a16:creationId xmlns:a16="http://schemas.microsoft.com/office/drawing/2014/main" id="{FCCA7526-B40A-974A-B4F0-5532F1EBBB93}"/>
                  </a:ext>
                </a:extLst>
              </p:cNvPr>
              <p:cNvSpPr/>
              <p:nvPr/>
            </p:nvSpPr>
            <p:spPr>
              <a:xfrm>
                <a:off x="5967214" y="4378812"/>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9" name="Rectangle: Rounded Corners 50">
                <a:extLst>
                  <a:ext uri="{FF2B5EF4-FFF2-40B4-BE49-F238E27FC236}">
                    <a16:creationId xmlns:a16="http://schemas.microsoft.com/office/drawing/2014/main" id="{1C0C303B-3A71-5145-8362-817780F4052A}"/>
                  </a:ext>
                </a:extLst>
              </p:cNvPr>
              <p:cNvSpPr/>
              <p:nvPr/>
            </p:nvSpPr>
            <p:spPr>
              <a:xfrm>
                <a:off x="6196890" y="4349831"/>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0" name="Rectangle: Rounded Corners 51">
                <a:extLst>
                  <a:ext uri="{FF2B5EF4-FFF2-40B4-BE49-F238E27FC236}">
                    <a16:creationId xmlns:a16="http://schemas.microsoft.com/office/drawing/2014/main" id="{A8F5CFBF-4372-B64A-AEF2-39EFDAFC32ED}"/>
                  </a:ext>
                </a:extLst>
              </p:cNvPr>
              <p:cNvSpPr/>
              <p:nvPr/>
            </p:nvSpPr>
            <p:spPr>
              <a:xfrm>
                <a:off x="6426566" y="434339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Rectangle: Rounded Corners 52">
                <a:extLst>
                  <a:ext uri="{FF2B5EF4-FFF2-40B4-BE49-F238E27FC236}">
                    <a16:creationId xmlns:a16="http://schemas.microsoft.com/office/drawing/2014/main" id="{F5ADCE55-512F-5745-968F-94E0C0FB3597}"/>
                  </a:ext>
                </a:extLst>
              </p:cNvPr>
              <p:cNvSpPr/>
              <p:nvPr/>
            </p:nvSpPr>
            <p:spPr>
              <a:xfrm>
                <a:off x="6656242" y="435520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2" name="Rectangle: Rounded Corners 53">
                <a:extLst>
                  <a:ext uri="{FF2B5EF4-FFF2-40B4-BE49-F238E27FC236}">
                    <a16:creationId xmlns:a16="http://schemas.microsoft.com/office/drawing/2014/main" id="{777A89E1-3F95-CD45-83A7-F7F3671A2287}"/>
                  </a:ext>
                </a:extLst>
              </p:cNvPr>
              <p:cNvSpPr/>
              <p:nvPr/>
            </p:nvSpPr>
            <p:spPr>
              <a:xfrm>
                <a:off x="6885918" y="436700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Rectangle: Rounded Corners 54">
                <a:extLst>
                  <a:ext uri="{FF2B5EF4-FFF2-40B4-BE49-F238E27FC236}">
                    <a16:creationId xmlns:a16="http://schemas.microsoft.com/office/drawing/2014/main" id="{FCD67273-B718-1A4A-A927-254D389AC801}"/>
                  </a:ext>
                </a:extLst>
              </p:cNvPr>
              <p:cNvSpPr/>
              <p:nvPr/>
            </p:nvSpPr>
            <p:spPr>
              <a:xfrm>
                <a:off x="7115594" y="437881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Rectangle: Rounded Corners 55">
                <a:extLst>
                  <a:ext uri="{FF2B5EF4-FFF2-40B4-BE49-F238E27FC236}">
                    <a16:creationId xmlns:a16="http://schemas.microsoft.com/office/drawing/2014/main" id="{21AAE30A-1875-634D-8698-202D0169A88C}"/>
                  </a:ext>
                </a:extLst>
              </p:cNvPr>
              <p:cNvSpPr/>
              <p:nvPr/>
            </p:nvSpPr>
            <p:spPr>
              <a:xfrm>
                <a:off x="7345270" y="439061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Rectangle: Rounded Corners 56">
                <a:extLst>
                  <a:ext uri="{FF2B5EF4-FFF2-40B4-BE49-F238E27FC236}">
                    <a16:creationId xmlns:a16="http://schemas.microsoft.com/office/drawing/2014/main" id="{6C37ED17-110F-454F-A6ED-48432F25B59A}"/>
                  </a:ext>
                </a:extLst>
              </p:cNvPr>
              <p:cNvSpPr/>
              <p:nvPr/>
            </p:nvSpPr>
            <p:spPr>
              <a:xfrm>
                <a:off x="7574946" y="440242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6" name="Rectangle: Rounded Corners 57">
                <a:extLst>
                  <a:ext uri="{FF2B5EF4-FFF2-40B4-BE49-F238E27FC236}">
                    <a16:creationId xmlns:a16="http://schemas.microsoft.com/office/drawing/2014/main" id="{F6DD0891-68DD-C34E-BFFF-5F2B5218DE7D}"/>
                  </a:ext>
                </a:extLst>
              </p:cNvPr>
              <p:cNvSpPr/>
              <p:nvPr/>
            </p:nvSpPr>
            <p:spPr>
              <a:xfrm>
                <a:off x="7804622" y="441422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7" name="Rectangle: Rounded Corners 58">
                <a:extLst>
                  <a:ext uri="{FF2B5EF4-FFF2-40B4-BE49-F238E27FC236}">
                    <a16:creationId xmlns:a16="http://schemas.microsoft.com/office/drawing/2014/main" id="{182FAAC4-408B-1F4A-8F84-C912867CAB5B}"/>
                  </a:ext>
                </a:extLst>
              </p:cNvPr>
              <p:cNvSpPr/>
              <p:nvPr/>
            </p:nvSpPr>
            <p:spPr>
              <a:xfrm>
                <a:off x="8034298" y="442603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8" name="Rectangle: Rounded Corners 59">
                <a:extLst>
                  <a:ext uri="{FF2B5EF4-FFF2-40B4-BE49-F238E27FC236}">
                    <a16:creationId xmlns:a16="http://schemas.microsoft.com/office/drawing/2014/main" id="{76EAA0D5-F44A-FC40-9524-D427C7A582D5}"/>
                  </a:ext>
                </a:extLst>
              </p:cNvPr>
              <p:cNvSpPr/>
              <p:nvPr/>
            </p:nvSpPr>
            <p:spPr>
              <a:xfrm>
                <a:off x="8263974" y="443783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Rectangle: Rounded Corners 60">
                <a:extLst>
                  <a:ext uri="{FF2B5EF4-FFF2-40B4-BE49-F238E27FC236}">
                    <a16:creationId xmlns:a16="http://schemas.microsoft.com/office/drawing/2014/main" id="{B23B065F-A9DA-A04B-BE4F-6A9831623C98}"/>
                  </a:ext>
                </a:extLst>
              </p:cNvPr>
              <p:cNvSpPr/>
              <p:nvPr/>
            </p:nvSpPr>
            <p:spPr>
              <a:xfrm>
                <a:off x="8473259" y="4432466"/>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0" name="Rectangle: Rounded Corners 61">
                <a:extLst>
                  <a:ext uri="{FF2B5EF4-FFF2-40B4-BE49-F238E27FC236}">
                    <a16:creationId xmlns:a16="http://schemas.microsoft.com/office/drawing/2014/main" id="{21B719A2-3DD1-D74B-BED5-B2937E6C7509}"/>
                  </a:ext>
                </a:extLst>
              </p:cNvPr>
              <p:cNvSpPr/>
              <p:nvPr/>
            </p:nvSpPr>
            <p:spPr>
              <a:xfrm>
                <a:off x="8682544" y="4443209"/>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56" name="Group 55">
              <a:extLst>
                <a:ext uri="{FF2B5EF4-FFF2-40B4-BE49-F238E27FC236}">
                  <a16:creationId xmlns:a16="http://schemas.microsoft.com/office/drawing/2014/main" id="{109C0DD4-8D77-614B-BC8B-2718E693706C}"/>
                </a:ext>
              </a:extLst>
            </p:cNvPr>
            <p:cNvGrpSpPr/>
            <p:nvPr/>
          </p:nvGrpSpPr>
          <p:grpSpPr>
            <a:xfrm>
              <a:off x="5725740" y="3362459"/>
              <a:ext cx="3122085" cy="299434"/>
              <a:chOff x="5727884" y="4343398"/>
              <a:chExt cx="3122085" cy="299434"/>
            </a:xfrm>
          </p:grpSpPr>
          <p:sp>
            <p:nvSpPr>
              <p:cNvPr id="103" name="Rectangle: Rounded Corners 63">
                <a:extLst>
                  <a:ext uri="{FF2B5EF4-FFF2-40B4-BE49-F238E27FC236}">
                    <a16:creationId xmlns:a16="http://schemas.microsoft.com/office/drawing/2014/main" id="{2162E37B-8862-334D-91B3-C080AFEA25F9}"/>
                  </a:ext>
                </a:extLst>
              </p:cNvPr>
              <p:cNvSpPr/>
              <p:nvPr/>
            </p:nvSpPr>
            <p:spPr>
              <a:xfrm>
                <a:off x="5727884" y="436700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Rectangle: Rounded Corners 64">
                <a:extLst>
                  <a:ext uri="{FF2B5EF4-FFF2-40B4-BE49-F238E27FC236}">
                    <a16:creationId xmlns:a16="http://schemas.microsoft.com/office/drawing/2014/main" id="{B442945F-CD76-F143-85E8-F1417352D4D1}"/>
                  </a:ext>
                </a:extLst>
              </p:cNvPr>
              <p:cNvSpPr/>
              <p:nvPr/>
            </p:nvSpPr>
            <p:spPr>
              <a:xfrm>
                <a:off x="5967214" y="4378812"/>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Rounded Corners 65">
                <a:extLst>
                  <a:ext uri="{FF2B5EF4-FFF2-40B4-BE49-F238E27FC236}">
                    <a16:creationId xmlns:a16="http://schemas.microsoft.com/office/drawing/2014/main" id="{0119516F-26FE-F545-9023-A82282E2402A}"/>
                  </a:ext>
                </a:extLst>
              </p:cNvPr>
              <p:cNvSpPr/>
              <p:nvPr/>
            </p:nvSpPr>
            <p:spPr>
              <a:xfrm>
                <a:off x="6196890" y="4349831"/>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6" name="Rectangle: Rounded Corners 66">
                <a:extLst>
                  <a:ext uri="{FF2B5EF4-FFF2-40B4-BE49-F238E27FC236}">
                    <a16:creationId xmlns:a16="http://schemas.microsoft.com/office/drawing/2014/main" id="{E71FD924-271B-CC47-9F85-9481A98698C1}"/>
                  </a:ext>
                </a:extLst>
              </p:cNvPr>
              <p:cNvSpPr/>
              <p:nvPr/>
            </p:nvSpPr>
            <p:spPr>
              <a:xfrm>
                <a:off x="6426566" y="434339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Rectangle: Rounded Corners 67">
                <a:extLst>
                  <a:ext uri="{FF2B5EF4-FFF2-40B4-BE49-F238E27FC236}">
                    <a16:creationId xmlns:a16="http://schemas.microsoft.com/office/drawing/2014/main" id="{1F223B3C-67A0-454E-B164-579B46954E85}"/>
                  </a:ext>
                </a:extLst>
              </p:cNvPr>
              <p:cNvSpPr/>
              <p:nvPr/>
            </p:nvSpPr>
            <p:spPr>
              <a:xfrm>
                <a:off x="6656242" y="435520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8" name="Rectangle: Rounded Corners 68">
                <a:extLst>
                  <a:ext uri="{FF2B5EF4-FFF2-40B4-BE49-F238E27FC236}">
                    <a16:creationId xmlns:a16="http://schemas.microsoft.com/office/drawing/2014/main" id="{5EC27EF9-C05B-4549-8565-19CE969868A4}"/>
                  </a:ext>
                </a:extLst>
              </p:cNvPr>
              <p:cNvSpPr/>
              <p:nvPr/>
            </p:nvSpPr>
            <p:spPr>
              <a:xfrm>
                <a:off x="6885918" y="436700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Rectangle: Rounded Corners 69">
                <a:extLst>
                  <a:ext uri="{FF2B5EF4-FFF2-40B4-BE49-F238E27FC236}">
                    <a16:creationId xmlns:a16="http://schemas.microsoft.com/office/drawing/2014/main" id="{15D99321-E453-6B40-B07A-F8C46EC4C1D9}"/>
                  </a:ext>
                </a:extLst>
              </p:cNvPr>
              <p:cNvSpPr/>
              <p:nvPr/>
            </p:nvSpPr>
            <p:spPr>
              <a:xfrm>
                <a:off x="7115594" y="437881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0" name="Rectangle: Rounded Corners 70">
                <a:extLst>
                  <a:ext uri="{FF2B5EF4-FFF2-40B4-BE49-F238E27FC236}">
                    <a16:creationId xmlns:a16="http://schemas.microsoft.com/office/drawing/2014/main" id="{5946762D-BF15-934F-A3ED-F35D878ECD21}"/>
                  </a:ext>
                </a:extLst>
              </p:cNvPr>
              <p:cNvSpPr/>
              <p:nvPr/>
            </p:nvSpPr>
            <p:spPr>
              <a:xfrm>
                <a:off x="7345270" y="439061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Rectangle: Rounded Corners 71">
                <a:extLst>
                  <a:ext uri="{FF2B5EF4-FFF2-40B4-BE49-F238E27FC236}">
                    <a16:creationId xmlns:a16="http://schemas.microsoft.com/office/drawing/2014/main" id="{A2EA5337-FD4A-F14E-90AA-F91D439D0AF0}"/>
                  </a:ext>
                </a:extLst>
              </p:cNvPr>
              <p:cNvSpPr/>
              <p:nvPr/>
            </p:nvSpPr>
            <p:spPr>
              <a:xfrm>
                <a:off x="7574946" y="440242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2" name="Rectangle: Rounded Corners 72">
                <a:extLst>
                  <a:ext uri="{FF2B5EF4-FFF2-40B4-BE49-F238E27FC236}">
                    <a16:creationId xmlns:a16="http://schemas.microsoft.com/office/drawing/2014/main" id="{1BDCC7E2-A8D9-484D-AEFD-8D1BA1DC06CD}"/>
                  </a:ext>
                </a:extLst>
              </p:cNvPr>
              <p:cNvSpPr/>
              <p:nvPr/>
            </p:nvSpPr>
            <p:spPr>
              <a:xfrm>
                <a:off x="7804622" y="441422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3" name="Rectangle: Rounded Corners 73">
                <a:extLst>
                  <a:ext uri="{FF2B5EF4-FFF2-40B4-BE49-F238E27FC236}">
                    <a16:creationId xmlns:a16="http://schemas.microsoft.com/office/drawing/2014/main" id="{E4D5A893-E8D1-134E-B0CD-F609BCADD22C}"/>
                  </a:ext>
                </a:extLst>
              </p:cNvPr>
              <p:cNvSpPr/>
              <p:nvPr/>
            </p:nvSpPr>
            <p:spPr>
              <a:xfrm>
                <a:off x="8034298" y="442603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Rounded Corners 74">
                <a:extLst>
                  <a:ext uri="{FF2B5EF4-FFF2-40B4-BE49-F238E27FC236}">
                    <a16:creationId xmlns:a16="http://schemas.microsoft.com/office/drawing/2014/main" id="{D47DC7B3-A378-324E-90E7-02D935DD0CEA}"/>
                  </a:ext>
                </a:extLst>
              </p:cNvPr>
              <p:cNvSpPr/>
              <p:nvPr/>
            </p:nvSpPr>
            <p:spPr>
              <a:xfrm>
                <a:off x="8263974" y="443783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Rectangle: Rounded Corners 75">
                <a:extLst>
                  <a:ext uri="{FF2B5EF4-FFF2-40B4-BE49-F238E27FC236}">
                    <a16:creationId xmlns:a16="http://schemas.microsoft.com/office/drawing/2014/main" id="{B1A7EA0E-3D36-C942-B593-68CB279F5460}"/>
                  </a:ext>
                </a:extLst>
              </p:cNvPr>
              <p:cNvSpPr/>
              <p:nvPr/>
            </p:nvSpPr>
            <p:spPr>
              <a:xfrm>
                <a:off x="8473259" y="4432466"/>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6" name="Rectangle: Rounded Corners 76">
                <a:extLst>
                  <a:ext uri="{FF2B5EF4-FFF2-40B4-BE49-F238E27FC236}">
                    <a16:creationId xmlns:a16="http://schemas.microsoft.com/office/drawing/2014/main" id="{E7D09A35-082B-9748-9623-CB69A3EFE0A9}"/>
                  </a:ext>
                </a:extLst>
              </p:cNvPr>
              <p:cNvSpPr/>
              <p:nvPr/>
            </p:nvSpPr>
            <p:spPr>
              <a:xfrm>
                <a:off x="8682544" y="4443209"/>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57" name="Group 56">
              <a:extLst>
                <a:ext uri="{FF2B5EF4-FFF2-40B4-BE49-F238E27FC236}">
                  <a16:creationId xmlns:a16="http://schemas.microsoft.com/office/drawing/2014/main" id="{4A6CD8BF-52B8-CD48-9196-3CBD60DCFD4D}"/>
                </a:ext>
              </a:extLst>
            </p:cNvPr>
            <p:cNvGrpSpPr/>
            <p:nvPr/>
          </p:nvGrpSpPr>
          <p:grpSpPr>
            <a:xfrm>
              <a:off x="5727920" y="3122050"/>
              <a:ext cx="3122085" cy="299434"/>
              <a:chOff x="5727884" y="4343398"/>
              <a:chExt cx="3122085" cy="299434"/>
            </a:xfrm>
          </p:grpSpPr>
          <p:sp>
            <p:nvSpPr>
              <p:cNvPr id="89" name="Rectangle: Rounded Corners 78">
                <a:extLst>
                  <a:ext uri="{FF2B5EF4-FFF2-40B4-BE49-F238E27FC236}">
                    <a16:creationId xmlns:a16="http://schemas.microsoft.com/office/drawing/2014/main" id="{C774656B-1D85-5745-97D0-EFBAFB21DA2A}"/>
                  </a:ext>
                </a:extLst>
              </p:cNvPr>
              <p:cNvSpPr/>
              <p:nvPr/>
            </p:nvSpPr>
            <p:spPr>
              <a:xfrm>
                <a:off x="5727884" y="436700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0" name="Rectangle: Rounded Corners 79">
                <a:extLst>
                  <a:ext uri="{FF2B5EF4-FFF2-40B4-BE49-F238E27FC236}">
                    <a16:creationId xmlns:a16="http://schemas.microsoft.com/office/drawing/2014/main" id="{A4E99F92-0122-9843-AB3D-60DCF489980B}"/>
                  </a:ext>
                </a:extLst>
              </p:cNvPr>
              <p:cNvSpPr/>
              <p:nvPr/>
            </p:nvSpPr>
            <p:spPr>
              <a:xfrm>
                <a:off x="5967214" y="4378812"/>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1" name="Rectangle: Rounded Corners 80">
                <a:extLst>
                  <a:ext uri="{FF2B5EF4-FFF2-40B4-BE49-F238E27FC236}">
                    <a16:creationId xmlns:a16="http://schemas.microsoft.com/office/drawing/2014/main" id="{24D5F8F4-FEA0-DA45-9738-9258CC2B3FE6}"/>
                  </a:ext>
                </a:extLst>
              </p:cNvPr>
              <p:cNvSpPr/>
              <p:nvPr/>
            </p:nvSpPr>
            <p:spPr>
              <a:xfrm>
                <a:off x="6196890" y="4349831"/>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2" name="Rectangle: Rounded Corners 81">
                <a:extLst>
                  <a:ext uri="{FF2B5EF4-FFF2-40B4-BE49-F238E27FC236}">
                    <a16:creationId xmlns:a16="http://schemas.microsoft.com/office/drawing/2014/main" id="{66718B32-55B5-CC41-ABFC-DD34452107B0}"/>
                  </a:ext>
                </a:extLst>
              </p:cNvPr>
              <p:cNvSpPr/>
              <p:nvPr/>
            </p:nvSpPr>
            <p:spPr>
              <a:xfrm>
                <a:off x="6426566" y="434339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3" name="Rectangle: Rounded Corners 82">
                <a:extLst>
                  <a:ext uri="{FF2B5EF4-FFF2-40B4-BE49-F238E27FC236}">
                    <a16:creationId xmlns:a16="http://schemas.microsoft.com/office/drawing/2014/main" id="{36217EDC-6E90-1149-9D50-51618FE12ED8}"/>
                  </a:ext>
                </a:extLst>
              </p:cNvPr>
              <p:cNvSpPr/>
              <p:nvPr/>
            </p:nvSpPr>
            <p:spPr>
              <a:xfrm>
                <a:off x="6656242" y="435520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4" name="Rectangle: Rounded Corners 83">
                <a:extLst>
                  <a:ext uri="{FF2B5EF4-FFF2-40B4-BE49-F238E27FC236}">
                    <a16:creationId xmlns:a16="http://schemas.microsoft.com/office/drawing/2014/main" id="{B5FAA7A0-66FE-184E-B574-1A6BD1F9FF74}"/>
                  </a:ext>
                </a:extLst>
              </p:cNvPr>
              <p:cNvSpPr/>
              <p:nvPr/>
            </p:nvSpPr>
            <p:spPr>
              <a:xfrm>
                <a:off x="6885918" y="436700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Rectangle: Rounded Corners 84">
                <a:extLst>
                  <a:ext uri="{FF2B5EF4-FFF2-40B4-BE49-F238E27FC236}">
                    <a16:creationId xmlns:a16="http://schemas.microsoft.com/office/drawing/2014/main" id="{5A975D05-DFC2-AC4D-A28F-FEFE224EAF67}"/>
                  </a:ext>
                </a:extLst>
              </p:cNvPr>
              <p:cNvSpPr/>
              <p:nvPr/>
            </p:nvSpPr>
            <p:spPr>
              <a:xfrm>
                <a:off x="7115594" y="437881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Rectangle: Rounded Corners 85">
                <a:extLst>
                  <a:ext uri="{FF2B5EF4-FFF2-40B4-BE49-F238E27FC236}">
                    <a16:creationId xmlns:a16="http://schemas.microsoft.com/office/drawing/2014/main" id="{85329E5A-059C-2B43-98CB-492CA0AF479A}"/>
                  </a:ext>
                </a:extLst>
              </p:cNvPr>
              <p:cNvSpPr/>
              <p:nvPr/>
            </p:nvSpPr>
            <p:spPr>
              <a:xfrm>
                <a:off x="7345270" y="439061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Rectangle: Rounded Corners 86">
                <a:extLst>
                  <a:ext uri="{FF2B5EF4-FFF2-40B4-BE49-F238E27FC236}">
                    <a16:creationId xmlns:a16="http://schemas.microsoft.com/office/drawing/2014/main" id="{4880411A-CF66-FE4D-B92C-1423F8303A40}"/>
                  </a:ext>
                </a:extLst>
              </p:cNvPr>
              <p:cNvSpPr/>
              <p:nvPr/>
            </p:nvSpPr>
            <p:spPr>
              <a:xfrm>
                <a:off x="7574946" y="440242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Rectangle: Rounded Corners 87">
                <a:extLst>
                  <a:ext uri="{FF2B5EF4-FFF2-40B4-BE49-F238E27FC236}">
                    <a16:creationId xmlns:a16="http://schemas.microsoft.com/office/drawing/2014/main" id="{53CD70D3-6EAF-C942-8C0E-7F8D6E8E00F6}"/>
                  </a:ext>
                </a:extLst>
              </p:cNvPr>
              <p:cNvSpPr/>
              <p:nvPr/>
            </p:nvSpPr>
            <p:spPr>
              <a:xfrm>
                <a:off x="7804622" y="441422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Rectangle: Rounded Corners 88">
                <a:extLst>
                  <a:ext uri="{FF2B5EF4-FFF2-40B4-BE49-F238E27FC236}">
                    <a16:creationId xmlns:a16="http://schemas.microsoft.com/office/drawing/2014/main" id="{05B79311-8B0A-1B43-8A61-0E65CFF863A9}"/>
                  </a:ext>
                </a:extLst>
              </p:cNvPr>
              <p:cNvSpPr/>
              <p:nvPr/>
            </p:nvSpPr>
            <p:spPr>
              <a:xfrm>
                <a:off x="8034298" y="442603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Rectangle: Rounded Corners 89">
                <a:extLst>
                  <a:ext uri="{FF2B5EF4-FFF2-40B4-BE49-F238E27FC236}">
                    <a16:creationId xmlns:a16="http://schemas.microsoft.com/office/drawing/2014/main" id="{2139CE30-BCD5-E849-93F1-E3579388397A}"/>
                  </a:ext>
                </a:extLst>
              </p:cNvPr>
              <p:cNvSpPr/>
              <p:nvPr/>
            </p:nvSpPr>
            <p:spPr>
              <a:xfrm>
                <a:off x="8263974" y="443783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1" name="Rectangle: Rounded Corners 90">
                <a:extLst>
                  <a:ext uri="{FF2B5EF4-FFF2-40B4-BE49-F238E27FC236}">
                    <a16:creationId xmlns:a16="http://schemas.microsoft.com/office/drawing/2014/main" id="{A1723999-75CA-8A40-B118-FA4B101B04FA}"/>
                  </a:ext>
                </a:extLst>
              </p:cNvPr>
              <p:cNvSpPr/>
              <p:nvPr/>
            </p:nvSpPr>
            <p:spPr>
              <a:xfrm>
                <a:off x="8473259" y="4432466"/>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Rectangle: Rounded Corners 91">
                <a:extLst>
                  <a:ext uri="{FF2B5EF4-FFF2-40B4-BE49-F238E27FC236}">
                    <a16:creationId xmlns:a16="http://schemas.microsoft.com/office/drawing/2014/main" id="{1AB0E1EC-45E9-5F4B-9D0E-06B924F08B36}"/>
                  </a:ext>
                </a:extLst>
              </p:cNvPr>
              <p:cNvSpPr/>
              <p:nvPr/>
            </p:nvSpPr>
            <p:spPr>
              <a:xfrm>
                <a:off x="8682544" y="4443209"/>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58" name="Group 57">
              <a:extLst>
                <a:ext uri="{FF2B5EF4-FFF2-40B4-BE49-F238E27FC236}">
                  <a16:creationId xmlns:a16="http://schemas.microsoft.com/office/drawing/2014/main" id="{963B4499-0461-7740-94DA-C9F3972AF664}"/>
                </a:ext>
              </a:extLst>
            </p:cNvPr>
            <p:cNvGrpSpPr/>
            <p:nvPr/>
          </p:nvGrpSpPr>
          <p:grpSpPr>
            <a:xfrm>
              <a:off x="5682843" y="2876270"/>
              <a:ext cx="3122085" cy="299434"/>
              <a:chOff x="5727884" y="4343398"/>
              <a:chExt cx="3122085" cy="299434"/>
            </a:xfrm>
          </p:grpSpPr>
          <p:sp>
            <p:nvSpPr>
              <p:cNvPr id="75" name="Rectangle: Rounded Corners 93">
                <a:extLst>
                  <a:ext uri="{FF2B5EF4-FFF2-40B4-BE49-F238E27FC236}">
                    <a16:creationId xmlns:a16="http://schemas.microsoft.com/office/drawing/2014/main" id="{4C0C150A-20EA-3A4D-9E0F-143388FAF9CF}"/>
                  </a:ext>
                </a:extLst>
              </p:cNvPr>
              <p:cNvSpPr/>
              <p:nvPr/>
            </p:nvSpPr>
            <p:spPr>
              <a:xfrm>
                <a:off x="5727884" y="436700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Rounded Corners 94">
                <a:extLst>
                  <a:ext uri="{FF2B5EF4-FFF2-40B4-BE49-F238E27FC236}">
                    <a16:creationId xmlns:a16="http://schemas.microsoft.com/office/drawing/2014/main" id="{72E72ED1-EFD9-3C48-8938-9FCFB478D340}"/>
                  </a:ext>
                </a:extLst>
              </p:cNvPr>
              <p:cNvSpPr/>
              <p:nvPr/>
            </p:nvSpPr>
            <p:spPr>
              <a:xfrm>
                <a:off x="5967214" y="4378812"/>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Rounded Corners 95">
                <a:extLst>
                  <a:ext uri="{FF2B5EF4-FFF2-40B4-BE49-F238E27FC236}">
                    <a16:creationId xmlns:a16="http://schemas.microsoft.com/office/drawing/2014/main" id="{64082CBA-4D3E-0749-ADB5-0DE6A5F10429}"/>
                  </a:ext>
                </a:extLst>
              </p:cNvPr>
              <p:cNvSpPr/>
              <p:nvPr/>
            </p:nvSpPr>
            <p:spPr>
              <a:xfrm>
                <a:off x="6196890" y="4349831"/>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Rectangle: Rounded Corners 96">
                <a:extLst>
                  <a:ext uri="{FF2B5EF4-FFF2-40B4-BE49-F238E27FC236}">
                    <a16:creationId xmlns:a16="http://schemas.microsoft.com/office/drawing/2014/main" id="{FAEA531C-2928-3144-9FB6-F3E440CF3B15}"/>
                  </a:ext>
                </a:extLst>
              </p:cNvPr>
              <p:cNvSpPr/>
              <p:nvPr/>
            </p:nvSpPr>
            <p:spPr>
              <a:xfrm>
                <a:off x="6426566" y="434339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Rounded Corners 97">
                <a:extLst>
                  <a:ext uri="{FF2B5EF4-FFF2-40B4-BE49-F238E27FC236}">
                    <a16:creationId xmlns:a16="http://schemas.microsoft.com/office/drawing/2014/main" id="{EAD08D57-B13B-E443-B2CD-191559C80DED}"/>
                  </a:ext>
                </a:extLst>
              </p:cNvPr>
              <p:cNvSpPr/>
              <p:nvPr/>
            </p:nvSpPr>
            <p:spPr>
              <a:xfrm>
                <a:off x="6656242" y="435520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Rounded Corners 98">
                <a:extLst>
                  <a:ext uri="{FF2B5EF4-FFF2-40B4-BE49-F238E27FC236}">
                    <a16:creationId xmlns:a16="http://schemas.microsoft.com/office/drawing/2014/main" id="{12861989-ADB9-7247-A996-65F444BB8FE8}"/>
                  </a:ext>
                </a:extLst>
              </p:cNvPr>
              <p:cNvSpPr/>
              <p:nvPr/>
            </p:nvSpPr>
            <p:spPr>
              <a:xfrm>
                <a:off x="6885918" y="436700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Rectangle: Rounded Corners 99">
                <a:extLst>
                  <a:ext uri="{FF2B5EF4-FFF2-40B4-BE49-F238E27FC236}">
                    <a16:creationId xmlns:a16="http://schemas.microsoft.com/office/drawing/2014/main" id="{77E3574A-7229-B34C-804B-9BEFB9DF9690}"/>
                  </a:ext>
                </a:extLst>
              </p:cNvPr>
              <p:cNvSpPr/>
              <p:nvPr/>
            </p:nvSpPr>
            <p:spPr>
              <a:xfrm>
                <a:off x="7115594" y="437881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Rounded Corners 100">
                <a:extLst>
                  <a:ext uri="{FF2B5EF4-FFF2-40B4-BE49-F238E27FC236}">
                    <a16:creationId xmlns:a16="http://schemas.microsoft.com/office/drawing/2014/main" id="{21A40AA9-5CA0-2840-A887-51223154EB2C}"/>
                  </a:ext>
                </a:extLst>
              </p:cNvPr>
              <p:cNvSpPr/>
              <p:nvPr/>
            </p:nvSpPr>
            <p:spPr>
              <a:xfrm>
                <a:off x="7345270" y="439061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Rounded Corners 101">
                <a:extLst>
                  <a:ext uri="{FF2B5EF4-FFF2-40B4-BE49-F238E27FC236}">
                    <a16:creationId xmlns:a16="http://schemas.microsoft.com/office/drawing/2014/main" id="{AD3701C2-2C46-C346-81B0-5B313FF48806}"/>
                  </a:ext>
                </a:extLst>
              </p:cNvPr>
              <p:cNvSpPr/>
              <p:nvPr/>
            </p:nvSpPr>
            <p:spPr>
              <a:xfrm>
                <a:off x="7574946" y="440242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4" name="Rectangle: Rounded Corners 102">
                <a:extLst>
                  <a:ext uri="{FF2B5EF4-FFF2-40B4-BE49-F238E27FC236}">
                    <a16:creationId xmlns:a16="http://schemas.microsoft.com/office/drawing/2014/main" id="{87466ECD-6DFF-3E41-937D-E57FB0316C0B}"/>
                  </a:ext>
                </a:extLst>
              </p:cNvPr>
              <p:cNvSpPr/>
              <p:nvPr/>
            </p:nvSpPr>
            <p:spPr>
              <a:xfrm>
                <a:off x="7804622" y="441422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Rounded Corners 103">
                <a:extLst>
                  <a:ext uri="{FF2B5EF4-FFF2-40B4-BE49-F238E27FC236}">
                    <a16:creationId xmlns:a16="http://schemas.microsoft.com/office/drawing/2014/main" id="{09B29352-73A9-E846-8445-3686F65F25D7}"/>
                  </a:ext>
                </a:extLst>
              </p:cNvPr>
              <p:cNvSpPr/>
              <p:nvPr/>
            </p:nvSpPr>
            <p:spPr>
              <a:xfrm>
                <a:off x="8034298" y="442603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Rounded Corners 104">
                <a:extLst>
                  <a:ext uri="{FF2B5EF4-FFF2-40B4-BE49-F238E27FC236}">
                    <a16:creationId xmlns:a16="http://schemas.microsoft.com/office/drawing/2014/main" id="{B69D5B33-8B2F-2D48-9F0E-9CDAB16A0797}"/>
                  </a:ext>
                </a:extLst>
              </p:cNvPr>
              <p:cNvSpPr/>
              <p:nvPr/>
            </p:nvSpPr>
            <p:spPr>
              <a:xfrm>
                <a:off x="8263974" y="443783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7" name="Rectangle: Rounded Corners 105">
                <a:extLst>
                  <a:ext uri="{FF2B5EF4-FFF2-40B4-BE49-F238E27FC236}">
                    <a16:creationId xmlns:a16="http://schemas.microsoft.com/office/drawing/2014/main" id="{77229063-AD61-9A4A-97F0-C851ED374631}"/>
                  </a:ext>
                </a:extLst>
              </p:cNvPr>
              <p:cNvSpPr/>
              <p:nvPr/>
            </p:nvSpPr>
            <p:spPr>
              <a:xfrm>
                <a:off x="8473259" y="4432466"/>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Rectangle: Rounded Corners 106">
                <a:extLst>
                  <a:ext uri="{FF2B5EF4-FFF2-40B4-BE49-F238E27FC236}">
                    <a16:creationId xmlns:a16="http://schemas.microsoft.com/office/drawing/2014/main" id="{D547BE24-4F27-6542-B59D-02961B28C2C0}"/>
                  </a:ext>
                </a:extLst>
              </p:cNvPr>
              <p:cNvSpPr/>
              <p:nvPr/>
            </p:nvSpPr>
            <p:spPr>
              <a:xfrm>
                <a:off x="8682544" y="4443209"/>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59" name="Group 58">
              <a:extLst>
                <a:ext uri="{FF2B5EF4-FFF2-40B4-BE49-F238E27FC236}">
                  <a16:creationId xmlns:a16="http://schemas.microsoft.com/office/drawing/2014/main" id="{88341C14-C5EB-0A4E-875D-E9C8E6832F00}"/>
                </a:ext>
              </a:extLst>
            </p:cNvPr>
            <p:cNvGrpSpPr/>
            <p:nvPr/>
          </p:nvGrpSpPr>
          <p:grpSpPr>
            <a:xfrm rot="10800000">
              <a:off x="5725740" y="2627809"/>
              <a:ext cx="3122085" cy="299434"/>
              <a:chOff x="5727884" y="4343398"/>
              <a:chExt cx="3122085" cy="299434"/>
            </a:xfrm>
          </p:grpSpPr>
          <p:sp>
            <p:nvSpPr>
              <p:cNvPr id="61" name="Rectangle: Rounded Corners 108">
                <a:extLst>
                  <a:ext uri="{FF2B5EF4-FFF2-40B4-BE49-F238E27FC236}">
                    <a16:creationId xmlns:a16="http://schemas.microsoft.com/office/drawing/2014/main" id="{B4F90461-1669-124A-9E42-5DE7CDC58332}"/>
                  </a:ext>
                </a:extLst>
              </p:cNvPr>
              <p:cNvSpPr/>
              <p:nvPr/>
            </p:nvSpPr>
            <p:spPr>
              <a:xfrm>
                <a:off x="5727884" y="436700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Rectangle: Rounded Corners 109">
                <a:extLst>
                  <a:ext uri="{FF2B5EF4-FFF2-40B4-BE49-F238E27FC236}">
                    <a16:creationId xmlns:a16="http://schemas.microsoft.com/office/drawing/2014/main" id="{89A1D162-85CC-8F45-84BB-DCF4BA8CE0C4}"/>
                  </a:ext>
                </a:extLst>
              </p:cNvPr>
              <p:cNvSpPr/>
              <p:nvPr/>
            </p:nvSpPr>
            <p:spPr>
              <a:xfrm>
                <a:off x="5967214" y="4378812"/>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Rectangle: Rounded Corners 110">
                <a:extLst>
                  <a:ext uri="{FF2B5EF4-FFF2-40B4-BE49-F238E27FC236}">
                    <a16:creationId xmlns:a16="http://schemas.microsoft.com/office/drawing/2014/main" id="{4064C468-BF1B-7F49-87A3-49E648AFC9FD}"/>
                  </a:ext>
                </a:extLst>
              </p:cNvPr>
              <p:cNvSpPr/>
              <p:nvPr/>
            </p:nvSpPr>
            <p:spPr>
              <a:xfrm>
                <a:off x="6196890" y="4349831"/>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Rectangle: Rounded Corners 111">
                <a:extLst>
                  <a:ext uri="{FF2B5EF4-FFF2-40B4-BE49-F238E27FC236}">
                    <a16:creationId xmlns:a16="http://schemas.microsoft.com/office/drawing/2014/main" id="{2CA1D3A9-F35F-454C-85FA-BEE83CA4399E}"/>
                  </a:ext>
                </a:extLst>
              </p:cNvPr>
              <p:cNvSpPr/>
              <p:nvPr/>
            </p:nvSpPr>
            <p:spPr>
              <a:xfrm>
                <a:off x="6426566" y="434339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Rectangle: Rounded Corners 112">
                <a:extLst>
                  <a:ext uri="{FF2B5EF4-FFF2-40B4-BE49-F238E27FC236}">
                    <a16:creationId xmlns:a16="http://schemas.microsoft.com/office/drawing/2014/main" id="{A678CBA8-E14C-0A41-9789-5DB8E7474B1F}"/>
                  </a:ext>
                </a:extLst>
              </p:cNvPr>
              <p:cNvSpPr/>
              <p:nvPr/>
            </p:nvSpPr>
            <p:spPr>
              <a:xfrm>
                <a:off x="6656242" y="435520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Rectangle: Rounded Corners 113">
                <a:extLst>
                  <a:ext uri="{FF2B5EF4-FFF2-40B4-BE49-F238E27FC236}">
                    <a16:creationId xmlns:a16="http://schemas.microsoft.com/office/drawing/2014/main" id="{FFB606F5-2649-004F-BC2F-224753D8672E}"/>
                  </a:ext>
                </a:extLst>
              </p:cNvPr>
              <p:cNvSpPr/>
              <p:nvPr/>
            </p:nvSpPr>
            <p:spPr>
              <a:xfrm>
                <a:off x="6885918" y="436700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Rectangle: Rounded Corners 114">
                <a:extLst>
                  <a:ext uri="{FF2B5EF4-FFF2-40B4-BE49-F238E27FC236}">
                    <a16:creationId xmlns:a16="http://schemas.microsoft.com/office/drawing/2014/main" id="{94F89D49-0EF5-2D4F-B6DE-372CEF9C80DA}"/>
                  </a:ext>
                </a:extLst>
              </p:cNvPr>
              <p:cNvSpPr/>
              <p:nvPr/>
            </p:nvSpPr>
            <p:spPr>
              <a:xfrm>
                <a:off x="7115594" y="437881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Rectangle: Rounded Corners 115">
                <a:extLst>
                  <a:ext uri="{FF2B5EF4-FFF2-40B4-BE49-F238E27FC236}">
                    <a16:creationId xmlns:a16="http://schemas.microsoft.com/office/drawing/2014/main" id="{3BB162E3-D130-BF45-BBC6-DE703EBB198D}"/>
                  </a:ext>
                </a:extLst>
              </p:cNvPr>
              <p:cNvSpPr/>
              <p:nvPr/>
            </p:nvSpPr>
            <p:spPr>
              <a:xfrm>
                <a:off x="7345270" y="439061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Rectangle: Rounded Corners 116">
                <a:extLst>
                  <a:ext uri="{FF2B5EF4-FFF2-40B4-BE49-F238E27FC236}">
                    <a16:creationId xmlns:a16="http://schemas.microsoft.com/office/drawing/2014/main" id="{46ED4AA2-4840-7643-A77E-230CB62A7D4B}"/>
                  </a:ext>
                </a:extLst>
              </p:cNvPr>
              <p:cNvSpPr/>
              <p:nvPr/>
            </p:nvSpPr>
            <p:spPr>
              <a:xfrm>
                <a:off x="7574946" y="440242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Rectangle: Rounded Corners 117">
                <a:extLst>
                  <a:ext uri="{FF2B5EF4-FFF2-40B4-BE49-F238E27FC236}">
                    <a16:creationId xmlns:a16="http://schemas.microsoft.com/office/drawing/2014/main" id="{FDAA88D8-1ABE-5643-B91A-7EF8CAE4F8E1}"/>
                  </a:ext>
                </a:extLst>
              </p:cNvPr>
              <p:cNvSpPr/>
              <p:nvPr/>
            </p:nvSpPr>
            <p:spPr>
              <a:xfrm>
                <a:off x="7804622" y="441422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Rectangle: Rounded Corners 118">
                <a:extLst>
                  <a:ext uri="{FF2B5EF4-FFF2-40B4-BE49-F238E27FC236}">
                    <a16:creationId xmlns:a16="http://schemas.microsoft.com/office/drawing/2014/main" id="{85FF60EE-4981-BC49-91EA-3772F1065A10}"/>
                  </a:ext>
                </a:extLst>
              </p:cNvPr>
              <p:cNvSpPr/>
              <p:nvPr/>
            </p:nvSpPr>
            <p:spPr>
              <a:xfrm>
                <a:off x="8034298" y="4426033"/>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2" name="Rectangle: Rounded Corners 119">
                <a:extLst>
                  <a:ext uri="{FF2B5EF4-FFF2-40B4-BE49-F238E27FC236}">
                    <a16:creationId xmlns:a16="http://schemas.microsoft.com/office/drawing/2014/main" id="{FC4E2E04-E06B-2042-9E73-61D40058545C}"/>
                  </a:ext>
                </a:extLst>
              </p:cNvPr>
              <p:cNvSpPr/>
              <p:nvPr/>
            </p:nvSpPr>
            <p:spPr>
              <a:xfrm>
                <a:off x="8263974" y="4437838"/>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Rectangle: Rounded Corners 120">
                <a:extLst>
                  <a:ext uri="{FF2B5EF4-FFF2-40B4-BE49-F238E27FC236}">
                    <a16:creationId xmlns:a16="http://schemas.microsoft.com/office/drawing/2014/main" id="{D3C198D9-F113-634D-B947-CE9D7E1479E4}"/>
                  </a:ext>
                </a:extLst>
              </p:cNvPr>
              <p:cNvSpPr/>
              <p:nvPr/>
            </p:nvSpPr>
            <p:spPr>
              <a:xfrm>
                <a:off x="8473259" y="4432466"/>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Rectangle: Rounded Corners 121">
                <a:extLst>
                  <a:ext uri="{FF2B5EF4-FFF2-40B4-BE49-F238E27FC236}">
                    <a16:creationId xmlns:a16="http://schemas.microsoft.com/office/drawing/2014/main" id="{9B75A43A-E3E0-F84E-A7A1-2A1FD46236F4}"/>
                  </a:ext>
                </a:extLst>
              </p:cNvPr>
              <p:cNvSpPr/>
              <p:nvPr/>
            </p:nvSpPr>
            <p:spPr>
              <a:xfrm>
                <a:off x="8682544" y="4443209"/>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60" name="Rectangle: Rounded Corners 129">
              <a:extLst>
                <a:ext uri="{FF2B5EF4-FFF2-40B4-BE49-F238E27FC236}">
                  <a16:creationId xmlns:a16="http://schemas.microsoft.com/office/drawing/2014/main" id="{302BD50D-D848-3744-A85F-BAEA40EB7883}"/>
                </a:ext>
              </a:extLst>
            </p:cNvPr>
            <p:cNvSpPr/>
            <p:nvPr/>
          </p:nvSpPr>
          <p:spPr>
            <a:xfrm rot="10800000">
              <a:off x="5734320" y="1442434"/>
              <a:ext cx="167425" cy="199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3" name="Rectangle 172">
            <a:extLst>
              <a:ext uri="{FF2B5EF4-FFF2-40B4-BE49-F238E27FC236}">
                <a16:creationId xmlns:a16="http://schemas.microsoft.com/office/drawing/2014/main" id="{79D563EC-5F88-6C40-9437-FE37816001FF}"/>
              </a:ext>
            </a:extLst>
          </p:cNvPr>
          <p:cNvSpPr/>
          <p:nvPr/>
        </p:nvSpPr>
        <p:spPr>
          <a:xfrm>
            <a:off x="6361222" y="2688900"/>
            <a:ext cx="443588" cy="5547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4" name="Rectangle: Rounded Corners 132">
            <a:extLst>
              <a:ext uri="{FF2B5EF4-FFF2-40B4-BE49-F238E27FC236}">
                <a16:creationId xmlns:a16="http://schemas.microsoft.com/office/drawing/2014/main" id="{687AEB3C-7EFE-1A49-A873-4F389FA802C0}"/>
              </a:ext>
            </a:extLst>
          </p:cNvPr>
          <p:cNvSpPr/>
          <p:nvPr/>
        </p:nvSpPr>
        <p:spPr>
          <a:xfrm rot="10800000">
            <a:off x="6320734" y="2521240"/>
            <a:ext cx="93572" cy="111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75" name="Straight Arrow Connector 174">
            <a:extLst>
              <a:ext uri="{FF2B5EF4-FFF2-40B4-BE49-F238E27FC236}">
                <a16:creationId xmlns:a16="http://schemas.microsoft.com/office/drawing/2014/main" id="{451A40C3-4D59-5741-B895-32C8EEB9EC79}"/>
              </a:ext>
            </a:extLst>
          </p:cNvPr>
          <p:cNvCxnSpPr>
            <a:stCxn id="48" idx="1"/>
            <a:endCxn id="44" idx="3"/>
          </p:cNvCxnSpPr>
          <p:nvPr/>
        </p:nvCxnSpPr>
        <p:spPr>
          <a:xfrm flipV="1">
            <a:off x="5839381" y="2669104"/>
            <a:ext cx="200641" cy="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F90B8266-B33E-2E4C-9610-DD7947139A4C}"/>
              </a:ext>
            </a:extLst>
          </p:cNvPr>
          <p:cNvCxnSpPr>
            <a:cxnSpLocks/>
          </p:cNvCxnSpPr>
          <p:nvPr/>
        </p:nvCxnSpPr>
        <p:spPr>
          <a:xfrm>
            <a:off x="6414307" y="3041591"/>
            <a:ext cx="34190" cy="48135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7" name="Oval 176">
            <a:extLst>
              <a:ext uri="{FF2B5EF4-FFF2-40B4-BE49-F238E27FC236}">
                <a16:creationId xmlns:a16="http://schemas.microsoft.com/office/drawing/2014/main" id="{3DF3D41F-E579-6346-BE81-7BC6E886ED9E}"/>
              </a:ext>
            </a:extLst>
          </p:cNvPr>
          <p:cNvSpPr/>
          <p:nvPr/>
        </p:nvSpPr>
        <p:spPr>
          <a:xfrm>
            <a:off x="5316531" y="1710503"/>
            <a:ext cx="3972599" cy="3516131"/>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8" name="Chord 177">
            <a:extLst>
              <a:ext uri="{FF2B5EF4-FFF2-40B4-BE49-F238E27FC236}">
                <a16:creationId xmlns:a16="http://schemas.microsoft.com/office/drawing/2014/main" id="{77CE2B5C-1517-6242-847B-482B182E3B22}"/>
              </a:ext>
            </a:extLst>
          </p:cNvPr>
          <p:cNvSpPr/>
          <p:nvPr/>
        </p:nvSpPr>
        <p:spPr>
          <a:xfrm rot="3186886">
            <a:off x="5692608" y="2234808"/>
            <a:ext cx="199973" cy="173311"/>
          </a:xfrm>
          <a:prstGeom prst="chor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9" name="Partial Circle 144">
            <a:extLst>
              <a:ext uri="{FF2B5EF4-FFF2-40B4-BE49-F238E27FC236}">
                <a16:creationId xmlns:a16="http://schemas.microsoft.com/office/drawing/2014/main" id="{AD7650EC-DDA7-114B-AAF5-E90F9D9795C1}"/>
              </a:ext>
            </a:extLst>
          </p:cNvPr>
          <p:cNvSpPr/>
          <p:nvPr/>
        </p:nvSpPr>
        <p:spPr>
          <a:xfrm rot="11035247">
            <a:off x="7095250" y="2162972"/>
            <a:ext cx="347198" cy="257395"/>
          </a:xfrm>
          <a:prstGeom prst="pie">
            <a:avLst>
              <a:gd name="adj1" fmla="val 4302437"/>
              <a:gd name="adj2" fmla="val 1620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80" name="Freeform: Shape 145">
            <a:extLst>
              <a:ext uri="{FF2B5EF4-FFF2-40B4-BE49-F238E27FC236}">
                <a16:creationId xmlns:a16="http://schemas.microsoft.com/office/drawing/2014/main" id="{0C5ECC0C-CBF9-E64A-A26D-E340240D9E3C}"/>
              </a:ext>
            </a:extLst>
          </p:cNvPr>
          <p:cNvSpPr/>
          <p:nvPr/>
        </p:nvSpPr>
        <p:spPr>
          <a:xfrm>
            <a:off x="5760028" y="2261134"/>
            <a:ext cx="1534916" cy="315515"/>
          </a:xfrm>
          <a:custGeom>
            <a:avLst/>
            <a:gdLst>
              <a:gd name="connsiteX0" fmla="*/ 2746388 w 2746388"/>
              <a:gd name="connsiteY0" fmla="*/ 0 h 564543"/>
              <a:gd name="connsiteX1" fmla="*/ 321240 w 2746388"/>
              <a:gd name="connsiteY1" fmla="*/ 286247 h 564543"/>
              <a:gd name="connsiteX2" fmla="*/ 27042 w 2746388"/>
              <a:gd name="connsiteY2" fmla="*/ 564543 h 564543"/>
              <a:gd name="connsiteX3" fmla="*/ 27042 w 2746388"/>
              <a:gd name="connsiteY3" fmla="*/ 564543 h 564543"/>
            </a:gdLst>
            <a:ahLst/>
            <a:cxnLst>
              <a:cxn ang="0">
                <a:pos x="connsiteX0" y="connsiteY0"/>
              </a:cxn>
              <a:cxn ang="0">
                <a:pos x="connsiteX1" y="connsiteY1"/>
              </a:cxn>
              <a:cxn ang="0">
                <a:pos x="connsiteX2" y="connsiteY2"/>
              </a:cxn>
              <a:cxn ang="0">
                <a:pos x="connsiteX3" y="connsiteY3"/>
              </a:cxn>
            </a:cxnLst>
            <a:rect l="l" t="t" r="r" b="b"/>
            <a:pathLst>
              <a:path w="2746388" h="564543">
                <a:moveTo>
                  <a:pt x="2746388" y="0"/>
                </a:moveTo>
                <a:cubicBezTo>
                  <a:pt x="1760426" y="96078"/>
                  <a:pt x="774464" y="192157"/>
                  <a:pt x="321240" y="286247"/>
                </a:cubicBezTo>
                <a:cubicBezTo>
                  <a:pt x="-131984" y="380338"/>
                  <a:pt x="27042" y="564543"/>
                  <a:pt x="27042" y="564543"/>
                </a:cubicBezTo>
                <a:lnTo>
                  <a:pt x="27042" y="564543"/>
                </a:lnTo>
              </a:path>
            </a:pathLst>
          </a:custGeom>
          <a:noFill/>
          <a:ln>
            <a:prstDash val="lg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1" name="Freeform: Shape 146">
            <a:extLst>
              <a:ext uri="{FF2B5EF4-FFF2-40B4-BE49-F238E27FC236}">
                <a16:creationId xmlns:a16="http://schemas.microsoft.com/office/drawing/2014/main" id="{7A309A21-0870-D84B-B610-556468DCA334}"/>
              </a:ext>
            </a:extLst>
          </p:cNvPr>
          <p:cNvSpPr/>
          <p:nvPr/>
        </p:nvSpPr>
        <p:spPr>
          <a:xfrm>
            <a:off x="5832912" y="2332236"/>
            <a:ext cx="31174" cy="235525"/>
          </a:xfrm>
          <a:custGeom>
            <a:avLst/>
            <a:gdLst>
              <a:gd name="connsiteX0" fmla="*/ 0 w 55778"/>
              <a:gd name="connsiteY0" fmla="*/ 0 h 421419"/>
              <a:gd name="connsiteX1" fmla="*/ 55659 w 55778"/>
              <a:gd name="connsiteY1" fmla="*/ 159026 h 421419"/>
              <a:gd name="connsiteX2" fmla="*/ 15903 w 55778"/>
              <a:gd name="connsiteY2" fmla="*/ 421419 h 421419"/>
              <a:gd name="connsiteX3" fmla="*/ 15903 w 55778"/>
              <a:gd name="connsiteY3" fmla="*/ 421419 h 421419"/>
            </a:gdLst>
            <a:ahLst/>
            <a:cxnLst>
              <a:cxn ang="0">
                <a:pos x="connsiteX0" y="connsiteY0"/>
              </a:cxn>
              <a:cxn ang="0">
                <a:pos x="connsiteX1" y="connsiteY1"/>
              </a:cxn>
              <a:cxn ang="0">
                <a:pos x="connsiteX2" y="connsiteY2"/>
              </a:cxn>
              <a:cxn ang="0">
                <a:pos x="connsiteX3" y="connsiteY3"/>
              </a:cxn>
            </a:cxnLst>
            <a:rect l="l" t="t" r="r" b="b"/>
            <a:pathLst>
              <a:path w="55778" h="421419">
                <a:moveTo>
                  <a:pt x="0" y="0"/>
                </a:moveTo>
                <a:cubicBezTo>
                  <a:pt x="26504" y="44395"/>
                  <a:pt x="53009" y="88790"/>
                  <a:pt x="55659" y="159026"/>
                </a:cubicBezTo>
                <a:cubicBezTo>
                  <a:pt x="58309" y="229262"/>
                  <a:pt x="15903" y="421419"/>
                  <a:pt x="15903" y="421419"/>
                </a:cubicBezTo>
                <a:lnTo>
                  <a:pt x="15903" y="421419"/>
                </a:lnTo>
              </a:path>
            </a:pathLst>
          </a:custGeom>
          <a:noFill/>
          <a:ln>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2" name="Picture 181">
            <a:extLst>
              <a:ext uri="{FF2B5EF4-FFF2-40B4-BE49-F238E27FC236}">
                <a16:creationId xmlns:a16="http://schemas.microsoft.com/office/drawing/2014/main" id="{F5727503-B065-854B-93B8-4AA08C29E4F3}"/>
              </a:ext>
            </a:extLst>
          </p:cNvPr>
          <p:cNvPicPr>
            <a:picLocks noChangeAspect="1"/>
          </p:cNvPicPr>
          <p:nvPr/>
        </p:nvPicPr>
        <p:blipFill rotWithShape="1">
          <a:blip r:embed="rId3"/>
          <a:srcRect l="2551" t="75879" r="83641" b="18145"/>
          <a:stretch/>
        </p:blipFill>
        <p:spPr>
          <a:xfrm>
            <a:off x="6160584" y="1681754"/>
            <a:ext cx="2330446" cy="325895"/>
          </a:xfrm>
          <a:prstGeom prst="rect">
            <a:avLst/>
          </a:prstGeom>
        </p:spPr>
      </p:pic>
      <p:cxnSp>
        <p:nvCxnSpPr>
          <p:cNvPr id="183" name="Straight Connector 182">
            <a:extLst>
              <a:ext uri="{FF2B5EF4-FFF2-40B4-BE49-F238E27FC236}">
                <a16:creationId xmlns:a16="http://schemas.microsoft.com/office/drawing/2014/main" id="{8F07316B-6BEB-634F-BB85-7F6622BC419E}"/>
              </a:ext>
            </a:extLst>
          </p:cNvPr>
          <p:cNvCxnSpPr/>
          <p:nvPr/>
        </p:nvCxnSpPr>
        <p:spPr>
          <a:xfrm flipH="1" flipV="1">
            <a:off x="5760028" y="2116629"/>
            <a:ext cx="161890" cy="72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8677BF8-D781-A449-97EC-0EA9FBDC6AE3}"/>
              </a:ext>
            </a:extLst>
          </p:cNvPr>
          <p:cNvCxnSpPr>
            <a:cxnSpLocks/>
          </p:cNvCxnSpPr>
          <p:nvPr/>
        </p:nvCxnSpPr>
        <p:spPr>
          <a:xfrm flipH="1" flipV="1">
            <a:off x="5745807" y="2161957"/>
            <a:ext cx="163522" cy="638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AA82512C-B8ED-F440-B14C-78A399D69E60}"/>
              </a:ext>
            </a:extLst>
          </p:cNvPr>
          <p:cNvCxnSpPr/>
          <p:nvPr/>
        </p:nvCxnSpPr>
        <p:spPr>
          <a:xfrm>
            <a:off x="6414306" y="5038550"/>
            <a:ext cx="0" cy="331068"/>
          </a:xfrm>
          <a:prstGeom prst="line">
            <a:avLst/>
          </a:prstGeom>
          <a:ln w="38100">
            <a:solidFill>
              <a:srgbClr val="AB7942"/>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FE01147-8E42-3942-BDD7-19BE8C9D533F}"/>
              </a:ext>
            </a:extLst>
          </p:cNvPr>
          <p:cNvCxnSpPr/>
          <p:nvPr/>
        </p:nvCxnSpPr>
        <p:spPr>
          <a:xfrm>
            <a:off x="8140719" y="5056325"/>
            <a:ext cx="0" cy="331068"/>
          </a:xfrm>
          <a:prstGeom prst="line">
            <a:avLst/>
          </a:prstGeom>
          <a:ln w="38100">
            <a:solidFill>
              <a:srgbClr val="AB7942"/>
            </a:solidFill>
          </a:ln>
        </p:spPr>
        <p:style>
          <a:lnRef idx="1">
            <a:schemeClr val="accent1"/>
          </a:lnRef>
          <a:fillRef idx="0">
            <a:schemeClr val="accent1"/>
          </a:fillRef>
          <a:effectRef idx="0">
            <a:schemeClr val="accent1"/>
          </a:effectRef>
          <a:fontRef idx="minor">
            <a:schemeClr val="tx1"/>
          </a:fontRef>
        </p:style>
      </p:cxnSp>
      <p:sp>
        <p:nvSpPr>
          <p:cNvPr id="187" name="Freeform: Shape 159">
            <a:extLst>
              <a:ext uri="{FF2B5EF4-FFF2-40B4-BE49-F238E27FC236}">
                <a16:creationId xmlns:a16="http://schemas.microsoft.com/office/drawing/2014/main" id="{6E95F55E-7B89-0B49-B8CF-3FFED7F11E9A}"/>
              </a:ext>
            </a:extLst>
          </p:cNvPr>
          <p:cNvSpPr/>
          <p:nvPr/>
        </p:nvSpPr>
        <p:spPr>
          <a:xfrm rot="21063028">
            <a:off x="5428520" y="4003129"/>
            <a:ext cx="666580" cy="111846"/>
          </a:xfrm>
          <a:custGeom>
            <a:avLst/>
            <a:gdLst>
              <a:gd name="connsiteX0" fmla="*/ 0 w 1192695"/>
              <a:gd name="connsiteY0" fmla="*/ 71561 h 200124"/>
              <a:gd name="connsiteX1" fmla="*/ 588396 w 1192695"/>
              <a:gd name="connsiteY1" fmla="*/ 198782 h 200124"/>
              <a:gd name="connsiteX2" fmla="*/ 1192695 w 1192695"/>
              <a:gd name="connsiteY2" fmla="*/ 0 h 200124"/>
              <a:gd name="connsiteX3" fmla="*/ 1192695 w 1192695"/>
              <a:gd name="connsiteY3" fmla="*/ 0 h 200124"/>
            </a:gdLst>
            <a:ahLst/>
            <a:cxnLst>
              <a:cxn ang="0">
                <a:pos x="connsiteX0" y="connsiteY0"/>
              </a:cxn>
              <a:cxn ang="0">
                <a:pos x="connsiteX1" y="connsiteY1"/>
              </a:cxn>
              <a:cxn ang="0">
                <a:pos x="connsiteX2" y="connsiteY2"/>
              </a:cxn>
              <a:cxn ang="0">
                <a:pos x="connsiteX3" y="connsiteY3"/>
              </a:cxn>
            </a:cxnLst>
            <a:rect l="l" t="t" r="r" b="b"/>
            <a:pathLst>
              <a:path w="1192695" h="200124">
                <a:moveTo>
                  <a:pt x="0" y="71561"/>
                </a:moveTo>
                <a:cubicBezTo>
                  <a:pt x="194807" y="141135"/>
                  <a:pt x="389614" y="210709"/>
                  <a:pt x="588396" y="198782"/>
                </a:cubicBezTo>
                <a:cubicBezTo>
                  <a:pt x="787178" y="186855"/>
                  <a:pt x="1192695" y="0"/>
                  <a:pt x="1192695" y="0"/>
                </a:cubicBezTo>
                <a:lnTo>
                  <a:pt x="1192695"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88" name="Straight Arrow Connector 187">
            <a:extLst>
              <a:ext uri="{FF2B5EF4-FFF2-40B4-BE49-F238E27FC236}">
                <a16:creationId xmlns:a16="http://schemas.microsoft.com/office/drawing/2014/main" id="{3E605948-20CC-C64C-95BA-B8CD69EEF0FF}"/>
              </a:ext>
            </a:extLst>
          </p:cNvPr>
          <p:cNvCxnSpPr>
            <a:cxnSpLocks/>
          </p:cNvCxnSpPr>
          <p:nvPr/>
        </p:nvCxnSpPr>
        <p:spPr>
          <a:xfrm>
            <a:off x="3977719" y="2261134"/>
            <a:ext cx="1952788" cy="60685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D7D35E8F-81B0-C840-BB6E-F29D05545EEC}"/>
              </a:ext>
            </a:extLst>
          </p:cNvPr>
          <p:cNvSpPr txBox="1"/>
          <p:nvPr/>
        </p:nvSpPr>
        <p:spPr>
          <a:xfrm>
            <a:off x="8183811" y="972552"/>
            <a:ext cx="3313728" cy="1200329"/>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 </a:t>
            </a:r>
            <a:r>
              <a:rPr lang="en-US" b="1" dirty="0">
                <a:latin typeface="Arial" panose="020B0604020202020204" pitchFamily="34" charset="0"/>
                <a:cs typeface="Arial" panose="020B0604020202020204" pitchFamily="34" charset="0"/>
              </a:rPr>
              <a:t>Long term memory</a:t>
            </a:r>
          </a:p>
          <a:p>
            <a:pPr marL="257175" indent="-257175">
              <a:buFont typeface="Arial" panose="020B0604020202020204" pitchFamily="34" charset="0"/>
              <a:buChar char="•"/>
            </a:pPr>
            <a:r>
              <a:rPr lang="en-US" dirty="0">
                <a:latin typeface="Arial" panose="020B0604020202020204" pitchFamily="34" charset="0"/>
                <a:cs typeface="Arial" panose="020B0604020202020204" pitchFamily="34" charset="0"/>
              </a:rPr>
              <a:t>Large capacity</a:t>
            </a:r>
          </a:p>
          <a:p>
            <a:pPr marL="257175" indent="-257175">
              <a:buFont typeface="Arial" panose="020B0604020202020204" pitchFamily="34" charset="0"/>
              <a:buChar char="•"/>
            </a:pPr>
            <a:r>
              <a:rPr lang="en-US" dirty="0">
                <a:latin typeface="Arial" panose="020B0604020202020204" pitchFamily="34" charset="0"/>
                <a:cs typeface="Arial" panose="020B0604020202020204" pitchFamily="34" charset="0"/>
              </a:rPr>
              <a:t>Long duration</a:t>
            </a:r>
          </a:p>
        </p:txBody>
      </p:sp>
      <p:sp>
        <p:nvSpPr>
          <p:cNvPr id="190" name="TextBox 189">
            <a:extLst>
              <a:ext uri="{FF2B5EF4-FFF2-40B4-BE49-F238E27FC236}">
                <a16:creationId xmlns:a16="http://schemas.microsoft.com/office/drawing/2014/main" id="{86224EB7-61B4-FC4D-A4E1-2EC77572F7E2}"/>
              </a:ext>
            </a:extLst>
          </p:cNvPr>
          <p:cNvSpPr txBox="1"/>
          <p:nvPr/>
        </p:nvSpPr>
        <p:spPr>
          <a:xfrm>
            <a:off x="1994979" y="850288"/>
            <a:ext cx="2872902" cy="461665"/>
          </a:xfrm>
          <a:prstGeom prst="rect">
            <a:avLst/>
          </a:prstGeom>
          <a:noFill/>
        </p:spPr>
        <p:txBody>
          <a:bodyPr wrap="none" rtlCol="0">
            <a:spAutoFit/>
          </a:bodyPr>
          <a:lstStyle/>
          <a:p>
            <a:r>
              <a:rPr lang="en-US" u="sng" dirty="0">
                <a:latin typeface="Arial" panose="020B0604020202020204" pitchFamily="34" charset="0"/>
                <a:cs typeface="Arial" panose="020B0604020202020204" pitchFamily="34" charset="0"/>
              </a:rPr>
              <a:t>Memory </a:t>
            </a:r>
            <a:r>
              <a:rPr lang="en-US" i="1" u="sng" dirty="0">
                <a:latin typeface="Arial" panose="020B0604020202020204" pitchFamily="34" charset="0"/>
                <a:cs typeface="Arial" panose="020B0604020202020204" pitchFamily="34" charset="0"/>
              </a:rPr>
              <a:t>(simplified)</a:t>
            </a:r>
          </a:p>
        </p:txBody>
      </p:sp>
      <p:sp>
        <p:nvSpPr>
          <p:cNvPr id="191" name="TextBox 190">
            <a:extLst>
              <a:ext uri="{FF2B5EF4-FFF2-40B4-BE49-F238E27FC236}">
                <a16:creationId xmlns:a16="http://schemas.microsoft.com/office/drawing/2014/main" id="{62AC8227-1B13-4745-83CA-62768169601B}"/>
              </a:ext>
            </a:extLst>
          </p:cNvPr>
          <p:cNvSpPr txBox="1"/>
          <p:nvPr/>
        </p:nvSpPr>
        <p:spPr>
          <a:xfrm>
            <a:off x="1145905" y="1905848"/>
            <a:ext cx="3972599" cy="1631216"/>
          </a:xfrm>
          <a:prstGeom prst="rect">
            <a:avLst/>
          </a:prstGeom>
          <a:noFill/>
        </p:spPr>
        <p:txBody>
          <a:bodyPr wrap="square" rtlCol="0">
            <a:spAutoFit/>
          </a:bodyPr>
          <a:lstStyle/>
          <a:p>
            <a:pPr marL="257175" indent="-257175">
              <a:buAutoNum type="arabicPeriod"/>
            </a:pPr>
            <a:r>
              <a:rPr lang="en-US" sz="2000" b="1" dirty="0">
                <a:latin typeface="Arial" panose="020B0604020202020204" pitchFamily="34" charset="0"/>
                <a:cs typeface="Arial" panose="020B0604020202020204" pitchFamily="34" charset="0"/>
              </a:rPr>
              <a:t>“Short-term working memory” </a:t>
            </a:r>
            <a:r>
              <a:rPr lang="en-US" sz="2000" i="1" dirty="0">
                <a:latin typeface="Arial" panose="020B0604020202020204" pitchFamily="34" charset="0"/>
                <a:cs typeface="Arial" panose="020B0604020202020204" pitchFamily="34" charset="0"/>
              </a:rPr>
              <a:t>(buffer)</a:t>
            </a:r>
          </a:p>
          <a:p>
            <a:pPr marL="257175" indent="-257175">
              <a:buFont typeface="Arial" panose="020B0604020202020204" pitchFamily="34" charset="0"/>
              <a:buChar char="•"/>
            </a:pPr>
            <a:r>
              <a:rPr lang="en-US" sz="2000" dirty="0">
                <a:latin typeface="Arial" panose="020B0604020202020204" pitchFamily="34" charset="0"/>
                <a:cs typeface="Arial" panose="020B0604020202020204" pitchFamily="34" charset="0"/>
              </a:rPr>
              <a:t>tiny capacity (5-7 items) </a:t>
            </a:r>
          </a:p>
          <a:p>
            <a:pPr marL="257175" indent="-257175">
              <a:buFont typeface="Arial" panose="020B0604020202020204" pitchFamily="34" charset="0"/>
              <a:buChar char="•"/>
            </a:pPr>
            <a:r>
              <a:rPr lang="en-US" sz="2000" dirty="0">
                <a:latin typeface="Arial" panose="020B0604020202020204" pitchFamily="34" charset="0"/>
                <a:cs typeface="Arial" panose="020B0604020202020204" pitchFamily="34" charset="0"/>
              </a:rPr>
              <a:t>time scale of minutes</a:t>
            </a:r>
          </a:p>
          <a:p>
            <a:r>
              <a:rPr lang="en-US" sz="2000" i="1" dirty="0">
                <a:latin typeface="Arial" panose="020B0604020202020204" pitchFamily="34" charset="0"/>
                <a:cs typeface="Arial" panose="020B0604020202020204" pitchFamily="34" charset="0"/>
              </a:rPr>
              <a:t>(what can pay attention to)</a:t>
            </a:r>
          </a:p>
        </p:txBody>
      </p:sp>
      <p:sp>
        <p:nvSpPr>
          <p:cNvPr id="192" name="TextBox 191">
            <a:extLst>
              <a:ext uri="{FF2B5EF4-FFF2-40B4-BE49-F238E27FC236}">
                <a16:creationId xmlns:a16="http://schemas.microsoft.com/office/drawing/2014/main" id="{09E799B3-84FC-4B4E-8BF8-C63C341B1414}"/>
              </a:ext>
            </a:extLst>
          </p:cNvPr>
          <p:cNvSpPr txBox="1"/>
          <p:nvPr/>
        </p:nvSpPr>
        <p:spPr>
          <a:xfrm>
            <a:off x="692916" y="4016511"/>
            <a:ext cx="4626996" cy="1200329"/>
          </a:xfrm>
          <a:prstGeom prst="rect">
            <a:avLst/>
          </a:prstGeom>
          <a:noFill/>
        </p:spPr>
        <p:txBody>
          <a:bodyPr wrap="square">
            <a:spAutoFit/>
          </a:bodyPr>
          <a:lstStyle/>
          <a:p>
            <a:r>
              <a:rPr lang="en-US" sz="2400" i="1" dirty="0">
                <a:latin typeface="Arial" panose="020B0604020202020204" pitchFamily="34" charset="0"/>
                <a:cs typeface="Arial" panose="020B0604020202020204" pitchFamily="34" charset="0"/>
              </a:rPr>
              <a:t>When hear or see new items, pushes out old. Not processed and into </a:t>
            </a:r>
            <a:r>
              <a:rPr lang="en-US" sz="2400" i="1" dirty="0" err="1">
                <a:latin typeface="Arial" panose="020B0604020202020204" pitchFamily="34" charset="0"/>
                <a:cs typeface="Arial" panose="020B0604020202020204" pitchFamily="34" charset="0"/>
              </a:rPr>
              <a:t>LTM</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1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3.125E-6 -4.81481E-6 C 0.0056 0.00301 0.01119 0.00602 0.01836 0.00649 C 0.02565 0.00718 0.03437 0.00533 0.0431 0.00348 " pathEditMode="relative" rAng="0" ptsTypes="AAA">
                                      <p:cBhvr>
                                        <p:cTn id="22" dur="2000" fill="hold"/>
                                        <p:tgtEl>
                                          <p:spTgt spid="48"/>
                                        </p:tgtEl>
                                        <p:attrNameLst>
                                          <p:attrName>ppt_x</p:attrName>
                                          <p:attrName>ppt_y</p:attrName>
                                        </p:attrNameLst>
                                      </p:cBhvr>
                                      <p:rCtr x="2148" y="324"/>
                                    </p:animMotion>
                                  </p:childTnLst>
                                </p:cTn>
                              </p:par>
                            </p:childTnLst>
                          </p:cTn>
                        </p:par>
                        <p:par>
                          <p:cTn id="23" fill="hold">
                            <p:stCondLst>
                              <p:cond delay="2000"/>
                            </p:stCondLst>
                            <p:childTnLst>
                              <p:par>
                                <p:cTn id="24" presetID="0" presetClass="path" presetSubtype="0" accel="50000" decel="50000" fill="hold" grpId="0" nodeType="afterEffect">
                                  <p:stCondLst>
                                    <p:cond delay="0"/>
                                  </p:stCondLst>
                                  <p:childTnLst>
                                    <p:animMotion origin="layout" path="M 2.5E-6 7.40741E-7 L 0.01028 0.19259 " pathEditMode="relative" rAng="0" ptsTypes="AA">
                                      <p:cBhvr>
                                        <p:cTn id="25" dur="2000" fill="hold"/>
                                        <p:tgtEl>
                                          <p:spTgt spid="174"/>
                                        </p:tgtEl>
                                        <p:attrNameLst>
                                          <p:attrName>ppt_x</p:attrName>
                                          <p:attrName>ppt_y</p:attrName>
                                        </p:attrNameLst>
                                      </p:cBhvr>
                                      <p:rCtr x="508" y="9630"/>
                                    </p:animMotion>
                                  </p:childTnLst>
                                </p:cTn>
                              </p:par>
                            </p:childTnLst>
                          </p:cTn>
                        </p:par>
                        <p:par>
                          <p:cTn id="26" fill="hold">
                            <p:stCondLst>
                              <p:cond delay="4000"/>
                            </p:stCondLst>
                            <p:childTnLst>
                              <p:par>
                                <p:cTn id="27" presetID="1" presetClass="entr" presetSubtype="0" fill="hold" nodeType="afterEffect">
                                  <p:stCondLst>
                                    <p:cond delay="0"/>
                                  </p:stCondLst>
                                  <p:childTnLst>
                                    <p:set>
                                      <p:cBhvr>
                                        <p:cTn id="28" dur="1" fill="hold">
                                          <p:stCondLst>
                                            <p:cond delay="0"/>
                                          </p:stCondLst>
                                        </p:cTn>
                                        <p:tgtEl>
                                          <p:spTgt spid="176"/>
                                        </p:tgtEl>
                                        <p:attrNameLst>
                                          <p:attrName>style.visibility</p:attrName>
                                        </p:attrNameLst>
                                      </p:cBhvr>
                                      <p:to>
                                        <p:strVal val="visible"/>
                                      </p:to>
                                    </p:set>
                                  </p:childTnLst>
                                </p:cTn>
                              </p:par>
                            </p:childTnLst>
                          </p:cTn>
                        </p:par>
                        <p:par>
                          <p:cTn id="29" fill="hold">
                            <p:stCondLst>
                              <p:cond delay="4000"/>
                            </p:stCondLst>
                            <p:childTnLst>
                              <p:par>
                                <p:cTn id="30" presetID="1" presetClass="entr" presetSubtype="0" fill="hold" nodeType="afterEffect">
                                  <p:stCondLst>
                                    <p:cond delay="0"/>
                                  </p:stCondLst>
                                  <p:childTnLst>
                                    <p:set>
                                      <p:cBhvr>
                                        <p:cTn id="31"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7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a:extLst>
              <a:ext uri="{FF2B5EF4-FFF2-40B4-BE49-F238E27FC236}">
                <a16:creationId xmlns:a16="http://schemas.microsoft.com/office/drawing/2014/main" id="{243DEF46-6BD0-467D-972A-78467102213F}"/>
              </a:ext>
            </a:extLst>
          </p:cNvPr>
          <p:cNvSpPr txBox="1">
            <a:spLocks noChangeArrowheads="1"/>
          </p:cNvSpPr>
          <p:nvPr/>
        </p:nvSpPr>
        <p:spPr bwMode="auto">
          <a:xfrm>
            <a:off x="1874032" y="240468"/>
            <a:ext cx="8359775" cy="938719"/>
          </a:xfrm>
          <a:prstGeom prst="rect">
            <a:avLst/>
          </a:prstGeom>
          <a:noFill/>
          <a:ln w="9525">
            <a:noFill/>
            <a:miter lim="800000"/>
            <a:headEnd/>
            <a:tailEnd/>
          </a:ln>
        </p:spPr>
        <p:txBody>
          <a:bodyPr>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Source Sans Pro" charset="0"/>
                <a:ea typeface="ＭＳ Ｐゴシック" charset="0"/>
                <a:cs typeface="Arial" charset="0"/>
              </a:rPr>
              <a:t>Designing thinking practice activities</a:t>
            </a:r>
          </a:p>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Source Sans Pro" charset="0"/>
              <a:ea typeface="ＭＳ Ｐゴシック" charset="0"/>
              <a:cs typeface="Arial" charset="0"/>
            </a:endParaRPr>
          </a:p>
        </p:txBody>
      </p:sp>
      <p:sp>
        <p:nvSpPr>
          <p:cNvPr id="3" name="TextBox 2">
            <a:extLst>
              <a:ext uri="{FF2B5EF4-FFF2-40B4-BE49-F238E27FC236}">
                <a16:creationId xmlns:a16="http://schemas.microsoft.com/office/drawing/2014/main" id="{2056E5A5-4562-477C-BC80-2002DBDFAF82}"/>
              </a:ext>
            </a:extLst>
          </p:cNvPr>
          <p:cNvSpPr txBox="1">
            <a:spLocks noChangeArrowheads="1"/>
          </p:cNvSpPr>
          <p:nvPr/>
        </p:nvSpPr>
        <p:spPr bwMode="auto">
          <a:xfrm>
            <a:off x="637308" y="934657"/>
            <a:ext cx="11092874" cy="3190361"/>
          </a:xfrm>
          <a:prstGeom prst="rect">
            <a:avLst/>
          </a:prstGeom>
          <a:noFill/>
          <a:ln w="9525">
            <a:noFill/>
            <a:miter lim="800000"/>
            <a:headEnd/>
            <a:tailEnd/>
          </a:ln>
        </p:spPr>
        <p:txBody>
          <a:bodyPr wrap="square">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933" b="0" i="1"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Brain constraints:</a:t>
            </a: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9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 1) working memory has limit 5-7 new items.</a:t>
            </a: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9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Additional items reduce processing &amp; learning. </a:t>
            </a:r>
          </a:p>
          <a:p>
            <a:pPr marL="182880" marR="0" lvl="0" indent="-457200" algn="l" defTabSz="609585" rtl="0" eaLnBrk="1" fontAlgn="base" latinLnBrk="0" hangingPunct="1">
              <a:lnSpc>
                <a:spcPct val="100000"/>
              </a:lnSpc>
              <a:spcBef>
                <a:spcPct val="0"/>
              </a:spcBef>
              <a:spcAft>
                <a:spcPct val="0"/>
              </a:spcAft>
              <a:buClrTx/>
              <a:buSzPct val="91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Split attention (checking email, ...)—learning disaster </a:t>
            </a:r>
            <a:r>
              <a:rPr kumimoji="0" lang="en-US" sz="2800" b="1"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charset="0"/>
                <a:cs typeface="Calibri" panose="020F0502020204030204" pitchFamily="34" charset="0"/>
              </a:rPr>
              <a:t>(worse online!)</a:t>
            </a:r>
          </a:p>
          <a:p>
            <a:pPr marL="182880" marR="0" lvl="0" indent="-457200" algn="l" defTabSz="609585" rtl="0" eaLnBrk="1" fontAlgn="base" latinLnBrk="0" hangingPunct="1">
              <a:lnSpc>
                <a:spcPct val="100000"/>
              </a:lnSpc>
              <a:spcBef>
                <a:spcPct val="0"/>
              </a:spcBef>
              <a:spcAft>
                <a:spcPct val="0"/>
              </a:spcAft>
              <a:buClrTx/>
              <a:buSzPct val="91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Jargon, nice picture, interesting little digression or joke </a:t>
            </a:r>
            <a:r>
              <a:rPr kumimoji="0" lang="en-US" sz="2800" b="0" i="0" u="sng"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actually hurts learning.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 </a:t>
            </a:r>
          </a:p>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9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endParaRPr>
          </a:p>
        </p:txBody>
      </p:sp>
      <p:sp>
        <p:nvSpPr>
          <p:cNvPr id="5" name="TextBox 4">
            <a:extLst>
              <a:ext uri="{FF2B5EF4-FFF2-40B4-BE49-F238E27FC236}">
                <a16:creationId xmlns:a16="http://schemas.microsoft.com/office/drawing/2014/main" id="{DFAD5F82-8C8D-4C58-A932-F5DCAB14124D}"/>
              </a:ext>
            </a:extLst>
          </p:cNvPr>
          <p:cNvSpPr txBox="1"/>
          <p:nvPr/>
        </p:nvSpPr>
        <p:spPr>
          <a:xfrm>
            <a:off x="461818" y="3996664"/>
            <a:ext cx="11352944" cy="2246769"/>
          </a:xfrm>
          <a:prstGeom prst="rect">
            <a:avLst/>
          </a:prstGeom>
          <a:noFill/>
        </p:spPr>
        <p:txBody>
          <a:bodyPr wrap="square">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E7E7E7">
                    <a:lumMod val="10000"/>
                  </a:srgbClr>
                </a:solidFill>
                <a:effectLst/>
                <a:uLnTx/>
                <a:uFillTx/>
                <a:latin typeface="Calibri" panose="020F0502020204030204" pitchFamily="34" charset="0"/>
                <a:ea typeface="ＭＳ Ｐゴシック" charset="0"/>
                <a:cs typeface="Calibri" panose="020F0502020204030204" pitchFamily="34" charset="0"/>
              </a:rPr>
              <a:t>2) long term memory– </a:t>
            </a:r>
            <a:r>
              <a:rPr kumimoji="0" lang="en-US" sz="2800" b="0" i="0" u="sng" strike="noStrike" kern="1200" cap="none" spc="0" normalizeH="0" baseline="0" noProof="0" dirty="0">
                <a:ln>
                  <a:noFill/>
                </a:ln>
                <a:solidFill>
                  <a:srgbClr val="E7E7E7">
                    <a:lumMod val="10000"/>
                  </a:srgbClr>
                </a:solidFill>
                <a:effectLst/>
                <a:uLnTx/>
                <a:uFillTx/>
                <a:latin typeface="Calibri" panose="020F0502020204030204" pitchFamily="34" charset="0"/>
                <a:ea typeface="ＭＳ Ｐゴシック" charset="0"/>
                <a:cs typeface="Calibri" panose="020F0502020204030204" pitchFamily="34" charset="0"/>
              </a:rPr>
              <a:t>biggest problem is recall after learning additional stuff--interference.</a:t>
            </a:r>
            <a:r>
              <a:rPr kumimoji="0" lang="en-US" sz="2800" b="0" i="0" u="none" strike="noStrike" kern="1200" cap="none" spc="0" normalizeH="0" baseline="0" noProof="0" dirty="0">
                <a:ln>
                  <a:noFill/>
                </a:ln>
                <a:solidFill>
                  <a:srgbClr val="E7E7E7">
                    <a:lumMod val="10000"/>
                  </a:srgbClr>
                </a:solidFill>
                <a:effectLst/>
                <a:uLnTx/>
                <a:uFillTx/>
                <a:latin typeface="Calibri" panose="020F0502020204030204" pitchFamily="34" charset="0"/>
                <a:ea typeface="ＭＳ Ｐゴシック" charset="0"/>
                <a:cs typeface="Calibri" panose="020F0502020204030204" pitchFamily="34" charset="0"/>
              </a:rPr>
              <a:t> </a:t>
            </a: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E7E7E7">
                    <a:lumMod val="10000"/>
                  </a:srgbClr>
                </a:solidFill>
                <a:effectLst/>
                <a:uLnTx/>
                <a:uFillTx/>
                <a:latin typeface="Calibri" panose="020F0502020204030204" pitchFamily="34" charset="0"/>
                <a:ea typeface="ＭＳ Ｐゴシック" charset="0"/>
                <a:cs typeface="Calibri" panose="020F0502020204030204" pitchFamily="34" charset="0"/>
              </a:rPr>
              <a:t>Not just learn once and done.  Interference suppressed by repeated interleaved recall.</a:t>
            </a: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33CC"/>
                </a:solidFill>
                <a:effectLst/>
                <a:uLnTx/>
                <a:uFillTx/>
                <a:latin typeface="Calibri" panose="020F0502020204030204" pitchFamily="34" charset="0"/>
                <a:ea typeface="ＭＳ Ｐゴシック" charset="0"/>
                <a:cs typeface="Calibri" panose="020F0502020204030204" pitchFamily="34" charset="0"/>
              </a:rPr>
              <a:t>So not just cover chapter 1 and done.  Reconnect during chap 3, </a:t>
            </a:r>
            <a:r>
              <a:rPr kumimoji="0" lang="en-US" sz="2800" b="0" i="1" u="none" strike="noStrike" kern="1200" cap="none" spc="0" normalizeH="0" baseline="0" noProof="0">
                <a:ln>
                  <a:noFill/>
                </a:ln>
                <a:solidFill>
                  <a:srgbClr val="0033CC"/>
                </a:solidFill>
                <a:effectLst/>
                <a:uLnTx/>
                <a:uFillTx/>
                <a:latin typeface="Calibri" panose="020F0502020204030204" pitchFamily="34" charset="0"/>
                <a:ea typeface="ＭＳ Ｐゴシック" charset="0"/>
                <a:cs typeface="Calibri" panose="020F0502020204030204" pitchFamily="34" charset="0"/>
              </a:rPr>
              <a:t>4...</a:t>
            </a:r>
            <a:endParaRPr kumimoji="0" lang="en-US" sz="2800" b="0" i="1" u="none" strike="noStrike" kern="1200" cap="none" spc="0" normalizeH="0" baseline="0" noProof="0" dirty="0">
              <a:ln>
                <a:noFill/>
              </a:ln>
              <a:solidFill>
                <a:srgbClr val="0033CC"/>
              </a:solidFill>
              <a:effectLst/>
              <a:uLnTx/>
              <a:uFillTx/>
              <a:latin typeface="Calibri" panose="020F0502020204030204"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37662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BB60DE-5837-4C20-8EE6-5A8B4C58EA87}"/>
              </a:ext>
            </a:extLst>
          </p:cNvPr>
          <p:cNvGrpSpPr/>
          <p:nvPr/>
        </p:nvGrpSpPr>
        <p:grpSpPr>
          <a:xfrm>
            <a:off x="1947277" y="1185804"/>
            <a:ext cx="7747147" cy="4475152"/>
            <a:chOff x="1414705" y="1155519"/>
            <a:chExt cx="5810361" cy="3356364"/>
          </a:xfrm>
        </p:grpSpPr>
        <p:grpSp>
          <p:nvGrpSpPr>
            <p:cNvPr id="3" name="Group 15">
              <a:extLst>
                <a:ext uri="{FF2B5EF4-FFF2-40B4-BE49-F238E27FC236}">
                  <a16:creationId xmlns:a16="http://schemas.microsoft.com/office/drawing/2014/main" id="{BC40E0E2-59A6-4FFA-BFA8-597D2B06286E}"/>
                </a:ext>
              </a:extLst>
            </p:cNvPr>
            <p:cNvGrpSpPr/>
            <p:nvPr/>
          </p:nvGrpSpPr>
          <p:grpSpPr>
            <a:xfrm>
              <a:off x="2785730" y="2405801"/>
              <a:ext cx="3351502" cy="1139338"/>
              <a:chOff x="373948" y="0"/>
              <a:chExt cx="3351501" cy="1139337"/>
            </a:xfrm>
          </p:grpSpPr>
          <p:sp>
            <p:nvSpPr>
              <p:cNvPr id="25" name="Rectangle 1">
                <a:extLst>
                  <a:ext uri="{FF2B5EF4-FFF2-40B4-BE49-F238E27FC236}">
                    <a16:creationId xmlns:a16="http://schemas.microsoft.com/office/drawing/2014/main" id="{352F9AB6-BD33-4077-A680-F20CA294E0AE}"/>
                  </a:ext>
                </a:extLst>
              </p:cNvPr>
              <p:cNvSpPr/>
              <p:nvPr/>
            </p:nvSpPr>
            <p:spPr>
              <a:xfrm>
                <a:off x="377600" y="18084"/>
                <a:ext cx="3302560" cy="1121253"/>
              </a:xfrm>
              <a:prstGeom prst="rect">
                <a:avLst/>
              </a:prstGeom>
              <a:solidFill>
                <a:srgbClr val="FFFFFF"/>
              </a:solidFill>
              <a:ln w="38100" cap="flat">
                <a:solidFill>
                  <a:srgbClr val="000000"/>
                </a:solidFill>
                <a:prstDash val="solid"/>
                <a:miter lim="800000"/>
              </a:ln>
              <a:effectLst/>
            </p:spPr>
            <p:txBody>
              <a:bodyPr wrap="square" lIns="60959" tIns="60959" rIns="60959" bIns="60959" numCol="1" anchor="ctr">
                <a:noAutofit/>
              </a:bodyPr>
              <a:lstStyle/>
              <a:p>
                <a:pPr algn="ctr" defTabSz="1219170" fontAlgn="auto" hangingPunct="0">
                  <a:spcBef>
                    <a:spcPts val="0"/>
                  </a:spcBef>
                  <a:spcAft>
                    <a:spcPts val="0"/>
                  </a:spcAft>
                  <a:defRPr>
                    <a:solidFill>
                      <a:srgbClr val="FFFFFF"/>
                    </a:solidFill>
                  </a:defRPr>
                </a:pPr>
                <a:endParaRPr kern="0">
                  <a:solidFill>
                    <a:srgbClr val="FFFFFF"/>
                  </a:solidFill>
                  <a:latin typeface="Calibri"/>
                  <a:ea typeface="ＭＳ Ｐゴシック" charset="0"/>
                  <a:cs typeface="Calibri"/>
                  <a:sym typeface="Calibri"/>
                </a:endParaRPr>
              </a:p>
            </p:txBody>
          </p:sp>
          <p:sp>
            <p:nvSpPr>
              <p:cNvPr id="26" name="TextBox 2">
                <a:extLst>
                  <a:ext uri="{FF2B5EF4-FFF2-40B4-BE49-F238E27FC236}">
                    <a16:creationId xmlns:a16="http://schemas.microsoft.com/office/drawing/2014/main" id="{54A284F4-95BF-4501-854B-C192C9FB9CAD}"/>
                  </a:ext>
                </a:extLst>
              </p:cNvPr>
              <p:cNvSpPr txBox="1"/>
              <p:nvPr/>
            </p:nvSpPr>
            <p:spPr>
              <a:xfrm>
                <a:off x="373948" y="0"/>
                <a:ext cx="3351501" cy="11332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9" tIns="60959" rIns="60959" bIns="60959" numCol="1" anchor="t">
                <a:noAutofit/>
              </a:bodyPr>
              <a:lstStyle/>
              <a:p>
                <a:pPr algn="ctr" defTabSz="1219170" fontAlgn="auto" hangingPunct="0">
                  <a:spcBef>
                    <a:spcPts val="0"/>
                  </a:spcBef>
                  <a:spcAft>
                    <a:spcPts val="0"/>
                  </a:spcAft>
                  <a:defRPr sz="2400"/>
                </a:pPr>
                <a:r>
                  <a:rPr sz="3200" b="1" kern="0" dirty="0">
                    <a:solidFill>
                      <a:srgbClr val="000000"/>
                    </a:solidFill>
                    <a:latin typeface="Calibri"/>
                    <a:ea typeface="ＭＳ Ｐゴシック" charset="0"/>
                    <a:cs typeface="Calibri"/>
                    <a:sym typeface="Calibri"/>
                  </a:rPr>
                  <a:t>Learning</a:t>
                </a:r>
                <a:r>
                  <a:rPr lang="en-US" sz="3200" b="1" kern="0" dirty="0">
                    <a:solidFill>
                      <a:srgbClr val="000000"/>
                    </a:solidFill>
                    <a:latin typeface="Calibri"/>
                    <a:ea typeface="ＭＳ Ｐゴシック" charset="0"/>
                    <a:cs typeface="Calibri"/>
                    <a:sym typeface="Calibri"/>
                  </a:rPr>
                  <a:t>--</a:t>
                </a:r>
              </a:p>
              <a:p>
                <a:pPr algn="ctr" defTabSz="1219170" fontAlgn="auto" hangingPunct="0">
                  <a:spcBef>
                    <a:spcPts val="0"/>
                  </a:spcBef>
                  <a:spcAft>
                    <a:spcPts val="0"/>
                  </a:spcAft>
                  <a:defRPr sz="2400"/>
                </a:pPr>
                <a:r>
                  <a:rPr lang="en-US" sz="2933" b="1" kern="0" dirty="0">
                    <a:solidFill>
                      <a:srgbClr val="000000"/>
                    </a:solidFill>
                    <a:latin typeface="Calibri"/>
                    <a:ea typeface="ＭＳ Ｐゴシック" charset="0"/>
                    <a:cs typeface="Calibri"/>
                    <a:sym typeface="Calibri"/>
                  </a:rPr>
                  <a:t>practicing making decisions</a:t>
                </a:r>
                <a:r>
                  <a:rPr lang="en-US" sz="2933" kern="0" dirty="0">
                    <a:solidFill>
                      <a:srgbClr val="000000"/>
                    </a:solidFill>
                    <a:latin typeface="Calibri"/>
                    <a:ea typeface="ＭＳ Ｐゴシック" charset="0"/>
                    <a:cs typeface="Calibri"/>
                    <a:sym typeface="Calibri"/>
                  </a:rPr>
                  <a:t> </a:t>
                </a:r>
                <a:r>
                  <a:rPr lang="en-US" sz="2933" kern="0" dirty="0">
                    <a:solidFill>
                      <a:srgbClr val="0033CC"/>
                    </a:solidFill>
                    <a:latin typeface="Calibri"/>
                    <a:ea typeface="ＭＳ Ｐゴシック" charset="0"/>
                    <a:cs typeface="Calibri"/>
                    <a:sym typeface="Calibri"/>
                  </a:rPr>
                  <a:t>with good feedback</a:t>
                </a:r>
                <a:endParaRPr sz="2933" kern="0" dirty="0">
                  <a:solidFill>
                    <a:srgbClr val="0033CC"/>
                  </a:solidFill>
                  <a:latin typeface="Calibri"/>
                  <a:ea typeface="ＭＳ Ｐゴシック" charset="0"/>
                  <a:cs typeface="Calibri"/>
                  <a:sym typeface="Calibri"/>
                </a:endParaRPr>
              </a:p>
            </p:txBody>
          </p:sp>
        </p:grpSp>
        <p:sp>
          <p:nvSpPr>
            <p:cNvPr id="4" name="TextBox 4">
              <a:extLst>
                <a:ext uri="{FF2B5EF4-FFF2-40B4-BE49-F238E27FC236}">
                  <a16:creationId xmlns:a16="http://schemas.microsoft.com/office/drawing/2014/main" id="{AD667604-43FF-4D25-9585-7412FEDC132F}"/>
                </a:ext>
              </a:extLst>
            </p:cNvPr>
            <p:cNvSpPr txBox="1"/>
            <p:nvPr/>
          </p:nvSpPr>
          <p:spPr>
            <a:xfrm>
              <a:off x="2827583" y="1489166"/>
              <a:ext cx="1675698" cy="62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p>
              <a:pPr algn="ctr" defTabSz="1219170" fontAlgn="auto" hangingPunct="0">
                <a:spcBef>
                  <a:spcPts val="0"/>
                </a:spcBef>
                <a:spcAft>
                  <a:spcPts val="0"/>
                </a:spcAft>
                <a:defRPr>
                  <a:solidFill>
                    <a:srgbClr val="ED7D31"/>
                  </a:solidFill>
                </a:defRPr>
              </a:pPr>
              <a:r>
                <a:rPr kern="0">
                  <a:solidFill>
                    <a:srgbClr val="ED7D31">
                      <a:lumMod val="50000"/>
                    </a:srgbClr>
                  </a:solidFill>
                  <a:latin typeface="Calibri"/>
                  <a:ea typeface="ＭＳ Ｐゴシック" charset="0"/>
                  <a:cs typeface="Calibri"/>
                  <a:sym typeface="Calibri"/>
                </a:rPr>
                <a:t>Prior knowledge </a:t>
              </a:r>
            </a:p>
            <a:p>
              <a:pPr algn="ctr" defTabSz="1219170" fontAlgn="auto" hangingPunct="0">
                <a:spcBef>
                  <a:spcPts val="0"/>
                </a:spcBef>
                <a:spcAft>
                  <a:spcPts val="0"/>
                </a:spcAft>
                <a:defRPr>
                  <a:solidFill>
                    <a:srgbClr val="ED7D31"/>
                  </a:solidFill>
                </a:defRPr>
              </a:pPr>
              <a:r>
                <a:rPr kern="0">
                  <a:solidFill>
                    <a:srgbClr val="ED7D31">
                      <a:lumMod val="50000"/>
                    </a:srgbClr>
                  </a:solidFill>
                  <a:latin typeface="Calibri"/>
                  <a:ea typeface="ＭＳ Ｐゴシック" charset="0"/>
                  <a:cs typeface="Calibri"/>
                  <a:sym typeface="Calibri"/>
                </a:rPr>
                <a:t>&amp; experience</a:t>
              </a:r>
            </a:p>
          </p:txBody>
        </p:sp>
        <p:sp>
          <p:nvSpPr>
            <p:cNvPr id="5" name="Rectangle 7">
              <a:extLst>
                <a:ext uri="{FF2B5EF4-FFF2-40B4-BE49-F238E27FC236}">
                  <a16:creationId xmlns:a16="http://schemas.microsoft.com/office/drawing/2014/main" id="{67F5D148-6E1B-4B6A-B832-4094DAD90AD3}"/>
                </a:ext>
              </a:extLst>
            </p:cNvPr>
            <p:cNvSpPr/>
            <p:nvPr/>
          </p:nvSpPr>
          <p:spPr>
            <a:xfrm>
              <a:off x="2816346" y="1532709"/>
              <a:ext cx="1698172"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6" name="TextBox 5">
              <a:extLst>
                <a:ext uri="{FF2B5EF4-FFF2-40B4-BE49-F238E27FC236}">
                  <a16:creationId xmlns:a16="http://schemas.microsoft.com/office/drawing/2014/main" id="{B79C5C28-D021-4847-9DC9-6B1DA4B84594}"/>
                </a:ext>
              </a:extLst>
            </p:cNvPr>
            <p:cNvSpPr txBox="1"/>
            <p:nvPr/>
          </p:nvSpPr>
          <p:spPr>
            <a:xfrm>
              <a:off x="4678264" y="1620159"/>
              <a:ext cx="1128673" cy="346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a:defRPr>
                  <a:solidFill>
                    <a:schemeClr val="accent2"/>
                  </a:solidFill>
                </a:defRPr>
              </a:lvl1pPr>
            </a:lstStyle>
            <a:p>
              <a:pPr defTabSz="1219170" fontAlgn="auto" hangingPunct="0">
                <a:spcBef>
                  <a:spcPts val="0"/>
                </a:spcBef>
                <a:spcAft>
                  <a:spcPts val="0"/>
                </a:spcAft>
                <a:defRPr/>
              </a:pPr>
              <a:r>
                <a:rPr kern="0">
                  <a:solidFill>
                    <a:srgbClr val="ED7D31">
                      <a:lumMod val="50000"/>
                    </a:srgbClr>
                  </a:solidFill>
                  <a:latin typeface="Calibri"/>
                  <a:ea typeface="ＭＳ Ｐゴシック" charset="0"/>
                  <a:cs typeface="Calibri"/>
                  <a:sym typeface="Calibri"/>
                </a:rPr>
                <a:t>Motivation</a:t>
              </a:r>
            </a:p>
          </p:txBody>
        </p:sp>
        <p:sp>
          <p:nvSpPr>
            <p:cNvPr id="7" name="Rectangle 9">
              <a:extLst>
                <a:ext uri="{FF2B5EF4-FFF2-40B4-BE49-F238E27FC236}">
                  <a16:creationId xmlns:a16="http://schemas.microsoft.com/office/drawing/2014/main" id="{949A6021-B967-4A2D-9248-B87194C06228}"/>
                </a:ext>
              </a:extLst>
            </p:cNvPr>
            <p:cNvSpPr/>
            <p:nvPr/>
          </p:nvSpPr>
          <p:spPr>
            <a:xfrm>
              <a:off x="4634702" y="1529442"/>
              <a:ext cx="1201785"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8" name="TextBox 3">
              <a:extLst>
                <a:ext uri="{FF2B5EF4-FFF2-40B4-BE49-F238E27FC236}">
                  <a16:creationId xmlns:a16="http://schemas.microsoft.com/office/drawing/2014/main" id="{1C6CE16E-982C-4D43-85C3-50CFD13BCAA9}"/>
                </a:ext>
              </a:extLst>
            </p:cNvPr>
            <p:cNvSpPr txBox="1"/>
            <p:nvPr/>
          </p:nvSpPr>
          <p:spPr>
            <a:xfrm>
              <a:off x="1460101" y="1489166"/>
              <a:ext cx="1171954" cy="62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p>
              <a:pPr algn="ctr" defTabSz="1219170" fontAlgn="auto" hangingPunct="0">
                <a:spcBef>
                  <a:spcPts val="0"/>
                </a:spcBef>
                <a:spcAft>
                  <a:spcPts val="0"/>
                </a:spcAft>
                <a:defRPr>
                  <a:solidFill>
                    <a:srgbClr val="ED7D31"/>
                  </a:solidFill>
                </a:defRPr>
              </a:pPr>
              <a:r>
                <a:rPr kern="0">
                  <a:solidFill>
                    <a:srgbClr val="ED7D31">
                      <a:lumMod val="50000"/>
                    </a:srgbClr>
                  </a:solidFill>
                  <a:latin typeface="Calibri"/>
                  <a:ea typeface="ＭＳ Ｐゴシック" charset="0"/>
                  <a:cs typeface="Calibri"/>
                  <a:sym typeface="Calibri"/>
                </a:rPr>
                <a:t>Disciplinary</a:t>
              </a:r>
            </a:p>
            <a:p>
              <a:pPr algn="ctr" defTabSz="1219170" fontAlgn="auto" hangingPunct="0">
                <a:spcBef>
                  <a:spcPts val="0"/>
                </a:spcBef>
                <a:spcAft>
                  <a:spcPts val="0"/>
                </a:spcAft>
                <a:defRPr>
                  <a:solidFill>
                    <a:srgbClr val="ED7D31"/>
                  </a:solidFill>
                </a:defRPr>
              </a:pPr>
              <a:r>
                <a:rPr kern="0">
                  <a:solidFill>
                    <a:srgbClr val="ED7D31">
                      <a:lumMod val="50000"/>
                    </a:srgbClr>
                  </a:solidFill>
                  <a:latin typeface="Calibri"/>
                  <a:ea typeface="ＭＳ Ｐゴシック" charset="0"/>
                  <a:cs typeface="Calibri"/>
                  <a:sym typeface="Calibri"/>
                </a:rPr>
                <a:t>expertise</a:t>
              </a:r>
            </a:p>
          </p:txBody>
        </p:sp>
        <p:sp>
          <p:nvSpPr>
            <p:cNvPr id="9" name="Rectangle 10">
              <a:extLst>
                <a:ext uri="{FF2B5EF4-FFF2-40B4-BE49-F238E27FC236}">
                  <a16:creationId xmlns:a16="http://schemas.microsoft.com/office/drawing/2014/main" id="{D05C31E8-6BCC-480E-991E-F507BDAC32DA}"/>
                </a:ext>
              </a:extLst>
            </p:cNvPr>
            <p:cNvSpPr/>
            <p:nvPr/>
          </p:nvSpPr>
          <p:spPr>
            <a:xfrm>
              <a:off x="1414705" y="1528354"/>
              <a:ext cx="1262744"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10" name="Straight Arrow Connector 18">
              <a:extLst>
                <a:ext uri="{FF2B5EF4-FFF2-40B4-BE49-F238E27FC236}">
                  <a16:creationId xmlns:a16="http://schemas.microsoft.com/office/drawing/2014/main" id="{66A1217F-4E89-4051-B7F9-B84BBE1CAEC8}"/>
                </a:ext>
              </a:extLst>
            </p:cNvPr>
            <p:cNvSpPr/>
            <p:nvPr/>
          </p:nvSpPr>
          <p:spPr>
            <a:xfrm>
              <a:off x="2496312" y="2095500"/>
              <a:ext cx="331555" cy="317499"/>
            </a:xfrm>
            <a:prstGeom prst="line">
              <a:avLst/>
            </a:prstGeom>
            <a:ln w="25400">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1" name="TextBox 22">
              <a:extLst>
                <a:ext uri="{FF2B5EF4-FFF2-40B4-BE49-F238E27FC236}">
                  <a16:creationId xmlns:a16="http://schemas.microsoft.com/office/drawing/2014/main" id="{1497A58E-6C39-4EA4-8CAA-3F7636F949D2}"/>
                </a:ext>
              </a:extLst>
            </p:cNvPr>
            <p:cNvSpPr txBox="1"/>
            <p:nvPr/>
          </p:nvSpPr>
          <p:spPr>
            <a:xfrm>
              <a:off x="3572546" y="1155519"/>
              <a:ext cx="1711765" cy="346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a:defRPr i="1">
                  <a:solidFill>
                    <a:schemeClr val="accent2"/>
                  </a:solidFill>
                </a:defRPr>
              </a:lvl1pPr>
            </a:lstStyle>
            <a:p>
              <a:pPr algn="ctr" defTabSz="1219170" fontAlgn="auto" hangingPunct="0">
                <a:spcBef>
                  <a:spcPts val="0"/>
                </a:spcBef>
                <a:spcAft>
                  <a:spcPts val="0"/>
                </a:spcAft>
                <a:defRPr/>
              </a:pPr>
              <a:r>
                <a:rPr lang="en-US" kern="0">
                  <a:solidFill>
                    <a:srgbClr val="ED7D31">
                      <a:lumMod val="50000"/>
                    </a:srgbClr>
                  </a:solidFill>
                  <a:latin typeface="Calibri"/>
                  <a:ea typeface="ＭＳ Ｐゴシック" charset="0"/>
                  <a:cs typeface="Calibri"/>
                  <a:sym typeface="Calibri"/>
                </a:rPr>
                <a:t>Student variation</a:t>
              </a:r>
              <a:endParaRPr kern="0">
                <a:solidFill>
                  <a:srgbClr val="ED7D31">
                    <a:lumMod val="50000"/>
                  </a:srgbClr>
                </a:solidFill>
                <a:latin typeface="Calibri"/>
                <a:ea typeface="ＭＳ Ｐゴシック" charset="0"/>
                <a:cs typeface="Calibri"/>
                <a:sym typeface="Calibri"/>
              </a:endParaRPr>
            </a:p>
          </p:txBody>
        </p:sp>
        <p:sp>
          <p:nvSpPr>
            <p:cNvPr id="12" name="TextBox 6">
              <a:extLst>
                <a:ext uri="{FF2B5EF4-FFF2-40B4-BE49-F238E27FC236}">
                  <a16:creationId xmlns:a16="http://schemas.microsoft.com/office/drawing/2014/main" id="{55162657-DD8D-42A3-A618-B1F5C95AEEA3}"/>
                </a:ext>
              </a:extLst>
            </p:cNvPr>
            <p:cNvSpPr txBox="1"/>
            <p:nvPr/>
          </p:nvSpPr>
          <p:spPr>
            <a:xfrm>
              <a:off x="5963201" y="1489166"/>
              <a:ext cx="1193074" cy="62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9" rIns="60959">
              <a:spAutoFit/>
            </a:bodyPr>
            <a:lstStyle/>
            <a:p>
              <a:pPr algn="ctr" defTabSz="1219170" fontAlgn="auto" hangingPunct="0">
                <a:spcBef>
                  <a:spcPts val="0"/>
                </a:spcBef>
                <a:spcAft>
                  <a:spcPts val="0"/>
                </a:spcAft>
                <a:defRPr>
                  <a:solidFill>
                    <a:srgbClr val="ED7D31"/>
                  </a:solidFill>
                </a:defRPr>
              </a:pPr>
              <a:r>
                <a:rPr kern="0">
                  <a:solidFill>
                    <a:srgbClr val="ED7D31">
                      <a:lumMod val="50000"/>
                    </a:srgbClr>
                  </a:solidFill>
                  <a:latin typeface="Calibri"/>
                  <a:ea typeface="ＭＳ Ｐゴシック" charset="0"/>
                  <a:cs typeface="Calibri"/>
                  <a:sym typeface="Calibri"/>
                </a:rPr>
                <a:t>Brain</a:t>
              </a:r>
            </a:p>
            <a:p>
              <a:pPr algn="ctr" defTabSz="1219170" fontAlgn="auto" hangingPunct="0">
                <a:spcBef>
                  <a:spcPts val="0"/>
                </a:spcBef>
                <a:spcAft>
                  <a:spcPts val="0"/>
                </a:spcAft>
                <a:defRPr>
                  <a:solidFill>
                    <a:srgbClr val="ED7D31"/>
                  </a:solidFill>
                </a:defRPr>
              </a:pPr>
              <a:r>
                <a:rPr lang="en-US" kern="0">
                  <a:solidFill>
                    <a:srgbClr val="ED7D31">
                      <a:lumMod val="50000"/>
                    </a:srgbClr>
                  </a:solidFill>
                  <a:latin typeface="Calibri"/>
                  <a:ea typeface="ＭＳ Ｐゴシック" charset="0"/>
                  <a:cs typeface="Calibri"/>
                  <a:sym typeface="Calibri"/>
                </a:rPr>
                <a:t>constraints</a:t>
              </a:r>
              <a:endParaRPr kern="0">
                <a:solidFill>
                  <a:srgbClr val="ED7D31">
                    <a:lumMod val="50000"/>
                  </a:srgbClr>
                </a:solidFill>
                <a:latin typeface="Calibri"/>
                <a:ea typeface="ＭＳ Ｐゴシック" charset="0"/>
                <a:cs typeface="Calibri"/>
                <a:sym typeface="Calibri"/>
              </a:endParaRPr>
            </a:p>
          </p:txBody>
        </p:sp>
        <p:sp>
          <p:nvSpPr>
            <p:cNvPr id="13" name="Rectangle 8">
              <a:extLst>
                <a:ext uri="{FF2B5EF4-FFF2-40B4-BE49-F238E27FC236}">
                  <a16:creationId xmlns:a16="http://schemas.microsoft.com/office/drawing/2014/main" id="{56FFA736-91F4-4C6A-9DAC-2755834EBFF2}"/>
                </a:ext>
              </a:extLst>
            </p:cNvPr>
            <p:cNvSpPr/>
            <p:nvPr/>
          </p:nvSpPr>
          <p:spPr>
            <a:xfrm>
              <a:off x="5962322" y="1528355"/>
              <a:ext cx="1262744"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14" name="Straight Arrow Connector 23">
              <a:extLst>
                <a:ext uri="{FF2B5EF4-FFF2-40B4-BE49-F238E27FC236}">
                  <a16:creationId xmlns:a16="http://schemas.microsoft.com/office/drawing/2014/main" id="{CBA6C5F4-3E1A-4C2D-8659-52EAA5D505A3}"/>
                </a:ext>
              </a:extLst>
            </p:cNvPr>
            <p:cNvSpPr/>
            <p:nvPr/>
          </p:nvSpPr>
          <p:spPr>
            <a:xfrm flipH="1">
              <a:off x="5973232" y="2095500"/>
              <a:ext cx="363559" cy="317499"/>
            </a:xfrm>
            <a:prstGeom prst="line">
              <a:avLst/>
            </a:prstGeom>
            <a:ln w="25400">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5" name="Straight Arrow Connector 27">
              <a:extLst>
                <a:ext uri="{FF2B5EF4-FFF2-40B4-BE49-F238E27FC236}">
                  <a16:creationId xmlns:a16="http://schemas.microsoft.com/office/drawing/2014/main" id="{00C0D431-0B43-455E-BDF4-DC62779FECCE}"/>
                </a:ext>
              </a:extLst>
            </p:cNvPr>
            <p:cNvSpPr/>
            <p:nvPr/>
          </p:nvSpPr>
          <p:spPr>
            <a:xfrm>
              <a:off x="3665799" y="2095500"/>
              <a:ext cx="1" cy="310302"/>
            </a:xfrm>
            <a:prstGeom prst="line">
              <a:avLst/>
            </a:prstGeom>
            <a:ln w="28575">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6" name="Straight Arrow Connector 29">
              <a:extLst>
                <a:ext uri="{FF2B5EF4-FFF2-40B4-BE49-F238E27FC236}">
                  <a16:creationId xmlns:a16="http://schemas.microsoft.com/office/drawing/2014/main" id="{B9588E08-6142-4575-AE45-82EC419262E7}"/>
                </a:ext>
              </a:extLst>
            </p:cNvPr>
            <p:cNvSpPr/>
            <p:nvPr/>
          </p:nvSpPr>
          <p:spPr>
            <a:xfrm>
              <a:off x="5069997" y="2095500"/>
              <a:ext cx="1" cy="310302"/>
            </a:xfrm>
            <a:prstGeom prst="line">
              <a:avLst/>
            </a:prstGeom>
            <a:ln w="25400">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7" name="Rectangle 17">
              <a:extLst>
                <a:ext uri="{FF2B5EF4-FFF2-40B4-BE49-F238E27FC236}">
                  <a16:creationId xmlns:a16="http://schemas.microsoft.com/office/drawing/2014/main" id="{0BF16800-7719-43F7-A322-031561982078}"/>
                </a:ext>
              </a:extLst>
            </p:cNvPr>
            <p:cNvSpPr/>
            <p:nvPr/>
          </p:nvSpPr>
          <p:spPr>
            <a:xfrm>
              <a:off x="2732314" y="1170432"/>
              <a:ext cx="3168425" cy="1015557"/>
            </a:xfrm>
            <a:prstGeom prst="rect">
              <a:avLst/>
            </a:prstGeom>
            <a:ln w="12700">
              <a:solidFill>
                <a:srgbClr val="ED7D31"/>
              </a:solidFill>
              <a:prstDash val="dash"/>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50000"/>
                  </a:srgbClr>
                </a:solidFill>
                <a:latin typeface="Calibri"/>
                <a:ea typeface="ＭＳ Ｐゴシック" charset="0"/>
                <a:cs typeface="Calibri"/>
                <a:sym typeface="Calibri"/>
              </a:endParaRPr>
            </a:p>
          </p:txBody>
        </p:sp>
        <p:sp>
          <p:nvSpPr>
            <p:cNvPr id="18" name="TextBox 4">
              <a:extLst>
                <a:ext uri="{FF2B5EF4-FFF2-40B4-BE49-F238E27FC236}">
                  <a16:creationId xmlns:a16="http://schemas.microsoft.com/office/drawing/2014/main" id="{68DFF618-AC50-4873-A1B6-673CFB86978E}"/>
                </a:ext>
              </a:extLst>
            </p:cNvPr>
            <p:cNvSpPr txBox="1"/>
            <p:nvPr/>
          </p:nvSpPr>
          <p:spPr>
            <a:xfrm>
              <a:off x="4618567" y="4002389"/>
              <a:ext cx="1706033" cy="346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9" rIns="60959" anchor="ctr">
              <a:spAutoFit/>
            </a:bodyPr>
            <a:lstStyle>
              <a:lvl1pPr algn="ctr">
                <a:defRPr>
                  <a:solidFill>
                    <a:schemeClr val="accent1"/>
                  </a:solidFill>
                </a:defRPr>
              </a:lvl1pPr>
            </a:lstStyle>
            <a:p>
              <a:pPr defTabSz="1219170" fontAlgn="auto" hangingPunct="0">
                <a:spcBef>
                  <a:spcPts val="0"/>
                </a:spcBef>
                <a:spcAft>
                  <a:spcPts val="0"/>
                </a:spcAft>
                <a:defRPr/>
              </a:pPr>
              <a:r>
                <a:rPr kern="0">
                  <a:solidFill>
                    <a:srgbClr val="4472C4">
                      <a:lumMod val="50000"/>
                    </a:srgbClr>
                  </a:solidFill>
                  <a:latin typeface="Calibri"/>
                  <a:ea typeface="ＭＳ Ｐゴシック" charset="0"/>
                  <a:cs typeface="Calibri"/>
                  <a:sym typeface="Calibri"/>
                </a:rPr>
                <a:t>Social learning</a:t>
              </a:r>
            </a:p>
          </p:txBody>
        </p:sp>
        <p:sp>
          <p:nvSpPr>
            <p:cNvPr id="19" name="Rectangle 7">
              <a:extLst>
                <a:ext uri="{FF2B5EF4-FFF2-40B4-BE49-F238E27FC236}">
                  <a16:creationId xmlns:a16="http://schemas.microsoft.com/office/drawing/2014/main" id="{FC7BE352-28BC-40DB-90A9-61956D010631}"/>
                </a:ext>
              </a:extLst>
            </p:cNvPr>
            <p:cNvSpPr/>
            <p:nvPr/>
          </p:nvSpPr>
          <p:spPr>
            <a:xfrm>
              <a:off x="4623192" y="3896717"/>
              <a:ext cx="1698172" cy="566058"/>
            </a:xfrm>
            <a:prstGeom prst="rect">
              <a:avLst/>
            </a:prstGeom>
            <a:ln w="12700">
              <a:solidFill>
                <a:srgbClr val="4472C4"/>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4472C4">
                    <a:lumMod val="75000"/>
                  </a:srgbClr>
                </a:solidFill>
                <a:latin typeface="Calibri"/>
                <a:ea typeface="ＭＳ Ｐゴシック" charset="0"/>
                <a:cs typeface="Calibri"/>
                <a:sym typeface="Calibri"/>
              </a:endParaRPr>
            </a:p>
          </p:txBody>
        </p:sp>
        <p:sp>
          <p:nvSpPr>
            <p:cNvPr id="20" name="Line">
              <a:extLst>
                <a:ext uri="{FF2B5EF4-FFF2-40B4-BE49-F238E27FC236}">
                  <a16:creationId xmlns:a16="http://schemas.microsoft.com/office/drawing/2014/main" id="{3C741F4B-F11E-4A8D-BF6C-2259CE3E4A66}"/>
                </a:ext>
              </a:extLst>
            </p:cNvPr>
            <p:cNvSpPr/>
            <p:nvPr/>
          </p:nvSpPr>
          <p:spPr>
            <a:xfrm flipV="1">
              <a:off x="5393315" y="3531553"/>
              <a:ext cx="1" cy="370841"/>
            </a:xfrm>
            <a:prstGeom prst="line">
              <a:avLst/>
            </a:prstGeom>
            <a:ln w="25400">
              <a:solidFill>
                <a:srgbClr val="4472C4"/>
              </a:solidFill>
              <a:miter/>
              <a:tailEnd type="stealth"/>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21" name="TextBox 4">
              <a:extLst>
                <a:ext uri="{FF2B5EF4-FFF2-40B4-BE49-F238E27FC236}">
                  <a16:creationId xmlns:a16="http://schemas.microsoft.com/office/drawing/2014/main" id="{B32020AE-C1B1-48B7-A0D2-2021031BD09B}"/>
                </a:ext>
              </a:extLst>
            </p:cNvPr>
            <p:cNvSpPr txBox="1"/>
            <p:nvPr/>
          </p:nvSpPr>
          <p:spPr>
            <a:xfrm>
              <a:off x="2493433" y="3861642"/>
              <a:ext cx="1934634"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9" rIns="60959" anchor="ctr"/>
            <a:lstStyle/>
            <a:p>
              <a:pPr algn="ctr" defTabSz="1219170" fontAlgn="auto" hangingPunct="0">
                <a:spcBef>
                  <a:spcPts val="0"/>
                </a:spcBef>
                <a:spcAft>
                  <a:spcPts val="0"/>
                </a:spcAft>
                <a:defRPr>
                  <a:solidFill>
                    <a:srgbClr val="4472C4"/>
                  </a:solidFill>
                </a:defRPr>
              </a:pPr>
              <a:r>
                <a:rPr kern="0">
                  <a:solidFill>
                    <a:srgbClr val="4472C4">
                      <a:lumMod val="50000"/>
                    </a:srgbClr>
                  </a:solidFill>
                  <a:latin typeface="Calibri"/>
                  <a:ea typeface="ＭＳ Ｐゴシック" charset="0"/>
                  <a:cs typeface="Calibri"/>
                  <a:sym typeface="Calibri"/>
                </a:rPr>
                <a:t>Tasks/questions</a:t>
              </a:r>
            </a:p>
            <a:p>
              <a:pPr algn="ctr" defTabSz="1219170" fontAlgn="auto" hangingPunct="0">
                <a:spcBef>
                  <a:spcPts val="0"/>
                </a:spcBef>
                <a:spcAft>
                  <a:spcPts val="0"/>
                </a:spcAft>
                <a:defRPr>
                  <a:solidFill>
                    <a:srgbClr val="4472C4"/>
                  </a:solidFill>
                </a:defRPr>
              </a:pPr>
              <a:r>
                <a:rPr kern="0">
                  <a:solidFill>
                    <a:srgbClr val="4472C4">
                      <a:lumMod val="50000"/>
                    </a:srgbClr>
                  </a:solidFill>
                  <a:latin typeface="Calibri"/>
                  <a:ea typeface="ＭＳ Ｐゴシック" charset="0"/>
                  <a:cs typeface="Calibri"/>
                  <a:sym typeface="Calibri"/>
                </a:rPr>
                <a:t>+ deliverables</a:t>
              </a:r>
            </a:p>
          </p:txBody>
        </p:sp>
        <p:sp>
          <p:nvSpPr>
            <p:cNvPr id="22" name="Rectangle 7">
              <a:extLst>
                <a:ext uri="{FF2B5EF4-FFF2-40B4-BE49-F238E27FC236}">
                  <a16:creationId xmlns:a16="http://schemas.microsoft.com/office/drawing/2014/main" id="{B7996CA8-2B88-4D95-889F-7B710EA68131}"/>
                </a:ext>
              </a:extLst>
            </p:cNvPr>
            <p:cNvSpPr/>
            <p:nvPr/>
          </p:nvSpPr>
          <p:spPr>
            <a:xfrm>
              <a:off x="2496449" y="3899500"/>
              <a:ext cx="1926323" cy="566058"/>
            </a:xfrm>
            <a:prstGeom prst="rect">
              <a:avLst/>
            </a:prstGeom>
            <a:ln w="12700">
              <a:solidFill>
                <a:srgbClr val="4472C4"/>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4472C4">
                    <a:lumMod val="75000"/>
                  </a:srgbClr>
                </a:solidFill>
                <a:latin typeface="Calibri"/>
                <a:ea typeface="ＭＳ Ｐゴシック" charset="0"/>
                <a:cs typeface="Calibri"/>
                <a:sym typeface="Calibri"/>
              </a:endParaRPr>
            </a:p>
          </p:txBody>
        </p:sp>
        <p:sp>
          <p:nvSpPr>
            <p:cNvPr id="23" name="Line">
              <a:extLst>
                <a:ext uri="{FF2B5EF4-FFF2-40B4-BE49-F238E27FC236}">
                  <a16:creationId xmlns:a16="http://schemas.microsoft.com/office/drawing/2014/main" id="{EBB20891-ACA2-45C0-B92D-B36AFF8405E3}"/>
                </a:ext>
              </a:extLst>
            </p:cNvPr>
            <p:cNvSpPr/>
            <p:nvPr/>
          </p:nvSpPr>
          <p:spPr>
            <a:xfrm flipV="1">
              <a:off x="3380212" y="3531553"/>
              <a:ext cx="1" cy="370841"/>
            </a:xfrm>
            <a:prstGeom prst="line">
              <a:avLst/>
            </a:prstGeom>
            <a:ln w="25400">
              <a:solidFill>
                <a:srgbClr val="4472C4"/>
              </a:solidFill>
              <a:miter/>
              <a:tailEnd type="stealth"/>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24" name="Implementation">
              <a:extLst>
                <a:ext uri="{FF2B5EF4-FFF2-40B4-BE49-F238E27FC236}">
                  <a16:creationId xmlns:a16="http://schemas.microsoft.com/office/drawing/2014/main" id="{669D7885-C0E7-462E-84C0-16925966FBEA}"/>
                </a:ext>
              </a:extLst>
            </p:cNvPr>
            <p:cNvSpPr txBox="1"/>
            <p:nvPr/>
          </p:nvSpPr>
          <p:spPr>
            <a:xfrm>
              <a:off x="3572546" y="3572751"/>
              <a:ext cx="2013104" cy="346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9" rIns="60959">
              <a:spAutoFit/>
            </a:bodyPr>
            <a:lstStyle>
              <a:lvl1pPr algn="ctr">
                <a:defRPr i="1">
                  <a:solidFill>
                    <a:schemeClr val="accent1"/>
                  </a:solidFill>
                </a:defRPr>
              </a:lvl1pPr>
            </a:lstStyle>
            <a:p>
              <a:pPr defTabSz="1219170" fontAlgn="auto" hangingPunct="0">
                <a:spcBef>
                  <a:spcPts val="0"/>
                </a:spcBef>
                <a:spcAft>
                  <a:spcPts val="0"/>
                </a:spcAft>
                <a:defRPr/>
              </a:pPr>
              <a:r>
                <a:rPr kern="0" dirty="0">
                  <a:solidFill>
                    <a:srgbClr val="4472C4">
                      <a:lumMod val="50000"/>
                    </a:srgbClr>
                  </a:solidFill>
                  <a:latin typeface="Calibri"/>
                  <a:ea typeface="ＭＳ Ｐゴシック" charset="0"/>
                  <a:cs typeface="Calibri"/>
                  <a:sym typeface="Calibri"/>
                </a:rPr>
                <a:t>Implementation</a:t>
              </a:r>
            </a:p>
          </p:txBody>
        </p:sp>
      </p:grpSp>
      <p:sp>
        <p:nvSpPr>
          <p:cNvPr id="30" name="Oval 29">
            <a:extLst>
              <a:ext uri="{FF2B5EF4-FFF2-40B4-BE49-F238E27FC236}">
                <a16:creationId xmlns:a16="http://schemas.microsoft.com/office/drawing/2014/main" id="{AE8A428F-E9AD-4669-9CB2-9ECF9BF718E2}"/>
              </a:ext>
            </a:extLst>
          </p:cNvPr>
          <p:cNvSpPr/>
          <p:nvPr/>
        </p:nvSpPr>
        <p:spPr>
          <a:xfrm>
            <a:off x="2190120" y="4347594"/>
            <a:ext cx="7121420" cy="1949913"/>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451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080D14-8291-4C03-BE31-ED0567161846}"/>
              </a:ext>
            </a:extLst>
          </p:cNvPr>
          <p:cNvSpPr txBox="1"/>
          <p:nvPr/>
        </p:nvSpPr>
        <p:spPr>
          <a:xfrm>
            <a:off x="1025236" y="214933"/>
            <a:ext cx="10788073" cy="2103012"/>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Implementation—</a:t>
            </a:r>
          </a:p>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067" b="0" i="0" u="sng"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endParaRP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9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1. Design good tasks (as above) but with clear </a:t>
            </a:r>
            <a:r>
              <a:rPr kumimoji="0" lang="en-US" sz="2933"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deliverables. Things student  has to complete.</a:t>
            </a: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933" b="0" i="1"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(define task &amp; instructor use to guide feedback)</a:t>
            </a:r>
          </a:p>
        </p:txBody>
      </p:sp>
      <p:sp>
        <p:nvSpPr>
          <p:cNvPr id="3" name="TextBox 2">
            <a:extLst>
              <a:ext uri="{FF2B5EF4-FFF2-40B4-BE49-F238E27FC236}">
                <a16:creationId xmlns:a16="http://schemas.microsoft.com/office/drawing/2014/main" id="{707FB4E5-FA42-475F-89F7-31E2C26633B8}"/>
              </a:ext>
            </a:extLst>
          </p:cNvPr>
          <p:cNvSpPr txBox="1"/>
          <p:nvPr/>
        </p:nvSpPr>
        <p:spPr>
          <a:xfrm>
            <a:off x="785393" y="2599137"/>
            <a:ext cx="10298546" cy="3251724"/>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9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2. </a:t>
            </a:r>
            <a:r>
              <a:rPr kumimoji="0" lang="en-US" sz="2933"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Social learning</a:t>
            </a:r>
            <a:r>
              <a:rPr kumimoji="0" lang="en-US" sz="29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 (working in groups, in class 3-4)</a:t>
            </a: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933" b="0" i="0" u="none" strike="noStrike" kern="1200" cap="none" spc="0" normalizeH="0" baseline="0" noProof="0" dirty="0">
                <a:ln>
                  <a:noFill/>
                </a:ln>
                <a:solidFill>
                  <a:prstClr val="black"/>
                </a:solidFill>
                <a:effectLst/>
                <a:uLnTx/>
                <a:uFillTx/>
                <a:latin typeface="Comic Sans MS" panose="030F0702030302020204" pitchFamily="66" charset="0"/>
                <a:ea typeface="ＭＳ Ｐゴシック" charset="0"/>
                <a:cs typeface="Calibri" panose="020F0502020204030204" pitchFamily="34" charset="0"/>
              </a:rPr>
              <a:t>Talking to fellow students better than hearing expert instructor explain??</a:t>
            </a:r>
          </a:p>
          <a:p>
            <a:pPr marL="457189" marR="0" lvl="0" indent="-243834"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9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Yes! People teaching/explaining to others triggers unique cognitive process  </a:t>
            </a:r>
            <a:r>
              <a:rPr kumimoji="0" lang="en-US" sz="29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sym typeface="Symbol" panose="05050102010706020507" pitchFamily="18" charset="2"/>
              </a:rPr>
              <a:t> </a:t>
            </a:r>
            <a:r>
              <a:rPr kumimoji="0" lang="en-US" sz="29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learning</a:t>
            </a:r>
          </a:p>
          <a:p>
            <a:pPr marL="457189" marR="0" lvl="0" indent="-243834"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933"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Very useful as a teacher</a:t>
            </a:r>
            <a:r>
              <a:rPr kumimoji="0" lang="en-US" sz="29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 to listen in on student conversations! </a:t>
            </a: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933"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 </a:t>
            </a:r>
            <a:endParaRPr kumimoji="0" lang="en-US" sz="2933" b="0" i="1"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28719686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407" name="Text Box 23"/>
          <p:cNvSpPr txBox="1">
            <a:spLocks noChangeArrowheads="1"/>
          </p:cNvSpPr>
          <p:nvPr/>
        </p:nvSpPr>
        <p:spPr bwMode="auto">
          <a:xfrm>
            <a:off x="2171556" y="3454178"/>
            <a:ext cx="8551863" cy="830997"/>
          </a:xfrm>
          <a:prstGeom prst="rect">
            <a:avLst/>
          </a:prstGeom>
          <a:noFill/>
          <a:ln w="9525">
            <a:noFill/>
            <a:miter lim="800000"/>
            <a:headEnd/>
            <a:tailEnd/>
          </a:ln>
        </p:spPr>
        <p:txBody>
          <a:bodyPr>
            <a:spAutoFit/>
          </a:bodyPr>
          <a:lstStyle/>
          <a:p>
            <a:pPr fontAlgn="auto">
              <a:spcBef>
                <a:spcPts val="0"/>
              </a:spcBef>
              <a:spcAft>
                <a:spcPts val="0"/>
              </a:spcAft>
              <a:defRPr/>
            </a:pPr>
            <a:r>
              <a:rPr lang="en-US" kern="0" dirty="0"/>
              <a:t> Research on how people learn, particularly physics</a:t>
            </a:r>
          </a:p>
          <a:p>
            <a:pPr fontAlgn="auto">
              <a:spcBef>
                <a:spcPts val="0"/>
              </a:spcBef>
              <a:spcAft>
                <a:spcPts val="0"/>
              </a:spcAft>
              <a:defRPr/>
            </a:pPr>
            <a:r>
              <a:rPr lang="en-US" kern="0" dirty="0"/>
              <a:t>                                             </a:t>
            </a:r>
            <a:endParaRPr lang="en-US" i="1" kern="0" dirty="0"/>
          </a:p>
        </p:txBody>
      </p:sp>
      <p:sp>
        <p:nvSpPr>
          <p:cNvPr id="2052" name="Text Box 27"/>
          <p:cNvSpPr txBox="1">
            <a:spLocks noChangeArrowheads="1"/>
          </p:cNvSpPr>
          <p:nvPr/>
        </p:nvSpPr>
        <p:spPr bwMode="auto">
          <a:xfrm>
            <a:off x="2243682" y="908303"/>
            <a:ext cx="6734855" cy="1200329"/>
          </a:xfrm>
          <a:prstGeom prst="rect">
            <a:avLst/>
          </a:prstGeom>
          <a:noFill/>
          <a:ln w="9525">
            <a:noFill/>
            <a:miter lim="800000"/>
            <a:headEnd/>
            <a:tailEnd/>
          </a:ln>
        </p:spPr>
        <p:txBody>
          <a:bodyPr wrap="square">
            <a:spAutoFit/>
          </a:bodyPr>
          <a:lstStyle/>
          <a:p>
            <a:pPr fontAlgn="auto">
              <a:spcBef>
                <a:spcPts val="0"/>
              </a:spcBef>
              <a:spcAft>
                <a:spcPts val="0"/>
              </a:spcAft>
              <a:defRPr/>
            </a:pPr>
            <a:r>
              <a:rPr lang="en-US" kern="0" dirty="0"/>
              <a:t> Students:17 </a:t>
            </a:r>
            <a:r>
              <a:rPr lang="en-US" kern="0" dirty="0" err="1"/>
              <a:t>yrs</a:t>
            </a:r>
            <a:r>
              <a:rPr lang="en-US" kern="0" dirty="0"/>
              <a:t> of success in classes.</a:t>
            </a:r>
          </a:p>
          <a:p>
            <a:pPr fontAlgn="auto">
              <a:spcBef>
                <a:spcPts val="0"/>
              </a:spcBef>
              <a:spcAft>
                <a:spcPts val="0"/>
              </a:spcAft>
              <a:defRPr/>
            </a:pPr>
            <a:r>
              <a:rPr lang="en-US" kern="0" dirty="0"/>
              <a:t>Come into my lab clueless about physics?</a:t>
            </a:r>
          </a:p>
          <a:p>
            <a:pPr fontAlgn="auto">
              <a:spcBef>
                <a:spcPts val="0"/>
              </a:spcBef>
              <a:spcAft>
                <a:spcPts val="0"/>
              </a:spcAft>
              <a:defRPr/>
            </a:pPr>
            <a:r>
              <a:rPr lang="en-US" kern="0" dirty="0"/>
              <a:t>          </a:t>
            </a:r>
          </a:p>
        </p:txBody>
      </p:sp>
      <p:graphicFrame>
        <p:nvGraphicFramePr>
          <p:cNvPr id="272413" name="Object 29"/>
          <p:cNvGraphicFramePr>
            <a:graphicFrameLocks noGrp="1"/>
          </p:cNvGraphicFramePr>
          <p:nvPr>
            <p:ph/>
            <p:extLst>
              <p:ext uri="{D42A27DB-BD31-4B8C-83A1-F6EECF244321}">
                <p14:modId xmlns:p14="http://schemas.microsoft.com/office/powerpoint/2010/main" val="2367158054"/>
              </p:ext>
            </p:extLst>
          </p:nvPr>
        </p:nvGraphicFramePr>
        <p:xfrm>
          <a:off x="2065338" y="1905842"/>
          <a:ext cx="433387" cy="1316037"/>
        </p:xfrm>
        <a:graphic>
          <a:graphicData uri="http://schemas.openxmlformats.org/presentationml/2006/ole">
            <mc:AlternateContent xmlns:mc="http://schemas.openxmlformats.org/markup-compatibility/2006">
              <mc:Choice xmlns:v="urn:schemas-microsoft-com:vml" Requires="v">
                <p:oleObj name="ClipArt" r:id="rId2" imgW="1205883" imgH="3660559" progId="">
                  <p:embed/>
                </p:oleObj>
              </mc:Choice>
              <mc:Fallback>
                <p:oleObj name="ClipArt" r:id="rId2" imgW="1205883" imgH="3660559" progId="">
                  <p:embed/>
                  <p:pic>
                    <p:nvPicPr>
                      <p:cNvPr id="272413" name="Object 29"/>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338" y="1905842"/>
                        <a:ext cx="433387" cy="1316037"/>
                      </a:xfrm>
                      <a:prstGeom prst="rect">
                        <a:avLst/>
                      </a:prstGeom>
                      <a:solidFill>
                        <a:schemeClr val="bg1"/>
                      </a:solidFill>
                      <a:ln>
                        <a:noFill/>
                      </a:ln>
                      <a:effectLst/>
                    </p:spPr>
                  </p:pic>
                </p:oleObj>
              </mc:Fallback>
            </mc:AlternateContent>
          </a:graphicData>
        </a:graphic>
      </p:graphicFrame>
      <p:pic>
        <p:nvPicPr>
          <p:cNvPr id="2053" name="Picture 34" descr="j0078711"/>
          <p:cNvPicPr>
            <a:picLocks noChangeAspect="1" noChangeArrowheads="1"/>
          </p:cNvPicPr>
          <p:nvPr/>
        </p:nvPicPr>
        <p:blipFill>
          <a:blip r:embed="rId4" cstate="print"/>
          <a:srcRect/>
          <a:stretch>
            <a:fillRect/>
          </a:stretch>
        </p:blipFill>
        <p:spPr bwMode="auto">
          <a:xfrm>
            <a:off x="8996591" y="669770"/>
            <a:ext cx="620713" cy="1458912"/>
          </a:xfrm>
          <a:prstGeom prst="rect">
            <a:avLst/>
          </a:prstGeom>
          <a:solidFill>
            <a:schemeClr val="bg1"/>
          </a:solidFill>
          <a:ln w="9525">
            <a:noFill/>
            <a:miter lim="800000"/>
            <a:headEnd/>
            <a:tailEnd/>
          </a:ln>
        </p:spPr>
      </p:pic>
      <p:sp>
        <p:nvSpPr>
          <p:cNvPr id="272419" name="Text Box 35"/>
          <p:cNvSpPr txBox="1">
            <a:spLocks noChangeArrowheads="1"/>
          </p:cNvSpPr>
          <p:nvPr/>
        </p:nvSpPr>
        <p:spPr bwMode="auto">
          <a:xfrm>
            <a:off x="2608263" y="2007442"/>
            <a:ext cx="5041900" cy="1107996"/>
          </a:xfrm>
          <a:prstGeom prst="rect">
            <a:avLst/>
          </a:prstGeom>
          <a:noFill/>
          <a:ln w="9525">
            <a:noFill/>
            <a:miter lim="800000"/>
            <a:headEnd/>
            <a:tailEnd/>
          </a:ln>
        </p:spPr>
        <p:txBody>
          <a:bodyPr>
            <a:spAutoFit/>
          </a:bodyPr>
          <a:lstStyle/>
          <a:p>
            <a:pPr fontAlgn="auto">
              <a:spcBef>
                <a:spcPts val="0"/>
              </a:spcBef>
              <a:spcAft>
                <a:spcPts val="0"/>
              </a:spcAft>
              <a:defRPr/>
            </a:pPr>
            <a:r>
              <a:rPr lang="en-US" sz="1800" kern="0"/>
              <a:t> </a:t>
            </a:r>
            <a:r>
              <a:rPr lang="en-US" kern="0"/>
              <a:t>2-4 years later </a:t>
            </a:r>
            <a:r>
              <a:rPr lang="en-US" kern="0">
                <a:sym typeface="Symbol" pitchFamily="18" charset="2"/>
              </a:rPr>
              <a:t></a:t>
            </a:r>
            <a:r>
              <a:rPr lang="en-US" kern="0"/>
              <a:t> expert physicists!</a:t>
            </a:r>
          </a:p>
          <a:p>
            <a:pPr fontAlgn="auto">
              <a:spcBef>
                <a:spcPts val="0"/>
              </a:spcBef>
              <a:spcAft>
                <a:spcPts val="0"/>
              </a:spcAft>
              <a:defRPr/>
            </a:pPr>
            <a:endParaRPr lang="en-US" sz="1800" kern="0"/>
          </a:p>
        </p:txBody>
      </p:sp>
      <p:sp>
        <p:nvSpPr>
          <p:cNvPr id="272420" name="Text Box 36"/>
          <p:cNvSpPr txBox="1">
            <a:spLocks noChangeArrowheads="1"/>
          </p:cNvSpPr>
          <p:nvPr/>
        </p:nvSpPr>
        <p:spPr bwMode="auto">
          <a:xfrm>
            <a:off x="4140201" y="2998031"/>
            <a:ext cx="4196983" cy="52322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800" kern="0">
                <a:latin typeface="Comic Sans MS" pitchFamily="66" charset="0"/>
              </a:rPr>
              <a:t>??????    ~ 30 years ago</a:t>
            </a:r>
          </a:p>
        </p:txBody>
      </p:sp>
      <p:sp>
        <p:nvSpPr>
          <p:cNvPr id="4" name="TextBox 3"/>
          <p:cNvSpPr txBox="1"/>
          <p:nvPr/>
        </p:nvSpPr>
        <p:spPr>
          <a:xfrm>
            <a:off x="1838368" y="4169049"/>
            <a:ext cx="9993413" cy="2246769"/>
          </a:xfrm>
          <a:prstGeom prst="rect">
            <a:avLst/>
          </a:prstGeom>
          <a:noFill/>
        </p:spPr>
        <p:txBody>
          <a:bodyPr wrap="square" rtlCol="0">
            <a:spAutoFit/>
          </a:bodyPr>
          <a:lstStyle/>
          <a:p>
            <a:pPr marL="457200" indent="-457200" fontAlgn="auto">
              <a:spcBef>
                <a:spcPts val="0"/>
              </a:spcBef>
              <a:spcAft>
                <a:spcPts val="0"/>
              </a:spcAft>
              <a:buFont typeface="Arial" panose="020B0604020202020204" pitchFamily="34" charset="0"/>
              <a:buChar char="•"/>
              <a:defRPr/>
            </a:pPr>
            <a:r>
              <a:rPr lang="en-US" sz="2800" kern="0" dirty="0">
                <a:solidFill>
                  <a:schemeClr val="tx2">
                    <a:lumMod val="75000"/>
                  </a:schemeClr>
                </a:solidFill>
                <a:latin typeface="Comic Sans MS" pitchFamily="66" charset="0"/>
              </a:rPr>
              <a:t>explained puzzle</a:t>
            </a:r>
          </a:p>
          <a:p>
            <a:pPr marL="457200" indent="-457200" fontAlgn="auto">
              <a:spcBef>
                <a:spcPts val="0"/>
              </a:spcBef>
              <a:spcAft>
                <a:spcPts val="0"/>
              </a:spcAft>
              <a:buFont typeface="Arial" panose="020B0604020202020204" pitchFamily="34" charset="0"/>
              <a:buChar char="•"/>
              <a:defRPr/>
            </a:pPr>
            <a:r>
              <a:rPr lang="en-US" sz="2800" kern="0" dirty="0">
                <a:solidFill>
                  <a:schemeClr val="tx2">
                    <a:lumMod val="75000"/>
                  </a:schemeClr>
                </a:solidFill>
                <a:latin typeface="Comic Sans MS" pitchFamily="66" charset="0"/>
              </a:rPr>
              <a:t>I realized were more effective ways to teach</a:t>
            </a:r>
          </a:p>
          <a:p>
            <a:pPr marL="457200" indent="-457200" fontAlgn="auto">
              <a:spcBef>
                <a:spcPts val="0"/>
              </a:spcBef>
              <a:spcAft>
                <a:spcPts val="0"/>
              </a:spcAft>
              <a:buFont typeface="Arial" panose="020B0604020202020204" pitchFamily="34" charset="0"/>
              <a:buChar char="•"/>
              <a:defRPr/>
            </a:pPr>
            <a:r>
              <a:rPr lang="en-US" sz="2800" kern="0" dirty="0">
                <a:solidFill>
                  <a:schemeClr val="tx2">
                    <a:lumMod val="75000"/>
                  </a:schemeClr>
                </a:solidFill>
                <a:latin typeface="Comic Sans MS" pitchFamily="66" charset="0"/>
              </a:rPr>
              <a:t>got me started doing science </a:t>
            </a:r>
            <a:r>
              <a:rPr lang="en-US" sz="2800" kern="0" dirty="0" err="1">
                <a:solidFill>
                  <a:schemeClr val="tx2">
                    <a:lumMod val="75000"/>
                  </a:schemeClr>
                </a:solidFill>
                <a:latin typeface="Comic Sans MS" pitchFamily="66" charset="0"/>
              </a:rPr>
              <a:t>ed</a:t>
            </a:r>
            <a:r>
              <a:rPr lang="en-US" sz="2800" kern="0" dirty="0">
                <a:solidFill>
                  <a:schemeClr val="tx2">
                    <a:lumMod val="75000"/>
                  </a:schemeClr>
                </a:solidFill>
                <a:latin typeface="Comic Sans MS" pitchFamily="66" charset="0"/>
              </a:rPr>
              <a:t> research--</a:t>
            </a:r>
          </a:p>
          <a:p>
            <a:pPr fontAlgn="auto">
              <a:spcBef>
                <a:spcPts val="0"/>
              </a:spcBef>
              <a:spcAft>
                <a:spcPts val="0"/>
              </a:spcAft>
              <a:defRPr/>
            </a:pPr>
            <a:r>
              <a:rPr lang="en-US" sz="2800" kern="0" dirty="0">
                <a:solidFill>
                  <a:schemeClr val="tx2">
                    <a:lumMod val="75000"/>
                  </a:schemeClr>
                </a:solidFill>
                <a:latin typeface="Comic Sans MS" pitchFamily="66" charset="0"/>
              </a:rPr>
              <a:t>    experiments &amp; data, basic principles!  </a:t>
            </a:r>
            <a:r>
              <a:rPr lang="en-US" kern="0" dirty="0">
                <a:solidFill>
                  <a:schemeClr val="tx2">
                    <a:lumMod val="75000"/>
                  </a:schemeClr>
                </a:solidFill>
                <a:latin typeface="Comic Sans MS" pitchFamily="66" charset="0"/>
              </a:rPr>
              <a:t>(~ 150 papers later)</a:t>
            </a:r>
          </a:p>
          <a:p>
            <a:pPr fontAlgn="auto">
              <a:spcBef>
                <a:spcPts val="0"/>
              </a:spcBef>
              <a:spcAft>
                <a:spcPts val="0"/>
              </a:spcAft>
              <a:defRPr/>
            </a:pPr>
            <a:r>
              <a:rPr lang="en-US" sz="2800" kern="0" dirty="0">
                <a:solidFill>
                  <a:srgbClr val="0066CC"/>
                </a:solidFill>
                <a:latin typeface="+mn-lt"/>
              </a:rPr>
              <a:t>“Expertise” = thinking like good scientist or engineer</a:t>
            </a:r>
          </a:p>
        </p:txBody>
      </p:sp>
      <p:sp>
        <p:nvSpPr>
          <p:cNvPr id="2" name="TextBox 1">
            <a:extLst>
              <a:ext uri="{FF2B5EF4-FFF2-40B4-BE49-F238E27FC236}">
                <a16:creationId xmlns:a16="http://schemas.microsoft.com/office/drawing/2014/main" id="{B2B093CD-7329-42E1-85FF-24C0CA617204}"/>
              </a:ext>
            </a:extLst>
          </p:cNvPr>
          <p:cNvSpPr txBox="1"/>
          <p:nvPr/>
        </p:nvSpPr>
        <p:spPr>
          <a:xfrm>
            <a:off x="3021874" y="399305"/>
            <a:ext cx="4554452" cy="461665"/>
          </a:xfrm>
          <a:prstGeom prst="rect">
            <a:avLst/>
          </a:prstGeom>
          <a:noFill/>
        </p:spPr>
        <p:txBody>
          <a:bodyPr wrap="none" rtlCol="0">
            <a:spAutoFit/>
          </a:bodyPr>
          <a:lstStyle/>
          <a:p>
            <a:r>
              <a:rPr lang="en-US" u="sng" dirty="0"/>
              <a:t>My background in education</a:t>
            </a:r>
          </a:p>
        </p:txBody>
      </p:sp>
    </p:spTree>
    <p:extLst>
      <p:ext uri="{BB962C8B-B14F-4D97-AF65-F5344CB8AC3E}">
        <p14:creationId xmlns:p14="http://schemas.microsoft.com/office/powerpoint/2010/main" val="295511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4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24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24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240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19" grpId="0"/>
      <p:bldP spid="272420"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AA5E51-A126-4EA3-B726-9E3687D4D57C}"/>
              </a:ext>
            </a:extLst>
          </p:cNvPr>
          <p:cNvSpPr txBox="1"/>
          <p:nvPr/>
        </p:nvSpPr>
        <p:spPr>
          <a:xfrm>
            <a:off x="1330036" y="329287"/>
            <a:ext cx="10501745" cy="2431435"/>
          </a:xfrm>
          <a:prstGeom prst="rect">
            <a:avLst/>
          </a:prstGeom>
          <a:noFill/>
        </p:spPr>
        <p:txBody>
          <a:bodyPr wrap="square">
            <a:spAutoFit/>
          </a:bodyPr>
          <a:lstStyle/>
          <a:p>
            <a:pPr algn="l"/>
            <a:r>
              <a:rPr lang="en-US" dirty="0">
                <a:latin typeface="Comic Sans MS" panose="030F0702030302020204" pitchFamily="66" charset="0"/>
                <a:cs typeface="Calibri" panose="020F0502020204030204" pitchFamily="34" charset="0"/>
              </a:rPr>
              <a:t>Conclusion—</a:t>
            </a:r>
          </a:p>
          <a:p>
            <a:pPr algn="l"/>
            <a:r>
              <a:rPr lang="en-US" dirty="0">
                <a:latin typeface="Comic Sans MS" panose="030F0702030302020204" pitchFamily="66" charset="0"/>
                <a:cs typeface="Calibri" panose="020F0502020204030204" pitchFamily="34" charset="0"/>
              </a:rPr>
              <a:t>Research shows what is good teaching design and implementation. </a:t>
            </a:r>
          </a:p>
          <a:p>
            <a:pPr algn="l"/>
            <a:r>
              <a:rPr lang="en-US" dirty="0">
                <a:latin typeface="Comic Sans MS" panose="030F0702030302020204" pitchFamily="66" charset="0"/>
                <a:cs typeface="Calibri" panose="020F0502020204030204" pitchFamily="34" charset="0"/>
              </a:rPr>
              <a:t>Better learning than traditional lecture &amp; why.</a:t>
            </a:r>
          </a:p>
          <a:p>
            <a:pPr algn="l"/>
            <a:endParaRPr lang="en-US" dirty="0">
              <a:latin typeface="Comic Sans MS" panose="030F0702030302020204" pitchFamily="66" charset="0"/>
              <a:cs typeface="Calibri" panose="020F0502020204030204" pitchFamily="34" charset="0"/>
            </a:endParaRPr>
          </a:p>
          <a:p>
            <a:pPr algn="l"/>
            <a:r>
              <a:rPr lang="en-US" sz="2800" dirty="0">
                <a:latin typeface="Comic Sans MS" panose="030F0702030302020204" pitchFamily="66" charset="0"/>
                <a:cs typeface="Calibri" panose="020F0502020204030204" pitchFamily="34" charset="0"/>
              </a:rPr>
              <a:t>Work teaching online?</a:t>
            </a:r>
          </a:p>
          <a:p>
            <a:pPr algn="l"/>
            <a:r>
              <a:rPr lang="en-US" sz="2800" dirty="0">
                <a:latin typeface="Comic Sans MS" panose="030F0702030302020204" pitchFamily="66" charset="0"/>
                <a:cs typeface="Calibri" panose="020F0502020204030204" pitchFamily="34" charset="0"/>
              </a:rPr>
              <a:t>Yes, but require more structure &amp; attention to details. </a:t>
            </a:r>
          </a:p>
        </p:txBody>
      </p:sp>
    </p:spTree>
    <p:extLst>
      <p:ext uri="{BB962C8B-B14F-4D97-AF65-F5344CB8AC3E}">
        <p14:creationId xmlns:p14="http://schemas.microsoft.com/office/powerpoint/2010/main" val="355024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1752908" y="362325"/>
            <a:ext cx="8915093" cy="1446358"/>
          </a:xfrm>
          <a:prstGeom prst="rect">
            <a:avLst/>
          </a:prstGeom>
          <a:noFill/>
        </p:spPr>
        <p:txBody>
          <a:bodyPr wrap="square" rtlCol="0">
            <a:spAutoFit/>
          </a:bodyPr>
          <a:lstStyle/>
          <a:p>
            <a:pPr defTabSz="609585"/>
            <a:r>
              <a:rPr lang="en-US" sz="2933" i="1" dirty="0">
                <a:solidFill>
                  <a:srgbClr val="0033CC"/>
                </a:solidFill>
                <a:latin typeface="Arial" panose="020B0604020202020204" pitchFamily="34" charset="0"/>
                <a:ea typeface="ＭＳ Ｐゴシック" charset="0"/>
                <a:cs typeface="Arial" panose="020B0604020202020204" pitchFamily="34" charset="0"/>
              </a:rPr>
              <a:t>“But traditional lectures can’t be as bad as you claim.  Look at all us university professors who were taught by traditional lectures.”</a:t>
            </a:r>
          </a:p>
        </p:txBody>
      </p:sp>
      <p:sp>
        <p:nvSpPr>
          <p:cNvPr id="4" name="TextBox 3"/>
          <p:cNvSpPr txBox="1"/>
          <p:nvPr/>
        </p:nvSpPr>
        <p:spPr>
          <a:xfrm>
            <a:off x="1769591" y="1958914"/>
            <a:ext cx="8626497" cy="1569660"/>
          </a:xfrm>
          <a:prstGeom prst="rect">
            <a:avLst/>
          </a:prstGeom>
          <a:noFill/>
        </p:spPr>
        <p:txBody>
          <a:bodyPr wrap="square" rtlCol="0">
            <a:spAutoFit/>
          </a:bodyPr>
          <a:lstStyle/>
          <a:p>
            <a:pPr defTabSz="609585"/>
            <a:r>
              <a:rPr lang="en-US" sz="3200" dirty="0">
                <a:latin typeface="Comic Sans MS" panose="030F0702030302020204" pitchFamily="66" charset="0"/>
                <a:ea typeface="ＭＳ Ｐゴシック" charset="0"/>
                <a:cs typeface="Arial" panose="020B0604020202020204" pitchFamily="34" charset="0"/>
              </a:rPr>
              <a:t>Bloodletting was the medical treatment of choice for ~ 2000 years, based on exactly the same logic.</a:t>
            </a:r>
          </a:p>
        </p:txBody>
      </p:sp>
      <p:sp>
        <p:nvSpPr>
          <p:cNvPr id="5" name="TextBox 4"/>
          <p:cNvSpPr txBox="1"/>
          <p:nvPr/>
        </p:nvSpPr>
        <p:spPr>
          <a:xfrm>
            <a:off x="1852916" y="3528575"/>
            <a:ext cx="8459844" cy="584775"/>
          </a:xfrm>
          <a:prstGeom prst="rect">
            <a:avLst/>
          </a:prstGeom>
          <a:noFill/>
        </p:spPr>
        <p:txBody>
          <a:bodyPr wrap="square" rtlCol="0">
            <a:spAutoFit/>
          </a:bodyPr>
          <a:lstStyle/>
          <a:p>
            <a:pPr defTabSz="609585"/>
            <a:r>
              <a:rPr lang="en-US" sz="3200" b="1" dirty="0">
                <a:solidFill>
                  <a:srgbClr val="0033CC"/>
                </a:solidFill>
                <a:latin typeface="Arial" panose="020B0604020202020204" pitchFamily="34" charset="0"/>
                <a:ea typeface="ＭＳ Ｐゴシック" charset="0"/>
                <a:cs typeface="Arial" panose="020B0604020202020204" pitchFamily="34" charset="0"/>
              </a:rPr>
              <a:t>Need proper comparison group.</a:t>
            </a:r>
            <a:r>
              <a:rPr lang="en-US" sz="3200" dirty="0">
                <a:solidFill>
                  <a:srgbClr val="0033CC"/>
                </a:solidFill>
                <a:latin typeface="Arial" panose="020B0604020202020204" pitchFamily="34" charset="0"/>
                <a:ea typeface="ＭＳ Ｐゴシック" charset="0"/>
                <a:cs typeface="Arial" panose="020B0604020202020204" pitchFamily="34" charset="0"/>
              </a:rPr>
              <a:t> (science) </a:t>
            </a:r>
            <a:endParaRPr lang="en-US" sz="3200" i="1" dirty="0">
              <a:solidFill>
                <a:srgbClr val="0033CC"/>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5122868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493688" y="1802429"/>
            <a:ext cx="9684211" cy="409342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Verdana" pitchFamily="34" charset="0"/>
                <a:ea typeface="+mn-ea"/>
                <a:cs typeface="Arial" charset="0"/>
              </a:rPr>
              <a:t>Good References: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Verdana" pitchFamily="34" charset="0"/>
                <a:ea typeface="+mn-ea"/>
                <a:cs typeface="Arial" charset="0"/>
              </a:rPr>
              <a:t>S. Ambrose et. al. </a:t>
            </a:r>
            <a:r>
              <a:rPr kumimoji="0" lang="en-US" sz="2200" b="0" i="1" u="none" strike="noStrike" kern="1200" cap="none" spc="0" normalizeH="0" baseline="0" noProof="0" dirty="0">
                <a:ln>
                  <a:noFill/>
                </a:ln>
                <a:solidFill>
                  <a:prstClr val="black"/>
                </a:solidFill>
                <a:effectLst/>
                <a:uLnTx/>
                <a:uFillTx/>
                <a:latin typeface="Verdana" pitchFamily="34" charset="0"/>
                <a:ea typeface="+mn-ea"/>
                <a:cs typeface="Arial" charset="0"/>
              </a:rPr>
              <a:t>“How Learning works”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Verdana" pitchFamily="34" charset="0"/>
                <a:ea typeface="+mn-ea"/>
                <a:cs typeface="Arial" charset="0"/>
              </a:rPr>
              <a:t>D. Schwartz et. al. </a:t>
            </a:r>
            <a:r>
              <a:rPr kumimoji="0" lang="en-US" sz="2200" b="0" i="1" u="none" strike="noStrike" kern="1200" cap="none" spc="0" normalizeH="0" baseline="0" noProof="0" dirty="0">
                <a:ln>
                  <a:noFill/>
                </a:ln>
                <a:solidFill>
                  <a:prstClr val="black"/>
                </a:solidFill>
                <a:effectLst/>
                <a:uLnTx/>
                <a:uFillTx/>
                <a:latin typeface="Verdana" pitchFamily="34" charset="0"/>
                <a:ea typeface="+mn-ea"/>
                <a:cs typeface="Arial" charset="0"/>
              </a:rPr>
              <a:t>“The ABCs of how we learn”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Verdana" pitchFamily="34" charset="0"/>
                <a:ea typeface="+mn-ea"/>
                <a:cs typeface="Arial" charset="0"/>
              </a:rPr>
              <a:t>Ericsson &amp; Pool, </a:t>
            </a:r>
            <a:r>
              <a:rPr kumimoji="0" lang="en-US" sz="2200" b="0" i="1" u="none" strike="noStrike" kern="1200" cap="none" spc="0" normalizeH="0" baseline="0" noProof="0" dirty="0">
                <a:ln>
                  <a:noFill/>
                </a:ln>
                <a:solidFill>
                  <a:prstClr val="black"/>
                </a:solidFill>
                <a:effectLst/>
                <a:uLnTx/>
                <a:uFillTx/>
                <a:latin typeface="Verdana" pitchFamily="34" charset="0"/>
                <a:ea typeface="+mn-ea"/>
                <a:cs typeface="Arial" charset="0"/>
              </a:rPr>
              <a:t>“Peak:...”</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Verdana" pitchFamily="34" charset="0"/>
                <a:ea typeface="+mn-ea"/>
                <a:cs typeface="Arial" charset="0"/>
              </a:rPr>
              <a:t>Wieman, </a:t>
            </a:r>
            <a:r>
              <a:rPr kumimoji="0" lang="en-US" sz="2200" b="0" i="1" u="none" strike="noStrike" kern="1200" cap="none" spc="0" normalizeH="0" baseline="0" noProof="0" dirty="0">
                <a:ln>
                  <a:noFill/>
                </a:ln>
                <a:solidFill>
                  <a:prstClr val="black"/>
                </a:solidFill>
                <a:effectLst/>
                <a:uLnTx/>
                <a:uFillTx/>
                <a:latin typeface="Verdana" pitchFamily="34" charset="0"/>
                <a:ea typeface="+mn-ea"/>
                <a:cs typeface="Arial" charset="0"/>
              </a:rPr>
              <a:t>“Improving How Universities Teach Science”</a:t>
            </a:r>
            <a:endParaRPr kumimoji="0" lang="en-US" sz="2200" b="0" i="1" u="none" strike="noStrike" kern="1200" cap="none" spc="0" normalizeH="0" baseline="0" noProof="0" dirty="0">
              <a:ln>
                <a:noFill/>
              </a:ln>
              <a:solidFill>
                <a:prstClr val="black"/>
              </a:solidFill>
              <a:effectLst/>
              <a:uLnTx/>
              <a:uFillTx/>
              <a:latin typeface="Tahoma"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ahoma"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ahoma" pitchFamily="34" charset="0"/>
                <a:ea typeface="+mn-ea"/>
                <a:cs typeface="Arial" charset="0"/>
              </a:rPr>
              <a:t>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ea typeface="Verdana" panose="020B0604030504040204" pitchFamily="34" charset="0"/>
              </a:rPr>
              <a:t>cwsei.ubc.ca--  resources </a:t>
            </a:r>
            <a:r>
              <a:rPr kumimoji="0" lang="en-US" sz="2200" b="0" i="0" u="none" strike="noStrike" kern="1200" cap="none" spc="0" normalizeH="0" baseline="0" noProof="0" dirty="0">
                <a:ln>
                  <a:noFill/>
                </a:ln>
                <a:solidFill>
                  <a:prstClr val="black"/>
                </a:solidFill>
                <a:effectLst/>
                <a:uLnTx/>
                <a:uFillTx/>
                <a:ea typeface="Verdana" panose="020B0604030504040204" pitchFamily="34" charset="0"/>
              </a:rPr>
              <a:t>(implementing best teaching methods), references, effective clicker use booklet and videos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ea typeface="Verdana" panose="020B060403050404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ea typeface="Verdana" panose="020B0604030504040204" pitchFamily="34" charset="0"/>
              </a:rPr>
              <a:t>A Detailed Characterization of the Expert Problem-Solving Process in Science and Engineering: Guidance for Teaching and Assessment, A. Price et al, ://doi.org/10.1187/cbe.20-12-0276</a:t>
            </a:r>
          </a:p>
        </p:txBody>
      </p:sp>
      <p:sp>
        <p:nvSpPr>
          <p:cNvPr id="11" name="TextBox 10"/>
          <p:cNvSpPr txBox="1"/>
          <p:nvPr/>
        </p:nvSpPr>
        <p:spPr>
          <a:xfrm rot="598307">
            <a:off x="8661634" y="2042458"/>
            <a:ext cx="280717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charset="0"/>
              </a:rPr>
              <a:t>slides will be available</a:t>
            </a:r>
          </a:p>
        </p:txBody>
      </p:sp>
      <p:sp>
        <p:nvSpPr>
          <p:cNvPr id="4" name="TextBox 3">
            <a:extLst>
              <a:ext uri="{FF2B5EF4-FFF2-40B4-BE49-F238E27FC236}">
                <a16:creationId xmlns:a16="http://schemas.microsoft.com/office/drawing/2014/main" id="{8CAA5E51-A126-4EA3-B726-9E3687D4D57C}"/>
              </a:ext>
            </a:extLst>
          </p:cNvPr>
          <p:cNvSpPr txBox="1"/>
          <p:nvPr/>
        </p:nvSpPr>
        <p:spPr>
          <a:xfrm>
            <a:off x="1330036" y="329287"/>
            <a:ext cx="10501745"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Calibri" panose="020F0502020204030204" pitchFamily="34" charset="0"/>
              </a:rPr>
              <a:t>Conclusion--Research shows good design and implementation.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Calibri" panose="020F0502020204030204" pitchFamily="34" charset="0"/>
              </a:rPr>
              <a:t>Better learning than traditional lecture &amp; why.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Calibri" panose="020F0502020204030204" pitchFamily="34" charset="0"/>
              </a:rPr>
              <a:t>Brain learns what it practices.  Develops new capabilities.</a:t>
            </a:r>
          </a:p>
        </p:txBody>
      </p:sp>
    </p:spTree>
    <p:extLst>
      <p:ext uri="{BB962C8B-B14F-4D97-AF65-F5344CB8AC3E}">
        <p14:creationId xmlns:p14="http://schemas.microsoft.com/office/powerpoint/2010/main" val="1305173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p:nvPr/>
        </p:nvSpPr>
        <p:spPr>
          <a:xfrm>
            <a:off x="4196147" y="672447"/>
            <a:ext cx="6376603" cy="2246769"/>
          </a:xfrm>
          <a:prstGeom prst="rect">
            <a:avLst/>
          </a:prstGeom>
          <a:noFill/>
        </p:spPr>
        <p:txBody>
          <a:bodyPr wrap="square" rtlCol="0">
            <a:spAutoFit/>
          </a:bodyPr>
          <a:lstStyle/>
          <a:p>
            <a:pPr eaLnBrk="0" hangingPunct="0">
              <a:defRPr/>
            </a:pPr>
            <a:r>
              <a:rPr lang="en-US" sz="2200" dirty="0">
                <a:cs typeface="Arial" panose="020B0604020202020204" pitchFamily="34" charset="0"/>
              </a:rPr>
              <a:t>What universities and departments can do. </a:t>
            </a:r>
          </a:p>
          <a:p>
            <a:pPr eaLnBrk="0" hangingPunct="0">
              <a:defRPr/>
            </a:pPr>
            <a:r>
              <a:rPr lang="en-US" sz="2200" dirty="0">
                <a:cs typeface="Arial" panose="020B0604020202020204" pitchFamily="34" charset="0"/>
              </a:rPr>
              <a:t>Experiment on large scale change of teaching.</a:t>
            </a:r>
          </a:p>
          <a:p>
            <a:pPr lvl="0"/>
            <a:endParaRPr lang="en-US" sz="800" dirty="0"/>
          </a:p>
          <a:p>
            <a:pPr lvl="0"/>
            <a:r>
              <a:rPr lang="en-US" sz="2200" dirty="0"/>
              <a:t>Changed teaching of ~250 science instructors &amp; 200,000 credit </a:t>
            </a:r>
            <a:r>
              <a:rPr lang="en-US" sz="2200" dirty="0" err="1"/>
              <a:t>hrs</a:t>
            </a:r>
            <a:r>
              <a:rPr lang="en-US" sz="2200" dirty="0"/>
              <a:t>/</a:t>
            </a:r>
            <a:r>
              <a:rPr lang="en-US" sz="2200" dirty="0" err="1"/>
              <a:t>yr</a:t>
            </a:r>
            <a:r>
              <a:rPr lang="en-US" sz="2200" dirty="0"/>
              <a:t> UBC &amp; U. Colorado</a:t>
            </a:r>
          </a:p>
        </p:txBody>
      </p:sp>
      <p:sp>
        <p:nvSpPr>
          <p:cNvPr id="4" name="Rectangle 3"/>
          <p:cNvSpPr/>
          <p:nvPr/>
        </p:nvSpPr>
        <p:spPr>
          <a:xfrm>
            <a:off x="581891" y="3836081"/>
            <a:ext cx="11166764" cy="2893100"/>
          </a:xfrm>
          <a:prstGeom prst="rect">
            <a:avLst/>
          </a:prstGeom>
        </p:spPr>
        <p:txBody>
          <a:bodyPr wrap="square">
            <a:spAutoFit/>
          </a:bodyPr>
          <a:lstStyle/>
          <a:p>
            <a:pPr fontAlgn="auto">
              <a:spcBef>
                <a:spcPts val="0"/>
              </a:spcBef>
              <a:spcAft>
                <a:spcPts val="0"/>
              </a:spcAft>
              <a:defRPr/>
            </a:pPr>
            <a:r>
              <a:rPr lang="en-US" sz="2600" u="sng" kern="0" dirty="0">
                <a:latin typeface="Comic Sans MS" panose="030F0702030302020204" pitchFamily="66" charset="0"/>
              </a:rPr>
              <a:t>Important results:</a:t>
            </a:r>
          </a:p>
          <a:p>
            <a:pPr marL="514350" indent="-514350" fontAlgn="auto">
              <a:spcBef>
                <a:spcPts val="0"/>
              </a:spcBef>
              <a:spcAft>
                <a:spcPts val="0"/>
              </a:spcAft>
              <a:buAutoNum type="arabicPeriod"/>
              <a:defRPr/>
            </a:pPr>
            <a:r>
              <a:rPr lang="en-US" sz="2600" kern="0" dirty="0">
                <a:latin typeface="Comic Sans MS" panose="030F0702030302020204" pitchFamily="66" charset="0"/>
              </a:rPr>
              <a:t>Large scale change is possible. (Entire departments)</a:t>
            </a:r>
          </a:p>
          <a:p>
            <a:pPr marL="514350" indent="-514350" fontAlgn="auto">
              <a:spcBef>
                <a:spcPts val="0"/>
              </a:spcBef>
              <a:spcAft>
                <a:spcPts val="0"/>
              </a:spcAft>
              <a:buFontTx/>
              <a:buAutoNum type="arabicPeriod"/>
              <a:defRPr/>
            </a:pPr>
            <a:r>
              <a:rPr lang="en-US" sz="2600" kern="0" dirty="0">
                <a:latin typeface="Comic Sans MS" panose="030F0702030302020204" pitchFamily="66" charset="0"/>
              </a:rPr>
              <a:t>When faculty learn how to teach this way (~50 </a:t>
            </a:r>
            <a:r>
              <a:rPr lang="en-US" sz="2600" kern="0" dirty="0" err="1">
                <a:latin typeface="Comic Sans MS" panose="030F0702030302020204" pitchFamily="66" charset="0"/>
              </a:rPr>
              <a:t>hrs</a:t>
            </a:r>
            <a:r>
              <a:rPr lang="en-US" sz="2600" kern="0" dirty="0">
                <a:latin typeface="Comic Sans MS" panose="030F0702030302020204" pitchFamily="66" charset="0"/>
              </a:rPr>
              <a:t>) they prefer to lecturing. Costs the same.</a:t>
            </a:r>
          </a:p>
          <a:p>
            <a:pPr marL="514350" indent="-514350" fontAlgn="auto">
              <a:spcBef>
                <a:spcPts val="0"/>
              </a:spcBef>
              <a:spcAft>
                <a:spcPts val="0"/>
              </a:spcAft>
              <a:buAutoNum type="arabicPeriod"/>
              <a:defRPr/>
            </a:pPr>
            <a:r>
              <a:rPr lang="en-US" sz="2600" u="sng" kern="0" dirty="0">
                <a:latin typeface="Comic Sans MS" panose="030F0702030302020204" pitchFamily="66" charset="0"/>
              </a:rPr>
              <a:t>Need to recognize, support, and incentivize teaching expertise.</a:t>
            </a:r>
          </a:p>
          <a:p>
            <a:pPr marL="514350" indent="-514350" fontAlgn="auto">
              <a:spcBef>
                <a:spcPts val="0"/>
              </a:spcBef>
              <a:spcAft>
                <a:spcPts val="0"/>
              </a:spcAft>
              <a:buAutoNum type="arabicPeriod"/>
              <a:defRPr/>
            </a:pPr>
            <a:r>
              <a:rPr lang="en-US" sz="2600" kern="0" dirty="0">
                <a:latin typeface="Comic Sans MS" panose="030F0702030302020204" pitchFamily="66" charset="0"/>
              </a:rPr>
              <a:t>Need better way to evaluate teaching-</a:t>
            </a:r>
          </a:p>
          <a:p>
            <a:pPr fontAlgn="auto">
              <a:spcBef>
                <a:spcPts val="0"/>
              </a:spcBef>
              <a:spcAft>
                <a:spcPts val="0"/>
              </a:spcAft>
              <a:defRPr/>
            </a:pPr>
            <a:r>
              <a:rPr lang="en-US" sz="2600" kern="0" dirty="0">
                <a:latin typeface="Comic Sans MS" panose="030F0702030302020204" pitchFamily="66" charset="0"/>
              </a:rPr>
              <a:t>    </a:t>
            </a:r>
            <a:endParaRPr lang="en-US" sz="2200" i="1" kern="0" dirty="0"/>
          </a:p>
        </p:txBody>
      </p:sp>
      <p:sp>
        <p:nvSpPr>
          <p:cNvPr id="6" name="TextBox 5">
            <a:extLst>
              <a:ext uri="{FF2B5EF4-FFF2-40B4-BE49-F238E27FC236}">
                <a16:creationId xmlns:a16="http://schemas.microsoft.com/office/drawing/2014/main" id="{2ACE5BC0-C7FE-405A-8F6C-DF66458A88FA}"/>
              </a:ext>
            </a:extLst>
          </p:cNvPr>
          <p:cNvSpPr txBox="1"/>
          <p:nvPr/>
        </p:nvSpPr>
        <p:spPr>
          <a:xfrm>
            <a:off x="6347139" y="51516"/>
            <a:ext cx="2977097" cy="461665"/>
          </a:xfrm>
          <a:prstGeom prst="rect">
            <a:avLst/>
          </a:prstGeom>
          <a:noFill/>
          <a:ln>
            <a:solidFill>
              <a:schemeClr val="accent2"/>
            </a:solidFill>
          </a:ln>
        </p:spPr>
        <p:txBody>
          <a:bodyPr wrap="none" rtlCol="0">
            <a:spAutoFit/>
          </a:bodyPr>
          <a:lstStyle/>
          <a:p>
            <a:r>
              <a:rPr lang="en-US">
                <a:latin typeface="Comic Sans MS" panose="030F0702030302020204" pitchFamily="66" charset="0"/>
              </a:rPr>
              <a:t>For administrators:</a:t>
            </a:r>
          </a:p>
        </p:txBody>
      </p:sp>
      <p:pic>
        <p:nvPicPr>
          <p:cNvPr id="2" name="Picture 1">
            <a:extLst>
              <a:ext uri="{FF2B5EF4-FFF2-40B4-BE49-F238E27FC236}">
                <a16:creationId xmlns:a16="http://schemas.microsoft.com/office/drawing/2014/main" id="{4CAA522F-F4A2-45CF-B65B-50B4332B631B}"/>
              </a:ext>
            </a:extLst>
          </p:cNvPr>
          <p:cNvPicPr>
            <a:picLocks noChangeAspect="1"/>
          </p:cNvPicPr>
          <p:nvPr/>
        </p:nvPicPr>
        <p:blipFill>
          <a:blip r:embed="rId3"/>
          <a:stretch>
            <a:fillRect/>
          </a:stretch>
        </p:blipFill>
        <p:spPr>
          <a:xfrm>
            <a:off x="1685842" y="80175"/>
            <a:ext cx="2369820" cy="3596640"/>
          </a:xfrm>
          <a:prstGeom prst="rect">
            <a:avLst/>
          </a:prstGeom>
        </p:spPr>
      </p:pic>
    </p:spTree>
    <p:extLst>
      <p:ext uri="{BB962C8B-B14F-4D97-AF65-F5344CB8AC3E}">
        <p14:creationId xmlns:p14="http://schemas.microsoft.com/office/powerpoint/2010/main" val="33502117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1" name="Group"/>
          <p:cNvGrpSpPr/>
          <p:nvPr/>
        </p:nvGrpSpPr>
        <p:grpSpPr>
          <a:xfrm>
            <a:off x="4888969" y="2091814"/>
            <a:ext cx="2386791" cy="3170282"/>
            <a:chOff x="0" y="-7635"/>
            <a:chExt cx="3394545" cy="4508842"/>
          </a:xfrm>
        </p:grpSpPr>
        <p:pic>
          <p:nvPicPr>
            <p:cNvPr id="1289" name="allgapN4.pdf" descr="allgapN4.pdf"/>
            <p:cNvPicPr>
              <a:picLocks noChangeAspect="1"/>
            </p:cNvPicPr>
            <p:nvPr/>
          </p:nvPicPr>
          <p:blipFill>
            <a:blip r:embed="rId3"/>
            <a:srcRect l="36381" t="9459" r="31824"/>
            <a:stretch>
              <a:fillRect/>
            </a:stretch>
          </p:blipFill>
          <p:spPr>
            <a:xfrm>
              <a:off x="13514" y="890636"/>
              <a:ext cx="3381031" cy="3610571"/>
            </a:xfrm>
            <a:prstGeom prst="rect">
              <a:avLst/>
            </a:prstGeom>
            <a:ln w="12700" cap="flat">
              <a:noFill/>
              <a:miter lim="400000"/>
            </a:ln>
            <a:effectLst/>
          </p:spPr>
        </p:pic>
        <p:sp>
          <p:nvSpPr>
            <p:cNvPr id="1290" name="FGEN…"/>
            <p:cNvSpPr txBox="1"/>
            <p:nvPr/>
          </p:nvSpPr>
          <p:spPr>
            <a:xfrm>
              <a:off x="0" y="-7635"/>
              <a:ext cx="2882794" cy="99518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900"/>
              </a:pPr>
              <a:r>
                <a:rPr kumimoji="0" sz="2039" b="0" i="0" u="none" strike="noStrike" kern="1200" cap="none" spc="0" normalizeH="0" baseline="0" noProof="0">
                  <a:ln>
                    <a:noFill/>
                  </a:ln>
                  <a:solidFill>
                    <a:prstClr val="black"/>
                  </a:solidFill>
                  <a:effectLst/>
                  <a:uLnTx/>
                  <a:uFillTx/>
                  <a:latin typeface="Calibri" panose="020F0502020204030204"/>
                  <a:ea typeface="+mn-ea"/>
                  <a:cs typeface="+mn-cs"/>
                </a:rPr>
                <a:t>FGEN </a:t>
              </a:r>
            </a:p>
            <a:p>
              <a:pPr marL="0" marR="0" lvl="0" indent="0" algn="l" defTabSz="914400" rtl="0" eaLnBrk="1" fontAlgn="auto" latinLnBrk="0" hangingPunct="1">
                <a:lnSpc>
                  <a:spcPct val="100000"/>
                </a:lnSpc>
                <a:spcBef>
                  <a:spcPts val="0"/>
                </a:spcBef>
                <a:spcAft>
                  <a:spcPts val="0"/>
                </a:spcAft>
                <a:buClrTx/>
                <a:buSzTx/>
                <a:buFontTx/>
                <a:buNone/>
                <a:tabLst/>
                <a:defRPr sz="2900"/>
              </a:pPr>
              <a:r>
                <a:rPr kumimoji="0" sz="2039" b="0" i="0" u="none" strike="noStrike" kern="1200" cap="none" spc="0" normalizeH="0" baseline="0" noProof="0">
                  <a:ln>
                    <a:noFill/>
                  </a:ln>
                  <a:solidFill>
                    <a:prstClr val="black"/>
                  </a:solidFill>
                  <a:effectLst/>
                  <a:uLnTx/>
                  <a:uFillTx/>
                  <a:latin typeface="Calibri" panose="020F0502020204030204"/>
                  <a:ea typeface="+mn-ea"/>
                  <a:cs typeface="+mn-cs"/>
                </a:rPr>
                <a:t>Performance Gaps</a:t>
              </a:r>
            </a:p>
          </p:txBody>
        </p:sp>
      </p:grpSp>
      <p:grpSp>
        <p:nvGrpSpPr>
          <p:cNvPr id="1294" name="Group"/>
          <p:cNvGrpSpPr/>
          <p:nvPr/>
        </p:nvGrpSpPr>
        <p:grpSpPr>
          <a:xfrm>
            <a:off x="7711800" y="2091815"/>
            <a:ext cx="2396150" cy="3186048"/>
            <a:chOff x="0" y="-7637"/>
            <a:chExt cx="3407855" cy="4531268"/>
          </a:xfrm>
        </p:grpSpPr>
        <p:pic>
          <p:nvPicPr>
            <p:cNvPr id="1292" name="allgapN4.pdf" descr="allgapN4.pdf"/>
            <p:cNvPicPr>
              <a:picLocks noChangeAspect="1"/>
            </p:cNvPicPr>
            <p:nvPr/>
          </p:nvPicPr>
          <p:blipFill>
            <a:blip r:embed="rId3"/>
            <a:srcRect l="67953" t="9753"/>
            <a:stretch>
              <a:fillRect/>
            </a:stretch>
          </p:blipFill>
          <p:spPr>
            <a:xfrm>
              <a:off x="20" y="924767"/>
              <a:ext cx="3407835" cy="3598864"/>
            </a:xfrm>
            <a:prstGeom prst="rect">
              <a:avLst/>
            </a:prstGeom>
            <a:ln w="12700" cap="flat">
              <a:noFill/>
              <a:miter lim="400000"/>
            </a:ln>
            <a:effectLst/>
          </p:spPr>
        </p:pic>
        <p:sp>
          <p:nvSpPr>
            <p:cNvPr id="1293" name="Gender…"/>
            <p:cNvSpPr txBox="1"/>
            <p:nvPr/>
          </p:nvSpPr>
          <p:spPr>
            <a:xfrm>
              <a:off x="0" y="-7637"/>
              <a:ext cx="2882794" cy="9951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900"/>
              </a:pPr>
              <a:r>
                <a:rPr kumimoji="0" lang="en-US" sz="2039" b="0" i="0" u="none" strike="noStrike" kern="1200" cap="none" spc="0" normalizeH="0" baseline="0" noProof="0" dirty="0">
                  <a:ln>
                    <a:noFill/>
                  </a:ln>
                  <a:solidFill>
                    <a:prstClr val="black"/>
                  </a:solidFill>
                  <a:effectLst/>
                  <a:uLnTx/>
                  <a:uFillTx/>
                  <a:latin typeface="Calibri" panose="020F0502020204030204"/>
                  <a:ea typeface="+mn-ea"/>
                  <a:cs typeface="+mn-cs"/>
                </a:rPr>
                <a:t>Female</a:t>
              </a:r>
              <a:r>
                <a:rPr kumimoji="0" sz="2039"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sz="2900"/>
              </a:pPr>
              <a:r>
                <a:rPr kumimoji="0" sz="2039" b="0" i="0" u="none" strike="noStrike" kern="1200" cap="none" spc="0" normalizeH="0" baseline="0" noProof="0" dirty="0">
                  <a:ln>
                    <a:noFill/>
                  </a:ln>
                  <a:solidFill>
                    <a:prstClr val="black"/>
                  </a:solidFill>
                  <a:effectLst/>
                  <a:uLnTx/>
                  <a:uFillTx/>
                  <a:latin typeface="Calibri" panose="020F0502020204030204"/>
                  <a:ea typeface="+mn-ea"/>
                  <a:cs typeface="+mn-cs"/>
                </a:rPr>
                <a:t>Performance Gaps</a:t>
              </a:r>
            </a:p>
          </p:txBody>
        </p:sp>
      </p:grpSp>
      <p:grpSp>
        <p:nvGrpSpPr>
          <p:cNvPr id="1301" name="Group"/>
          <p:cNvGrpSpPr/>
          <p:nvPr/>
        </p:nvGrpSpPr>
        <p:grpSpPr>
          <a:xfrm>
            <a:off x="1995995" y="2091814"/>
            <a:ext cx="2362453" cy="3170424"/>
            <a:chOff x="0" y="-7637"/>
            <a:chExt cx="3359933" cy="4509046"/>
          </a:xfrm>
        </p:grpSpPr>
        <p:pic>
          <p:nvPicPr>
            <p:cNvPr id="1299" name="allgapN4.pdf" descr="allgapN4.pdf"/>
            <p:cNvPicPr>
              <a:picLocks noChangeAspect="1"/>
            </p:cNvPicPr>
            <p:nvPr/>
          </p:nvPicPr>
          <p:blipFill>
            <a:blip r:embed="rId3"/>
            <a:srcRect l="5509" t="10876" r="63349"/>
            <a:stretch>
              <a:fillRect/>
            </a:stretch>
          </p:blipFill>
          <p:spPr>
            <a:xfrm>
              <a:off x="48042" y="946992"/>
              <a:ext cx="3311891" cy="3554417"/>
            </a:xfrm>
            <a:prstGeom prst="rect">
              <a:avLst/>
            </a:prstGeom>
            <a:ln w="12700" cap="flat">
              <a:noFill/>
              <a:miter lim="400000"/>
            </a:ln>
            <a:effectLst/>
          </p:spPr>
        </p:pic>
        <p:sp>
          <p:nvSpPr>
            <p:cNvPr id="1300" name="URM…"/>
            <p:cNvSpPr txBox="1"/>
            <p:nvPr/>
          </p:nvSpPr>
          <p:spPr>
            <a:xfrm>
              <a:off x="0" y="-7637"/>
              <a:ext cx="2882796" cy="9951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900"/>
              </a:pPr>
              <a:r>
                <a:rPr kumimoji="0" sz="2039" b="0" i="0" u="none" strike="noStrike" kern="1200" cap="none" spc="0" normalizeH="0" baseline="0" noProof="0">
                  <a:ln>
                    <a:noFill/>
                  </a:ln>
                  <a:solidFill>
                    <a:prstClr val="black"/>
                  </a:solidFill>
                  <a:effectLst/>
                  <a:uLnTx/>
                  <a:uFillTx/>
                  <a:latin typeface="Calibri" panose="020F0502020204030204"/>
                  <a:ea typeface="+mn-ea"/>
                  <a:cs typeface="+mn-cs"/>
                </a:rPr>
                <a:t>URM </a:t>
              </a:r>
            </a:p>
            <a:p>
              <a:pPr marL="0" marR="0" lvl="0" indent="0" algn="l" defTabSz="914400" rtl="0" eaLnBrk="1" fontAlgn="auto" latinLnBrk="0" hangingPunct="1">
                <a:lnSpc>
                  <a:spcPct val="100000"/>
                </a:lnSpc>
                <a:spcBef>
                  <a:spcPts val="0"/>
                </a:spcBef>
                <a:spcAft>
                  <a:spcPts val="0"/>
                </a:spcAft>
                <a:buClrTx/>
                <a:buSzTx/>
                <a:buFontTx/>
                <a:buNone/>
                <a:tabLst/>
                <a:defRPr sz="2900"/>
              </a:pPr>
              <a:r>
                <a:rPr kumimoji="0" sz="2039" b="0" i="0" u="none" strike="noStrike" kern="1200" cap="none" spc="0" normalizeH="0" baseline="0" noProof="0">
                  <a:ln>
                    <a:noFill/>
                  </a:ln>
                  <a:solidFill>
                    <a:prstClr val="black"/>
                  </a:solidFill>
                  <a:effectLst/>
                  <a:uLnTx/>
                  <a:uFillTx/>
                  <a:latin typeface="Calibri" panose="020F0502020204030204"/>
                  <a:ea typeface="+mn-ea"/>
                  <a:cs typeface="+mn-cs"/>
                </a:rPr>
                <a:t>Performance Gaps</a:t>
              </a:r>
            </a:p>
          </p:txBody>
        </p:sp>
      </p:grpSp>
      <p:sp>
        <p:nvSpPr>
          <p:cNvPr id="25" name="(26% Female)">
            <a:extLst>
              <a:ext uri="{FF2B5EF4-FFF2-40B4-BE49-F238E27FC236}">
                <a16:creationId xmlns:a16="http://schemas.microsoft.com/office/drawing/2014/main" id="{4503CB0C-4B11-465C-A67B-D81EE81FE8E6}"/>
              </a:ext>
            </a:extLst>
          </p:cNvPr>
          <p:cNvSpPr txBox="1"/>
          <p:nvPr/>
        </p:nvSpPr>
        <p:spPr>
          <a:xfrm>
            <a:off x="2084051" y="4987447"/>
            <a:ext cx="3301652" cy="266804"/>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1800" b="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5" b="0" i="0" u="none" strike="noStrike" kern="1200" cap="none" spc="0" normalizeH="0" baseline="0" noProof="0" dirty="0">
                <a:ln>
                  <a:noFill/>
                </a:ln>
                <a:solidFill>
                  <a:prstClr val="black"/>
                </a:solidFill>
                <a:effectLst/>
                <a:uLnTx/>
                <a:uFillTx/>
                <a:latin typeface="Calibri" panose="020F0502020204030204"/>
                <a:ea typeface="+mn-ea"/>
                <a:cs typeface="+mn-cs"/>
              </a:rPr>
              <a:t>Cornell	Stanford	  CU Boulder</a:t>
            </a:r>
            <a:endParaRPr kumimoji="0" sz="126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26% Female)">
            <a:extLst>
              <a:ext uri="{FF2B5EF4-FFF2-40B4-BE49-F238E27FC236}">
                <a16:creationId xmlns:a16="http://schemas.microsoft.com/office/drawing/2014/main" id="{9396CB74-E6DE-4BD8-BF49-61BAD232EEE8}"/>
              </a:ext>
            </a:extLst>
          </p:cNvPr>
          <p:cNvSpPr txBox="1"/>
          <p:nvPr/>
        </p:nvSpPr>
        <p:spPr>
          <a:xfrm>
            <a:off x="5033734" y="4963525"/>
            <a:ext cx="3301652" cy="266804"/>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1800" b="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5" b="0" i="0" u="none" strike="noStrike" kern="1200" cap="none" spc="0" normalizeH="0" baseline="0" noProof="0" dirty="0">
                <a:ln>
                  <a:noFill/>
                </a:ln>
                <a:solidFill>
                  <a:prstClr val="black"/>
                </a:solidFill>
                <a:effectLst/>
                <a:uLnTx/>
                <a:uFillTx/>
                <a:latin typeface="Calibri" panose="020F0502020204030204"/>
                <a:ea typeface="+mn-ea"/>
                <a:cs typeface="+mn-cs"/>
              </a:rPr>
              <a:t>Cornell	Stanford	  CU Boulder</a:t>
            </a:r>
            <a:endParaRPr kumimoji="0" sz="126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26% Female)">
            <a:extLst>
              <a:ext uri="{FF2B5EF4-FFF2-40B4-BE49-F238E27FC236}">
                <a16:creationId xmlns:a16="http://schemas.microsoft.com/office/drawing/2014/main" id="{0A66FDC7-AA87-4701-BD28-FA88638461D2}"/>
              </a:ext>
            </a:extLst>
          </p:cNvPr>
          <p:cNvSpPr txBox="1"/>
          <p:nvPr/>
        </p:nvSpPr>
        <p:spPr>
          <a:xfrm>
            <a:off x="7783735" y="4963525"/>
            <a:ext cx="3301652" cy="266804"/>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1800" b="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5" b="0" i="0" u="none" strike="noStrike" kern="1200" cap="none" spc="0" normalizeH="0" baseline="0" noProof="0" dirty="0">
                <a:ln>
                  <a:noFill/>
                </a:ln>
                <a:solidFill>
                  <a:prstClr val="black"/>
                </a:solidFill>
                <a:effectLst/>
                <a:uLnTx/>
                <a:uFillTx/>
                <a:latin typeface="Calibri" panose="020F0502020204030204"/>
                <a:ea typeface="+mn-ea"/>
                <a:cs typeface="+mn-cs"/>
              </a:rPr>
              <a:t>Cornell	Stanford	  CU Boulder</a:t>
            </a:r>
            <a:endParaRPr kumimoji="0" sz="126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454789E-E775-4830-809A-E1D7D61398B8}"/>
              </a:ext>
            </a:extLst>
          </p:cNvPr>
          <p:cNvSpPr txBox="1"/>
          <p:nvPr/>
        </p:nvSpPr>
        <p:spPr>
          <a:xfrm>
            <a:off x="1875254" y="143829"/>
            <a:ext cx="8916672" cy="16312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Linear regression results very similar across institutions*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Only math SAT/ACT &amp; FMCE-pre predict performance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Stanford &amp; Col have same coefficients (0.3), explain 1/3 of variation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Demographic gaps similar and only come from prior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prepartion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1" name="Group">
            <a:extLst>
              <a:ext uri="{FF2B5EF4-FFF2-40B4-BE49-F238E27FC236}">
                <a16:creationId xmlns:a16="http://schemas.microsoft.com/office/drawing/2014/main" id="{8CE52BCD-173F-495C-94C7-3BBD4EF2E899}"/>
              </a:ext>
            </a:extLst>
          </p:cNvPr>
          <p:cNvGrpSpPr/>
          <p:nvPr/>
        </p:nvGrpSpPr>
        <p:grpSpPr>
          <a:xfrm>
            <a:off x="2532641" y="5385076"/>
            <a:ext cx="7274960" cy="441468"/>
            <a:chOff x="0" y="8021"/>
            <a:chExt cx="9072025" cy="446541"/>
          </a:xfrm>
        </p:grpSpPr>
        <p:sp>
          <p:nvSpPr>
            <p:cNvPr id="32" name="Square">
              <a:extLst>
                <a:ext uri="{FF2B5EF4-FFF2-40B4-BE49-F238E27FC236}">
                  <a16:creationId xmlns:a16="http://schemas.microsoft.com/office/drawing/2014/main" id="{8AD69C57-93DB-4C64-A490-16C10EF62183}"/>
                </a:ext>
              </a:extLst>
            </p:cNvPr>
            <p:cNvSpPr/>
            <p:nvPr/>
          </p:nvSpPr>
          <p:spPr>
            <a:xfrm>
              <a:off x="0" y="87689"/>
              <a:ext cx="290248" cy="287206"/>
            </a:xfrm>
            <a:prstGeom prst="rect">
              <a:avLst/>
            </a:prstGeom>
            <a:solidFill>
              <a:srgbClr val="4DA799"/>
            </a:solidFill>
            <a:ln w="12700" cap="flat">
              <a:noFill/>
              <a:miter lim="400000"/>
            </a:ln>
            <a:effectLst/>
          </p:spPr>
          <p:txBody>
            <a:bodyPr wrap="square" lIns="35719" tIns="35719" rIns="35719" bIns="3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33" name="Gender Controlling for General Incom Prep">
              <a:extLst>
                <a:ext uri="{FF2B5EF4-FFF2-40B4-BE49-F238E27FC236}">
                  <a16:creationId xmlns:a16="http://schemas.microsoft.com/office/drawing/2014/main" id="{DA85A162-F41F-43CF-A51C-DA41517BD1E0}"/>
                </a:ext>
              </a:extLst>
            </p:cNvPr>
            <p:cNvSpPr txBox="1"/>
            <p:nvPr/>
          </p:nvSpPr>
          <p:spPr>
            <a:xfrm>
              <a:off x="362878" y="8021"/>
              <a:ext cx="8709147" cy="4465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5719" tIns="35719" rIns="35719" bIns="35719" numCol="1"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200" b="0"/>
              </a:pPr>
              <a:r>
                <a:rPr kumimoji="0" sz="2400" b="0" i="0" u="none" strike="noStrike" kern="1200" cap="none" spc="0" normalizeH="0" baseline="0" noProof="0" dirty="0">
                  <a:ln>
                    <a:noFill/>
                  </a:ln>
                  <a:solidFill>
                    <a:prstClr val="black"/>
                  </a:solidFill>
                  <a:effectLst/>
                  <a:uLnTx/>
                  <a:uFillTx/>
                  <a:latin typeface="Calibri" panose="020F0502020204030204"/>
                  <a:ea typeface="+mn-ea"/>
                  <a:cs typeface="+mn-cs"/>
                </a:rPr>
                <a:t>Controlling for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math SAT/ACT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(general math &amp; sci prep)</a:t>
              </a:r>
              <a:r>
                <a:rPr kumimoji="0" sz="2400" b="1"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grpSp>
        <p:nvGrpSpPr>
          <p:cNvPr id="34" name="Group 33">
            <a:extLst>
              <a:ext uri="{FF2B5EF4-FFF2-40B4-BE49-F238E27FC236}">
                <a16:creationId xmlns:a16="http://schemas.microsoft.com/office/drawing/2014/main" id="{BBBBAAA2-FDF8-4C6B-A7E0-35522C46EDB3}"/>
              </a:ext>
            </a:extLst>
          </p:cNvPr>
          <p:cNvGrpSpPr/>
          <p:nvPr/>
        </p:nvGrpSpPr>
        <p:grpSpPr>
          <a:xfrm>
            <a:off x="2532641" y="5744202"/>
            <a:ext cx="7037949" cy="461665"/>
            <a:chOff x="4204161" y="5018028"/>
            <a:chExt cx="7037949" cy="461665"/>
          </a:xfrm>
        </p:grpSpPr>
        <p:sp>
          <p:nvSpPr>
            <p:cNvPr id="35" name="Rectangle">
              <a:extLst>
                <a:ext uri="{FF2B5EF4-FFF2-40B4-BE49-F238E27FC236}">
                  <a16:creationId xmlns:a16="http://schemas.microsoft.com/office/drawing/2014/main" id="{03FC7DE2-4535-418F-B43B-B480ED9EA4CE}"/>
                </a:ext>
              </a:extLst>
            </p:cNvPr>
            <p:cNvSpPr/>
            <p:nvPr/>
          </p:nvSpPr>
          <p:spPr>
            <a:xfrm>
              <a:off x="4204161" y="5135813"/>
              <a:ext cx="232753" cy="283943"/>
            </a:xfrm>
            <a:prstGeom prst="rect">
              <a:avLst/>
            </a:prstGeom>
            <a:solidFill>
              <a:srgbClr val="CCCB67"/>
            </a:solidFill>
            <a:ln w="12700" cap="flat">
              <a:noFill/>
              <a:miter lim="400000"/>
            </a:ln>
            <a:effectLst/>
          </p:spPr>
          <p:txBody>
            <a:bodyPr wrap="square" lIns="35719" tIns="35719" rIns="35719" bIns="3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2200" b="0">
                  <a:solidFill>
                    <a:srgbClr val="FFFFFF"/>
                  </a:solidFill>
                  <a:latin typeface="+mn-lt"/>
                  <a:ea typeface="+mn-ea"/>
                  <a:cs typeface="+mn-cs"/>
                  <a:sym typeface="Helvetica Neue Medium"/>
                </a:defRPr>
              </a:pPr>
              <a:endParaRPr kumimoji="0" sz="1547" b="0" i="0" u="none" strike="noStrike" kern="1200" cap="none" spc="0" normalizeH="0" baseline="0" noProof="0" dirty="0">
                <a:ln>
                  <a:noFill/>
                </a:ln>
                <a:solidFill>
                  <a:srgbClr val="FFFFFF"/>
                </a:solidFill>
                <a:effectLst/>
                <a:uLnTx/>
                <a:uFillTx/>
                <a:latin typeface="Calibri" panose="020F0502020204030204"/>
                <a:ea typeface="+mn-ea"/>
                <a:cs typeface="+mn-cs"/>
                <a:sym typeface="Helvetica Neue Medium"/>
              </a:endParaRPr>
            </a:p>
          </p:txBody>
        </p:sp>
        <p:sp>
          <p:nvSpPr>
            <p:cNvPr id="36" name="TextBox 35">
              <a:extLst>
                <a:ext uri="{FF2B5EF4-FFF2-40B4-BE49-F238E27FC236}">
                  <a16:creationId xmlns:a16="http://schemas.microsoft.com/office/drawing/2014/main" id="{63FB5D76-0D4D-4ED0-9D31-B54AA96B1E53}"/>
                </a:ext>
              </a:extLst>
            </p:cNvPr>
            <p:cNvSpPr txBox="1"/>
            <p:nvPr/>
          </p:nvSpPr>
          <p:spPr>
            <a:xfrm>
              <a:off x="4436914" y="5018028"/>
              <a:ext cx="680519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Controlling for math SAT/ACT + physics content FMCE</a:t>
              </a:r>
            </a:p>
          </p:txBody>
        </p:sp>
      </p:grpSp>
      <p:sp>
        <p:nvSpPr>
          <p:cNvPr id="38" name="TextBox 37">
            <a:extLst>
              <a:ext uri="{FF2B5EF4-FFF2-40B4-BE49-F238E27FC236}">
                <a16:creationId xmlns:a16="http://schemas.microsoft.com/office/drawing/2014/main" id="{1A0F55FF-2404-4EC5-9CD9-D56A2C751E99}"/>
              </a:ext>
            </a:extLst>
          </p:cNvPr>
          <p:cNvSpPr txBox="1"/>
          <p:nvPr/>
        </p:nvSpPr>
        <p:spPr>
          <a:xfrm>
            <a:off x="7275760" y="6344839"/>
            <a:ext cx="471776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*Salehi et al., PHYS REV PER, 15, 020114 (2019)</a:t>
            </a:r>
          </a:p>
        </p:txBody>
      </p:sp>
    </p:spTree>
    <p:extLst>
      <p:ext uri="{BB962C8B-B14F-4D97-AF65-F5344CB8AC3E}">
        <p14:creationId xmlns:p14="http://schemas.microsoft.com/office/powerpoint/2010/main" val="2261490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01"/>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291"/>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12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 grpId="0" animBg="1" advAuto="0"/>
      <p:bldP spid="1294" grpId="0" animBg="1" advAuto="0"/>
      <p:bldP spid="1301" grpId="0" animBg="1" advAuto="0"/>
      <p:bldP spid="25" grpId="0" animBg="1"/>
      <p:bldP spid="26" grpId="0" animBg="1"/>
      <p:bldP spid="27" grpId="0" animBg="1"/>
      <p:bldP spid="31"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BB60DE-5837-4C20-8EE6-5A8B4C58EA87}"/>
              </a:ext>
            </a:extLst>
          </p:cNvPr>
          <p:cNvGrpSpPr/>
          <p:nvPr/>
        </p:nvGrpSpPr>
        <p:grpSpPr>
          <a:xfrm>
            <a:off x="1947277" y="1185804"/>
            <a:ext cx="7747147" cy="4475152"/>
            <a:chOff x="1414705" y="1155519"/>
            <a:chExt cx="5810361" cy="3356364"/>
          </a:xfrm>
        </p:grpSpPr>
        <p:grpSp>
          <p:nvGrpSpPr>
            <p:cNvPr id="3" name="Group 15">
              <a:extLst>
                <a:ext uri="{FF2B5EF4-FFF2-40B4-BE49-F238E27FC236}">
                  <a16:creationId xmlns:a16="http://schemas.microsoft.com/office/drawing/2014/main" id="{BC40E0E2-59A6-4FFA-BFA8-597D2B06286E}"/>
                </a:ext>
              </a:extLst>
            </p:cNvPr>
            <p:cNvGrpSpPr/>
            <p:nvPr/>
          </p:nvGrpSpPr>
          <p:grpSpPr>
            <a:xfrm>
              <a:off x="2785730" y="2405801"/>
              <a:ext cx="3351502" cy="1139338"/>
              <a:chOff x="373948" y="0"/>
              <a:chExt cx="3351501" cy="1139337"/>
            </a:xfrm>
          </p:grpSpPr>
          <p:sp>
            <p:nvSpPr>
              <p:cNvPr id="25" name="Rectangle 1">
                <a:extLst>
                  <a:ext uri="{FF2B5EF4-FFF2-40B4-BE49-F238E27FC236}">
                    <a16:creationId xmlns:a16="http://schemas.microsoft.com/office/drawing/2014/main" id="{352F9AB6-BD33-4077-A680-F20CA294E0AE}"/>
                  </a:ext>
                </a:extLst>
              </p:cNvPr>
              <p:cNvSpPr/>
              <p:nvPr/>
            </p:nvSpPr>
            <p:spPr>
              <a:xfrm>
                <a:off x="377600" y="18084"/>
                <a:ext cx="3302560" cy="1121253"/>
              </a:xfrm>
              <a:prstGeom prst="rect">
                <a:avLst/>
              </a:prstGeom>
              <a:solidFill>
                <a:srgbClr val="FFFFFF"/>
              </a:solidFill>
              <a:ln w="38100" cap="flat">
                <a:solidFill>
                  <a:srgbClr val="000000"/>
                </a:solidFill>
                <a:prstDash val="solid"/>
                <a:miter lim="800000"/>
              </a:ln>
              <a:effectLst/>
            </p:spPr>
            <p:txBody>
              <a:bodyPr wrap="square" lIns="60959" tIns="60959" rIns="60959" bIns="60959" numCol="1" anchor="ctr">
                <a:noAutofit/>
              </a:bodyPr>
              <a:lstStyle/>
              <a:p>
                <a:pPr algn="ctr" defTabSz="1219170" fontAlgn="auto" hangingPunct="0">
                  <a:spcBef>
                    <a:spcPts val="0"/>
                  </a:spcBef>
                  <a:spcAft>
                    <a:spcPts val="0"/>
                  </a:spcAft>
                  <a:defRPr>
                    <a:solidFill>
                      <a:srgbClr val="FFFFFF"/>
                    </a:solidFill>
                  </a:defRPr>
                </a:pPr>
                <a:endParaRPr kern="0">
                  <a:solidFill>
                    <a:srgbClr val="FFFFFF"/>
                  </a:solidFill>
                  <a:latin typeface="Calibri"/>
                  <a:ea typeface="ＭＳ Ｐゴシック" charset="0"/>
                  <a:cs typeface="Calibri"/>
                  <a:sym typeface="Calibri"/>
                </a:endParaRPr>
              </a:p>
            </p:txBody>
          </p:sp>
          <p:sp>
            <p:nvSpPr>
              <p:cNvPr id="26" name="TextBox 2">
                <a:extLst>
                  <a:ext uri="{FF2B5EF4-FFF2-40B4-BE49-F238E27FC236}">
                    <a16:creationId xmlns:a16="http://schemas.microsoft.com/office/drawing/2014/main" id="{54A284F4-95BF-4501-854B-C192C9FB9CAD}"/>
                  </a:ext>
                </a:extLst>
              </p:cNvPr>
              <p:cNvSpPr txBox="1"/>
              <p:nvPr/>
            </p:nvSpPr>
            <p:spPr>
              <a:xfrm>
                <a:off x="373948" y="0"/>
                <a:ext cx="3351501" cy="11332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9" tIns="60959" rIns="60959" bIns="60959" numCol="1" anchor="t">
                <a:noAutofit/>
              </a:bodyPr>
              <a:lstStyle/>
              <a:p>
                <a:pPr algn="ctr" defTabSz="1219170" fontAlgn="auto" hangingPunct="0">
                  <a:spcBef>
                    <a:spcPts val="0"/>
                  </a:spcBef>
                  <a:spcAft>
                    <a:spcPts val="0"/>
                  </a:spcAft>
                  <a:defRPr sz="2400"/>
                </a:pPr>
                <a:r>
                  <a:rPr sz="3200" b="1" kern="0" dirty="0">
                    <a:solidFill>
                      <a:srgbClr val="000000"/>
                    </a:solidFill>
                    <a:latin typeface="Calibri"/>
                    <a:ea typeface="ＭＳ Ｐゴシック" charset="0"/>
                    <a:cs typeface="Calibri"/>
                    <a:sym typeface="Calibri"/>
                  </a:rPr>
                  <a:t>Learning</a:t>
                </a:r>
                <a:r>
                  <a:rPr lang="en-US" sz="3200" b="1" kern="0" dirty="0">
                    <a:solidFill>
                      <a:srgbClr val="000000"/>
                    </a:solidFill>
                    <a:latin typeface="Calibri"/>
                    <a:ea typeface="ＭＳ Ｐゴシック" charset="0"/>
                    <a:cs typeface="Calibri"/>
                    <a:sym typeface="Calibri"/>
                  </a:rPr>
                  <a:t>--</a:t>
                </a:r>
              </a:p>
              <a:p>
                <a:pPr algn="ctr" defTabSz="1219170" fontAlgn="auto" hangingPunct="0">
                  <a:spcBef>
                    <a:spcPts val="0"/>
                  </a:spcBef>
                  <a:spcAft>
                    <a:spcPts val="0"/>
                  </a:spcAft>
                  <a:defRPr sz="2400"/>
                </a:pPr>
                <a:r>
                  <a:rPr lang="en-US" sz="2933" b="1" kern="0" dirty="0">
                    <a:solidFill>
                      <a:srgbClr val="000000"/>
                    </a:solidFill>
                    <a:latin typeface="Calibri"/>
                    <a:ea typeface="ＭＳ Ｐゴシック" charset="0"/>
                    <a:cs typeface="Calibri"/>
                    <a:sym typeface="Calibri"/>
                  </a:rPr>
                  <a:t>practicing making decisions</a:t>
                </a:r>
                <a:r>
                  <a:rPr lang="en-US" sz="2933" kern="0" dirty="0">
                    <a:solidFill>
                      <a:srgbClr val="000000"/>
                    </a:solidFill>
                    <a:latin typeface="Calibri"/>
                    <a:ea typeface="ＭＳ Ｐゴシック" charset="0"/>
                    <a:cs typeface="Calibri"/>
                    <a:sym typeface="Calibri"/>
                  </a:rPr>
                  <a:t> </a:t>
                </a:r>
                <a:r>
                  <a:rPr lang="en-US" sz="2933" kern="0" dirty="0">
                    <a:solidFill>
                      <a:srgbClr val="0033CC"/>
                    </a:solidFill>
                    <a:latin typeface="Calibri"/>
                    <a:ea typeface="ＭＳ Ｐゴシック" charset="0"/>
                    <a:cs typeface="Calibri"/>
                    <a:sym typeface="Calibri"/>
                  </a:rPr>
                  <a:t>with good feedback</a:t>
                </a:r>
                <a:endParaRPr sz="2933" kern="0" dirty="0">
                  <a:solidFill>
                    <a:srgbClr val="0033CC"/>
                  </a:solidFill>
                  <a:latin typeface="Calibri"/>
                  <a:ea typeface="ＭＳ Ｐゴシック" charset="0"/>
                  <a:cs typeface="Calibri"/>
                  <a:sym typeface="Calibri"/>
                </a:endParaRPr>
              </a:p>
            </p:txBody>
          </p:sp>
        </p:grpSp>
        <p:sp>
          <p:nvSpPr>
            <p:cNvPr id="4" name="TextBox 4">
              <a:extLst>
                <a:ext uri="{FF2B5EF4-FFF2-40B4-BE49-F238E27FC236}">
                  <a16:creationId xmlns:a16="http://schemas.microsoft.com/office/drawing/2014/main" id="{AD667604-43FF-4D25-9585-7412FEDC132F}"/>
                </a:ext>
              </a:extLst>
            </p:cNvPr>
            <p:cNvSpPr txBox="1"/>
            <p:nvPr/>
          </p:nvSpPr>
          <p:spPr>
            <a:xfrm>
              <a:off x="2827583" y="1489166"/>
              <a:ext cx="1675698" cy="6232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59" rIns="60959">
              <a:spAutoFit/>
            </a:bodyPr>
            <a:lstStyle/>
            <a:p>
              <a:pPr algn="ctr" defTabSz="1219170" fontAlgn="auto" hangingPunct="0">
                <a:spcBef>
                  <a:spcPts val="0"/>
                </a:spcBef>
                <a:spcAft>
                  <a:spcPts val="0"/>
                </a:spcAft>
                <a:defRPr>
                  <a:solidFill>
                    <a:srgbClr val="ED7D31"/>
                  </a:solidFill>
                </a:defRPr>
              </a:pPr>
              <a:r>
                <a:rPr kern="0">
                  <a:solidFill>
                    <a:srgbClr val="ED7D31">
                      <a:lumMod val="50000"/>
                    </a:srgbClr>
                  </a:solidFill>
                  <a:latin typeface="Calibri"/>
                  <a:ea typeface="ＭＳ Ｐゴシック" charset="0"/>
                  <a:cs typeface="Calibri"/>
                  <a:sym typeface="Calibri"/>
                </a:rPr>
                <a:t>Prior knowledge </a:t>
              </a:r>
            </a:p>
            <a:p>
              <a:pPr algn="ctr" defTabSz="1219170" fontAlgn="auto" hangingPunct="0">
                <a:spcBef>
                  <a:spcPts val="0"/>
                </a:spcBef>
                <a:spcAft>
                  <a:spcPts val="0"/>
                </a:spcAft>
                <a:defRPr>
                  <a:solidFill>
                    <a:srgbClr val="ED7D31"/>
                  </a:solidFill>
                </a:defRPr>
              </a:pPr>
              <a:r>
                <a:rPr kern="0">
                  <a:solidFill>
                    <a:srgbClr val="ED7D31">
                      <a:lumMod val="50000"/>
                    </a:srgbClr>
                  </a:solidFill>
                  <a:latin typeface="Calibri"/>
                  <a:ea typeface="ＭＳ Ｐゴシック" charset="0"/>
                  <a:cs typeface="Calibri"/>
                  <a:sym typeface="Calibri"/>
                </a:rPr>
                <a:t>&amp; experience</a:t>
              </a:r>
            </a:p>
          </p:txBody>
        </p:sp>
        <p:sp>
          <p:nvSpPr>
            <p:cNvPr id="5" name="Rectangle 7">
              <a:extLst>
                <a:ext uri="{FF2B5EF4-FFF2-40B4-BE49-F238E27FC236}">
                  <a16:creationId xmlns:a16="http://schemas.microsoft.com/office/drawing/2014/main" id="{67F5D148-6E1B-4B6A-B832-4094DAD90AD3}"/>
                </a:ext>
              </a:extLst>
            </p:cNvPr>
            <p:cNvSpPr/>
            <p:nvPr/>
          </p:nvSpPr>
          <p:spPr>
            <a:xfrm>
              <a:off x="2816346" y="1532709"/>
              <a:ext cx="1698172"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6" name="TextBox 5">
              <a:extLst>
                <a:ext uri="{FF2B5EF4-FFF2-40B4-BE49-F238E27FC236}">
                  <a16:creationId xmlns:a16="http://schemas.microsoft.com/office/drawing/2014/main" id="{B79C5C28-D021-4847-9DC9-6B1DA4B84594}"/>
                </a:ext>
              </a:extLst>
            </p:cNvPr>
            <p:cNvSpPr txBox="1"/>
            <p:nvPr/>
          </p:nvSpPr>
          <p:spPr>
            <a:xfrm>
              <a:off x="4678264" y="1620159"/>
              <a:ext cx="1128673" cy="346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59" rIns="60959">
              <a:spAutoFit/>
            </a:bodyPr>
            <a:lstStyle>
              <a:lvl1pPr>
                <a:defRPr>
                  <a:solidFill>
                    <a:schemeClr val="accent2"/>
                  </a:solidFill>
                </a:defRPr>
              </a:lvl1pPr>
            </a:lstStyle>
            <a:p>
              <a:pPr defTabSz="1219170" fontAlgn="auto" hangingPunct="0">
                <a:spcBef>
                  <a:spcPts val="0"/>
                </a:spcBef>
                <a:spcAft>
                  <a:spcPts val="0"/>
                </a:spcAft>
                <a:defRPr/>
              </a:pPr>
              <a:r>
                <a:rPr kern="0">
                  <a:solidFill>
                    <a:srgbClr val="ED7D31">
                      <a:lumMod val="50000"/>
                    </a:srgbClr>
                  </a:solidFill>
                  <a:latin typeface="Calibri"/>
                  <a:ea typeface="ＭＳ Ｐゴシック" charset="0"/>
                  <a:cs typeface="Calibri"/>
                  <a:sym typeface="Calibri"/>
                </a:rPr>
                <a:t>Motivation</a:t>
              </a:r>
            </a:p>
          </p:txBody>
        </p:sp>
        <p:sp>
          <p:nvSpPr>
            <p:cNvPr id="7" name="Rectangle 9">
              <a:extLst>
                <a:ext uri="{FF2B5EF4-FFF2-40B4-BE49-F238E27FC236}">
                  <a16:creationId xmlns:a16="http://schemas.microsoft.com/office/drawing/2014/main" id="{949A6021-B967-4A2D-9248-B87194C06228}"/>
                </a:ext>
              </a:extLst>
            </p:cNvPr>
            <p:cNvSpPr/>
            <p:nvPr/>
          </p:nvSpPr>
          <p:spPr>
            <a:xfrm>
              <a:off x="4634702" y="1529442"/>
              <a:ext cx="1201785"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8" name="TextBox 3">
              <a:extLst>
                <a:ext uri="{FF2B5EF4-FFF2-40B4-BE49-F238E27FC236}">
                  <a16:creationId xmlns:a16="http://schemas.microsoft.com/office/drawing/2014/main" id="{1C6CE16E-982C-4D43-85C3-50CFD13BCAA9}"/>
                </a:ext>
              </a:extLst>
            </p:cNvPr>
            <p:cNvSpPr txBox="1"/>
            <p:nvPr/>
          </p:nvSpPr>
          <p:spPr>
            <a:xfrm>
              <a:off x="1460101" y="1489166"/>
              <a:ext cx="1171954" cy="6232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59" rIns="60959">
              <a:spAutoFit/>
            </a:bodyPr>
            <a:lstStyle/>
            <a:p>
              <a:pPr algn="ctr" defTabSz="1219170" fontAlgn="auto" hangingPunct="0">
                <a:spcBef>
                  <a:spcPts val="0"/>
                </a:spcBef>
                <a:spcAft>
                  <a:spcPts val="0"/>
                </a:spcAft>
                <a:defRPr>
                  <a:solidFill>
                    <a:srgbClr val="ED7D31"/>
                  </a:solidFill>
                </a:defRPr>
              </a:pPr>
              <a:r>
                <a:rPr kern="0">
                  <a:solidFill>
                    <a:srgbClr val="ED7D31">
                      <a:lumMod val="50000"/>
                    </a:srgbClr>
                  </a:solidFill>
                  <a:latin typeface="Calibri"/>
                  <a:ea typeface="ＭＳ Ｐゴシック" charset="0"/>
                  <a:cs typeface="Calibri"/>
                  <a:sym typeface="Calibri"/>
                </a:rPr>
                <a:t>Disciplinary</a:t>
              </a:r>
            </a:p>
            <a:p>
              <a:pPr algn="ctr" defTabSz="1219170" fontAlgn="auto" hangingPunct="0">
                <a:spcBef>
                  <a:spcPts val="0"/>
                </a:spcBef>
                <a:spcAft>
                  <a:spcPts val="0"/>
                </a:spcAft>
                <a:defRPr>
                  <a:solidFill>
                    <a:srgbClr val="ED7D31"/>
                  </a:solidFill>
                </a:defRPr>
              </a:pPr>
              <a:r>
                <a:rPr kern="0">
                  <a:solidFill>
                    <a:srgbClr val="ED7D31">
                      <a:lumMod val="50000"/>
                    </a:srgbClr>
                  </a:solidFill>
                  <a:latin typeface="Calibri"/>
                  <a:ea typeface="ＭＳ Ｐゴシック" charset="0"/>
                  <a:cs typeface="Calibri"/>
                  <a:sym typeface="Calibri"/>
                </a:rPr>
                <a:t>expertise</a:t>
              </a:r>
            </a:p>
          </p:txBody>
        </p:sp>
        <p:sp>
          <p:nvSpPr>
            <p:cNvPr id="9" name="Rectangle 10">
              <a:extLst>
                <a:ext uri="{FF2B5EF4-FFF2-40B4-BE49-F238E27FC236}">
                  <a16:creationId xmlns:a16="http://schemas.microsoft.com/office/drawing/2014/main" id="{D05C31E8-6BCC-480E-991E-F507BDAC32DA}"/>
                </a:ext>
              </a:extLst>
            </p:cNvPr>
            <p:cNvSpPr/>
            <p:nvPr/>
          </p:nvSpPr>
          <p:spPr>
            <a:xfrm>
              <a:off x="1414705" y="1528354"/>
              <a:ext cx="1262744"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10" name="Straight Arrow Connector 18">
              <a:extLst>
                <a:ext uri="{FF2B5EF4-FFF2-40B4-BE49-F238E27FC236}">
                  <a16:creationId xmlns:a16="http://schemas.microsoft.com/office/drawing/2014/main" id="{66A1217F-4E89-4051-B7F9-B84BBE1CAEC8}"/>
                </a:ext>
              </a:extLst>
            </p:cNvPr>
            <p:cNvSpPr/>
            <p:nvPr/>
          </p:nvSpPr>
          <p:spPr>
            <a:xfrm>
              <a:off x="2496312" y="2095500"/>
              <a:ext cx="331555" cy="317499"/>
            </a:xfrm>
            <a:prstGeom prst="line">
              <a:avLst/>
            </a:prstGeom>
            <a:ln w="25400">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1" name="TextBox 22">
              <a:extLst>
                <a:ext uri="{FF2B5EF4-FFF2-40B4-BE49-F238E27FC236}">
                  <a16:creationId xmlns:a16="http://schemas.microsoft.com/office/drawing/2014/main" id="{1497A58E-6C39-4EA4-8CAA-3F7636F949D2}"/>
                </a:ext>
              </a:extLst>
            </p:cNvPr>
            <p:cNvSpPr txBox="1"/>
            <p:nvPr/>
          </p:nvSpPr>
          <p:spPr>
            <a:xfrm>
              <a:off x="3572546" y="1155519"/>
              <a:ext cx="1711765" cy="346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0959" rIns="60959">
              <a:spAutoFit/>
            </a:bodyPr>
            <a:lstStyle>
              <a:lvl1pPr>
                <a:defRPr i="1">
                  <a:solidFill>
                    <a:schemeClr val="accent2"/>
                  </a:solidFill>
                </a:defRPr>
              </a:lvl1pPr>
            </a:lstStyle>
            <a:p>
              <a:pPr algn="ctr" defTabSz="1219170" fontAlgn="auto" hangingPunct="0">
                <a:spcBef>
                  <a:spcPts val="0"/>
                </a:spcBef>
                <a:spcAft>
                  <a:spcPts val="0"/>
                </a:spcAft>
                <a:defRPr/>
              </a:pPr>
              <a:r>
                <a:rPr lang="en-US" kern="0">
                  <a:solidFill>
                    <a:srgbClr val="ED7D31">
                      <a:lumMod val="50000"/>
                    </a:srgbClr>
                  </a:solidFill>
                  <a:latin typeface="Calibri"/>
                  <a:ea typeface="ＭＳ Ｐゴシック" charset="0"/>
                  <a:cs typeface="Calibri"/>
                  <a:sym typeface="Calibri"/>
                </a:rPr>
                <a:t>Student variation</a:t>
              </a:r>
              <a:endParaRPr kern="0">
                <a:solidFill>
                  <a:srgbClr val="ED7D31">
                    <a:lumMod val="50000"/>
                  </a:srgbClr>
                </a:solidFill>
                <a:latin typeface="Calibri"/>
                <a:ea typeface="ＭＳ Ｐゴシック" charset="0"/>
                <a:cs typeface="Calibri"/>
                <a:sym typeface="Calibri"/>
              </a:endParaRPr>
            </a:p>
          </p:txBody>
        </p:sp>
        <p:sp>
          <p:nvSpPr>
            <p:cNvPr id="12" name="TextBox 6">
              <a:extLst>
                <a:ext uri="{FF2B5EF4-FFF2-40B4-BE49-F238E27FC236}">
                  <a16:creationId xmlns:a16="http://schemas.microsoft.com/office/drawing/2014/main" id="{55162657-DD8D-42A3-A618-B1F5C95AEEA3}"/>
                </a:ext>
              </a:extLst>
            </p:cNvPr>
            <p:cNvSpPr txBox="1"/>
            <p:nvPr/>
          </p:nvSpPr>
          <p:spPr>
            <a:xfrm>
              <a:off x="5963201" y="1489166"/>
              <a:ext cx="1193074" cy="6232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9" rIns="60959">
              <a:spAutoFit/>
            </a:bodyPr>
            <a:lstStyle/>
            <a:p>
              <a:pPr algn="ctr" defTabSz="1219170" fontAlgn="auto" hangingPunct="0">
                <a:spcBef>
                  <a:spcPts val="0"/>
                </a:spcBef>
                <a:spcAft>
                  <a:spcPts val="0"/>
                </a:spcAft>
                <a:defRPr>
                  <a:solidFill>
                    <a:srgbClr val="ED7D31"/>
                  </a:solidFill>
                </a:defRPr>
              </a:pPr>
              <a:r>
                <a:rPr kern="0">
                  <a:solidFill>
                    <a:srgbClr val="ED7D31">
                      <a:lumMod val="50000"/>
                    </a:srgbClr>
                  </a:solidFill>
                  <a:latin typeface="Calibri"/>
                  <a:ea typeface="ＭＳ Ｐゴシック" charset="0"/>
                  <a:cs typeface="Calibri"/>
                  <a:sym typeface="Calibri"/>
                </a:rPr>
                <a:t>Brain</a:t>
              </a:r>
            </a:p>
            <a:p>
              <a:pPr algn="ctr" defTabSz="1219170" fontAlgn="auto" hangingPunct="0">
                <a:spcBef>
                  <a:spcPts val="0"/>
                </a:spcBef>
                <a:spcAft>
                  <a:spcPts val="0"/>
                </a:spcAft>
                <a:defRPr>
                  <a:solidFill>
                    <a:srgbClr val="ED7D31"/>
                  </a:solidFill>
                </a:defRPr>
              </a:pPr>
              <a:r>
                <a:rPr lang="en-US" kern="0">
                  <a:solidFill>
                    <a:srgbClr val="ED7D31">
                      <a:lumMod val="50000"/>
                    </a:srgbClr>
                  </a:solidFill>
                  <a:latin typeface="Calibri"/>
                  <a:ea typeface="ＭＳ Ｐゴシック" charset="0"/>
                  <a:cs typeface="Calibri"/>
                  <a:sym typeface="Calibri"/>
                </a:rPr>
                <a:t>constraints</a:t>
              </a:r>
              <a:endParaRPr kern="0">
                <a:solidFill>
                  <a:srgbClr val="ED7D31">
                    <a:lumMod val="50000"/>
                  </a:srgbClr>
                </a:solidFill>
                <a:latin typeface="Calibri"/>
                <a:ea typeface="ＭＳ Ｐゴシック" charset="0"/>
                <a:cs typeface="Calibri"/>
                <a:sym typeface="Calibri"/>
              </a:endParaRPr>
            </a:p>
          </p:txBody>
        </p:sp>
        <p:sp>
          <p:nvSpPr>
            <p:cNvPr id="13" name="Rectangle 8">
              <a:extLst>
                <a:ext uri="{FF2B5EF4-FFF2-40B4-BE49-F238E27FC236}">
                  <a16:creationId xmlns:a16="http://schemas.microsoft.com/office/drawing/2014/main" id="{56FFA736-91F4-4C6A-9DAC-2755834EBFF2}"/>
                </a:ext>
              </a:extLst>
            </p:cNvPr>
            <p:cNvSpPr/>
            <p:nvPr/>
          </p:nvSpPr>
          <p:spPr>
            <a:xfrm>
              <a:off x="5962322" y="1528355"/>
              <a:ext cx="1262744"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14" name="Straight Arrow Connector 23">
              <a:extLst>
                <a:ext uri="{FF2B5EF4-FFF2-40B4-BE49-F238E27FC236}">
                  <a16:creationId xmlns:a16="http://schemas.microsoft.com/office/drawing/2014/main" id="{CBA6C5F4-3E1A-4C2D-8659-52EAA5D505A3}"/>
                </a:ext>
              </a:extLst>
            </p:cNvPr>
            <p:cNvSpPr/>
            <p:nvPr/>
          </p:nvSpPr>
          <p:spPr>
            <a:xfrm flipH="1">
              <a:off x="5973232" y="2095500"/>
              <a:ext cx="363559" cy="317499"/>
            </a:xfrm>
            <a:prstGeom prst="line">
              <a:avLst/>
            </a:prstGeom>
            <a:ln w="25400">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5" name="Straight Arrow Connector 27">
              <a:extLst>
                <a:ext uri="{FF2B5EF4-FFF2-40B4-BE49-F238E27FC236}">
                  <a16:creationId xmlns:a16="http://schemas.microsoft.com/office/drawing/2014/main" id="{00C0D431-0B43-455E-BDF4-DC62779FECCE}"/>
                </a:ext>
              </a:extLst>
            </p:cNvPr>
            <p:cNvSpPr/>
            <p:nvPr/>
          </p:nvSpPr>
          <p:spPr>
            <a:xfrm>
              <a:off x="3665799" y="2095500"/>
              <a:ext cx="1" cy="310302"/>
            </a:xfrm>
            <a:prstGeom prst="line">
              <a:avLst/>
            </a:prstGeom>
            <a:ln w="28575">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6" name="Straight Arrow Connector 29">
              <a:extLst>
                <a:ext uri="{FF2B5EF4-FFF2-40B4-BE49-F238E27FC236}">
                  <a16:creationId xmlns:a16="http://schemas.microsoft.com/office/drawing/2014/main" id="{B9588E08-6142-4575-AE45-82EC419262E7}"/>
                </a:ext>
              </a:extLst>
            </p:cNvPr>
            <p:cNvSpPr/>
            <p:nvPr/>
          </p:nvSpPr>
          <p:spPr>
            <a:xfrm>
              <a:off x="5069997" y="2095500"/>
              <a:ext cx="1" cy="310302"/>
            </a:xfrm>
            <a:prstGeom prst="line">
              <a:avLst/>
            </a:prstGeom>
            <a:ln w="25400">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7" name="Rectangle 17">
              <a:extLst>
                <a:ext uri="{FF2B5EF4-FFF2-40B4-BE49-F238E27FC236}">
                  <a16:creationId xmlns:a16="http://schemas.microsoft.com/office/drawing/2014/main" id="{0BF16800-7719-43F7-A322-031561982078}"/>
                </a:ext>
              </a:extLst>
            </p:cNvPr>
            <p:cNvSpPr/>
            <p:nvPr/>
          </p:nvSpPr>
          <p:spPr>
            <a:xfrm>
              <a:off x="2732314" y="1170432"/>
              <a:ext cx="3168425" cy="1015557"/>
            </a:xfrm>
            <a:prstGeom prst="rect">
              <a:avLst/>
            </a:prstGeom>
            <a:ln w="12700">
              <a:solidFill>
                <a:srgbClr val="ED7D31"/>
              </a:solidFill>
              <a:prstDash val="dash"/>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50000"/>
                  </a:srgbClr>
                </a:solidFill>
                <a:latin typeface="Calibri"/>
                <a:ea typeface="ＭＳ Ｐゴシック" charset="0"/>
                <a:cs typeface="Calibri"/>
                <a:sym typeface="Calibri"/>
              </a:endParaRPr>
            </a:p>
          </p:txBody>
        </p:sp>
        <p:sp>
          <p:nvSpPr>
            <p:cNvPr id="18" name="TextBox 4">
              <a:extLst>
                <a:ext uri="{FF2B5EF4-FFF2-40B4-BE49-F238E27FC236}">
                  <a16:creationId xmlns:a16="http://schemas.microsoft.com/office/drawing/2014/main" id="{68DFF618-AC50-4873-A1B6-673CFB86978E}"/>
                </a:ext>
              </a:extLst>
            </p:cNvPr>
            <p:cNvSpPr txBox="1"/>
            <p:nvPr/>
          </p:nvSpPr>
          <p:spPr>
            <a:xfrm>
              <a:off x="4618567" y="4002389"/>
              <a:ext cx="1706033" cy="346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9" rIns="60959" anchor="ctr">
              <a:spAutoFit/>
            </a:bodyPr>
            <a:lstStyle>
              <a:lvl1pPr algn="ctr">
                <a:defRPr>
                  <a:solidFill>
                    <a:schemeClr val="accent1"/>
                  </a:solidFill>
                </a:defRPr>
              </a:lvl1pPr>
            </a:lstStyle>
            <a:p>
              <a:pPr defTabSz="1219170" fontAlgn="auto" hangingPunct="0">
                <a:spcBef>
                  <a:spcPts val="0"/>
                </a:spcBef>
                <a:spcAft>
                  <a:spcPts val="0"/>
                </a:spcAft>
                <a:defRPr/>
              </a:pPr>
              <a:r>
                <a:rPr kern="0">
                  <a:solidFill>
                    <a:srgbClr val="4472C4">
                      <a:lumMod val="50000"/>
                    </a:srgbClr>
                  </a:solidFill>
                  <a:latin typeface="Calibri"/>
                  <a:ea typeface="ＭＳ Ｐゴシック" charset="0"/>
                  <a:cs typeface="Calibri"/>
                  <a:sym typeface="Calibri"/>
                </a:rPr>
                <a:t>Social learning</a:t>
              </a:r>
            </a:p>
          </p:txBody>
        </p:sp>
        <p:sp>
          <p:nvSpPr>
            <p:cNvPr id="19" name="Rectangle 7">
              <a:extLst>
                <a:ext uri="{FF2B5EF4-FFF2-40B4-BE49-F238E27FC236}">
                  <a16:creationId xmlns:a16="http://schemas.microsoft.com/office/drawing/2014/main" id="{FC7BE352-28BC-40DB-90A9-61956D010631}"/>
                </a:ext>
              </a:extLst>
            </p:cNvPr>
            <p:cNvSpPr/>
            <p:nvPr/>
          </p:nvSpPr>
          <p:spPr>
            <a:xfrm>
              <a:off x="4623192" y="3896717"/>
              <a:ext cx="1698172" cy="566058"/>
            </a:xfrm>
            <a:prstGeom prst="rect">
              <a:avLst/>
            </a:prstGeom>
            <a:ln w="12700">
              <a:solidFill>
                <a:srgbClr val="4472C4"/>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4472C4">
                    <a:lumMod val="75000"/>
                  </a:srgbClr>
                </a:solidFill>
                <a:latin typeface="Calibri"/>
                <a:ea typeface="ＭＳ Ｐゴシック" charset="0"/>
                <a:cs typeface="Calibri"/>
                <a:sym typeface="Calibri"/>
              </a:endParaRPr>
            </a:p>
          </p:txBody>
        </p:sp>
        <p:sp>
          <p:nvSpPr>
            <p:cNvPr id="20" name="Line">
              <a:extLst>
                <a:ext uri="{FF2B5EF4-FFF2-40B4-BE49-F238E27FC236}">
                  <a16:creationId xmlns:a16="http://schemas.microsoft.com/office/drawing/2014/main" id="{3C741F4B-F11E-4A8D-BF6C-2259CE3E4A66}"/>
                </a:ext>
              </a:extLst>
            </p:cNvPr>
            <p:cNvSpPr/>
            <p:nvPr/>
          </p:nvSpPr>
          <p:spPr>
            <a:xfrm flipV="1">
              <a:off x="5393315" y="3531553"/>
              <a:ext cx="1" cy="370841"/>
            </a:xfrm>
            <a:prstGeom prst="line">
              <a:avLst/>
            </a:prstGeom>
            <a:ln w="25400">
              <a:solidFill>
                <a:srgbClr val="4472C4"/>
              </a:solidFill>
              <a:miter/>
              <a:tailEnd type="stealth"/>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21" name="TextBox 4">
              <a:extLst>
                <a:ext uri="{FF2B5EF4-FFF2-40B4-BE49-F238E27FC236}">
                  <a16:creationId xmlns:a16="http://schemas.microsoft.com/office/drawing/2014/main" id="{B32020AE-C1B1-48B7-A0D2-2021031BD09B}"/>
                </a:ext>
              </a:extLst>
            </p:cNvPr>
            <p:cNvSpPr txBox="1"/>
            <p:nvPr/>
          </p:nvSpPr>
          <p:spPr>
            <a:xfrm>
              <a:off x="2493433" y="3861642"/>
              <a:ext cx="1934634"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9" rIns="60959" anchor="ctr"/>
            <a:lstStyle/>
            <a:p>
              <a:pPr algn="ctr" defTabSz="1219170" fontAlgn="auto" hangingPunct="0">
                <a:spcBef>
                  <a:spcPts val="0"/>
                </a:spcBef>
                <a:spcAft>
                  <a:spcPts val="0"/>
                </a:spcAft>
                <a:defRPr>
                  <a:solidFill>
                    <a:srgbClr val="4472C4"/>
                  </a:solidFill>
                </a:defRPr>
              </a:pPr>
              <a:r>
                <a:rPr kern="0">
                  <a:solidFill>
                    <a:srgbClr val="4472C4">
                      <a:lumMod val="50000"/>
                    </a:srgbClr>
                  </a:solidFill>
                  <a:latin typeface="Calibri"/>
                  <a:ea typeface="ＭＳ Ｐゴシック" charset="0"/>
                  <a:cs typeface="Calibri"/>
                  <a:sym typeface="Calibri"/>
                </a:rPr>
                <a:t>Tasks/questions</a:t>
              </a:r>
            </a:p>
            <a:p>
              <a:pPr algn="ctr" defTabSz="1219170" fontAlgn="auto" hangingPunct="0">
                <a:spcBef>
                  <a:spcPts val="0"/>
                </a:spcBef>
                <a:spcAft>
                  <a:spcPts val="0"/>
                </a:spcAft>
                <a:defRPr>
                  <a:solidFill>
                    <a:srgbClr val="4472C4"/>
                  </a:solidFill>
                </a:defRPr>
              </a:pPr>
              <a:r>
                <a:rPr kern="0">
                  <a:solidFill>
                    <a:srgbClr val="4472C4">
                      <a:lumMod val="50000"/>
                    </a:srgbClr>
                  </a:solidFill>
                  <a:latin typeface="Calibri"/>
                  <a:ea typeface="ＭＳ Ｐゴシック" charset="0"/>
                  <a:cs typeface="Calibri"/>
                  <a:sym typeface="Calibri"/>
                </a:rPr>
                <a:t>+ deliverables</a:t>
              </a:r>
            </a:p>
          </p:txBody>
        </p:sp>
        <p:sp>
          <p:nvSpPr>
            <p:cNvPr id="22" name="Rectangle 7">
              <a:extLst>
                <a:ext uri="{FF2B5EF4-FFF2-40B4-BE49-F238E27FC236}">
                  <a16:creationId xmlns:a16="http://schemas.microsoft.com/office/drawing/2014/main" id="{B7996CA8-2B88-4D95-889F-7B710EA68131}"/>
                </a:ext>
              </a:extLst>
            </p:cNvPr>
            <p:cNvSpPr/>
            <p:nvPr/>
          </p:nvSpPr>
          <p:spPr>
            <a:xfrm>
              <a:off x="2496449" y="3899500"/>
              <a:ext cx="1926323" cy="566058"/>
            </a:xfrm>
            <a:prstGeom prst="rect">
              <a:avLst/>
            </a:prstGeom>
            <a:ln w="12700">
              <a:solidFill>
                <a:srgbClr val="4472C4"/>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4472C4">
                    <a:lumMod val="75000"/>
                  </a:srgbClr>
                </a:solidFill>
                <a:latin typeface="Calibri"/>
                <a:ea typeface="ＭＳ Ｐゴシック" charset="0"/>
                <a:cs typeface="Calibri"/>
                <a:sym typeface="Calibri"/>
              </a:endParaRPr>
            </a:p>
          </p:txBody>
        </p:sp>
        <p:sp>
          <p:nvSpPr>
            <p:cNvPr id="23" name="Line">
              <a:extLst>
                <a:ext uri="{FF2B5EF4-FFF2-40B4-BE49-F238E27FC236}">
                  <a16:creationId xmlns:a16="http://schemas.microsoft.com/office/drawing/2014/main" id="{EBB20891-ACA2-45C0-B92D-B36AFF8405E3}"/>
                </a:ext>
              </a:extLst>
            </p:cNvPr>
            <p:cNvSpPr/>
            <p:nvPr/>
          </p:nvSpPr>
          <p:spPr>
            <a:xfrm flipV="1">
              <a:off x="3380212" y="3531553"/>
              <a:ext cx="1" cy="370841"/>
            </a:xfrm>
            <a:prstGeom prst="line">
              <a:avLst/>
            </a:prstGeom>
            <a:ln w="25400">
              <a:solidFill>
                <a:srgbClr val="4472C4"/>
              </a:solidFill>
              <a:miter/>
              <a:tailEnd type="stealth"/>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24" name="Implementation">
              <a:extLst>
                <a:ext uri="{FF2B5EF4-FFF2-40B4-BE49-F238E27FC236}">
                  <a16:creationId xmlns:a16="http://schemas.microsoft.com/office/drawing/2014/main" id="{669D7885-C0E7-462E-84C0-16925966FBEA}"/>
                </a:ext>
              </a:extLst>
            </p:cNvPr>
            <p:cNvSpPr txBox="1"/>
            <p:nvPr/>
          </p:nvSpPr>
          <p:spPr>
            <a:xfrm>
              <a:off x="3572546" y="3572751"/>
              <a:ext cx="2013104" cy="346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9" rIns="60959">
              <a:spAutoFit/>
            </a:bodyPr>
            <a:lstStyle>
              <a:lvl1pPr algn="ctr">
                <a:defRPr i="1">
                  <a:solidFill>
                    <a:schemeClr val="accent1"/>
                  </a:solidFill>
                </a:defRPr>
              </a:lvl1pPr>
            </a:lstStyle>
            <a:p>
              <a:pPr defTabSz="1219170" fontAlgn="auto" hangingPunct="0">
                <a:spcBef>
                  <a:spcPts val="0"/>
                </a:spcBef>
                <a:spcAft>
                  <a:spcPts val="0"/>
                </a:spcAft>
                <a:defRPr/>
              </a:pPr>
              <a:r>
                <a:rPr kern="0" dirty="0">
                  <a:solidFill>
                    <a:srgbClr val="4472C4">
                      <a:lumMod val="50000"/>
                    </a:srgbClr>
                  </a:solidFill>
                  <a:latin typeface="Calibri"/>
                  <a:ea typeface="ＭＳ Ｐゴシック" charset="0"/>
                  <a:cs typeface="Calibri"/>
                  <a:sym typeface="Calibri"/>
                </a:rPr>
                <a:t>Implementation</a:t>
              </a:r>
            </a:p>
          </p:txBody>
        </p:sp>
      </p:grpSp>
      <p:sp>
        <p:nvSpPr>
          <p:cNvPr id="27" name="TextBox 26">
            <a:extLst>
              <a:ext uri="{FF2B5EF4-FFF2-40B4-BE49-F238E27FC236}">
                <a16:creationId xmlns:a16="http://schemas.microsoft.com/office/drawing/2014/main" id="{DA24D6F3-7544-4562-96BA-57C3E2311EA3}"/>
              </a:ext>
            </a:extLst>
          </p:cNvPr>
          <p:cNvSpPr txBox="1"/>
          <p:nvPr/>
        </p:nvSpPr>
        <p:spPr>
          <a:xfrm>
            <a:off x="2228125" y="0"/>
            <a:ext cx="7884160" cy="1077218"/>
          </a:xfrm>
          <a:prstGeom prst="rect">
            <a:avLst/>
          </a:prstGeom>
          <a:noFill/>
        </p:spPr>
        <p:txBody>
          <a:bodyPr wrap="square" rtlCol="0">
            <a:spAutoFit/>
          </a:bodyPr>
          <a:lstStyle/>
          <a:p>
            <a:pPr defTabSz="609585">
              <a:defRPr/>
            </a:pPr>
            <a:r>
              <a:rPr lang="en-US" sz="3200" dirty="0">
                <a:solidFill>
                  <a:prstClr val="black"/>
                </a:solidFill>
                <a:latin typeface="Source Sans Pro" charset="0"/>
                <a:ea typeface="ＭＳ Ｐゴシック" charset="0"/>
              </a:rPr>
              <a:t>Teaching to think (</a:t>
            </a:r>
            <a:r>
              <a:rPr lang="en-US" sz="3200" i="1" dirty="0">
                <a:solidFill>
                  <a:prstClr val="black"/>
                </a:solidFill>
                <a:latin typeface="Source Sans Pro" charset="0"/>
                <a:ea typeface="ＭＳ Ｐゴシック" charset="0"/>
              </a:rPr>
              <a:t>make decisions</a:t>
            </a:r>
            <a:r>
              <a:rPr lang="en-US" sz="3200" dirty="0">
                <a:solidFill>
                  <a:prstClr val="black"/>
                </a:solidFill>
                <a:latin typeface="Source Sans Pro" charset="0"/>
                <a:ea typeface="ＭＳ Ｐゴシック" charset="0"/>
              </a:rPr>
              <a:t>) like expert, what research says is important</a:t>
            </a:r>
          </a:p>
        </p:txBody>
      </p:sp>
      <p:sp>
        <p:nvSpPr>
          <p:cNvPr id="30" name="Rectangle 29"/>
          <p:cNvSpPr/>
          <p:nvPr/>
        </p:nvSpPr>
        <p:spPr>
          <a:xfrm>
            <a:off x="2748917" y="4468486"/>
            <a:ext cx="7099540" cy="133723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234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926" y="480064"/>
            <a:ext cx="9781309" cy="2677656"/>
          </a:xfrm>
          <a:prstGeom prst="rect">
            <a:avLst/>
          </a:prstGeom>
          <a:noFill/>
        </p:spPr>
        <p:txBody>
          <a:bodyPr wrap="square" rtlCol="0">
            <a:spAutoFit/>
          </a:bodyPr>
          <a:lstStyle/>
          <a:p>
            <a:pPr fontAlgn="auto">
              <a:spcBef>
                <a:spcPts val="0"/>
              </a:spcBef>
              <a:spcAft>
                <a:spcPts val="0"/>
              </a:spcAft>
              <a:defRPr/>
            </a:pPr>
            <a:r>
              <a:rPr lang="en-US" u="sng" kern="0" dirty="0"/>
              <a:t>Conclusion:</a:t>
            </a:r>
          </a:p>
          <a:p>
            <a:pPr fontAlgn="auto">
              <a:spcBef>
                <a:spcPts val="0"/>
              </a:spcBef>
              <a:spcAft>
                <a:spcPts val="0"/>
              </a:spcAft>
              <a:defRPr/>
            </a:pPr>
            <a:r>
              <a:rPr lang="en-US" kern="0" dirty="0"/>
              <a:t>Research has established teaching expertise at university level. Practices that are more effective.</a:t>
            </a:r>
          </a:p>
          <a:p>
            <a:pPr fontAlgn="auto">
              <a:spcBef>
                <a:spcPts val="0"/>
              </a:spcBef>
              <a:spcAft>
                <a:spcPts val="0"/>
              </a:spcAft>
              <a:defRPr/>
            </a:pPr>
            <a:endParaRPr lang="en-US" kern="0" dirty="0"/>
          </a:p>
          <a:p>
            <a:pPr fontAlgn="auto">
              <a:spcBef>
                <a:spcPts val="0"/>
              </a:spcBef>
              <a:spcAft>
                <a:spcPts val="0"/>
              </a:spcAft>
              <a:defRPr/>
            </a:pPr>
            <a:r>
              <a:rPr lang="en-US" kern="0" dirty="0"/>
              <a:t>When learned and applied: </a:t>
            </a:r>
          </a:p>
          <a:p>
            <a:pPr marL="342900" indent="-342900" fontAlgn="auto">
              <a:spcBef>
                <a:spcPts val="0"/>
              </a:spcBef>
              <a:spcAft>
                <a:spcPts val="0"/>
              </a:spcAft>
              <a:buFont typeface="Arial" panose="020B0604020202020204" pitchFamily="34" charset="0"/>
              <a:buChar char="•"/>
              <a:defRPr/>
            </a:pPr>
            <a:r>
              <a:rPr lang="en-US" kern="0" dirty="0"/>
              <a:t>students learn more</a:t>
            </a:r>
          </a:p>
          <a:p>
            <a:pPr marL="342900" indent="-342900" fontAlgn="auto">
              <a:spcBef>
                <a:spcPts val="0"/>
              </a:spcBef>
              <a:spcAft>
                <a:spcPts val="0"/>
              </a:spcAft>
              <a:buFont typeface="Arial" panose="020B0604020202020204" pitchFamily="34" charset="0"/>
              <a:buChar char="•"/>
              <a:defRPr/>
            </a:pPr>
            <a:r>
              <a:rPr lang="en-US" kern="0" dirty="0"/>
              <a:t>students and teaching staff prefer</a:t>
            </a:r>
          </a:p>
        </p:txBody>
      </p:sp>
      <p:sp>
        <p:nvSpPr>
          <p:cNvPr id="3" name="TextBox 2"/>
          <p:cNvSpPr txBox="1"/>
          <p:nvPr/>
        </p:nvSpPr>
        <p:spPr>
          <a:xfrm>
            <a:off x="923636" y="3286666"/>
            <a:ext cx="9454919" cy="1323439"/>
          </a:xfrm>
          <a:prstGeom prst="rect">
            <a:avLst/>
          </a:prstGeom>
          <a:noFill/>
        </p:spPr>
        <p:txBody>
          <a:bodyPr wrap="square" rtlCol="0">
            <a:spAutoFit/>
          </a:bodyPr>
          <a:lstStyle/>
          <a:p>
            <a:pPr fontAlgn="auto">
              <a:spcBef>
                <a:spcPts val="0"/>
              </a:spcBef>
              <a:spcAft>
                <a:spcPts val="0"/>
              </a:spcAft>
            </a:pPr>
            <a:r>
              <a:rPr lang="en-US" dirty="0">
                <a:solidFill>
                  <a:schemeClr val="accent2"/>
                </a:solidFill>
              </a:rPr>
              <a:t>Potential to dramatically improve post secondary education.</a:t>
            </a:r>
          </a:p>
          <a:p>
            <a:pPr fontAlgn="auto">
              <a:spcBef>
                <a:spcPts val="0"/>
              </a:spcBef>
              <a:spcAft>
                <a:spcPts val="0"/>
              </a:spcAft>
            </a:pPr>
            <a:endParaRPr lang="en-US" dirty="0"/>
          </a:p>
          <a:p>
            <a:pPr fontAlgn="auto">
              <a:spcBef>
                <a:spcPts val="0"/>
              </a:spcBef>
              <a:spcAft>
                <a:spcPts val="0"/>
              </a:spcAft>
              <a:defRPr/>
            </a:pPr>
            <a:r>
              <a:rPr lang="en-US" sz="3200" kern="0" dirty="0">
                <a:latin typeface="Comic Sans MS" panose="030F0702030302020204" pitchFamily="66" charset="0"/>
              </a:rPr>
              <a:t>How to make it the norm at universities?</a:t>
            </a:r>
          </a:p>
        </p:txBody>
      </p:sp>
    </p:spTree>
    <p:extLst>
      <p:ext uri="{BB962C8B-B14F-4D97-AF65-F5344CB8AC3E}">
        <p14:creationId xmlns:p14="http://schemas.microsoft.com/office/powerpoint/2010/main" val="326283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776026" y="1139484"/>
            <a:ext cx="4908844" cy="461665"/>
          </a:xfrm>
          <a:prstGeom prst="rect">
            <a:avLst/>
          </a:prstGeom>
          <a:noFill/>
        </p:spPr>
        <p:txBody>
          <a:bodyPr wrap="none" rtlCol="0">
            <a:spAutoFit/>
          </a:bodyPr>
          <a:lstStyle/>
          <a:p>
            <a:r>
              <a:rPr lang="en-US" dirty="0"/>
              <a:t>~ 20 extras  below, not in talk</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524000" y="143453"/>
            <a:ext cx="9144000" cy="1323439"/>
          </a:xfrm>
          <a:prstGeom prst="rect">
            <a:avLst/>
          </a:prstGeom>
          <a:noFill/>
          <a:ln w="9525">
            <a:noFill/>
            <a:miter lim="800000"/>
            <a:headEnd/>
            <a:tailEnd/>
          </a:ln>
        </p:spPr>
        <p:txBody>
          <a:bodyPr wrap="square">
            <a:prstTxWarp prst="textNoShape">
              <a:avLst/>
            </a:prstTxWarp>
            <a:spAutoFit/>
          </a:bodyPr>
          <a:lstStyle/>
          <a:p>
            <a:pPr algn="ctr" fontAlgn="auto">
              <a:spcBef>
                <a:spcPts val="0"/>
              </a:spcBef>
              <a:spcAft>
                <a:spcPts val="0"/>
              </a:spcAft>
              <a:defRPr/>
            </a:pPr>
            <a:r>
              <a:rPr lang="en-US" sz="2800" b="1" kern="0" dirty="0">
                <a:solidFill>
                  <a:sysClr val="windowText" lastClr="000000"/>
                </a:solidFill>
              </a:rPr>
              <a:t>Final Exam Scores</a:t>
            </a:r>
          </a:p>
          <a:p>
            <a:pPr algn="ctr" fontAlgn="auto">
              <a:spcBef>
                <a:spcPts val="0"/>
              </a:spcBef>
              <a:spcAft>
                <a:spcPts val="0"/>
              </a:spcAft>
              <a:defRPr/>
            </a:pPr>
            <a:r>
              <a:rPr lang="en-US" sz="2800" kern="0" dirty="0">
                <a:solidFill>
                  <a:sysClr val="windowText" lastClr="000000"/>
                </a:solidFill>
              </a:rPr>
              <a:t>nearly identical problems</a:t>
            </a:r>
          </a:p>
          <a:p>
            <a:pPr algn="ctr" fontAlgn="auto">
              <a:spcBef>
                <a:spcPts val="0"/>
              </a:spcBef>
              <a:spcAft>
                <a:spcPts val="0"/>
              </a:spcAft>
              <a:defRPr/>
            </a:pPr>
            <a:r>
              <a:rPr lang="en-US" kern="0" dirty="0">
                <a:solidFill>
                  <a:sysClr val="windowText" lastClr="000000"/>
                </a:solidFill>
              </a:rPr>
              <a:t>    </a:t>
            </a:r>
          </a:p>
        </p:txBody>
      </p:sp>
      <p:sp>
        <p:nvSpPr>
          <p:cNvPr id="8" name="Freeform 6"/>
          <p:cNvSpPr>
            <a:spLocks/>
          </p:cNvSpPr>
          <p:nvPr/>
        </p:nvSpPr>
        <p:spPr bwMode="auto">
          <a:xfrm>
            <a:off x="2751931" y="1262822"/>
            <a:ext cx="0" cy="4146550"/>
          </a:xfrm>
          <a:custGeom>
            <a:avLst/>
            <a:gdLst>
              <a:gd name="T0" fmla="*/ 0 h 3653"/>
              <a:gd name="T1" fmla="*/ 0 h 3653"/>
              <a:gd name="T2" fmla="*/ 3653 h 3653"/>
            </a:gdLst>
            <a:ahLst/>
            <a:cxnLst>
              <a:cxn ang="0">
                <a:pos x="0" y="T0"/>
              </a:cxn>
              <a:cxn ang="0">
                <a:pos x="0" y="T1"/>
              </a:cxn>
              <a:cxn ang="0">
                <a:pos x="0" y="T2"/>
              </a:cxn>
            </a:cxnLst>
            <a:rect l="0" t="0" r="r" b="b"/>
            <a:pathLst>
              <a:path h="3653">
                <a:moveTo>
                  <a:pt x="0" y="0"/>
                </a:moveTo>
                <a:lnTo>
                  <a:pt x="0" y="0"/>
                </a:lnTo>
                <a:lnTo>
                  <a:pt x="0" y="3653"/>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10" name="Freeform 8"/>
          <p:cNvSpPr>
            <a:spLocks/>
          </p:cNvSpPr>
          <p:nvPr/>
        </p:nvSpPr>
        <p:spPr bwMode="auto">
          <a:xfrm>
            <a:off x="2639219" y="1353310"/>
            <a:ext cx="119062" cy="0"/>
          </a:xfrm>
          <a:custGeom>
            <a:avLst/>
            <a:gdLst>
              <a:gd name="T0" fmla="*/ 0 w 105"/>
              <a:gd name="T1" fmla="*/ 0 w 105"/>
              <a:gd name="T2" fmla="*/ 105 w 105"/>
            </a:gdLst>
            <a:ahLst/>
            <a:cxnLst>
              <a:cxn ang="0">
                <a:pos x="T0" y="0"/>
              </a:cxn>
              <a:cxn ang="0">
                <a:pos x="T1" y="0"/>
              </a:cxn>
              <a:cxn ang="0">
                <a:pos x="T2" y="0"/>
              </a:cxn>
            </a:cxnLst>
            <a:rect l="0" t="0" r="r" b="b"/>
            <a:pathLst>
              <a:path w="105">
                <a:moveTo>
                  <a:pt x="0" y="0"/>
                </a:moveTo>
                <a:lnTo>
                  <a:pt x="0" y="0"/>
                </a:lnTo>
                <a:lnTo>
                  <a:pt x="105" y="0"/>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11" name="Freeform 9"/>
          <p:cNvSpPr>
            <a:spLocks noEditPoints="1"/>
          </p:cNvSpPr>
          <p:nvPr/>
        </p:nvSpPr>
        <p:spPr bwMode="auto">
          <a:xfrm>
            <a:off x="2328069" y="1261236"/>
            <a:ext cx="112712" cy="176213"/>
          </a:xfrm>
          <a:custGeom>
            <a:avLst/>
            <a:gdLst>
              <a:gd name="T0" fmla="*/ 25 w 100"/>
              <a:gd name="T1" fmla="*/ 71 h 155"/>
              <a:gd name="T2" fmla="*/ 25 w 100"/>
              <a:gd name="T3" fmla="*/ 71 h 155"/>
              <a:gd name="T4" fmla="*/ 9 w 100"/>
              <a:gd name="T5" fmla="*/ 58 h 155"/>
              <a:gd name="T6" fmla="*/ 4 w 100"/>
              <a:gd name="T7" fmla="*/ 39 h 155"/>
              <a:gd name="T8" fmla="*/ 16 w 100"/>
              <a:gd name="T9" fmla="*/ 11 h 155"/>
              <a:gd name="T10" fmla="*/ 49 w 100"/>
              <a:gd name="T11" fmla="*/ 0 h 155"/>
              <a:gd name="T12" fmla="*/ 83 w 100"/>
              <a:gd name="T13" fmla="*/ 11 h 155"/>
              <a:gd name="T14" fmla="*/ 95 w 100"/>
              <a:gd name="T15" fmla="*/ 39 h 155"/>
              <a:gd name="T16" fmla="*/ 89 w 100"/>
              <a:gd name="T17" fmla="*/ 58 h 155"/>
              <a:gd name="T18" fmla="*/ 74 w 100"/>
              <a:gd name="T19" fmla="*/ 71 h 155"/>
              <a:gd name="T20" fmla="*/ 93 w 100"/>
              <a:gd name="T21" fmla="*/ 86 h 155"/>
              <a:gd name="T22" fmla="*/ 100 w 100"/>
              <a:gd name="T23" fmla="*/ 108 h 155"/>
              <a:gd name="T24" fmla="*/ 86 w 100"/>
              <a:gd name="T25" fmla="*/ 142 h 155"/>
              <a:gd name="T26" fmla="*/ 51 w 100"/>
              <a:gd name="T27" fmla="*/ 155 h 155"/>
              <a:gd name="T28" fmla="*/ 16 w 100"/>
              <a:gd name="T29" fmla="*/ 145 h 155"/>
              <a:gd name="T30" fmla="*/ 0 w 100"/>
              <a:gd name="T31" fmla="*/ 109 h 155"/>
              <a:gd name="T32" fmla="*/ 6 w 100"/>
              <a:gd name="T33" fmla="*/ 87 h 155"/>
              <a:gd name="T34" fmla="*/ 25 w 100"/>
              <a:gd name="T35" fmla="*/ 71 h 155"/>
              <a:gd name="T36" fmla="*/ 25 w 100"/>
              <a:gd name="T37" fmla="*/ 71 h 155"/>
              <a:gd name="T38" fmla="*/ 31 w 100"/>
              <a:gd name="T39" fmla="*/ 42 h 155"/>
              <a:gd name="T40" fmla="*/ 31 w 100"/>
              <a:gd name="T41" fmla="*/ 42 h 155"/>
              <a:gd name="T42" fmla="*/ 36 w 100"/>
              <a:gd name="T43" fmla="*/ 55 h 155"/>
              <a:gd name="T44" fmla="*/ 49 w 100"/>
              <a:gd name="T45" fmla="*/ 60 h 155"/>
              <a:gd name="T46" fmla="*/ 63 w 100"/>
              <a:gd name="T47" fmla="*/ 55 h 155"/>
              <a:gd name="T48" fmla="*/ 67 w 100"/>
              <a:gd name="T49" fmla="*/ 41 h 155"/>
              <a:gd name="T50" fmla="*/ 63 w 100"/>
              <a:gd name="T51" fmla="*/ 28 h 155"/>
              <a:gd name="T52" fmla="*/ 50 w 100"/>
              <a:gd name="T53" fmla="*/ 23 h 155"/>
              <a:gd name="T54" fmla="*/ 36 w 100"/>
              <a:gd name="T55" fmla="*/ 28 h 155"/>
              <a:gd name="T56" fmla="*/ 31 w 100"/>
              <a:gd name="T57" fmla="*/ 42 h 155"/>
              <a:gd name="T58" fmla="*/ 31 w 100"/>
              <a:gd name="T59" fmla="*/ 42 h 155"/>
              <a:gd name="T60" fmla="*/ 29 w 100"/>
              <a:gd name="T61" fmla="*/ 107 h 155"/>
              <a:gd name="T62" fmla="*/ 29 w 100"/>
              <a:gd name="T63" fmla="*/ 107 h 155"/>
              <a:gd name="T64" fmla="*/ 35 w 100"/>
              <a:gd name="T65" fmla="*/ 125 h 155"/>
              <a:gd name="T66" fmla="*/ 50 w 100"/>
              <a:gd name="T67" fmla="*/ 132 h 155"/>
              <a:gd name="T68" fmla="*/ 65 w 100"/>
              <a:gd name="T69" fmla="*/ 126 h 155"/>
              <a:gd name="T70" fmla="*/ 71 w 100"/>
              <a:gd name="T71" fmla="*/ 107 h 155"/>
              <a:gd name="T72" fmla="*/ 65 w 100"/>
              <a:gd name="T73" fmla="*/ 90 h 155"/>
              <a:gd name="T74" fmla="*/ 50 w 100"/>
              <a:gd name="T75" fmla="*/ 83 h 155"/>
              <a:gd name="T76" fmla="*/ 34 w 100"/>
              <a:gd name="T77" fmla="*/ 91 h 155"/>
              <a:gd name="T78" fmla="*/ 29 w 100"/>
              <a:gd name="T79" fmla="*/ 107 h 155"/>
              <a:gd name="T80" fmla="*/ 29 w 100"/>
              <a:gd name="T81"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155">
                <a:moveTo>
                  <a:pt x="25" y="71"/>
                </a:moveTo>
                <a:lnTo>
                  <a:pt x="25" y="71"/>
                </a:lnTo>
                <a:cubicBezTo>
                  <a:pt x="18" y="68"/>
                  <a:pt x="12" y="63"/>
                  <a:pt x="9" y="58"/>
                </a:cubicBezTo>
                <a:cubicBezTo>
                  <a:pt x="5" y="52"/>
                  <a:pt x="4" y="46"/>
                  <a:pt x="4" y="39"/>
                </a:cubicBezTo>
                <a:cubicBezTo>
                  <a:pt x="4" y="28"/>
                  <a:pt x="8" y="19"/>
                  <a:pt x="16" y="11"/>
                </a:cubicBezTo>
                <a:cubicBezTo>
                  <a:pt x="23" y="4"/>
                  <a:pt x="35" y="0"/>
                  <a:pt x="49" y="0"/>
                </a:cubicBezTo>
                <a:cubicBezTo>
                  <a:pt x="64" y="0"/>
                  <a:pt x="75" y="4"/>
                  <a:pt x="83" y="11"/>
                </a:cubicBezTo>
                <a:cubicBezTo>
                  <a:pt x="91" y="19"/>
                  <a:pt x="95" y="28"/>
                  <a:pt x="95" y="39"/>
                </a:cubicBezTo>
                <a:cubicBezTo>
                  <a:pt x="95" y="46"/>
                  <a:pt x="93" y="53"/>
                  <a:pt x="89" y="58"/>
                </a:cubicBezTo>
                <a:cubicBezTo>
                  <a:pt x="86" y="64"/>
                  <a:pt x="81" y="68"/>
                  <a:pt x="74" y="71"/>
                </a:cubicBezTo>
                <a:cubicBezTo>
                  <a:pt x="82" y="74"/>
                  <a:pt x="89" y="79"/>
                  <a:pt x="93" y="86"/>
                </a:cubicBezTo>
                <a:cubicBezTo>
                  <a:pt x="97" y="92"/>
                  <a:pt x="100" y="100"/>
                  <a:pt x="100" y="108"/>
                </a:cubicBezTo>
                <a:cubicBezTo>
                  <a:pt x="100" y="122"/>
                  <a:pt x="95" y="133"/>
                  <a:pt x="86" y="142"/>
                </a:cubicBezTo>
                <a:cubicBezTo>
                  <a:pt x="77" y="151"/>
                  <a:pt x="65" y="155"/>
                  <a:pt x="51" y="155"/>
                </a:cubicBezTo>
                <a:cubicBezTo>
                  <a:pt x="37" y="155"/>
                  <a:pt x="25" y="152"/>
                  <a:pt x="16" y="145"/>
                </a:cubicBezTo>
                <a:cubicBezTo>
                  <a:pt x="5" y="136"/>
                  <a:pt x="0" y="124"/>
                  <a:pt x="0" y="109"/>
                </a:cubicBezTo>
                <a:cubicBezTo>
                  <a:pt x="0" y="101"/>
                  <a:pt x="2" y="94"/>
                  <a:pt x="6" y="87"/>
                </a:cubicBezTo>
                <a:cubicBezTo>
                  <a:pt x="10" y="80"/>
                  <a:pt x="16" y="75"/>
                  <a:pt x="25" y="71"/>
                </a:cubicBezTo>
                <a:lnTo>
                  <a:pt x="25" y="71"/>
                </a:lnTo>
                <a:close/>
                <a:moveTo>
                  <a:pt x="31" y="42"/>
                </a:moveTo>
                <a:lnTo>
                  <a:pt x="31" y="42"/>
                </a:lnTo>
                <a:cubicBezTo>
                  <a:pt x="31" y="47"/>
                  <a:pt x="33" y="52"/>
                  <a:pt x="36" y="55"/>
                </a:cubicBezTo>
                <a:cubicBezTo>
                  <a:pt x="39" y="58"/>
                  <a:pt x="44" y="60"/>
                  <a:pt x="49" y="60"/>
                </a:cubicBezTo>
                <a:cubicBezTo>
                  <a:pt x="55" y="60"/>
                  <a:pt x="59" y="58"/>
                  <a:pt x="63" y="55"/>
                </a:cubicBezTo>
                <a:cubicBezTo>
                  <a:pt x="66" y="52"/>
                  <a:pt x="67" y="47"/>
                  <a:pt x="67" y="41"/>
                </a:cubicBezTo>
                <a:cubicBezTo>
                  <a:pt x="67" y="36"/>
                  <a:pt x="66" y="32"/>
                  <a:pt x="63" y="28"/>
                </a:cubicBezTo>
                <a:cubicBezTo>
                  <a:pt x="59" y="25"/>
                  <a:pt x="55" y="23"/>
                  <a:pt x="50" y="23"/>
                </a:cubicBezTo>
                <a:cubicBezTo>
                  <a:pt x="44" y="23"/>
                  <a:pt x="40" y="25"/>
                  <a:pt x="36" y="28"/>
                </a:cubicBezTo>
                <a:cubicBezTo>
                  <a:pt x="33" y="32"/>
                  <a:pt x="31" y="36"/>
                  <a:pt x="31" y="42"/>
                </a:cubicBezTo>
                <a:lnTo>
                  <a:pt x="31" y="42"/>
                </a:lnTo>
                <a:close/>
                <a:moveTo>
                  <a:pt x="29" y="107"/>
                </a:moveTo>
                <a:lnTo>
                  <a:pt x="29" y="107"/>
                </a:lnTo>
                <a:cubicBezTo>
                  <a:pt x="29" y="115"/>
                  <a:pt x="31" y="121"/>
                  <a:pt x="35" y="125"/>
                </a:cubicBezTo>
                <a:cubicBezTo>
                  <a:pt x="39" y="130"/>
                  <a:pt x="44" y="132"/>
                  <a:pt x="50" y="132"/>
                </a:cubicBezTo>
                <a:cubicBezTo>
                  <a:pt x="56" y="132"/>
                  <a:pt x="61" y="130"/>
                  <a:pt x="65" y="126"/>
                </a:cubicBezTo>
                <a:cubicBezTo>
                  <a:pt x="69" y="121"/>
                  <a:pt x="71" y="115"/>
                  <a:pt x="71" y="107"/>
                </a:cubicBezTo>
                <a:cubicBezTo>
                  <a:pt x="71" y="100"/>
                  <a:pt x="69" y="94"/>
                  <a:pt x="65" y="90"/>
                </a:cubicBezTo>
                <a:cubicBezTo>
                  <a:pt x="61" y="85"/>
                  <a:pt x="56" y="83"/>
                  <a:pt x="50" y="83"/>
                </a:cubicBezTo>
                <a:cubicBezTo>
                  <a:pt x="43" y="83"/>
                  <a:pt x="37" y="86"/>
                  <a:pt x="34" y="91"/>
                </a:cubicBezTo>
                <a:cubicBezTo>
                  <a:pt x="30" y="95"/>
                  <a:pt x="29" y="101"/>
                  <a:pt x="29" y="107"/>
                </a:cubicBezTo>
                <a:lnTo>
                  <a:pt x="29"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12" name="Freeform 10"/>
          <p:cNvSpPr>
            <a:spLocks/>
          </p:cNvSpPr>
          <p:nvPr/>
        </p:nvSpPr>
        <p:spPr bwMode="auto">
          <a:xfrm>
            <a:off x="2463007" y="1264410"/>
            <a:ext cx="115887" cy="173038"/>
          </a:xfrm>
          <a:custGeom>
            <a:avLst/>
            <a:gdLst>
              <a:gd name="T0" fmla="*/ 0 w 102"/>
              <a:gd name="T1" fmla="*/ 111 h 152"/>
              <a:gd name="T2" fmla="*/ 0 w 102"/>
              <a:gd name="T3" fmla="*/ 111 h 152"/>
              <a:gd name="T4" fmla="*/ 29 w 102"/>
              <a:gd name="T5" fmla="*/ 108 h 152"/>
              <a:gd name="T6" fmla="*/ 36 w 102"/>
              <a:gd name="T7" fmla="*/ 123 h 152"/>
              <a:gd name="T8" fmla="*/ 50 w 102"/>
              <a:gd name="T9" fmla="*/ 129 h 152"/>
              <a:gd name="T10" fmla="*/ 66 w 102"/>
              <a:gd name="T11" fmla="*/ 122 h 152"/>
              <a:gd name="T12" fmla="*/ 72 w 102"/>
              <a:gd name="T13" fmla="*/ 99 h 152"/>
              <a:gd name="T14" fmla="*/ 66 w 102"/>
              <a:gd name="T15" fmla="*/ 78 h 152"/>
              <a:gd name="T16" fmla="*/ 50 w 102"/>
              <a:gd name="T17" fmla="*/ 71 h 152"/>
              <a:gd name="T18" fmla="*/ 27 w 102"/>
              <a:gd name="T19" fmla="*/ 82 h 152"/>
              <a:gd name="T20" fmla="*/ 4 w 102"/>
              <a:gd name="T21" fmla="*/ 79 h 152"/>
              <a:gd name="T22" fmla="*/ 19 w 102"/>
              <a:gd name="T23" fmla="*/ 0 h 152"/>
              <a:gd name="T24" fmla="*/ 95 w 102"/>
              <a:gd name="T25" fmla="*/ 0 h 152"/>
              <a:gd name="T26" fmla="*/ 95 w 102"/>
              <a:gd name="T27" fmla="*/ 27 h 152"/>
              <a:gd name="T28" fmla="*/ 41 w 102"/>
              <a:gd name="T29" fmla="*/ 27 h 152"/>
              <a:gd name="T30" fmla="*/ 36 w 102"/>
              <a:gd name="T31" fmla="*/ 53 h 152"/>
              <a:gd name="T32" fmla="*/ 56 w 102"/>
              <a:gd name="T33" fmla="*/ 48 h 152"/>
              <a:gd name="T34" fmla="*/ 89 w 102"/>
              <a:gd name="T35" fmla="*/ 62 h 152"/>
              <a:gd name="T36" fmla="*/ 102 w 102"/>
              <a:gd name="T37" fmla="*/ 99 h 152"/>
              <a:gd name="T38" fmla="*/ 91 w 102"/>
              <a:gd name="T39" fmla="*/ 132 h 152"/>
              <a:gd name="T40" fmla="*/ 50 w 102"/>
              <a:gd name="T41" fmla="*/ 152 h 152"/>
              <a:gd name="T42" fmla="*/ 16 w 102"/>
              <a:gd name="T43" fmla="*/ 141 h 152"/>
              <a:gd name="T44" fmla="*/ 0 w 102"/>
              <a:gd name="T45" fmla="*/ 111 h 152"/>
              <a:gd name="T46" fmla="*/ 0 w 102"/>
              <a:gd name="T47" fmla="*/ 11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52">
                <a:moveTo>
                  <a:pt x="0" y="111"/>
                </a:moveTo>
                <a:lnTo>
                  <a:pt x="0" y="111"/>
                </a:lnTo>
                <a:lnTo>
                  <a:pt x="29" y="108"/>
                </a:lnTo>
                <a:cubicBezTo>
                  <a:pt x="30" y="114"/>
                  <a:pt x="32" y="119"/>
                  <a:pt x="36" y="123"/>
                </a:cubicBezTo>
                <a:cubicBezTo>
                  <a:pt x="40" y="127"/>
                  <a:pt x="45" y="129"/>
                  <a:pt x="50" y="129"/>
                </a:cubicBezTo>
                <a:cubicBezTo>
                  <a:pt x="57" y="129"/>
                  <a:pt x="62" y="127"/>
                  <a:pt x="66" y="122"/>
                </a:cubicBezTo>
                <a:cubicBezTo>
                  <a:pt x="70" y="117"/>
                  <a:pt x="72" y="109"/>
                  <a:pt x="72" y="99"/>
                </a:cubicBezTo>
                <a:cubicBezTo>
                  <a:pt x="72" y="90"/>
                  <a:pt x="70" y="83"/>
                  <a:pt x="66" y="78"/>
                </a:cubicBezTo>
                <a:cubicBezTo>
                  <a:pt x="62" y="74"/>
                  <a:pt x="56" y="71"/>
                  <a:pt x="50" y="71"/>
                </a:cubicBezTo>
                <a:cubicBezTo>
                  <a:pt x="41" y="71"/>
                  <a:pt x="34" y="75"/>
                  <a:pt x="27" y="82"/>
                </a:cubicBezTo>
                <a:lnTo>
                  <a:pt x="4" y="79"/>
                </a:lnTo>
                <a:lnTo>
                  <a:pt x="19" y="0"/>
                </a:lnTo>
                <a:lnTo>
                  <a:pt x="95" y="0"/>
                </a:lnTo>
                <a:lnTo>
                  <a:pt x="95" y="27"/>
                </a:lnTo>
                <a:lnTo>
                  <a:pt x="41" y="27"/>
                </a:lnTo>
                <a:lnTo>
                  <a:pt x="36" y="53"/>
                </a:lnTo>
                <a:cubicBezTo>
                  <a:pt x="42" y="50"/>
                  <a:pt x="49" y="48"/>
                  <a:pt x="56" y="48"/>
                </a:cubicBezTo>
                <a:cubicBezTo>
                  <a:pt x="69" y="48"/>
                  <a:pt x="80" y="53"/>
                  <a:pt x="89" y="62"/>
                </a:cubicBezTo>
                <a:cubicBezTo>
                  <a:pt x="98" y="72"/>
                  <a:pt x="102" y="84"/>
                  <a:pt x="102" y="99"/>
                </a:cubicBezTo>
                <a:cubicBezTo>
                  <a:pt x="102" y="111"/>
                  <a:pt x="99" y="122"/>
                  <a:pt x="91" y="132"/>
                </a:cubicBezTo>
                <a:cubicBezTo>
                  <a:pt x="81" y="146"/>
                  <a:pt x="68" y="152"/>
                  <a:pt x="50" y="152"/>
                </a:cubicBezTo>
                <a:cubicBezTo>
                  <a:pt x="36" y="152"/>
                  <a:pt x="25" y="149"/>
                  <a:pt x="16" y="141"/>
                </a:cubicBezTo>
                <a:cubicBezTo>
                  <a:pt x="7" y="133"/>
                  <a:pt x="2" y="123"/>
                  <a:pt x="0" y="111"/>
                </a:cubicBezTo>
                <a:lnTo>
                  <a:pt x="0" y="1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13" name="Freeform 11"/>
          <p:cNvSpPr>
            <a:spLocks/>
          </p:cNvSpPr>
          <p:nvPr/>
        </p:nvSpPr>
        <p:spPr bwMode="auto">
          <a:xfrm>
            <a:off x="2639219" y="1920047"/>
            <a:ext cx="119062" cy="0"/>
          </a:xfrm>
          <a:custGeom>
            <a:avLst/>
            <a:gdLst>
              <a:gd name="T0" fmla="*/ 0 w 105"/>
              <a:gd name="T1" fmla="*/ 0 w 105"/>
              <a:gd name="T2" fmla="*/ 105 w 105"/>
            </a:gdLst>
            <a:ahLst/>
            <a:cxnLst>
              <a:cxn ang="0">
                <a:pos x="T0" y="0"/>
              </a:cxn>
              <a:cxn ang="0">
                <a:pos x="T1" y="0"/>
              </a:cxn>
              <a:cxn ang="0">
                <a:pos x="T2" y="0"/>
              </a:cxn>
            </a:cxnLst>
            <a:rect l="0" t="0" r="r" b="b"/>
            <a:pathLst>
              <a:path w="105">
                <a:moveTo>
                  <a:pt x="0" y="0"/>
                </a:moveTo>
                <a:lnTo>
                  <a:pt x="0" y="0"/>
                </a:lnTo>
                <a:lnTo>
                  <a:pt x="105" y="0"/>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14" name="Freeform 12"/>
          <p:cNvSpPr>
            <a:spLocks noEditPoints="1"/>
          </p:cNvSpPr>
          <p:nvPr/>
        </p:nvSpPr>
        <p:spPr bwMode="auto">
          <a:xfrm>
            <a:off x="2328069" y="1827973"/>
            <a:ext cx="112712" cy="176213"/>
          </a:xfrm>
          <a:custGeom>
            <a:avLst/>
            <a:gdLst>
              <a:gd name="T0" fmla="*/ 25 w 100"/>
              <a:gd name="T1" fmla="*/ 70 h 155"/>
              <a:gd name="T2" fmla="*/ 25 w 100"/>
              <a:gd name="T3" fmla="*/ 70 h 155"/>
              <a:gd name="T4" fmla="*/ 9 w 100"/>
              <a:gd name="T5" fmla="*/ 57 h 155"/>
              <a:gd name="T6" fmla="*/ 4 w 100"/>
              <a:gd name="T7" fmla="*/ 39 h 155"/>
              <a:gd name="T8" fmla="*/ 16 w 100"/>
              <a:gd name="T9" fmla="*/ 11 h 155"/>
              <a:gd name="T10" fmla="*/ 49 w 100"/>
              <a:gd name="T11" fmla="*/ 0 h 155"/>
              <a:gd name="T12" fmla="*/ 83 w 100"/>
              <a:gd name="T13" fmla="*/ 11 h 155"/>
              <a:gd name="T14" fmla="*/ 95 w 100"/>
              <a:gd name="T15" fmla="*/ 39 h 155"/>
              <a:gd name="T16" fmla="*/ 89 w 100"/>
              <a:gd name="T17" fmla="*/ 57 h 155"/>
              <a:gd name="T18" fmla="*/ 74 w 100"/>
              <a:gd name="T19" fmla="*/ 70 h 155"/>
              <a:gd name="T20" fmla="*/ 93 w 100"/>
              <a:gd name="T21" fmla="*/ 85 h 155"/>
              <a:gd name="T22" fmla="*/ 100 w 100"/>
              <a:gd name="T23" fmla="*/ 107 h 155"/>
              <a:gd name="T24" fmla="*/ 86 w 100"/>
              <a:gd name="T25" fmla="*/ 141 h 155"/>
              <a:gd name="T26" fmla="*/ 51 w 100"/>
              <a:gd name="T27" fmla="*/ 155 h 155"/>
              <a:gd name="T28" fmla="*/ 16 w 100"/>
              <a:gd name="T29" fmla="*/ 144 h 155"/>
              <a:gd name="T30" fmla="*/ 0 w 100"/>
              <a:gd name="T31" fmla="*/ 109 h 155"/>
              <a:gd name="T32" fmla="*/ 6 w 100"/>
              <a:gd name="T33" fmla="*/ 86 h 155"/>
              <a:gd name="T34" fmla="*/ 25 w 100"/>
              <a:gd name="T35" fmla="*/ 70 h 155"/>
              <a:gd name="T36" fmla="*/ 25 w 100"/>
              <a:gd name="T37" fmla="*/ 70 h 155"/>
              <a:gd name="T38" fmla="*/ 31 w 100"/>
              <a:gd name="T39" fmla="*/ 41 h 155"/>
              <a:gd name="T40" fmla="*/ 31 w 100"/>
              <a:gd name="T41" fmla="*/ 41 h 155"/>
              <a:gd name="T42" fmla="*/ 36 w 100"/>
              <a:gd name="T43" fmla="*/ 54 h 155"/>
              <a:gd name="T44" fmla="*/ 49 w 100"/>
              <a:gd name="T45" fmla="*/ 59 h 155"/>
              <a:gd name="T46" fmla="*/ 63 w 100"/>
              <a:gd name="T47" fmla="*/ 54 h 155"/>
              <a:gd name="T48" fmla="*/ 67 w 100"/>
              <a:gd name="T49" fmla="*/ 41 h 155"/>
              <a:gd name="T50" fmla="*/ 63 w 100"/>
              <a:gd name="T51" fmla="*/ 28 h 155"/>
              <a:gd name="T52" fmla="*/ 50 w 100"/>
              <a:gd name="T53" fmla="*/ 23 h 155"/>
              <a:gd name="T54" fmla="*/ 36 w 100"/>
              <a:gd name="T55" fmla="*/ 28 h 155"/>
              <a:gd name="T56" fmla="*/ 31 w 100"/>
              <a:gd name="T57" fmla="*/ 41 h 155"/>
              <a:gd name="T58" fmla="*/ 31 w 100"/>
              <a:gd name="T59" fmla="*/ 41 h 155"/>
              <a:gd name="T60" fmla="*/ 29 w 100"/>
              <a:gd name="T61" fmla="*/ 106 h 155"/>
              <a:gd name="T62" fmla="*/ 29 w 100"/>
              <a:gd name="T63" fmla="*/ 106 h 155"/>
              <a:gd name="T64" fmla="*/ 35 w 100"/>
              <a:gd name="T65" fmla="*/ 124 h 155"/>
              <a:gd name="T66" fmla="*/ 50 w 100"/>
              <a:gd name="T67" fmla="*/ 131 h 155"/>
              <a:gd name="T68" fmla="*/ 65 w 100"/>
              <a:gd name="T69" fmla="*/ 125 h 155"/>
              <a:gd name="T70" fmla="*/ 71 w 100"/>
              <a:gd name="T71" fmla="*/ 106 h 155"/>
              <a:gd name="T72" fmla="*/ 65 w 100"/>
              <a:gd name="T73" fmla="*/ 89 h 155"/>
              <a:gd name="T74" fmla="*/ 50 w 100"/>
              <a:gd name="T75" fmla="*/ 82 h 155"/>
              <a:gd name="T76" fmla="*/ 34 w 100"/>
              <a:gd name="T77" fmla="*/ 90 h 155"/>
              <a:gd name="T78" fmla="*/ 29 w 100"/>
              <a:gd name="T79" fmla="*/ 106 h 155"/>
              <a:gd name="T80" fmla="*/ 29 w 100"/>
              <a:gd name="T81" fmla="*/ 10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155">
                <a:moveTo>
                  <a:pt x="25" y="70"/>
                </a:moveTo>
                <a:lnTo>
                  <a:pt x="25" y="70"/>
                </a:lnTo>
                <a:cubicBezTo>
                  <a:pt x="18" y="67"/>
                  <a:pt x="12" y="62"/>
                  <a:pt x="9" y="57"/>
                </a:cubicBezTo>
                <a:cubicBezTo>
                  <a:pt x="5" y="51"/>
                  <a:pt x="4" y="45"/>
                  <a:pt x="4" y="39"/>
                </a:cubicBezTo>
                <a:cubicBezTo>
                  <a:pt x="4" y="27"/>
                  <a:pt x="8" y="18"/>
                  <a:pt x="16" y="11"/>
                </a:cubicBezTo>
                <a:cubicBezTo>
                  <a:pt x="23" y="3"/>
                  <a:pt x="35" y="0"/>
                  <a:pt x="49" y="0"/>
                </a:cubicBezTo>
                <a:cubicBezTo>
                  <a:pt x="64" y="0"/>
                  <a:pt x="75" y="3"/>
                  <a:pt x="83" y="11"/>
                </a:cubicBezTo>
                <a:cubicBezTo>
                  <a:pt x="91" y="18"/>
                  <a:pt x="95" y="27"/>
                  <a:pt x="95" y="39"/>
                </a:cubicBezTo>
                <a:cubicBezTo>
                  <a:pt x="95" y="46"/>
                  <a:pt x="93" y="52"/>
                  <a:pt x="89" y="57"/>
                </a:cubicBezTo>
                <a:cubicBezTo>
                  <a:pt x="86" y="63"/>
                  <a:pt x="81" y="67"/>
                  <a:pt x="74" y="70"/>
                </a:cubicBezTo>
                <a:cubicBezTo>
                  <a:pt x="82" y="73"/>
                  <a:pt x="89" y="78"/>
                  <a:pt x="93" y="85"/>
                </a:cubicBezTo>
                <a:cubicBezTo>
                  <a:pt x="97" y="91"/>
                  <a:pt x="100" y="99"/>
                  <a:pt x="100" y="107"/>
                </a:cubicBezTo>
                <a:cubicBezTo>
                  <a:pt x="100" y="121"/>
                  <a:pt x="95" y="133"/>
                  <a:pt x="86" y="141"/>
                </a:cubicBezTo>
                <a:cubicBezTo>
                  <a:pt x="77" y="150"/>
                  <a:pt x="65" y="155"/>
                  <a:pt x="51" y="155"/>
                </a:cubicBezTo>
                <a:cubicBezTo>
                  <a:pt x="37" y="155"/>
                  <a:pt x="25" y="151"/>
                  <a:pt x="16" y="144"/>
                </a:cubicBezTo>
                <a:cubicBezTo>
                  <a:pt x="5" y="135"/>
                  <a:pt x="0" y="123"/>
                  <a:pt x="0" y="109"/>
                </a:cubicBezTo>
                <a:cubicBezTo>
                  <a:pt x="0" y="100"/>
                  <a:pt x="2" y="93"/>
                  <a:pt x="6" y="86"/>
                </a:cubicBezTo>
                <a:cubicBezTo>
                  <a:pt x="10" y="79"/>
                  <a:pt x="16" y="74"/>
                  <a:pt x="25" y="70"/>
                </a:cubicBezTo>
                <a:lnTo>
                  <a:pt x="25" y="70"/>
                </a:lnTo>
                <a:close/>
                <a:moveTo>
                  <a:pt x="31" y="41"/>
                </a:moveTo>
                <a:lnTo>
                  <a:pt x="31" y="41"/>
                </a:lnTo>
                <a:cubicBezTo>
                  <a:pt x="31" y="47"/>
                  <a:pt x="33" y="51"/>
                  <a:pt x="36" y="54"/>
                </a:cubicBezTo>
                <a:cubicBezTo>
                  <a:pt x="39" y="58"/>
                  <a:pt x="44" y="59"/>
                  <a:pt x="49" y="59"/>
                </a:cubicBezTo>
                <a:cubicBezTo>
                  <a:pt x="55" y="59"/>
                  <a:pt x="59" y="58"/>
                  <a:pt x="63" y="54"/>
                </a:cubicBezTo>
                <a:cubicBezTo>
                  <a:pt x="66" y="51"/>
                  <a:pt x="67" y="46"/>
                  <a:pt x="67" y="41"/>
                </a:cubicBezTo>
                <a:cubicBezTo>
                  <a:pt x="67" y="35"/>
                  <a:pt x="66" y="31"/>
                  <a:pt x="63" y="28"/>
                </a:cubicBezTo>
                <a:cubicBezTo>
                  <a:pt x="59" y="24"/>
                  <a:pt x="55" y="23"/>
                  <a:pt x="50" y="23"/>
                </a:cubicBezTo>
                <a:cubicBezTo>
                  <a:pt x="44" y="23"/>
                  <a:pt x="40" y="24"/>
                  <a:pt x="36" y="28"/>
                </a:cubicBezTo>
                <a:cubicBezTo>
                  <a:pt x="33" y="31"/>
                  <a:pt x="31" y="35"/>
                  <a:pt x="31" y="41"/>
                </a:cubicBezTo>
                <a:lnTo>
                  <a:pt x="31" y="41"/>
                </a:lnTo>
                <a:close/>
                <a:moveTo>
                  <a:pt x="29" y="106"/>
                </a:moveTo>
                <a:lnTo>
                  <a:pt x="29" y="106"/>
                </a:lnTo>
                <a:cubicBezTo>
                  <a:pt x="29" y="114"/>
                  <a:pt x="31" y="120"/>
                  <a:pt x="35" y="124"/>
                </a:cubicBezTo>
                <a:cubicBezTo>
                  <a:pt x="39" y="129"/>
                  <a:pt x="44" y="131"/>
                  <a:pt x="50" y="131"/>
                </a:cubicBezTo>
                <a:cubicBezTo>
                  <a:pt x="56" y="131"/>
                  <a:pt x="61" y="129"/>
                  <a:pt x="65" y="125"/>
                </a:cubicBezTo>
                <a:cubicBezTo>
                  <a:pt x="69" y="120"/>
                  <a:pt x="71" y="114"/>
                  <a:pt x="71" y="106"/>
                </a:cubicBezTo>
                <a:cubicBezTo>
                  <a:pt x="71" y="99"/>
                  <a:pt x="69" y="93"/>
                  <a:pt x="65" y="89"/>
                </a:cubicBezTo>
                <a:cubicBezTo>
                  <a:pt x="61" y="85"/>
                  <a:pt x="56" y="82"/>
                  <a:pt x="50" y="82"/>
                </a:cubicBezTo>
                <a:cubicBezTo>
                  <a:pt x="43" y="82"/>
                  <a:pt x="37" y="85"/>
                  <a:pt x="34" y="90"/>
                </a:cubicBezTo>
                <a:cubicBezTo>
                  <a:pt x="30" y="95"/>
                  <a:pt x="29" y="100"/>
                  <a:pt x="29" y="106"/>
                </a:cubicBezTo>
                <a:lnTo>
                  <a:pt x="29" y="10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15" name="Freeform 13"/>
          <p:cNvSpPr>
            <a:spLocks noEditPoints="1"/>
          </p:cNvSpPr>
          <p:nvPr/>
        </p:nvSpPr>
        <p:spPr bwMode="auto">
          <a:xfrm>
            <a:off x="2463007" y="1827973"/>
            <a:ext cx="111125" cy="174625"/>
          </a:xfrm>
          <a:custGeom>
            <a:avLst/>
            <a:gdLst>
              <a:gd name="T0" fmla="*/ 49 w 98"/>
              <a:gd name="T1" fmla="*/ 0 h 154"/>
              <a:gd name="T2" fmla="*/ 49 w 98"/>
              <a:gd name="T3" fmla="*/ 0 h 154"/>
              <a:gd name="T4" fmla="*/ 83 w 98"/>
              <a:gd name="T5" fmla="*/ 15 h 154"/>
              <a:gd name="T6" fmla="*/ 98 w 98"/>
              <a:gd name="T7" fmla="*/ 77 h 154"/>
              <a:gd name="T8" fmla="*/ 83 w 98"/>
              <a:gd name="T9" fmla="*/ 139 h 154"/>
              <a:gd name="T10" fmla="*/ 49 w 98"/>
              <a:gd name="T11" fmla="*/ 154 h 154"/>
              <a:gd name="T12" fmla="*/ 13 w 98"/>
              <a:gd name="T13" fmla="*/ 137 h 154"/>
              <a:gd name="T14" fmla="*/ 0 w 98"/>
              <a:gd name="T15" fmla="*/ 77 h 154"/>
              <a:gd name="T16" fmla="*/ 14 w 98"/>
              <a:gd name="T17" fmla="*/ 15 h 154"/>
              <a:gd name="T18" fmla="*/ 49 w 98"/>
              <a:gd name="T19" fmla="*/ 0 h 154"/>
              <a:gd name="T20" fmla="*/ 49 w 98"/>
              <a:gd name="T21" fmla="*/ 0 h 154"/>
              <a:gd name="T22" fmla="*/ 49 w 98"/>
              <a:gd name="T23" fmla="*/ 24 h 154"/>
              <a:gd name="T24" fmla="*/ 49 w 98"/>
              <a:gd name="T25" fmla="*/ 24 h 154"/>
              <a:gd name="T26" fmla="*/ 39 w 98"/>
              <a:gd name="T27" fmla="*/ 27 h 154"/>
              <a:gd name="T28" fmla="*/ 33 w 98"/>
              <a:gd name="T29" fmla="*/ 39 h 154"/>
              <a:gd name="T30" fmla="*/ 30 w 98"/>
              <a:gd name="T31" fmla="*/ 77 h 154"/>
              <a:gd name="T32" fmla="*/ 33 w 98"/>
              <a:gd name="T33" fmla="*/ 114 h 154"/>
              <a:gd name="T34" fmla="*/ 39 w 98"/>
              <a:gd name="T35" fmla="*/ 127 h 154"/>
              <a:gd name="T36" fmla="*/ 49 w 98"/>
              <a:gd name="T37" fmla="*/ 130 h 154"/>
              <a:gd name="T38" fmla="*/ 58 w 98"/>
              <a:gd name="T39" fmla="*/ 127 h 154"/>
              <a:gd name="T40" fmla="*/ 65 w 98"/>
              <a:gd name="T41" fmla="*/ 115 h 154"/>
              <a:gd name="T42" fmla="*/ 68 w 98"/>
              <a:gd name="T43" fmla="*/ 77 h 154"/>
              <a:gd name="T44" fmla="*/ 65 w 98"/>
              <a:gd name="T45" fmla="*/ 40 h 154"/>
              <a:gd name="T46" fmla="*/ 58 w 98"/>
              <a:gd name="T47" fmla="*/ 27 h 154"/>
              <a:gd name="T48" fmla="*/ 49 w 98"/>
              <a:gd name="T49" fmla="*/ 24 h 154"/>
              <a:gd name="T50" fmla="*/ 49 w 98"/>
              <a:gd name="T51" fmla="*/ 2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154">
                <a:moveTo>
                  <a:pt x="49" y="0"/>
                </a:moveTo>
                <a:lnTo>
                  <a:pt x="49" y="0"/>
                </a:lnTo>
                <a:cubicBezTo>
                  <a:pt x="64" y="0"/>
                  <a:pt x="75" y="5"/>
                  <a:pt x="83" y="15"/>
                </a:cubicBezTo>
                <a:cubicBezTo>
                  <a:pt x="93" y="28"/>
                  <a:pt x="98" y="48"/>
                  <a:pt x="98" y="77"/>
                </a:cubicBezTo>
                <a:cubicBezTo>
                  <a:pt x="98" y="106"/>
                  <a:pt x="93" y="126"/>
                  <a:pt x="83" y="139"/>
                </a:cubicBezTo>
                <a:cubicBezTo>
                  <a:pt x="75" y="149"/>
                  <a:pt x="64" y="154"/>
                  <a:pt x="49" y="154"/>
                </a:cubicBezTo>
                <a:cubicBezTo>
                  <a:pt x="34" y="154"/>
                  <a:pt x="22" y="149"/>
                  <a:pt x="13" y="137"/>
                </a:cubicBezTo>
                <a:cubicBezTo>
                  <a:pt x="4" y="126"/>
                  <a:pt x="0" y="106"/>
                  <a:pt x="0" y="77"/>
                </a:cubicBezTo>
                <a:cubicBezTo>
                  <a:pt x="0" y="48"/>
                  <a:pt x="5" y="28"/>
                  <a:pt x="14" y="15"/>
                </a:cubicBezTo>
                <a:cubicBezTo>
                  <a:pt x="23" y="5"/>
                  <a:pt x="34" y="0"/>
                  <a:pt x="49" y="0"/>
                </a:cubicBezTo>
                <a:lnTo>
                  <a:pt x="49" y="0"/>
                </a:lnTo>
                <a:close/>
                <a:moveTo>
                  <a:pt x="49" y="24"/>
                </a:moveTo>
                <a:lnTo>
                  <a:pt x="49" y="24"/>
                </a:lnTo>
                <a:cubicBezTo>
                  <a:pt x="45" y="24"/>
                  <a:pt x="42" y="25"/>
                  <a:pt x="39" y="27"/>
                </a:cubicBezTo>
                <a:cubicBezTo>
                  <a:pt x="37" y="29"/>
                  <a:pt x="35" y="33"/>
                  <a:pt x="33" y="39"/>
                </a:cubicBezTo>
                <a:cubicBezTo>
                  <a:pt x="31" y="47"/>
                  <a:pt x="30" y="59"/>
                  <a:pt x="30" y="77"/>
                </a:cubicBezTo>
                <a:cubicBezTo>
                  <a:pt x="30" y="95"/>
                  <a:pt x="31" y="107"/>
                  <a:pt x="33" y="114"/>
                </a:cubicBezTo>
                <a:cubicBezTo>
                  <a:pt x="34" y="120"/>
                  <a:pt x="37" y="125"/>
                  <a:pt x="39" y="127"/>
                </a:cubicBezTo>
                <a:cubicBezTo>
                  <a:pt x="42" y="129"/>
                  <a:pt x="45" y="130"/>
                  <a:pt x="49" y="130"/>
                </a:cubicBezTo>
                <a:cubicBezTo>
                  <a:pt x="52" y="130"/>
                  <a:pt x="55" y="129"/>
                  <a:pt x="58" y="127"/>
                </a:cubicBezTo>
                <a:cubicBezTo>
                  <a:pt x="61" y="125"/>
                  <a:pt x="63" y="121"/>
                  <a:pt x="65" y="115"/>
                </a:cubicBezTo>
                <a:cubicBezTo>
                  <a:pt x="67" y="107"/>
                  <a:pt x="68" y="95"/>
                  <a:pt x="68" y="77"/>
                </a:cubicBezTo>
                <a:cubicBezTo>
                  <a:pt x="68" y="59"/>
                  <a:pt x="67" y="47"/>
                  <a:pt x="65" y="40"/>
                </a:cubicBezTo>
                <a:cubicBezTo>
                  <a:pt x="63" y="34"/>
                  <a:pt x="61" y="29"/>
                  <a:pt x="58" y="27"/>
                </a:cubicBezTo>
                <a:cubicBezTo>
                  <a:pt x="55" y="25"/>
                  <a:pt x="52" y="24"/>
                  <a:pt x="49" y="24"/>
                </a:cubicBezTo>
                <a:lnTo>
                  <a:pt x="49"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16" name="Freeform 14"/>
          <p:cNvSpPr>
            <a:spLocks/>
          </p:cNvSpPr>
          <p:nvPr/>
        </p:nvSpPr>
        <p:spPr bwMode="auto">
          <a:xfrm>
            <a:off x="2639219" y="2488372"/>
            <a:ext cx="119062" cy="0"/>
          </a:xfrm>
          <a:custGeom>
            <a:avLst/>
            <a:gdLst>
              <a:gd name="T0" fmla="*/ 0 w 105"/>
              <a:gd name="T1" fmla="*/ 0 w 105"/>
              <a:gd name="T2" fmla="*/ 105 w 105"/>
            </a:gdLst>
            <a:ahLst/>
            <a:cxnLst>
              <a:cxn ang="0">
                <a:pos x="T0" y="0"/>
              </a:cxn>
              <a:cxn ang="0">
                <a:pos x="T1" y="0"/>
              </a:cxn>
              <a:cxn ang="0">
                <a:pos x="T2" y="0"/>
              </a:cxn>
            </a:cxnLst>
            <a:rect l="0" t="0" r="r" b="b"/>
            <a:pathLst>
              <a:path w="105">
                <a:moveTo>
                  <a:pt x="0" y="0"/>
                </a:moveTo>
                <a:lnTo>
                  <a:pt x="0" y="0"/>
                </a:lnTo>
                <a:lnTo>
                  <a:pt x="105" y="0"/>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17" name="Freeform 15"/>
          <p:cNvSpPr>
            <a:spLocks/>
          </p:cNvSpPr>
          <p:nvPr/>
        </p:nvSpPr>
        <p:spPr bwMode="auto">
          <a:xfrm>
            <a:off x="2328069" y="2396297"/>
            <a:ext cx="112712" cy="171450"/>
          </a:xfrm>
          <a:custGeom>
            <a:avLst/>
            <a:gdLst>
              <a:gd name="T0" fmla="*/ 0 w 100"/>
              <a:gd name="T1" fmla="*/ 27 h 150"/>
              <a:gd name="T2" fmla="*/ 0 w 100"/>
              <a:gd name="T3" fmla="*/ 27 h 150"/>
              <a:gd name="T4" fmla="*/ 0 w 100"/>
              <a:gd name="T5" fmla="*/ 0 h 150"/>
              <a:gd name="T6" fmla="*/ 100 w 100"/>
              <a:gd name="T7" fmla="*/ 0 h 150"/>
              <a:gd name="T8" fmla="*/ 100 w 100"/>
              <a:gd name="T9" fmla="*/ 22 h 150"/>
              <a:gd name="T10" fmla="*/ 75 w 100"/>
              <a:gd name="T11" fmla="*/ 56 h 150"/>
              <a:gd name="T12" fmla="*/ 55 w 100"/>
              <a:gd name="T13" fmla="*/ 105 h 150"/>
              <a:gd name="T14" fmla="*/ 49 w 100"/>
              <a:gd name="T15" fmla="*/ 150 h 150"/>
              <a:gd name="T16" fmla="*/ 21 w 100"/>
              <a:gd name="T17" fmla="*/ 150 h 150"/>
              <a:gd name="T18" fmla="*/ 34 w 100"/>
              <a:gd name="T19" fmla="*/ 86 h 150"/>
              <a:gd name="T20" fmla="*/ 66 w 100"/>
              <a:gd name="T21" fmla="*/ 27 h 150"/>
              <a:gd name="T22" fmla="*/ 0 w 100"/>
              <a:gd name="T23" fmla="*/ 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50">
                <a:moveTo>
                  <a:pt x="0" y="27"/>
                </a:moveTo>
                <a:lnTo>
                  <a:pt x="0" y="27"/>
                </a:lnTo>
                <a:lnTo>
                  <a:pt x="0" y="0"/>
                </a:lnTo>
                <a:lnTo>
                  <a:pt x="100" y="0"/>
                </a:lnTo>
                <a:lnTo>
                  <a:pt x="100" y="22"/>
                </a:lnTo>
                <a:cubicBezTo>
                  <a:pt x="92" y="30"/>
                  <a:pt x="83" y="41"/>
                  <a:pt x="75" y="56"/>
                </a:cubicBezTo>
                <a:cubicBezTo>
                  <a:pt x="66" y="71"/>
                  <a:pt x="60" y="88"/>
                  <a:pt x="55" y="105"/>
                </a:cubicBezTo>
                <a:cubicBezTo>
                  <a:pt x="51" y="122"/>
                  <a:pt x="49" y="137"/>
                  <a:pt x="49" y="150"/>
                </a:cubicBezTo>
                <a:lnTo>
                  <a:pt x="21" y="150"/>
                </a:lnTo>
                <a:cubicBezTo>
                  <a:pt x="21" y="129"/>
                  <a:pt x="26" y="108"/>
                  <a:pt x="34" y="86"/>
                </a:cubicBezTo>
                <a:cubicBezTo>
                  <a:pt x="42" y="64"/>
                  <a:pt x="53" y="45"/>
                  <a:pt x="66" y="27"/>
                </a:cubicBezTo>
                <a:lnTo>
                  <a:pt x="0" y="2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18" name="Freeform 16"/>
          <p:cNvSpPr>
            <a:spLocks/>
          </p:cNvSpPr>
          <p:nvPr/>
        </p:nvSpPr>
        <p:spPr bwMode="auto">
          <a:xfrm>
            <a:off x="2463007" y="2396298"/>
            <a:ext cx="115887" cy="174625"/>
          </a:xfrm>
          <a:custGeom>
            <a:avLst/>
            <a:gdLst>
              <a:gd name="T0" fmla="*/ 0 w 102"/>
              <a:gd name="T1" fmla="*/ 111 h 153"/>
              <a:gd name="T2" fmla="*/ 0 w 102"/>
              <a:gd name="T3" fmla="*/ 111 h 153"/>
              <a:gd name="T4" fmla="*/ 29 w 102"/>
              <a:gd name="T5" fmla="*/ 108 h 153"/>
              <a:gd name="T6" fmla="*/ 36 w 102"/>
              <a:gd name="T7" fmla="*/ 124 h 153"/>
              <a:gd name="T8" fmla="*/ 50 w 102"/>
              <a:gd name="T9" fmla="*/ 129 h 153"/>
              <a:gd name="T10" fmla="*/ 66 w 102"/>
              <a:gd name="T11" fmla="*/ 122 h 153"/>
              <a:gd name="T12" fmla="*/ 72 w 102"/>
              <a:gd name="T13" fmla="*/ 100 h 153"/>
              <a:gd name="T14" fmla="*/ 66 w 102"/>
              <a:gd name="T15" fmla="*/ 79 h 153"/>
              <a:gd name="T16" fmla="*/ 50 w 102"/>
              <a:gd name="T17" fmla="*/ 72 h 153"/>
              <a:gd name="T18" fmla="*/ 27 w 102"/>
              <a:gd name="T19" fmla="*/ 83 h 153"/>
              <a:gd name="T20" fmla="*/ 4 w 102"/>
              <a:gd name="T21" fmla="*/ 79 h 153"/>
              <a:gd name="T22" fmla="*/ 19 w 102"/>
              <a:gd name="T23" fmla="*/ 0 h 153"/>
              <a:gd name="T24" fmla="*/ 95 w 102"/>
              <a:gd name="T25" fmla="*/ 0 h 153"/>
              <a:gd name="T26" fmla="*/ 95 w 102"/>
              <a:gd name="T27" fmla="*/ 28 h 153"/>
              <a:gd name="T28" fmla="*/ 41 w 102"/>
              <a:gd name="T29" fmla="*/ 28 h 153"/>
              <a:gd name="T30" fmla="*/ 36 w 102"/>
              <a:gd name="T31" fmla="*/ 53 h 153"/>
              <a:gd name="T32" fmla="*/ 56 w 102"/>
              <a:gd name="T33" fmla="*/ 49 h 153"/>
              <a:gd name="T34" fmla="*/ 89 w 102"/>
              <a:gd name="T35" fmla="*/ 63 h 153"/>
              <a:gd name="T36" fmla="*/ 102 w 102"/>
              <a:gd name="T37" fmla="*/ 99 h 153"/>
              <a:gd name="T38" fmla="*/ 91 w 102"/>
              <a:gd name="T39" fmla="*/ 133 h 153"/>
              <a:gd name="T40" fmla="*/ 50 w 102"/>
              <a:gd name="T41" fmla="*/ 153 h 153"/>
              <a:gd name="T42" fmla="*/ 16 w 102"/>
              <a:gd name="T43" fmla="*/ 141 h 153"/>
              <a:gd name="T44" fmla="*/ 0 w 102"/>
              <a:gd name="T45" fmla="*/ 111 h 153"/>
              <a:gd name="T46" fmla="*/ 0 w 102"/>
              <a:gd name="T47" fmla="*/ 11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53">
                <a:moveTo>
                  <a:pt x="0" y="111"/>
                </a:moveTo>
                <a:lnTo>
                  <a:pt x="0" y="111"/>
                </a:lnTo>
                <a:lnTo>
                  <a:pt x="29" y="108"/>
                </a:lnTo>
                <a:cubicBezTo>
                  <a:pt x="30" y="115"/>
                  <a:pt x="32" y="120"/>
                  <a:pt x="36" y="124"/>
                </a:cubicBezTo>
                <a:cubicBezTo>
                  <a:pt x="40" y="127"/>
                  <a:pt x="45" y="129"/>
                  <a:pt x="50" y="129"/>
                </a:cubicBezTo>
                <a:cubicBezTo>
                  <a:pt x="57" y="129"/>
                  <a:pt x="62" y="127"/>
                  <a:pt x="66" y="122"/>
                </a:cubicBezTo>
                <a:cubicBezTo>
                  <a:pt x="70" y="117"/>
                  <a:pt x="72" y="110"/>
                  <a:pt x="72" y="100"/>
                </a:cubicBezTo>
                <a:cubicBezTo>
                  <a:pt x="72" y="90"/>
                  <a:pt x="70" y="83"/>
                  <a:pt x="66" y="79"/>
                </a:cubicBezTo>
                <a:cubicBezTo>
                  <a:pt x="62" y="74"/>
                  <a:pt x="56" y="72"/>
                  <a:pt x="50" y="72"/>
                </a:cubicBezTo>
                <a:cubicBezTo>
                  <a:pt x="41" y="72"/>
                  <a:pt x="34" y="75"/>
                  <a:pt x="27" y="83"/>
                </a:cubicBezTo>
                <a:lnTo>
                  <a:pt x="4" y="79"/>
                </a:lnTo>
                <a:lnTo>
                  <a:pt x="19" y="0"/>
                </a:lnTo>
                <a:lnTo>
                  <a:pt x="95" y="0"/>
                </a:lnTo>
                <a:lnTo>
                  <a:pt x="95" y="28"/>
                </a:lnTo>
                <a:lnTo>
                  <a:pt x="41" y="28"/>
                </a:lnTo>
                <a:lnTo>
                  <a:pt x="36" y="53"/>
                </a:lnTo>
                <a:cubicBezTo>
                  <a:pt x="42" y="50"/>
                  <a:pt x="49" y="49"/>
                  <a:pt x="56" y="49"/>
                </a:cubicBezTo>
                <a:cubicBezTo>
                  <a:pt x="69" y="49"/>
                  <a:pt x="80" y="53"/>
                  <a:pt x="89" y="63"/>
                </a:cubicBezTo>
                <a:cubicBezTo>
                  <a:pt x="98" y="72"/>
                  <a:pt x="102" y="84"/>
                  <a:pt x="102" y="99"/>
                </a:cubicBezTo>
                <a:cubicBezTo>
                  <a:pt x="102" y="112"/>
                  <a:pt x="99" y="123"/>
                  <a:pt x="91" y="133"/>
                </a:cubicBezTo>
                <a:cubicBezTo>
                  <a:pt x="81" y="146"/>
                  <a:pt x="68" y="153"/>
                  <a:pt x="50" y="153"/>
                </a:cubicBezTo>
                <a:cubicBezTo>
                  <a:pt x="36" y="153"/>
                  <a:pt x="25" y="149"/>
                  <a:pt x="16" y="141"/>
                </a:cubicBezTo>
                <a:cubicBezTo>
                  <a:pt x="7" y="134"/>
                  <a:pt x="2" y="124"/>
                  <a:pt x="0" y="111"/>
                </a:cubicBezTo>
                <a:lnTo>
                  <a:pt x="0" y="1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19" name="Freeform 17"/>
          <p:cNvSpPr>
            <a:spLocks/>
          </p:cNvSpPr>
          <p:nvPr/>
        </p:nvSpPr>
        <p:spPr bwMode="auto">
          <a:xfrm>
            <a:off x="2639219" y="3053522"/>
            <a:ext cx="119062" cy="0"/>
          </a:xfrm>
          <a:custGeom>
            <a:avLst/>
            <a:gdLst>
              <a:gd name="T0" fmla="*/ 0 w 105"/>
              <a:gd name="T1" fmla="*/ 0 w 105"/>
              <a:gd name="T2" fmla="*/ 105 w 105"/>
            </a:gdLst>
            <a:ahLst/>
            <a:cxnLst>
              <a:cxn ang="0">
                <a:pos x="T0" y="0"/>
              </a:cxn>
              <a:cxn ang="0">
                <a:pos x="T1" y="0"/>
              </a:cxn>
              <a:cxn ang="0">
                <a:pos x="T2" y="0"/>
              </a:cxn>
            </a:cxnLst>
            <a:rect l="0" t="0" r="r" b="b"/>
            <a:pathLst>
              <a:path w="105">
                <a:moveTo>
                  <a:pt x="0" y="0"/>
                </a:moveTo>
                <a:lnTo>
                  <a:pt x="0" y="0"/>
                </a:lnTo>
                <a:lnTo>
                  <a:pt x="105" y="0"/>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20" name="Freeform 18"/>
          <p:cNvSpPr>
            <a:spLocks/>
          </p:cNvSpPr>
          <p:nvPr/>
        </p:nvSpPr>
        <p:spPr bwMode="auto">
          <a:xfrm>
            <a:off x="2328069" y="2964623"/>
            <a:ext cx="112712" cy="168275"/>
          </a:xfrm>
          <a:custGeom>
            <a:avLst/>
            <a:gdLst>
              <a:gd name="T0" fmla="*/ 0 w 100"/>
              <a:gd name="T1" fmla="*/ 27 h 149"/>
              <a:gd name="T2" fmla="*/ 0 w 100"/>
              <a:gd name="T3" fmla="*/ 27 h 149"/>
              <a:gd name="T4" fmla="*/ 0 w 100"/>
              <a:gd name="T5" fmla="*/ 0 h 149"/>
              <a:gd name="T6" fmla="*/ 100 w 100"/>
              <a:gd name="T7" fmla="*/ 0 h 149"/>
              <a:gd name="T8" fmla="*/ 100 w 100"/>
              <a:gd name="T9" fmla="*/ 21 h 149"/>
              <a:gd name="T10" fmla="*/ 75 w 100"/>
              <a:gd name="T11" fmla="*/ 56 h 149"/>
              <a:gd name="T12" fmla="*/ 55 w 100"/>
              <a:gd name="T13" fmla="*/ 104 h 149"/>
              <a:gd name="T14" fmla="*/ 49 w 100"/>
              <a:gd name="T15" fmla="*/ 149 h 149"/>
              <a:gd name="T16" fmla="*/ 21 w 100"/>
              <a:gd name="T17" fmla="*/ 149 h 149"/>
              <a:gd name="T18" fmla="*/ 34 w 100"/>
              <a:gd name="T19" fmla="*/ 85 h 149"/>
              <a:gd name="T20" fmla="*/ 66 w 100"/>
              <a:gd name="T21" fmla="*/ 27 h 149"/>
              <a:gd name="T22" fmla="*/ 0 w 100"/>
              <a:gd name="T23"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49">
                <a:moveTo>
                  <a:pt x="0" y="27"/>
                </a:moveTo>
                <a:lnTo>
                  <a:pt x="0" y="27"/>
                </a:lnTo>
                <a:lnTo>
                  <a:pt x="0" y="0"/>
                </a:lnTo>
                <a:lnTo>
                  <a:pt x="100" y="0"/>
                </a:lnTo>
                <a:lnTo>
                  <a:pt x="100" y="21"/>
                </a:lnTo>
                <a:cubicBezTo>
                  <a:pt x="92" y="29"/>
                  <a:pt x="83" y="40"/>
                  <a:pt x="75" y="56"/>
                </a:cubicBezTo>
                <a:cubicBezTo>
                  <a:pt x="66" y="71"/>
                  <a:pt x="60" y="87"/>
                  <a:pt x="55" y="104"/>
                </a:cubicBezTo>
                <a:cubicBezTo>
                  <a:pt x="51" y="121"/>
                  <a:pt x="49" y="136"/>
                  <a:pt x="49" y="149"/>
                </a:cubicBezTo>
                <a:lnTo>
                  <a:pt x="21" y="149"/>
                </a:lnTo>
                <a:cubicBezTo>
                  <a:pt x="21" y="128"/>
                  <a:pt x="26" y="107"/>
                  <a:pt x="34" y="85"/>
                </a:cubicBezTo>
                <a:cubicBezTo>
                  <a:pt x="42" y="63"/>
                  <a:pt x="53" y="44"/>
                  <a:pt x="66" y="27"/>
                </a:cubicBezTo>
                <a:lnTo>
                  <a:pt x="0" y="2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21" name="Freeform 19"/>
          <p:cNvSpPr>
            <a:spLocks noEditPoints="1"/>
          </p:cNvSpPr>
          <p:nvPr/>
        </p:nvSpPr>
        <p:spPr bwMode="auto">
          <a:xfrm>
            <a:off x="2463007" y="2961448"/>
            <a:ext cx="111125" cy="176213"/>
          </a:xfrm>
          <a:custGeom>
            <a:avLst/>
            <a:gdLst>
              <a:gd name="T0" fmla="*/ 49 w 98"/>
              <a:gd name="T1" fmla="*/ 0 h 155"/>
              <a:gd name="T2" fmla="*/ 49 w 98"/>
              <a:gd name="T3" fmla="*/ 0 h 155"/>
              <a:gd name="T4" fmla="*/ 83 w 98"/>
              <a:gd name="T5" fmla="*/ 16 h 155"/>
              <a:gd name="T6" fmla="*/ 98 w 98"/>
              <a:gd name="T7" fmla="*/ 77 h 155"/>
              <a:gd name="T8" fmla="*/ 83 w 98"/>
              <a:gd name="T9" fmla="*/ 139 h 155"/>
              <a:gd name="T10" fmla="*/ 49 w 98"/>
              <a:gd name="T11" fmla="*/ 155 h 155"/>
              <a:gd name="T12" fmla="*/ 13 w 98"/>
              <a:gd name="T13" fmla="*/ 138 h 155"/>
              <a:gd name="T14" fmla="*/ 0 w 98"/>
              <a:gd name="T15" fmla="*/ 77 h 155"/>
              <a:gd name="T16" fmla="*/ 14 w 98"/>
              <a:gd name="T17" fmla="*/ 15 h 155"/>
              <a:gd name="T18" fmla="*/ 49 w 98"/>
              <a:gd name="T19" fmla="*/ 0 h 155"/>
              <a:gd name="T20" fmla="*/ 49 w 98"/>
              <a:gd name="T21" fmla="*/ 0 h 155"/>
              <a:gd name="T22" fmla="*/ 49 w 98"/>
              <a:gd name="T23" fmla="*/ 24 h 155"/>
              <a:gd name="T24" fmla="*/ 49 w 98"/>
              <a:gd name="T25" fmla="*/ 24 h 155"/>
              <a:gd name="T26" fmla="*/ 39 w 98"/>
              <a:gd name="T27" fmla="*/ 27 h 155"/>
              <a:gd name="T28" fmla="*/ 33 w 98"/>
              <a:gd name="T29" fmla="*/ 39 h 155"/>
              <a:gd name="T30" fmla="*/ 30 w 98"/>
              <a:gd name="T31" fmla="*/ 77 h 155"/>
              <a:gd name="T32" fmla="*/ 33 w 98"/>
              <a:gd name="T33" fmla="*/ 114 h 155"/>
              <a:gd name="T34" fmla="*/ 39 w 98"/>
              <a:gd name="T35" fmla="*/ 127 h 155"/>
              <a:gd name="T36" fmla="*/ 49 w 98"/>
              <a:gd name="T37" fmla="*/ 131 h 155"/>
              <a:gd name="T38" fmla="*/ 58 w 98"/>
              <a:gd name="T39" fmla="*/ 127 h 155"/>
              <a:gd name="T40" fmla="*/ 65 w 98"/>
              <a:gd name="T41" fmla="*/ 115 h 155"/>
              <a:gd name="T42" fmla="*/ 68 w 98"/>
              <a:gd name="T43" fmla="*/ 77 h 155"/>
              <a:gd name="T44" fmla="*/ 65 w 98"/>
              <a:gd name="T45" fmla="*/ 41 h 155"/>
              <a:gd name="T46" fmla="*/ 58 w 98"/>
              <a:gd name="T47" fmla="*/ 27 h 155"/>
              <a:gd name="T48" fmla="*/ 49 w 98"/>
              <a:gd name="T49" fmla="*/ 24 h 155"/>
              <a:gd name="T50" fmla="*/ 49 w 98"/>
              <a:gd name="T5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155">
                <a:moveTo>
                  <a:pt x="49" y="0"/>
                </a:moveTo>
                <a:lnTo>
                  <a:pt x="49" y="0"/>
                </a:lnTo>
                <a:cubicBezTo>
                  <a:pt x="64" y="0"/>
                  <a:pt x="75" y="5"/>
                  <a:pt x="83" y="16"/>
                </a:cubicBezTo>
                <a:cubicBezTo>
                  <a:pt x="93" y="28"/>
                  <a:pt x="98" y="49"/>
                  <a:pt x="98" y="77"/>
                </a:cubicBezTo>
                <a:cubicBezTo>
                  <a:pt x="98" y="106"/>
                  <a:pt x="93" y="127"/>
                  <a:pt x="83" y="139"/>
                </a:cubicBezTo>
                <a:cubicBezTo>
                  <a:pt x="75" y="150"/>
                  <a:pt x="64" y="155"/>
                  <a:pt x="49" y="155"/>
                </a:cubicBezTo>
                <a:cubicBezTo>
                  <a:pt x="34" y="155"/>
                  <a:pt x="22" y="149"/>
                  <a:pt x="13" y="138"/>
                </a:cubicBezTo>
                <a:cubicBezTo>
                  <a:pt x="4" y="127"/>
                  <a:pt x="0" y="106"/>
                  <a:pt x="0" y="77"/>
                </a:cubicBezTo>
                <a:cubicBezTo>
                  <a:pt x="0" y="49"/>
                  <a:pt x="5" y="28"/>
                  <a:pt x="14" y="15"/>
                </a:cubicBezTo>
                <a:cubicBezTo>
                  <a:pt x="23" y="5"/>
                  <a:pt x="34" y="0"/>
                  <a:pt x="49" y="0"/>
                </a:cubicBezTo>
                <a:lnTo>
                  <a:pt x="49" y="0"/>
                </a:lnTo>
                <a:close/>
                <a:moveTo>
                  <a:pt x="49" y="24"/>
                </a:moveTo>
                <a:lnTo>
                  <a:pt x="49" y="24"/>
                </a:lnTo>
                <a:cubicBezTo>
                  <a:pt x="45" y="24"/>
                  <a:pt x="42" y="25"/>
                  <a:pt x="39" y="27"/>
                </a:cubicBezTo>
                <a:cubicBezTo>
                  <a:pt x="37" y="30"/>
                  <a:pt x="35" y="34"/>
                  <a:pt x="33" y="39"/>
                </a:cubicBezTo>
                <a:cubicBezTo>
                  <a:pt x="31" y="47"/>
                  <a:pt x="30" y="60"/>
                  <a:pt x="30" y="77"/>
                </a:cubicBezTo>
                <a:cubicBezTo>
                  <a:pt x="30" y="95"/>
                  <a:pt x="31" y="108"/>
                  <a:pt x="33" y="114"/>
                </a:cubicBezTo>
                <a:cubicBezTo>
                  <a:pt x="34" y="121"/>
                  <a:pt x="37" y="125"/>
                  <a:pt x="39" y="127"/>
                </a:cubicBezTo>
                <a:cubicBezTo>
                  <a:pt x="42" y="130"/>
                  <a:pt x="45" y="131"/>
                  <a:pt x="49" y="131"/>
                </a:cubicBezTo>
                <a:cubicBezTo>
                  <a:pt x="52" y="131"/>
                  <a:pt x="55" y="130"/>
                  <a:pt x="58" y="127"/>
                </a:cubicBezTo>
                <a:cubicBezTo>
                  <a:pt x="61" y="125"/>
                  <a:pt x="63" y="121"/>
                  <a:pt x="65" y="115"/>
                </a:cubicBezTo>
                <a:cubicBezTo>
                  <a:pt x="67" y="108"/>
                  <a:pt x="68" y="95"/>
                  <a:pt x="68" y="77"/>
                </a:cubicBezTo>
                <a:cubicBezTo>
                  <a:pt x="68" y="60"/>
                  <a:pt x="67" y="47"/>
                  <a:pt x="65" y="41"/>
                </a:cubicBezTo>
                <a:cubicBezTo>
                  <a:pt x="63" y="34"/>
                  <a:pt x="61" y="30"/>
                  <a:pt x="58" y="27"/>
                </a:cubicBezTo>
                <a:cubicBezTo>
                  <a:pt x="55" y="25"/>
                  <a:pt x="52" y="24"/>
                  <a:pt x="49" y="24"/>
                </a:cubicBezTo>
                <a:lnTo>
                  <a:pt x="49"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22" name="Freeform 20"/>
          <p:cNvSpPr>
            <a:spLocks/>
          </p:cNvSpPr>
          <p:nvPr/>
        </p:nvSpPr>
        <p:spPr bwMode="auto">
          <a:xfrm>
            <a:off x="2639219" y="3620260"/>
            <a:ext cx="119062" cy="0"/>
          </a:xfrm>
          <a:custGeom>
            <a:avLst/>
            <a:gdLst>
              <a:gd name="T0" fmla="*/ 0 w 105"/>
              <a:gd name="T1" fmla="*/ 0 w 105"/>
              <a:gd name="T2" fmla="*/ 105 w 105"/>
            </a:gdLst>
            <a:ahLst/>
            <a:cxnLst>
              <a:cxn ang="0">
                <a:pos x="T0" y="0"/>
              </a:cxn>
              <a:cxn ang="0">
                <a:pos x="T1" y="0"/>
              </a:cxn>
              <a:cxn ang="0">
                <a:pos x="T2" y="0"/>
              </a:cxn>
            </a:cxnLst>
            <a:rect l="0" t="0" r="r" b="b"/>
            <a:pathLst>
              <a:path w="105">
                <a:moveTo>
                  <a:pt x="0" y="0"/>
                </a:moveTo>
                <a:lnTo>
                  <a:pt x="0" y="0"/>
                </a:lnTo>
                <a:lnTo>
                  <a:pt x="105" y="0"/>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23" name="Freeform 21"/>
          <p:cNvSpPr>
            <a:spLocks noEditPoints="1"/>
          </p:cNvSpPr>
          <p:nvPr/>
        </p:nvSpPr>
        <p:spPr bwMode="auto">
          <a:xfrm>
            <a:off x="2328070" y="3526598"/>
            <a:ext cx="115887" cy="176213"/>
          </a:xfrm>
          <a:custGeom>
            <a:avLst/>
            <a:gdLst>
              <a:gd name="T0" fmla="*/ 99 w 102"/>
              <a:gd name="T1" fmla="*/ 38 h 155"/>
              <a:gd name="T2" fmla="*/ 99 w 102"/>
              <a:gd name="T3" fmla="*/ 38 h 155"/>
              <a:gd name="T4" fmla="*/ 71 w 102"/>
              <a:gd name="T5" fmla="*/ 41 h 155"/>
              <a:gd name="T6" fmla="*/ 65 w 102"/>
              <a:gd name="T7" fmla="*/ 28 h 155"/>
              <a:gd name="T8" fmla="*/ 54 w 102"/>
              <a:gd name="T9" fmla="*/ 24 h 155"/>
              <a:gd name="T10" fmla="*/ 38 w 102"/>
              <a:gd name="T11" fmla="*/ 33 h 155"/>
              <a:gd name="T12" fmla="*/ 30 w 102"/>
              <a:gd name="T13" fmla="*/ 67 h 155"/>
              <a:gd name="T14" fmla="*/ 57 w 102"/>
              <a:gd name="T15" fmla="*/ 54 h 155"/>
              <a:gd name="T16" fmla="*/ 89 w 102"/>
              <a:gd name="T17" fmla="*/ 68 h 155"/>
              <a:gd name="T18" fmla="*/ 102 w 102"/>
              <a:gd name="T19" fmla="*/ 104 h 155"/>
              <a:gd name="T20" fmla="*/ 88 w 102"/>
              <a:gd name="T21" fmla="*/ 141 h 155"/>
              <a:gd name="T22" fmla="*/ 53 w 102"/>
              <a:gd name="T23" fmla="*/ 155 h 155"/>
              <a:gd name="T24" fmla="*/ 15 w 102"/>
              <a:gd name="T25" fmla="*/ 137 h 155"/>
              <a:gd name="T26" fmla="*/ 0 w 102"/>
              <a:gd name="T27" fmla="*/ 79 h 155"/>
              <a:gd name="T28" fmla="*/ 16 w 102"/>
              <a:gd name="T29" fmla="*/ 19 h 155"/>
              <a:gd name="T30" fmla="*/ 56 w 102"/>
              <a:gd name="T31" fmla="*/ 0 h 155"/>
              <a:gd name="T32" fmla="*/ 84 w 102"/>
              <a:gd name="T33" fmla="*/ 10 h 155"/>
              <a:gd name="T34" fmla="*/ 99 w 102"/>
              <a:gd name="T35" fmla="*/ 38 h 155"/>
              <a:gd name="T36" fmla="*/ 99 w 102"/>
              <a:gd name="T37" fmla="*/ 38 h 155"/>
              <a:gd name="T38" fmla="*/ 33 w 102"/>
              <a:gd name="T39" fmla="*/ 102 h 155"/>
              <a:gd name="T40" fmla="*/ 33 w 102"/>
              <a:gd name="T41" fmla="*/ 102 h 155"/>
              <a:gd name="T42" fmla="*/ 39 w 102"/>
              <a:gd name="T43" fmla="*/ 123 h 155"/>
              <a:gd name="T44" fmla="*/ 54 w 102"/>
              <a:gd name="T45" fmla="*/ 131 h 155"/>
              <a:gd name="T46" fmla="*/ 68 w 102"/>
              <a:gd name="T47" fmla="*/ 125 h 155"/>
              <a:gd name="T48" fmla="*/ 73 w 102"/>
              <a:gd name="T49" fmla="*/ 104 h 155"/>
              <a:gd name="T50" fmla="*/ 67 w 102"/>
              <a:gd name="T51" fmla="*/ 82 h 155"/>
              <a:gd name="T52" fmla="*/ 53 w 102"/>
              <a:gd name="T53" fmla="*/ 76 h 155"/>
              <a:gd name="T54" fmla="*/ 39 w 102"/>
              <a:gd name="T55" fmla="*/ 82 h 155"/>
              <a:gd name="T56" fmla="*/ 33 w 102"/>
              <a:gd name="T57" fmla="*/ 102 h 155"/>
              <a:gd name="T58" fmla="*/ 33 w 102"/>
              <a:gd name="T59" fmla="*/ 10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2" h="155">
                <a:moveTo>
                  <a:pt x="99" y="38"/>
                </a:moveTo>
                <a:lnTo>
                  <a:pt x="99" y="38"/>
                </a:lnTo>
                <a:lnTo>
                  <a:pt x="71" y="41"/>
                </a:lnTo>
                <a:cubicBezTo>
                  <a:pt x="70" y="35"/>
                  <a:pt x="68" y="31"/>
                  <a:pt x="65" y="28"/>
                </a:cubicBezTo>
                <a:cubicBezTo>
                  <a:pt x="62" y="26"/>
                  <a:pt x="59" y="24"/>
                  <a:pt x="54" y="24"/>
                </a:cubicBezTo>
                <a:cubicBezTo>
                  <a:pt x="48" y="24"/>
                  <a:pt x="43" y="27"/>
                  <a:pt x="38" y="33"/>
                </a:cubicBezTo>
                <a:cubicBezTo>
                  <a:pt x="34" y="38"/>
                  <a:pt x="32" y="50"/>
                  <a:pt x="30" y="67"/>
                </a:cubicBezTo>
                <a:cubicBezTo>
                  <a:pt x="38" y="58"/>
                  <a:pt x="47" y="54"/>
                  <a:pt x="57" y="54"/>
                </a:cubicBezTo>
                <a:cubicBezTo>
                  <a:pt x="70" y="54"/>
                  <a:pt x="80" y="59"/>
                  <a:pt x="89" y="68"/>
                </a:cubicBezTo>
                <a:cubicBezTo>
                  <a:pt x="97" y="77"/>
                  <a:pt x="102" y="89"/>
                  <a:pt x="102" y="104"/>
                </a:cubicBezTo>
                <a:cubicBezTo>
                  <a:pt x="102" y="119"/>
                  <a:pt x="97" y="132"/>
                  <a:pt x="88" y="141"/>
                </a:cubicBezTo>
                <a:cubicBezTo>
                  <a:pt x="79" y="151"/>
                  <a:pt x="67" y="155"/>
                  <a:pt x="53" y="155"/>
                </a:cubicBezTo>
                <a:cubicBezTo>
                  <a:pt x="38" y="155"/>
                  <a:pt x="25" y="149"/>
                  <a:pt x="15" y="137"/>
                </a:cubicBezTo>
                <a:cubicBezTo>
                  <a:pt x="5" y="126"/>
                  <a:pt x="0" y="106"/>
                  <a:pt x="0" y="79"/>
                </a:cubicBezTo>
                <a:cubicBezTo>
                  <a:pt x="0" y="51"/>
                  <a:pt x="5" y="31"/>
                  <a:pt x="16" y="19"/>
                </a:cubicBezTo>
                <a:cubicBezTo>
                  <a:pt x="26" y="6"/>
                  <a:pt x="39" y="0"/>
                  <a:pt x="56" y="0"/>
                </a:cubicBezTo>
                <a:cubicBezTo>
                  <a:pt x="67" y="0"/>
                  <a:pt x="77" y="4"/>
                  <a:pt x="84" y="10"/>
                </a:cubicBezTo>
                <a:cubicBezTo>
                  <a:pt x="92" y="16"/>
                  <a:pt x="97" y="26"/>
                  <a:pt x="99" y="38"/>
                </a:cubicBezTo>
                <a:lnTo>
                  <a:pt x="99" y="38"/>
                </a:lnTo>
                <a:close/>
                <a:moveTo>
                  <a:pt x="33" y="102"/>
                </a:moveTo>
                <a:lnTo>
                  <a:pt x="33" y="102"/>
                </a:lnTo>
                <a:cubicBezTo>
                  <a:pt x="33" y="111"/>
                  <a:pt x="35" y="118"/>
                  <a:pt x="39" y="123"/>
                </a:cubicBezTo>
                <a:cubicBezTo>
                  <a:pt x="44" y="129"/>
                  <a:pt x="49" y="131"/>
                  <a:pt x="54" y="131"/>
                </a:cubicBezTo>
                <a:cubicBezTo>
                  <a:pt x="60" y="131"/>
                  <a:pt x="64" y="129"/>
                  <a:pt x="68" y="125"/>
                </a:cubicBezTo>
                <a:cubicBezTo>
                  <a:pt x="71" y="121"/>
                  <a:pt x="73" y="114"/>
                  <a:pt x="73" y="104"/>
                </a:cubicBezTo>
                <a:cubicBezTo>
                  <a:pt x="73" y="94"/>
                  <a:pt x="71" y="87"/>
                  <a:pt x="67" y="82"/>
                </a:cubicBezTo>
                <a:cubicBezTo>
                  <a:pt x="64" y="78"/>
                  <a:pt x="59" y="76"/>
                  <a:pt x="53" y="76"/>
                </a:cubicBezTo>
                <a:cubicBezTo>
                  <a:pt x="47" y="76"/>
                  <a:pt x="43" y="78"/>
                  <a:pt x="39" y="82"/>
                </a:cubicBezTo>
                <a:cubicBezTo>
                  <a:pt x="35" y="87"/>
                  <a:pt x="33" y="93"/>
                  <a:pt x="33" y="102"/>
                </a:cubicBezTo>
                <a:lnTo>
                  <a:pt x="33" y="10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24" name="Freeform 22"/>
          <p:cNvSpPr>
            <a:spLocks/>
          </p:cNvSpPr>
          <p:nvPr/>
        </p:nvSpPr>
        <p:spPr bwMode="auto">
          <a:xfrm>
            <a:off x="2463007" y="3529772"/>
            <a:ext cx="115887" cy="173038"/>
          </a:xfrm>
          <a:custGeom>
            <a:avLst/>
            <a:gdLst>
              <a:gd name="T0" fmla="*/ 0 w 102"/>
              <a:gd name="T1" fmla="*/ 111 h 152"/>
              <a:gd name="T2" fmla="*/ 0 w 102"/>
              <a:gd name="T3" fmla="*/ 111 h 152"/>
              <a:gd name="T4" fmla="*/ 29 w 102"/>
              <a:gd name="T5" fmla="*/ 108 h 152"/>
              <a:gd name="T6" fmla="*/ 36 w 102"/>
              <a:gd name="T7" fmla="*/ 123 h 152"/>
              <a:gd name="T8" fmla="*/ 50 w 102"/>
              <a:gd name="T9" fmla="*/ 129 h 152"/>
              <a:gd name="T10" fmla="*/ 66 w 102"/>
              <a:gd name="T11" fmla="*/ 122 h 152"/>
              <a:gd name="T12" fmla="*/ 72 w 102"/>
              <a:gd name="T13" fmla="*/ 99 h 152"/>
              <a:gd name="T14" fmla="*/ 66 w 102"/>
              <a:gd name="T15" fmla="*/ 78 h 152"/>
              <a:gd name="T16" fmla="*/ 50 w 102"/>
              <a:gd name="T17" fmla="*/ 71 h 152"/>
              <a:gd name="T18" fmla="*/ 27 w 102"/>
              <a:gd name="T19" fmla="*/ 82 h 152"/>
              <a:gd name="T20" fmla="*/ 4 w 102"/>
              <a:gd name="T21" fmla="*/ 79 h 152"/>
              <a:gd name="T22" fmla="*/ 19 w 102"/>
              <a:gd name="T23" fmla="*/ 0 h 152"/>
              <a:gd name="T24" fmla="*/ 95 w 102"/>
              <a:gd name="T25" fmla="*/ 0 h 152"/>
              <a:gd name="T26" fmla="*/ 95 w 102"/>
              <a:gd name="T27" fmla="*/ 27 h 152"/>
              <a:gd name="T28" fmla="*/ 41 w 102"/>
              <a:gd name="T29" fmla="*/ 27 h 152"/>
              <a:gd name="T30" fmla="*/ 36 w 102"/>
              <a:gd name="T31" fmla="*/ 53 h 152"/>
              <a:gd name="T32" fmla="*/ 56 w 102"/>
              <a:gd name="T33" fmla="*/ 48 h 152"/>
              <a:gd name="T34" fmla="*/ 89 w 102"/>
              <a:gd name="T35" fmla="*/ 62 h 152"/>
              <a:gd name="T36" fmla="*/ 102 w 102"/>
              <a:gd name="T37" fmla="*/ 99 h 152"/>
              <a:gd name="T38" fmla="*/ 91 w 102"/>
              <a:gd name="T39" fmla="*/ 132 h 152"/>
              <a:gd name="T40" fmla="*/ 50 w 102"/>
              <a:gd name="T41" fmla="*/ 152 h 152"/>
              <a:gd name="T42" fmla="*/ 16 w 102"/>
              <a:gd name="T43" fmla="*/ 141 h 152"/>
              <a:gd name="T44" fmla="*/ 0 w 102"/>
              <a:gd name="T45" fmla="*/ 111 h 152"/>
              <a:gd name="T46" fmla="*/ 0 w 102"/>
              <a:gd name="T47" fmla="*/ 11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52">
                <a:moveTo>
                  <a:pt x="0" y="111"/>
                </a:moveTo>
                <a:lnTo>
                  <a:pt x="0" y="111"/>
                </a:lnTo>
                <a:lnTo>
                  <a:pt x="29" y="108"/>
                </a:lnTo>
                <a:cubicBezTo>
                  <a:pt x="30" y="114"/>
                  <a:pt x="32" y="119"/>
                  <a:pt x="36" y="123"/>
                </a:cubicBezTo>
                <a:cubicBezTo>
                  <a:pt x="40" y="127"/>
                  <a:pt x="45" y="129"/>
                  <a:pt x="50" y="129"/>
                </a:cubicBezTo>
                <a:cubicBezTo>
                  <a:pt x="57" y="129"/>
                  <a:pt x="62" y="127"/>
                  <a:pt x="66" y="122"/>
                </a:cubicBezTo>
                <a:cubicBezTo>
                  <a:pt x="70" y="117"/>
                  <a:pt x="72" y="109"/>
                  <a:pt x="72" y="99"/>
                </a:cubicBezTo>
                <a:cubicBezTo>
                  <a:pt x="72" y="90"/>
                  <a:pt x="70" y="83"/>
                  <a:pt x="66" y="78"/>
                </a:cubicBezTo>
                <a:cubicBezTo>
                  <a:pt x="62" y="74"/>
                  <a:pt x="56" y="71"/>
                  <a:pt x="50" y="71"/>
                </a:cubicBezTo>
                <a:cubicBezTo>
                  <a:pt x="41" y="71"/>
                  <a:pt x="34" y="75"/>
                  <a:pt x="27" y="82"/>
                </a:cubicBezTo>
                <a:lnTo>
                  <a:pt x="4" y="79"/>
                </a:lnTo>
                <a:lnTo>
                  <a:pt x="19" y="0"/>
                </a:lnTo>
                <a:lnTo>
                  <a:pt x="95" y="0"/>
                </a:lnTo>
                <a:lnTo>
                  <a:pt x="95" y="27"/>
                </a:lnTo>
                <a:lnTo>
                  <a:pt x="41" y="27"/>
                </a:lnTo>
                <a:lnTo>
                  <a:pt x="36" y="53"/>
                </a:lnTo>
                <a:cubicBezTo>
                  <a:pt x="42" y="50"/>
                  <a:pt x="49" y="48"/>
                  <a:pt x="56" y="48"/>
                </a:cubicBezTo>
                <a:cubicBezTo>
                  <a:pt x="69" y="48"/>
                  <a:pt x="80" y="53"/>
                  <a:pt x="89" y="62"/>
                </a:cubicBezTo>
                <a:cubicBezTo>
                  <a:pt x="98" y="72"/>
                  <a:pt x="102" y="84"/>
                  <a:pt x="102" y="99"/>
                </a:cubicBezTo>
                <a:cubicBezTo>
                  <a:pt x="102" y="111"/>
                  <a:pt x="99" y="122"/>
                  <a:pt x="91" y="132"/>
                </a:cubicBezTo>
                <a:cubicBezTo>
                  <a:pt x="81" y="146"/>
                  <a:pt x="68" y="152"/>
                  <a:pt x="50" y="152"/>
                </a:cubicBezTo>
                <a:cubicBezTo>
                  <a:pt x="36" y="152"/>
                  <a:pt x="25" y="149"/>
                  <a:pt x="16" y="141"/>
                </a:cubicBezTo>
                <a:cubicBezTo>
                  <a:pt x="7" y="133"/>
                  <a:pt x="2" y="123"/>
                  <a:pt x="0" y="111"/>
                </a:cubicBezTo>
                <a:lnTo>
                  <a:pt x="0" y="1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25" name="Freeform 23"/>
          <p:cNvSpPr>
            <a:spLocks/>
          </p:cNvSpPr>
          <p:nvPr/>
        </p:nvSpPr>
        <p:spPr bwMode="auto">
          <a:xfrm>
            <a:off x="2639219" y="4186997"/>
            <a:ext cx="119062" cy="0"/>
          </a:xfrm>
          <a:custGeom>
            <a:avLst/>
            <a:gdLst>
              <a:gd name="T0" fmla="*/ 0 w 105"/>
              <a:gd name="T1" fmla="*/ 0 w 105"/>
              <a:gd name="T2" fmla="*/ 105 w 105"/>
            </a:gdLst>
            <a:ahLst/>
            <a:cxnLst>
              <a:cxn ang="0">
                <a:pos x="T0" y="0"/>
              </a:cxn>
              <a:cxn ang="0">
                <a:pos x="T1" y="0"/>
              </a:cxn>
              <a:cxn ang="0">
                <a:pos x="T2" y="0"/>
              </a:cxn>
            </a:cxnLst>
            <a:rect l="0" t="0" r="r" b="b"/>
            <a:pathLst>
              <a:path w="105">
                <a:moveTo>
                  <a:pt x="0" y="0"/>
                </a:moveTo>
                <a:lnTo>
                  <a:pt x="0" y="0"/>
                </a:lnTo>
                <a:lnTo>
                  <a:pt x="105" y="0"/>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26" name="Freeform 24"/>
          <p:cNvSpPr>
            <a:spLocks noEditPoints="1"/>
          </p:cNvSpPr>
          <p:nvPr/>
        </p:nvSpPr>
        <p:spPr bwMode="auto">
          <a:xfrm>
            <a:off x="2328070" y="4093336"/>
            <a:ext cx="115887" cy="176213"/>
          </a:xfrm>
          <a:custGeom>
            <a:avLst/>
            <a:gdLst>
              <a:gd name="T0" fmla="*/ 99 w 102"/>
              <a:gd name="T1" fmla="*/ 37 h 154"/>
              <a:gd name="T2" fmla="*/ 99 w 102"/>
              <a:gd name="T3" fmla="*/ 37 h 154"/>
              <a:gd name="T4" fmla="*/ 71 w 102"/>
              <a:gd name="T5" fmla="*/ 40 h 154"/>
              <a:gd name="T6" fmla="*/ 65 w 102"/>
              <a:gd name="T7" fmla="*/ 28 h 154"/>
              <a:gd name="T8" fmla="*/ 54 w 102"/>
              <a:gd name="T9" fmla="*/ 23 h 154"/>
              <a:gd name="T10" fmla="*/ 38 w 102"/>
              <a:gd name="T11" fmla="*/ 32 h 154"/>
              <a:gd name="T12" fmla="*/ 30 w 102"/>
              <a:gd name="T13" fmla="*/ 66 h 154"/>
              <a:gd name="T14" fmla="*/ 57 w 102"/>
              <a:gd name="T15" fmla="*/ 53 h 154"/>
              <a:gd name="T16" fmla="*/ 89 w 102"/>
              <a:gd name="T17" fmla="*/ 67 h 154"/>
              <a:gd name="T18" fmla="*/ 102 w 102"/>
              <a:gd name="T19" fmla="*/ 103 h 154"/>
              <a:gd name="T20" fmla="*/ 88 w 102"/>
              <a:gd name="T21" fmla="*/ 140 h 154"/>
              <a:gd name="T22" fmla="*/ 53 w 102"/>
              <a:gd name="T23" fmla="*/ 154 h 154"/>
              <a:gd name="T24" fmla="*/ 15 w 102"/>
              <a:gd name="T25" fmla="*/ 137 h 154"/>
              <a:gd name="T26" fmla="*/ 0 w 102"/>
              <a:gd name="T27" fmla="*/ 78 h 154"/>
              <a:gd name="T28" fmla="*/ 16 w 102"/>
              <a:gd name="T29" fmla="*/ 18 h 154"/>
              <a:gd name="T30" fmla="*/ 56 w 102"/>
              <a:gd name="T31" fmla="*/ 0 h 154"/>
              <a:gd name="T32" fmla="*/ 84 w 102"/>
              <a:gd name="T33" fmla="*/ 9 h 154"/>
              <a:gd name="T34" fmla="*/ 99 w 102"/>
              <a:gd name="T35" fmla="*/ 37 h 154"/>
              <a:gd name="T36" fmla="*/ 99 w 102"/>
              <a:gd name="T37" fmla="*/ 37 h 154"/>
              <a:gd name="T38" fmla="*/ 33 w 102"/>
              <a:gd name="T39" fmla="*/ 101 h 154"/>
              <a:gd name="T40" fmla="*/ 33 w 102"/>
              <a:gd name="T41" fmla="*/ 101 h 154"/>
              <a:gd name="T42" fmla="*/ 39 w 102"/>
              <a:gd name="T43" fmla="*/ 123 h 154"/>
              <a:gd name="T44" fmla="*/ 54 w 102"/>
              <a:gd name="T45" fmla="*/ 130 h 154"/>
              <a:gd name="T46" fmla="*/ 68 w 102"/>
              <a:gd name="T47" fmla="*/ 124 h 154"/>
              <a:gd name="T48" fmla="*/ 73 w 102"/>
              <a:gd name="T49" fmla="*/ 103 h 154"/>
              <a:gd name="T50" fmla="*/ 67 w 102"/>
              <a:gd name="T51" fmla="*/ 82 h 154"/>
              <a:gd name="T52" fmla="*/ 53 w 102"/>
              <a:gd name="T53" fmla="*/ 75 h 154"/>
              <a:gd name="T54" fmla="*/ 39 w 102"/>
              <a:gd name="T55" fmla="*/ 81 h 154"/>
              <a:gd name="T56" fmla="*/ 33 w 102"/>
              <a:gd name="T57" fmla="*/ 101 h 154"/>
              <a:gd name="T58" fmla="*/ 33 w 102"/>
              <a:gd name="T59" fmla="*/ 10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2" h="154">
                <a:moveTo>
                  <a:pt x="99" y="37"/>
                </a:moveTo>
                <a:lnTo>
                  <a:pt x="99" y="37"/>
                </a:lnTo>
                <a:lnTo>
                  <a:pt x="71" y="40"/>
                </a:lnTo>
                <a:cubicBezTo>
                  <a:pt x="70" y="35"/>
                  <a:pt x="68" y="30"/>
                  <a:pt x="65" y="28"/>
                </a:cubicBezTo>
                <a:cubicBezTo>
                  <a:pt x="62" y="25"/>
                  <a:pt x="59" y="23"/>
                  <a:pt x="54" y="23"/>
                </a:cubicBezTo>
                <a:cubicBezTo>
                  <a:pt x="48" y="23"/>
                  <a:pt x="43" y="26"/>
                  <a:pt x="38" y="32"/>
                </a:cubicBezTo>
                <a:cubicBezTo>
                  <a:pt x="34" y="37"/>
                  <a:pt x="32" y="49"/>
                  <a:pt x="30" y="66"/>
                </a:cubicBezTo>
                <a:cubicBezTo>
                  <a:pt x="38" y="58"/>
                  <a:pt x="47" y="53"/>
                  <a:pt x="57" y="53"/>
                </a:cubicBezTo>
                <a:cubicBezTo>
                  <a:pt x="70" y="53"/>
                  <a:pt x="80" y="58"/>
                  <a:pt x="89" y="67"/>
                </a:cubicBezTo>
                <a:cubicBezTo>
                  <a:pt x="97" y="76"/>
                  <a:pt x="102" y="88"/>
                  <a:pt x="102" y="103"/>
                </a:cubicBezTo>
                <a:cubicBezTo>
                  <a:pt x="102" y="119"/>
                  <a:pt x="97" y="131"/>
                  <a:pt x="88" y="140"/>
                </a:cubicBezTo>
                <a:cubicBezTo>
                  <a:pt x="79" y="150"/>
                  <a:pt x="67" y="154"/>
                  <a:pt x="53" y="154"/>
                </a:cubicBezTo>
                <a:cubicBezTo>
                  <a:pt x="38" y="154"/>
                  <a:pt x="25" y="149"/>
                  <a:pt x="15" y="137"/>
                </a:cubicBezTo>
                <a:cubicBezTo>
                  <a:pt x="5" y="125"/>
                  <a:pt x="0" y="105"/>
                  <a:pt x="0" y="78"/>
                </a:cubicBezTo>
                <a:cubicBezTo>
                  <a:pt x="0" y="50"/>
                  <a:pt x="5" y="30"/>
                  <a:pt x="16" y="18"/>
                </a:cubicBezTo>
                <a:cubicBezTo>
                  <a:pt x="26" y="6"/>
                  <a:pt x="39" y="0"/>
                  <a:pt x="56" y="0"/>
                </a:cubicBezTo>
                <a:cubicBezTo>
                  <a:pt x="67" y="0"/>
                  <a:pt x="77" y="3"/>
                  <a:pt x="84" y="9"/>
                </a:cubicBezTo>
                <a:cubicBezTo>
                  <a:pt x="92" y="16"/>
                  <a:pt x="97" y="25"/>
                  <a:pt x="99" y="37"/>
                </a:cubicBezTo>
                <a:lnTo>
                  <a:pt x="99" y="37"/>
                </a:lnTo>
                <a:close/>
                <a:moveTo>
                  <a:pt x="33" y="101"/>
                </a:moveTo>
                <a:lnTo>
                  <a:pt x="33" y="101"/>
                </a:lnTo>
                <a:cubicBezTo>
                  <a:pt x="33" y="110"/>
                  <a:pt x="35" y="118"/>
                  <a:pt x="39" y="123"/>
                </a:cubicBezTo>
                <a:cubicBezTo>
                  <a:pt x="44" y="128"/>
                  <a:pt x="49" y="130"/>
                  <a:pt x="54" y="130"/>
                </a:cubicBezTo>
                <a:cubicBezTo>
                  <a:pt x="60" y="130"/>
                  <a:pt x="64" y="128"/>
                  <a:pt x="68" y="124"/>
                </a:cubicBezTo>
                <a:cubicBezTo>
                  <a:pt x="71" y="120"/>
                  <a:pt x="73" y="113"/>
                  <a:pt x="73" y="103"/>
                </a:cubicBezTo>
                <a:cubicBezTo>
                  <a:pt x="73" y="93"/>
                  <a:pt x="71" y="86"/>
                  <a:pt x="67" y="82"/>
                </a:cubicBezTo>
                <a:cubicBezTo>
                  <a:pt x="64" y="77"/>
                  <a:pt x="59" y="75"/>
                  <a:pt x="53" y="75"/>
                </a:cubicBezTo>
                <a:cubicBezTo>
                  <a:pt x="47" y="75"/>
                  <a:pt x="43" y="77"/>
                  <a:pt x="39" y="81"/>
                </a:cubicBezTo>
                <a:cubicBezTo>
                  <a:pt x="35" y="86"/>
                  <a:pt x="33" y="92"/>
                  <a:pt x="33" y="101"/>
                </a:cubicBezTo>
                <a:lnTo>
                  <a:pt x="33" y="10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27" name="Freeform 25"/>
          <p:cNvSpPr>
            <a:spLocks noEditPoints="1"/>
          </p:cNvSpPr>
          <p:nvPr/>
        </p:nvSpPr>
        <p:spPr bwMode="auto">
          <a:xfrm>
            <a:off x="2463007" y="4093336"/>
            <a:ext cx="111125" cy="176213"/>
          </a:xfrm>
          <a:custGeom>
            <a:avLst/>
            <a:gdLst>
              <a:gd name="T0" fmla="*/ 49 w 98"/>
              <a:gd name="T1" fmla="*/ 0 h 154"/>
              <a:gd name="T2" fmla="*/ 49 w 98"/>
              <a:gd name="T3" fmla="*/ 0 h 154"/>
              <a:gd name="T4" fmla="*/ 83 w 98"/>
              <a:gd name="T5" fmla="*/ 15 h 154"/>
              <a:gd name="T6" fmla="*/ 98 w 98"/>
              <a:gd name="T7" fmla="*/ 77 h 154"/>
              <a:gd name="T8" fmla="*/ 83 w 98"/>
              <a:gd name="T9" fmla="*/ 139 h 154"/>
              <a:gd name="T10" fmla="*/ 49 w 98"/>
              <a:gd name="T11" fmla="*/ 154 h 154"/>
              <a:gd name="T12" fmla="*/ 13 w 98"/>
              <a:gd name="T13" fmla="*/ 137 h 154"/>
              <a:gd name="T14" fmla="*/ 0 w 98"/>
              <a:gd name="T15" fmla="*/ 77 h 154"/>
              <a:gd name="T16" fmla="*/ 14 w 98"/>
              <a:gd name="T17" fmla="*/ 15 h 154"/>
              <a:gd name="T18" fmla="*/ 49 w 98"/>
              <a:gd name="T19" fmla="*/ 0 h 154"/>
              <a:gd name="T20" fmla="*/ 49 w 98"/>
              <a:gd name="T21" fmla="*/ 0 h 154"/>
              <a:gd name="T22" fmla="*/ 49 w 98"/>
              <a:gd name="T23" fmla="*/ 24 h 154"/>
              <a:gd name="T24" fmla="*/ 49 w 98"/>
              <a:gd name="T25" fmla="*/ 24 h 154"/>
              <a:gd name="T26" fmla="*/ 39 w 98"/>
              <a:gd name="T27" fmla="*/ 27 h 154"/>
              <a:gd name="T28" fmla="*/ 33 w 98"/>
              <a:gd name="T29" fmla="*/ 39 h 154"/>
              <a:gd name="T30" fmla="*/ 30 w 98"/>
              <a:gd name="T31" fmla="*/ 77 h 154"/>
              <a:gd name="T32" fmla="*/ 33 w 98"/>
              <a:gd name="T33" fmla="*/ 114 h 154"/>
              <a:gd name="T34" fmla="*/ 39 w 98"/>
              <a:gd name="T35" fmla="*/ 127 h 154"/>
              <a:gd name="T36" fmla="*/ 49 w 98"/>
              <a:gd name="T37" fmla="*/ 130 h 154"/>
              <a:gd name="T38" fmla="*/ 58 w 98"/>
              <a:gd name="T39" fmla="*/ 127 h 154"/>
              <a:gd name="T40" fmla="*/ 65 w 98"/>
              <a:gd name="T41" fmla="*/ 115 h 154"/>
              <a:gd name="T42" fmla="*/ 68 w 98"/>
              <a:gd name="T43" fmla="*/ 77 h 154"/>
              <a:gd name="T44" fmla="*/ 65 w 98"/>
              <a:gd name="T45" fmla="*/ 40 h 154"/>
              <a:gd name="T46" fmla="*/ 58 w 98"/>
              <a:gd name="T47" fmla="*/ 27 h 154"/>
              <a:gd name="T48" fmla="*/ 49 w 98"/>
              <a:gd name="T49" fmla="*/ 24 h 154"/>
              <a:gd name="T50" fmla="*/ 49 w 98"/>
              <a:gd name="T51" fmla="*/ 2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154">
                <a:moveTo>
                  <a:pt x="49" y="0"/>
                </a:moveTo>
                <a:lnTo>
                  <a:pt x="49" y="0"/>
                </a:lnTo>
                <a:cubicBezTo>
                  <a:pt x="64" y="0"/>
                  <a:pt x="75" y="5"/>
                  <a:pt x="83" y="15"/>
                </a:cubicBezTo>
                <a:cubicBezTo>
                  <a:pt x="93" y="28"/>
                  <a:pt x="98" y="48"/>
                  <a:pt x="98" y="77"/>
                </a:cubicBezTo>
                <a:cubicBezTo>
                  <a:pt x="98" y="106"/>
                  <a:pt x="93" y="126"/>
                  <a:pt x="83" y="139"/>
                </a:cubicBezTo>
                <a:cubicBezTo>
                  <a:pt x="75" y="149"/>
                  <a:pt x="64" y="154"/>
                  <a:pt x="49" y="154"/>
                </a:cubicBezTo>
                <a:cubicBezTo>
                  <a:pt x="34" y="154"/>
                  <a:pt x="22" y="149"/>
                  <a:pt x="13" y="137"/>
                </a:cubicBezTo>
                <a:cubicBezTo>
                  <a:pt x="4" y="126"/>
                  <a:pt x="0" y="106"/>
                  <a:pt x="0" y="77"/>
                </a:cubicBezTo>
                <a:cubicBezTo>
                  <a:pt x="0" y="48"/>
                  <a:pt x="5" y="28"/>
                  <a:pt x="14" y="15"/>
                </a:cubicBezTo>
                <a:cubicBezTo>
                  <a:pt x="23" y="5"/>
                  <a:pt x="34" y="0"/>
                  <a:pt x="49" y="0"/>
                </a:cubicBezTo>
                <a:lnTo>
                  <a:pt x="49" y="0"/>
                </a:lnTo>
                <a:close/>
                <a:moveTo>
                  <a:pt x="49" y="24"/>
                </a:moveTo>
                <a:lnTo>
                  <a:pt x="49" y="24"/>
                </a:lnTo>
                <a:cubicBezTo>
                  <a:pt x="45" y="24"/>
                  <a:pt x="42" y="25"/>
                  <a:pt x="39" y="27"/>
                </a:cubicBezTo>
                <a:cubicBezTo>
                  <a:pt x="37" y="29"/>
                  <a:pt x="35" y="33"/>
                  <a:pt x="33" y="39"/>
                </a:cubicBezTo>
                <a:cubicBezTo>
                  <a:pt x="31" y="47"/>
                  <a:pt x="30" y="59"/>
                  <a:pt x="30" y="77"/>
                </a:cubicBezTo>
                <a:cubicBezTo>
                  <a:pt x="30" y="95"/>
                  <a:pt x="31" y="107"/>
                  <a:pt x="33" y="114"/>
                </a:cubicBezTo>
                <a:cubicBezTo>
                  <a:pt x="34" y="120"/>
                  <a:pt x="37" y="125"/>
                  <a:pt x="39" y="127"/>
                </a:cubicBezTo>
                <a:cubicBezTo>
                  <a:pt x="42" y="129"/>
                  <a:pt x="45" y="130"/>
                  <a:pt x="49" y="130"/>
                </a:cubicBezTo>
                <a:cubicBezTo>
                  <a:pt x="52" y="130"/>
                  <a:pt x="55" y="129"/>
                  <a:pt x="58" y="127"/>
                </a:cubicBezTo>
                <a:cubicBezTo>
                  <a:pt x="61" y="125"/>
                  <a:pt x="63" y="121"/>
                  <a:pt x="65" y="115"/>
                </a:cubicBezTo>
                <a:cubicBezTo>
                  <a:pt x="67" y="107"/>
                  <a:pt x="68" y="95"/>
                  <a:pt x="68" y="77"/>
                </a:cubicBezTo>
                <a:cubicBezTo>
                  <a:pt x="68" y="59"/>
                  <a:pt x="67" y="47"/>
                  <a:pt x="65" y="40"/>
                </a:cubicBezTo>
                <a:cubicBezTo>
                  <a:pt x="63" y="34"/>
                  <a:pt x="61" y="29"/>
                  <a:pt x="58" y="27"/>
                </a:cubicBezTo>
                <a:cubicBezTo>
                  <a:pt x="55" y="25"/>
                  <a:pt x="52" y="24"/>
                  <a:pt x="49" y="24"/>
                </a:cubicBezTo>
                <a:lnTo>
                  <a:pt x="49"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28" name="Freeform 26"/>
          <p:cNvSpPr>
            <a:spLocks/>
          </p:cNvSpPr>
          <p:nvPr/>
        </p:nvSpPr>
        <p:spPr bwMode="auto">
          <a:xfrm>
            <a:off x="2639219" y="4753735"/>
            <a:ext cx="119062" cy="0"/>
          </a:xfrm>
          <a:custGeom>
            <a:avLst/>
            <a:gdLst>
              <a:gd name="T0" fmla="*/ 0 w 105"/>
              <a:gd name="T1" fmla="*/ 0 w 105"/>
              <a:gd name="T2" fmla="*/ 105 w 105"/>
            </a:gdLst>
            <a:ahLst/>
            <a:cxnLst>
              <a:cxn ang="0">
                <a:pos x="T0" y="0"/>
              </a:cxn>
              <a:cxn ang="0">
                <a:pos x="T1" y="0"/>
              </a:cxn>
              <a:cxn ang="0">
                <a:pos x="T2" y="0"/>
              </a:cxn>
            </a:cxnLst>
            <a:rect l="0" t="0" r="r" b="b"/>
            <a:pathLst>
              <a:path w="105">
                <a:moveTo>
                  <a:pt x="0" y="0"/>
                </a:moveTo>
                <a:lnTo>
                  <a:pt x="0" y="0"/>
                </a:lnTo>
                <a:lnTo>
                  <a:pt x="105" y="0"/>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29" name="Freeform 27"/>
          <p:cNvSpPr>
            <a:spLocks/>
          </p:cNvSpPr>
          <p:nvPr/>
        </p:nvSpPr>
        <p:spPr bwMode="auto">
          <a:xfrm>
            <a:off x="2329657" y="4663247"/>
            <a:ext cx="115887" cy="173038"/>
          </a:xfrm>
          <a:custGeom>
            <a:avLst/>
            <a:gdLst>
              <a:gd name="T0" fmla="*/ 0 w 102"/>
              <a:gd name="T1" fmla="*/ 111 h 153"/>
              <a:gd name="T2" fmla="*/ 0 w 102"/>
              <a:gd name="T3" fmla="*/ 111 h 153"/>
              <a:gd name="T4" fmla="*/ 29 w 102"/>
              <a:gd name="T5" fmla="*/ 108 h 153"/>
              <a:gd name="T6" fmla="*/ 36 w 102"/>
              <a:gd name="T7" fmla="*/ 124 h 153"/>
              <a:gd name="T8" fmla="*/ 50 w 102"/>
              <a:gd name="T9" fmla="*/ 129 h 153"/>
              <a:gd name="T10" fmla="*/ 66 w 102"/>
              <a:gd name="T11" fmla="*/ 122 h 153"/>
              <a:gd name="T12" fmla="*/ 72 w 102"/>
              <a:gd name="T13" fmla="*/ 100 h 153"/>
              <a:gd name="T14" fmla="*/ 66 w 102"/>
              <a:gd name="T15" fmla="*/ 79 h 153"/>
              <a:gd name="T16" fmla="*/ 49 w 102"/>
              <a:gd name="T17" fmla="*/ 72 h 153"/>
              <a:gd name="T18" fmla="*/ 27 w 102"/>
              <a:gd name="T19" fmla="*/ 83 h 153"/>
              <a:gd name="T20" fmla="*/ 3 w 102"/>
              <a:gd name="T21" fmla="*/ 79 h 153"/>
              <a:gd name="T22" fmla="*/ 18 w 102"/>
              <a:gd name="T23" fmla="*/ 0 h 153"/>
              <a:gd name="T24" fmla="*/ 95 w 102"/>
              <a:gd name="T25" fmla="*/ 0 h 153"/>
              <a:gd name="T26" fmla="*/ 95 w 102"/>
              <a:gd name="T27" fmla="*/ 28 h 153"/>
              <a:gd name="T28" fmla="*/ 40 w 102"/>
              <a:gd name="T29" fmla="*/ 28 h 153"/>
              <a:gd name="T30" fmla="*/ 36 w 102"/>
              <a:gd name="T31" fmla="*/ 53 h 153"/>
              <a:gd name="T32" fmla="*/ 56 w 102"/>
              <a:gd name="T33" fmla="*/ 49 h 153"/>
              <a:gd name="T34" fmla="*/ 88 w 102"/>
              <a:gd name="T35" fmla="*/ 63 h 153"/>
              <a:gd name="T36" fmla="*/ 102 w 102"/>
              <a:gd name="T37" fmla="*/ 99 h 153"/>
              <a:gd name="T38" fmla="*/ 91 w 102"/>
              <a:gd name="T39" fmla="*/ 133 h 153"/>
              <a:gd name="T40" fmla="*/ 50 w 102"/>
              <a:gd name="T41" fmla="*/ 153 h 153"/>
              <a:gd name="T42" fmla="*/ 16 w 102"/>
              <a:gd name="T43" fmla="*/ 141 h 153"/>
              <a:gd name="T44" fmla="*/ 0 w 102"/>
              <a:gd name="T45" fmla="*/ 111 h 153"/>
              <a:gd name="T46" fmla="*/ 0 w 102"/>
              <a:gd name="T47" fmla="*/ 11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53">
                <a:moveTo>
                  <a:pt x="0" y="111"/>
                </a:moveTo>
                <a:lnTo>
                  <a:pt x="0" y="111"/>
                </a:lnTo>
                <a:lnTo>
                  <a:pt x="29" y="108"/>
                </a:lnTo>
                <a:cubicBezTo>
                  <a:pt x="30" y="115"/>
                  <a:pt x="32" y="120"/>
                  <a:pt x="36" y="124"/>
                </a:cubicBezTo>
                <a:cubicBezTo>
                  <a:pt x="40" y="127"/>
                  <a:pt x="45" y="129"/>
                  <a:pt x="50" y="129"/>
                </a:cubicBezTo>
                <a:cubicBezTo>
                  <a:pt x="56" y="129"/>
                  <a:pt x="61" y="127"/>
                  <a:pt x="66" y="122"/>
                </a:cubicBezTo>
                <a:cubicBezTo>
                  <a:pt x="70" y="117"/>
                  <a:pt x="72" y="110"/>
                  <a:pt x="72" y="100"/>
                </a:cubicBezTo>
                <a:cubicBezTo>
                  <a:pt x="72" y="90"/>
                  <a:pt x="70" y="83"/>
                  <a:pt x="66" y="79"/>
                </a:cubicBezTo>
                <a:cubicBezTo>
                  <a:pt x="61" y="74"/>
                  <a:pt x="56" y="72"/>
                  <a:pt x="49" y="72"/>
                </a:cubicBezTo>
                <a:cubicBezTo>
                  <a:pt x="41" y="72"/>
                  <a:pt x="33" y="75"/>
                  <a:pt x="27" y="83"/>
                </a:cubicBezTo>
                <a:lnTo>
                  <a:pt x="3" y="79"/>
                </a:lnTo>
                <a:lnTo>
                  <a:pt x="18" y="0"/>
                </a:lnTo>
                <a:lnTo>
                  <a:pt x="95" y="0"/>
                </a:lnTo>
                <a:lnTo>
                  <a:pt x="95" y="28"/>
                </a:lnTo>
                <a:lnTo>
                  <a:pt x="40" y="28"/>
                </a:lnTo>
                <a:lnTo>
                  <a:pt x="36" y="53"/>
                </a:lnTo>
                <a:cubicBezTo>
                  <a:pt x="42" y="50"/>
                  <a:pt x="49" y="49"/>
                  <a:pt x="56" y="49"/>
                </a:cubicBezTo>
                <a:cubicBezTo>
                  <a:pt x="68" y="49"/>
                  <a:pt x="79" y="53"/>
                  <a:pt x="88" y="63"/>
                </a:cubicBezTo>
                <a:cubicBezTo>
                  <a:pt x="97" y="72"/>
                  <a:pt x="102" y="84"/>
                  <a:pt x="102" y="99"/>
                </a:cubicBezTo>
                <a:cubicBezTo>
                  <a:pt x="102" y="112"/>
                  <a:pt x="98" y="123"/>
                  <a:pt x="91" y="133"/>
                </a:cubicBezTo>
                <a:cubicBezTo>
                  <a:pt x="81" y="146"/>
                  <a:pt x="67" y="153"/>
                  <a:pt x="50" y="153"/>
                </a:cubicBezTo>
                <a:cubicBezTo>
                  <a:pt x="36" y="153"/>
                  <a:pt x="24" y="149"/>
                  <a:pt x="16" y="141"/>
                </a:cubicBezTo>
                <a:cubicBezTo>
                  <a:pt x="7" y="134"/>
                  <a:pt x="1" y="124"/>
                  <a:pt x="0" y="111"/>
                </a:cubicBezTo>
                <a:lnTo>
                  <a:pt x="0" y="1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30" name="Freeform 28"/>
          <p:cNvSpPr>
            <a:spLocks/>
          </p:cNvSpPr>
          <p:nvPr/>
        </p:nvSpPr>
        <p:spPr bwMode="auto">
          <a:xfrm>
            <a:off x="2463007" y="4663247"/>
            <a:ext cx="115887" cy="173038"/>
          </a:xfrm>
          <a:custGeom>
            <a:avLst/>
            <a:gdLst>
              <a:gd name="T0" fmla="*/ 0 w 102"/>
              <a:gd name="T1" fmla="*/ 111 h 153"/>
              <a:gd name="T2" fmla="*/ 0 w 102"/>
              <a:gd name="T3" fmla="*/ 111 h 153"/>
              <a:gd name="T4" fmla="*/ 29 w 102"/>
              <a:gd name="T5" fmla="*/ 108 h 153"/>
              <a:gd name="T6" fmla="*/ 36 w 102"/>
              <a:gd name="T7" fmla="*/ 124 h 153"/>
              <a:gd name="T8" fmla="*/ 50 w 102"/>
              <a:gd name="T9" fmla="*/ 129 h 153"/>
              <a:gd name="T10" fmla="*/ 66 w 102"/>
              <a:gd name="T11" fmla="*/ 122 h 153"/>
              <a:gd name="T12" fmla="*/ 72 w 102"/>
              <a:gd name="T13" fmla="*/ 100 h 153"/>
              <a:gd name="T14" fmla="*/ 66 w 102"/>
              <a:gd name="T15" fmla="*/ 79 h 153"/>
              <a:gd name="T16" fmla="*/ 50 w 102"/>
              <a:gd name="T17" fmla="*/ 72 h 153"/>
              <a:gd name="T18" fmla="*/ 27 w 102"/>
              <a:gd name="T19" fmla="*/ 83 h 153"/>
              <a:gd name="T20" fmla="*/ 4 w 102"/>
              <a:gd name="T21" fmla="*/ 79 h 153"/>
              <a:gd name="T22" fmla="*/ 19 w 102"/>
              <a:gd name="T23" fmla="*/ 0 h 153"/>
              <a:gd name="T24" fmla="*/ 95 w 102"/>
              <a:gd name="T25" fmla="*/ 0 h 153"/>
              <a:gd name="T26" fmla="*/ 95 w 102"/>
              <a:gd name="T27" fmla="*/ 28 h 153"/>
              <a:gd name="T28" fmla="*/ 41 w 102"/>
              <a:gd name="T29" fmla="*/ 28 h 153"/>
              <a:gd name="T30" fmla="*/ 36 w 102"/>
              <a:gd name="T31" fmla="*/ 53 h 153"/>
              <a:gd name="T32" fmla="*/ 56 w 102"/>
              <a:gd name="T33" fmla="*/ 49 h 153"/>
              <a:gd name="T34" fmla="*/ 89 w 102"/>
              <a:gd name="T35" fmla="*/ 63 h 153"/>
              <a:gd name="T36" fmla="*/ 102 w 102"/>
              <a:gd name="T37" fmla="*/ 99 h 153"/>
              <a:gd name="T38" fmla="*/ 91 w 102"/>
              <a:gd name="T39" fmla="*/ 133 h 153"/>
              <a:gd name="T40" fmla="*/ 50 w 102"/>
              <a:gd name="T41" fmla="*/ 153 h 153"/>
              <a:gd name="T42" fmla="*/ 16 w 102"/>
              <a:gd name="T43" fmla="*/ 141 h 153"/>
              <a:gd name="T44" fmla="*/ 0 w 102"/>
              <a:gd name="T45" fmla="*/ 111 h 153"/>
              <a:gd name="T46" fmla="*/ 0 w 102"/>
              <a:gd name="T47" fmla="*/ 11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53">
                <a:moveTo>
                  <a:pt x="0" y="111"/>
                </a:moveTo>
                <a:lnTo>
                  <a:pt x="0" y="111"/>
                </a:lnTo>
                <a:lnTo>
                  <a:pt x="29" y="108"/>
                </a:lnTo>
                <a:cubicBezTo>
                  <a:pt x="30" y="115"/>
                  <a:pt x="32" y="120"/>
                  <a:pt x="36" y="124"/>
                </a:cubicBezTo>
                <a:cubicBezTo>
                  <a:pt x="40" y="127"/>
                  <a:pt x="45" y="129"/>
                  <a:pt x="50" y="129"/>
                </a:cubicBezTo>
                <a:cubicBezTo>
                  <a:pt x="57" y="129"/>
                  <a:pt x="62" y="127"/>
                  <a:pt x="66" y="122"/>
                </a:cubicBezTo>
                <a:cubicBezTo>
                  <a:pt x="70" y="117"/>
                  <a:pt x="72" y="110"/>
                  <a:pt x="72" y="100"/>
                </a:cubicBezTo>
                <a:cubicBezTo>
                  <a:pt x="72" y="90"/>
                  <a:pt x="70" y="83"/>
                  <a:pt x="66" y="79"/>
                </a:cubicBezTo>
                <a:cubicBezTo>
                  <a:pt x="62" y="74"/>
                  <a:pt x="56" y="72"/>
                  <a:pt x="50" y="72"/>
                </a:cubicBezTo>
                <a:cubicBezTo>
                  <a:pt x="41" y="72"/>
                  <a:pt x="34" y="75"/>
                  <a:pt x="27" y="83"/>
                </a:cubicBezTo>
                <a:lnTo>
                  <a:pt x="4" y="79"/>
                </a:lnTo>
                <a:lnTo>
                  <a:pt x="19" y="0"/>
                </a:lnTo>
                <a:lnTo>
                  <a:pt x="95" y="0"/>
                </a:lnTo>
                <a:lnTo>
                  <a:pt x="95" y="28"/>
                </a:lnTo>
                <a:lnTo>
                  <a:pt x="41" y="28"/>
                </a:lnTo>
                <a:lnTo>
                  <a:pt x="36" y="53"/>
                </a:lnTo>
                <a:cubicBezTo>
                  <a:pt x="42" y="50"/>
                  <a:pt x="49" y="49"/>
                  <a:pt x="56" y="49"/>
                </a:cubicBezTo>
                <a:cubicBezTo>
                  <a:pt x="69" y="49"/>
                  <a:pt x="80" y="53"/>
                  <a:pt x="89" y="63"/>
                </a:cubicBezTo>
                <a:cubicBezTo>
                  <a:pt x="98" y="72"/>
                  <a:pt x="102" y="84"/>
                  <a:pt x="102" y="99"/>
                </a:cubicBezTo>
                <a:cubicBezTo>
                  <a:pt x="102" y="112"/>
                  <a:pt x="99" y="123"/>
                  <a:pt x="91" y="133"/>
                </a:cubicBezTo>
                <a:cubicBezTo>
                  <a:pt x="81" y="146"/>
                  <a:pt x="68" y="153"/>
                  <a:pt x="50" y="153"/>
                </a:cubicBezTo>
                <a:cubicBezTo>
                  <a:pt x="36" y="153"/>
                  <a:pt x="25" y="149"/>
                  <a:pt x="16" y="141"/>
                </a:cubicBezTo>
                <a:cubicBezTo>
                  <a:pt x="7" y="134"/>
                  <a:pt x="2" y="124"/>
                  <a:pt x="0" y="111"/>
                </a:cubicBezTo>
                <a:lnTo>
                  <a:pt x="0" y="111"/>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31" name="Freeform 29"/>
          <p:cNvSpPr>
            <a:spLocks/>
          </p:cNvSpPr>
          <p:nvPr/>
        </p:nvSpPr>
        <p:spPr bwMode="auto">
          <a:xfrm>
            <a:off x="2639219" y="5320472"/>
            <a:ext cx="119062" cy="0"/>
          </a:xfrm>
          <a:custGeom>
            <a:avLst/>
            <a:gdLst>
              <a:gd name="T0" fmla="*/ 0 w 105"/>
              <a:gd name="T1" fmla="*/ 0 w 105"/>
              <a:gd name="T2" fmla="*/ 105 w 105"/>
            </a:gdLst>
            <a:ahLst/>
            <a:cxnLst>
              <a:cxn ang="0">
                <a:pos x="T0" y="0"/>
              </a:cxn>
              <a:cxn ang="0">
                <a:pos x="T1" y="0"/>
              </a:cxn>
              <a:cxn ang="0">
                <a:pos x="T2" y="0"/>
              </a:cxn>
            </a:cxnLst>
            <a:rect l="0" t="0" r="r" b="b"/>
            <a:pathLst>
              <a:path w="105">
                <a:moveTo>
                  <a:pt x="0" y="0"/>
                </a:moveTo>
                <a:lnTo>
                  <a:pt x="0" y="0"/>
                </a:lnTo>
                <a:lnTo>
                  <a:pt x="105" y="0"/>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32" name="Freeform 30"/>
          <p:cNvSpPr>
            <a:spLocks/>
          </p:cNvSpPr>
          <p:nvPr/>
        </p:nvSpPr>
        <p:spPr bwMode="auto">
          <a:xfrm>
            <a:off x="2329657" y="5229985"/>
            <a:ext cx="115887" cy="173038"/>
          </a:xfrm>
          <a:custGeom>
            <a:avLst/>
            <a:gdLst>
              <a:gd name="T0" fmla="*/ 0 w 102"/>
              <a:gd name="T1" fmla="*/ 110 h 152"/>
              <a:gd name="T2" fmla="*/ 0 w 102"/>
              <a:gd name="T3" fmla="*/ 110 h 152"/>
              <a:gd name="T4" fmla="*/ 29 w 102"/>
              <a:gd name="T5" fmla="*/ 107 h 152"/>
              <a:gd name="T6" fmla="*/ 36 w 102"/>
              <a:gd name="T7" fmla="*/ 123 h 152"/>
              <a:gd name="T8" fmla="*/ 50 w 102"/>
              <a:gd name="T9" fmla="*/ 129 h 152"/>
              <a:gd name="T10" fmla="*/ 66 w 102"/>
              <a:gd name="T11" fmla="*/ 121 h 152"/>
              <a:gd name="T12" fmla="*/ 72 w 102"/>
              <a:gd name="T13" fmla="*/ 99 h 152"/>
              <a:gd name="T14" fmla="*/ 66 w 102"/>
              <a:gd name="T15" fmla="*/ 78 h 152"/>
              <a:gd name="T16" fmla="*/ 49 w 102"/>
              <a:gd name="T17" fmla="*/ 71 h 152"/>
              <a:gd name="T18" fmla="*/ 27 w 102"/>
              <a:gd name="T19" fmla="*/ 82 h 152"/>
              <a:gd name="T20" fmla="*/ 3 w 102"/>
              <a:gd name="T21" fmla="*/ 79 h 152"/>
              <a:gd name="T22" fmla="*/ 18 w 102"/>
              <a:gd name="T23" fmla="*/ 0 h 152"/>
              <a:gd name="T24" fmla="*/ 95 w 102"/>
              <a:gd name="T25" fmla="*/ 0 h 152"/>
              <a:gd name="T26" fmla="*/ 95 w 102"/>
              <a:gd name="T27" fmla="*/ 27 h 152"/>
              <a:gd name="T28" fmla="*/ 40 w 102"/>
              <a:gd name="T29" fmla="*/ 27 h 152"/>
              <a:gd name="T30" fmla="*/ 36 w 102"/>
              <a:gd name="T31" fmla="*/ 53 h 152"/>
              <a:gd name="T32" fmla="*/ 56 w 102"/>
              <a:gd name="T33" fmla="*/ 48 h 152"/>
              <a:gd name="T34" fmla="*/ 88 w 102"/>
              <a:gd name="T35" fmla="*/ 62 h 152"/>
              <a:gd name="T36" fmla="*/ 102 w 102"/>
              <a:gd name="T37" fmla="*/ 98 h 152"/>
              <a:gd name="T38" fmla="*/ 91 w 102"/>
              <a:gd name="T39" fmla="*/ 132 h 152"/>
              <a:gd name="T40" fmla="*/ 50 w 102"/>
              <a:gd name="T41" fmla="*/ 152 h 152"/>
              <a:gd name="T42" fmla="*/ 16 w 102"/>
              <a:gd name="T43" fmla="*/ 141 h 152"/>
              <a:gd name="T44" fmla="*/ 0 w 102"/>
              <a:gd name="T45" fmla="*/ 110 h 152"/>
              <a:gd name="T46" fmla="*/ 0 w 102"/>
              <a:gd name="T47" fmla="*/ 11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152">
                <a:moveTo>
                  <a:pt x="0" y="110"/>
                </a:moveTo>
                <a:lnTo>
                  <a:pt x="0" y="110"/>
                </a:lnTo>
                <a:lnTo>
                  <a:pt x="29" y="107"/>
                </a:lnTo>
                <a:cubicBezTo>
                  <a:pt x="30" y="114"/>
                  <a:pt x="32" y="119"/>
                  <a:pt x="36" y="123"/>
                </a:cubicBezTo>
                <a:cubicBezTo>
                  <a:pt x="40" y="127"/>
                  <a:pt x="45" y="129"/>
                  <a:pt x="50" y="129"/>
                </a:cubicBezTo>
                <a:cubicBezTo>
                  <a:pt x="56" y="129"/>
                  <a:pt x="61" y="126"/>
                  <a:pt x="66" y="121"/>
                </a:cubicBezTo>
                <a:cubicBezTo>
                  <a:pt x="70" y="116"/>
                  <a:pt x="72" y="109"/>
                  <a:pt x="72" y="99"/>
                </a:cubicBezTo>
                <a:cubicBezTo>
                  <a:pt x="72" y="90"/>
                  <a:pt x="70" y="83"/>
                  <a:pt x="66" y="78"/>
                </a:cubicBezTo>
                <a:cubicBezTo>
                  <a:pt x="61" y="73"/>
                  <a:pt x="56" y="71"/>
                  <a:pt x="49" y="71"/>
                </a:cubicBezTo>
                <a:cubicBezTo>
                  <a:pt x="41" y="71"/>
                  <a:pt x="33" y="75"/>
                  <a:pt x="27" y="82"/>
                </a:cubicBezTo>
                <a:lnTo>
                  <a:pt x="3" y="79"/>
                </a:lnTo>
                <a:lnTo>
                  <a:pt x="18" y="0"/>
                </a:lnTo>
                <a:lnTo>
                  <a:pt x="95" y="0"/>
                </a:lnTo>
                <a:lnTo>
                  <a:pt x="95" y="27"/>
                </a:lnTo>
                <a:lnTo>
                  <a:pt x="40" y="27"/>
                </a:lnTo>
                <a:lnTo>
                  <a:pt x="36" y="53"/>
                </a:lnTo>
                <a:cubicBezTo>
                  <a:pt x="42" y="49"/>
                  <a:pt x="49" y="48"/>
                  <a:pt x="56" y="48"/>
                </a:cubicBezTo>
                <a:cubicBezTo>
                  <a:pt x="68" y="48"/>
                  <a:pt x="79" y="52"/>
                  <a:pt x="88" y="62"/>
                </a:cubicBezTo>
                <a:cubicBezTo>
                  <a:pt x="97" y="71"/>
                  <a:pt x="102" y="83"/>
                  <a:pt x="102" y="98"/>
                </a:cubicBezTo>
                <a:cubicBezTo>
                  <a:pt x="102" y="111"/>
                  <a:pt x="98" y="122"/>
                  <a:pt x="91" y="132"/>
                </a:cubicBezTo>
                <a:cubicBezTo>
                  <a:pt x="81" y="145"/>
                  <a:pt x="67" y="152"/>
                  <a:pt x="50" y="152"/>
                </a:cubicBezTo>
                <a:cubicBezTo>
                  <a:pt x="36" y="152"/>
                  <a:pt x="24" y="148"/>
                  <a:pt x="16" y="141"/>
                </a:cubicBezTo>
                <a:cubicBezTo>
                  <a:pt x="7" y="133"/>
                  <a:pt x="1" y="123"/>
                  <a:pt x="0" y="110"/>
                </a:cubicBezTo>
                <a:lnTo>
                  <a:pt x="0" y="11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33" name="Freeform 31"/>
          <p:cNvSpPr>
            <a:spLocks noEditPoints="1"/>
          </p:cNvSpPr>
          <p:nvPr/>
        </p:nvSpPr>
        <p:spPr bwMode="auto">
          <a:xfrm>
            <a:off x="2463007" y="5226811"/>
            <a:ext cx="111125" cy="176213"/>
          </a:xfrm>
          <a:custGeom>
            <a:avLst/>
            <a:gdLst>
              <a:gd name="T0" fmla="*/ 49 w 98"/>
              <a:gd name="T1" fmla="*/ 0 h 155"/>
              <a:gd name="T2" fmla="*/ 49 w 98"/>
              <a:gd name="T3" fmla="*/ 0 h 155"/>
              <a:gd name="T4" fmla="*/ 83 w 98"/>
              <a:gd name="T5" fmla="*/ 16 h 155"/>
              <a:gd name="T6" fmla="*/ 98 w 98"/>
              <a:gd name="T7" fmla="*/ 77 h 155"/>
              <a:gd name="T8" fmla="*/ 83 w 98"/>
              <a:gd name="T9" fmla="*/ 139 h 155"/>
              <a:gd name="T10" fmla="*/ 49 w 98"/>
              <a:gd name="T11" fmla="*/ 155 h 155"/>
              <a:gd name="T12" fmla="*/ 13 w 98"/>
              <a:gd name="T13" fmla="*/ 138 h 155"/>
              <a:gd name="T14" fmla="*/ 0 w 98"/>
              <a:gd name="T15" fmla="*/ 77 h 155"/>
              <a:gd name="T16" fmla="*/ 14 w 98"/>
              <a:gd name="T17" fmla="*/ 15 h 155"/>
              <a:gd name="T18" fmla="*/ 49 w 98"/>
              <a:gd name="T19" fmla="*/ 0 h 155"/>
              <a:gd name="T20" fmla="*/ 49 w 98"/>
              <a:gd name="T21" fmla="*/ 0 h 155"/>
              <a:gd name="T22" fmla="*/ 49 w 98"/>
              <a:gd name="T23" fmla="*/ 24 h 155"/>
              <a:gd name="T24" fmla="*/ 49 w 98"/>
              <a:gd name="T25" fmla="*/ 24 h 155"/>
              <a:gd name="T26" fmla="*/ 39 w 98"/>
              <a:gd name="T27" fmla="*/ 27 h 155"/>
              <a:gd name="T28" fmla="*/ 33 w 98"/>
              <a:gd name="T29" fmla="*/ 39 h 155"/>
              <a:gd name="T30" fmla="*/ 30 w 98"/>
              <a:gd name="T31" fmla="*/ 77 h 155"/>
              <a:gd name="T32" fmla="*/ 33 w 98"/>
              <a:gd name="T33" fmla="*/ 114 h 155"/>
              <a:gd name="T34" fmla="*/ 39 w 98"/>
              <a:gd name="T35" fmla="*/ 127 h 155"/>
              <a:gd name="T36" fmla="*/ 49 w 98"/>
              <a:gd name="T37" fmla="*/ 131 h 155"/>
              <a:gd name="T38" fmla="*/ 58 w 98"/>
              <a:gd name="T39" fmla="*/ 127 h 155"/>
              <a:gd name="T40" fmla="*/ 65 w 98"/>
              <a:gd name="T41" fmla="*/ 115 h 155"/>
              <a:gd name="T42" fmla="*/ 68 w 98"/>
              <a:gd name="T43" fmla="*/ 77 h 155"/>
              <a:gd name="T44" fmla="*/ 65 w 98"/>
              <a:gd name="T45" fmla="*/ 41 h 155"/>
              <a:gd name="T46" fmla="*/ 58 w 98"/>
              <a:gd name="T47" fmla="*/ 27 h 155"/>
              <a:gd name="T48" fmla="*/ 49 w 98"/>
              <a:gd name="T49" fmla="*/ 24 h 155"/>
              <a:gd name="T50" fmla="*/ 49 w 98"/>
              <a:gd name="T5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155">
                <a:moveTo>
                  <a:pt x="49" y="0"/>
                </a:moveTo>
                <a:lnTo>
                  <a:pt x="49" y="0"/>
                </a:lnTo>
                <a:cubicBezTo>
                  <a:pt x="64" y="0"/>
                  <a:pt x="75" y="5"/>
                  <a:pt x="83" y="16"/>
                </a:cubicBezTo>
                <a:cubicBezTo>
                  <a:pt x="93" y="28"/>
                  <a:pt x="98" y="49"/>
                  <a:pt x="98" y="77"/>
                </a:cubicBezTo>
                <a:cubicBezTo>
                  <a:pt x="98" y="106"/>
                  <a:pt x="93" y="127"/>
                  <a:pt x="83" y="139"/>
                </a:cubicBezTo>
                <a:cubicBezTo>
                  <a:pt x="75" y="150"/>
                  <a:pt x="64" y="155"/>
                  <a:pt x="49" y="155"/>
                </a:cubicBezTo>
                <a:cubicBezTo>
                  <a:pt x="34" y="155"/>
                  <a:pt x="22" y="149"/>
                  <a:pt x="13" y="138"/>
                </a:cubicBezTo>
                <a:cubicBezTo>
                  <a:pt x="4" y="127"/>
                  <a:pt x="0" y="106"/>
                  <a:pt x="0" y="77"/>
                </a:cubicBezTo>
                <a:cubicBezTo>
                  <a:pt x="0" y="49"/>
                  <a:pt x="5" y="28"/>
                  <a:pt x="14" y="15"/>
                </a:cubicBezTo>
                <a:cubicBezTo>
                  <a:pt x="23" y="5"/>
                  <a:pt x="34" y="0"/>
                  <a:pt x="49" y="0"/>
                </a:cubicBezTo>
                <a:lnTo>
                  <a:pt x="49" y="0"/>
                </a:lnTo>
                <a:close/>
                <a:moveTo>
                  <a:pt x="49" y="24"/>
                </a:moveTo>
                <a:lnTo>
                  <a:pt x="49" y="24"/>
                </a:lnTo>
                <a:cubicBezTo>
                  <a:pt x="45" y="24"/>
                  <a:pt x="42" y="25"/>
                  <a:pt x="39" y="27"/>
                </a:cubicBezTo>
                <a:cubicBezTo>
                  <a:pt x="37" y="30"/>
                  <a:pt x="35" y="34"/>
                  <a:pt x="33" y="39"/>
                </a:cubicBezTo>
                <a:cubicBezTo>
                  <a:pt x="31" y="47"/>
                  <a:pt x="30" y="60"/>
                  <a:pt x="30" y="77"/>
                </a:cubicBezTo>
                <a:cubicBezTo>
                  <a:pt x="30" y="95"/>
                  <a:pt x="31" y="108"/>
                  <a:pt x="33" y="114"/>
                </a:cubicBezTo>
                <a:cubicBezTo>
                  <a:pt x="34" y="121"/>
                  <a:pt x="37" y="125"/>
                  <a:pt x="39" y="127"/>
                </a:cubicBezTo>
                <a:cubicBezTo>
                  <a:pt x="42" y="130"/>
                  <a:pt x="45" y="131"/>
                  <a:pt x="49" y="131"/>
                </a:cubicBezTo>
                <a:cubicBezTo>
                  <a:pt x="52" y="131"/>
                  <a:pt x="55" y="130"/>
                  <a:pt x="58" y="127"/>
                </a:cubicBezTo>
                <a:cubicBezTo>
                  <a:pt x="61" y="125"/>
                  <a:pt x="63" y="121"/>
                  <a:pt x="65" y="115"/>
                </a:cubicBezTo>
                <a:cubicBezTo>
                  <a:pt x="67" y="108"/>
                  <a:pt x="68" y="95"/>
                  <a:pt x="68" y="77"/>
                </a:cubicBezTo>
                <a:cubicBezTo>
                  <a:pt x="68" y="60"/>
                  <a:pt x="67" y="47"/>
                  <a:pt x="65" y="41"/>
                </a:cubicBezTo>
                <a:cubicBezTo>
                  <a:pt x="63" y="34"/>
                  <a:pt x="61" y="30"/>
                  <a:pt x="58" y="27"/>
                </a:cubicBezTo>
                <a:cubicBezTo>
                  <a:pt x="55" y="25"/>
                  <a:pt x="52" y="24"/>
                  <a:pt x="49" y="24"/>
                </a:cubicBezTo>
                <a:lnTo>
                  <a:pt x="49" y="2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34" name="Freeform 32"/>
          <p:cNvSpPr>
            <a:spLocks noEditPoints="1"/>
          </p:cNvSpPr>
          <p:nvPr/>
        </p:nvSpPr>
        <p:spPr bwMode="auto">
          <a:xfrm>
            <a:off x="1989932" y="3636136"/>
            <a:ext cx="173037" cy="174625"/>
          </a:xfrm>
          <a:custGeom>
            <a:avLst/>
            <a:gdLst>
              <a:gd name="T0" fmla="*/ 152 w 152"/>
              <a:gd name="T1" fmla="*/ 0 h 153"/>
              <a:gd name="T2" fmla="*/ 152 w 152"/>
              <a:gd name="T3" fmla="*/ 0 h 153"/>
              <a:gd name="T4" fmla="*/ 152 w 152"/>
              <a:gd name="T5" fmla="*/ 34 h 153"/>
              <a:gd name="T6" fmla="*/ 118 w 152"/>
              <a:gd name="T7" fmla="*/ 47 h 153"/>
              <a:gd name="T8" fmla="*/ 118 w 152"/>
              <a:gd name="T9" fmla="*/ 108 h 153"/>
              <a:gd name="T10" fmla="*/ 152 w 152"/>
              <a:gd name="T11" fmla="*/ 121 h 153"/>
              <a:gd name="T12" fmla="*/ 152 w 152"/>
              <a:gd name="T13" fmla="*/ 153 h 153"/>
              <a:gd name="T14" fmla="*/ 0 w 152"/>
              <a:gd name="T15" fmla="*/ 94 h 153"/>
              <a:gd name="T16" fmla="*/ 0 w 152"/>
              <a:gd name="T17" fmla="*/ 61 h 153"/>
              <a:gd name="T18" fmla="*/ 152 w 152"/>
              <a:gd name="T19" fmla="*/ 0 h 153"/>
              <a:gd name="T20" fmla="*/ 92 w 152"/>
              <a:gd name="T21" fmla="*/ 57 h 153"/>
              <a:gd name="T22" fmla="*/ 92 w 152"/>
              <a:gd name="T23" fmla="*/ 57 h 153"/>
              <a:gd name="T24" fmla="*/ 36 w 152"/>
              <a:gd name="T25" fmla="*/ 78 h 153"/>
              <a:gd name="T26" fmla="*/ 92 w 152"/>
              <a:gd name="T27" fmla="*/ 99 h 153"/>
              <a:gd name="T28" fmla="*/ 92 w 152"/>
              <a:gd name="T29" fmla="*/ 5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53">
                <a:moveTo>
                  <a:pt x="152" y="0"/>
                </a:moveTo>
                <a:lnTo>
                  <a:pt x="152" y="0"/>
                </a:lnTo>
                <a:lnTo>
                  <a:pt x="152" y="34"/>
                </a:lnTo>
                <a:lnTo>
                  <a:pt x="118" y="47"/>
                </a:lnTo>
                <a:lnTo>
                  <a:pt x="118" y="108"/>
                </a:lnTo>
                <a:lnTo>
                  <a:pt x="152" y="121"/>
                </a:lnTo>
                <a:lnTo>
                  <a:pt x="152" y="153"/>
                </a:lnTo>
                <a:lnTo>
                  <a:pt x="0" y="94"/>
                </a:lnTo>
                <a:lnTo>
                  <a:pt x="0" y="61"/>
                </a:lnTo>
                <a:lnTo>
                  <a:pt x="152" y="0"/>
                </a:lnTo>
                <a:close/>
                <a:moveTo>
                  <a:pt x="92" y="57"/>
                </a:moveTo>
                <a:lnTo>
                  <a:pt x="92" y="57"/>
                </a:lnTo>
                <a:lnTo>
                  <a:pt x="36" y="78"/>
                </a:lnTo>
                <a:lnTo>
                  <a:pt x="92" y="99"/>
                </a:lnTo>
                <a:lnTo>
                  <a:pt x="92" y="5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35" name="Freeform 33"/>
          <p:cNvSpPr>
            <a:spLocks/>
          </p:cNvSpPr>
          <p:nvPr/>
        </p:nvSpPr>
        <p:spPr bwMode="auto">
          <a:xfrm>
            <a:off x="2037556" y="3512311"/>
            <a:ext cx="125412" cy="131763"/>
          </a:xfrm>
          <a:custGeom>
            <a:avLst/>
            <a:gdLst>
              <a:gd name="T0" fmla="*/ 110 w 110"/>
              <a:gd name="T1" fmla="*/ 70 h 115"/>
              <a:gd name="T2" fmla="*/ 110 w 110"/>
              <a:gd name="T3" fmla="*/ 70 h 115"/>
              <a:gd name="T4" fmla="*/ 0 w 110"/>
              <a:gd name="T5" fmla="*/ 115 h 115"/>
              <a:gd name="T6" fmla="*/ 0 w 110"/>
              <a:gd name="T7" fmla="*/ 84 h 115"/>
              <a:gd name="T8" fmla="*/ 56 w 110"/>
              <a:gd name="T9" fmla="*/ 63 h 115"/>
              <a:gd name="T10" fmla="*/ 75 w 110"/>
              <a:gd name="T11" fmla="*/ 57 h 115"/>
              <a:gd name="T12" fmla="*/ 66 w 110"/>
              <a:gd name="T13" fmla="*/ 54 h 115"/>
              <a:gd name="T14" fmla="*/ 56 w 110"/>
              <a:gd name="T15" fmla="*/ 51 h 115"/>
              <a:gd name="T16" fmla="*/ 0 w 110"/>
              <a:gd name="T17" fmla="*/ 30 h 115"/>
              <a:gd name="T18" fmla="*/ 0 w 110"/>
              <a:gd name="T19" fmla="*/ 0 h 115"/>
              <a:gd name="T20" fmla="*/ 110 w 110"/>
              <a:gd name="T21" fmla="*/ 44 h 115"/>
              <a:gd name="T22" fmla="*/ 110 w 110"/>
              <a:gd name="T23" fmla="*/ 7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115">
                <a:moveTo>
                  <a:pt x="110" y="70"/>
                </a:moveTo>
                <a:lnTo>
                  <a:pt x="110" y="70"/>
                </a:lnTo>
                <a:lnTo>
                  <a:pt x="0" y="115"/>
                </a:lnTo>
                <a:lnTo>
                  <a:pt x="0" y="84"/>
                </a:lnTo>
                <a:lnTo>
                  <a:pt x="56" y="63"/>
                </a:lnTo>
                <a:lnTo>
                  <a:pt x="75" y="57"/>
                </a:lnTo>
                <a:cubicBezTo>
                  <a:pt x="70" y="56"/>
                  <a:pt x="67" y="55"/>
                  <a:pt x="66" y="54"/>
                </a:cubicBezTo>
                <a:cubicBezTo>
                  <a:pt x="63" y="53"/>
                  <a:pt x="60" y="52"/>
                  <a:pt x="56" y="51"/>
                </a:cubicBezTo>
                <a:lnTo>
                  <a:pt x="0" y="30"/>
                </a:lnTo>
                <a:lnTo>
                  <a:pt x="0" y="0"/>
                </a:lnTo>
                <a:lnTo>
                  <a:pt x="110" y="44"/>
                </a:lnTo>
                <a:lnTo>
                  <a:pt x="110" y="7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36" name="Freeform 34"/>
          <p:cNvSpPr>
            <a:spLocks noEditPoints="1"/>
          </p:cNvSpPr>
          <p:nvPr/>
        </p:nvSpPr>
        <p:spPr bwMode="auto">
          <a:xfrm>
            <a:off x="2035970" y="3385310"/>
            <a:ext cx="130175" cy="115888"/>
          </a:xfrm>
          <a:custGeom>
            <a:avLst/>
            <a:gdLst>
              <a:gd name="T0" fmla="*/ 77 w 115"/>
              <a:gd name="T1" fmla="*/ 31 h 103"/>
              <a:gd name="T2" fmla="*/ 77 w 115"/>
              <a:gd name="T3" fmla="*/ 31 h 103"/>
              <a:gd name="T4" fmla="*/ 82 w 115"/>
              <a:gd name="T5" fmla="*/ 2 h 103"/>
              <a:gd name="T6" fmla="*/ 107 w 115"/>
              <a:gd name="T7" fmla="*/ 20 h 103"/>
              <a:gd name="T8" fmla="*/ 115 w 115"/>
              <a:gd name="T9" fmla="*/ 50 h 103"/>
              <a:gd name="T10" fmla="*/ 96 w 115"/>
              <a:gd name="T11" fmla="*/ 92 h 103"/>
              <a:gd name="T12" fmla="*/ 58 w 115"/>
              <a:gd name="T13" fmla="*/ 103 h 103"/>
              <a:gd name="T14" fmla="*/ 15 w 115"/>
              <a:gd name="T15" fmla="*/ 89 h 103"/>
              <a:gd name="T16" fmla="*/ 0 w 115"/>
              <a:gd name="T17" fmla="*/ 53 h 103"/>
              <a:gd name="T18" fmla="*/ 16 w 115"/>
              <a:gd name="T19" fmla="*/ 14 h 103"/>
              <a:gd name="T20" fmla="*/ 66 w 115"/>
              <a:gd name="T21" fmla="*/ 0 h 103"/>
              <a:gd name="T22" fmla="*/ 66 w 115"/>
              <a:gd name="T23" fmla="*/ 73 h 103"/>
              <a:gd name="T24" fmla="*/ 86 w 115"/>
              <a:gd name="T25" fmla="*/ 66 h 103"/>
              <a:gd name="T26" fmla="*/ 93 w 115"/>
              <a:gd name="T27" fmla="*/ 50 h 103"/>
              <a:gd name="T28" fmla="*/ 89 w 115"/>
              <a:gd name="T29" fmla="*/ 38 h 103"/>
              <a:gd name="T30" fmla="*/ 77 w 115"/>
              <a:gd name="T31" fmla="*/ 31 h 103"/>
              <a:gd name="T32" fmla="*/ 77 w 115"/>
              <a:gd name="T33" fmla="*/ 31 h 103"/>
              <a:gd name="T34" fmla="*/ 48 w 115"/>
              <a:gd name="T35" fmla="*/ 29 h 103"/>
              <a:gd name="T36" fmla="*/ 48 w 115"/>
              <a:gd name="T37" fmla="*/ 29 h 103"/>
              <a:gd name="T38" fmla="*/ 29 w 115"/>
              <a:gd name="T39" fmla="*/ 36 h 103"/>
              <a:gd name="T40" fmla="*/ 22 w 115"/>
              <a:gd name="T41" fmla="*/ 51 h 103"/>
              <a:gd name="T42" fmla="*/ 29 w 115"/>
              <a:gd name="T43" fmla="*/ 67 h 103"/>
              <a:gd name="T44" fmla="*/ 48 w 115"/>
              <a:gd name="T45" fmla="*/ 73 h 103"/>
              <a:gd name="T46" fmla="*/ 48 w 115"/>
              <a:gd name="T47" fmla="*/ 2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103">
                <a:moveTo>
                  <a:pt x="77" y="31"/>
                </a:moveTo>
                <a:lnTo>
                  <a:pt x="77" y="31"/>
                </a:lnTo>
                <a:lnTo>
                  <a:pt x="82" y="2"/>
                </a:lnTo>
                <a:cubicBezTo>
                  <a:pt x="93" y="6"/>
                  <a:pt x="101" y="11"/>
                  <a:pt x="107" y="20"/>
                </a:cubicBezTo>
                <a:cubicBezTo>
                  <a:pt x="112" y="28"/>
                  <a:pt x="115" y="38"/>
                  <a:pt x="115" y="50"/>
                </a:cubicBezTo>
                <a:cubicBezTo>
                  <a:pt x="115" y="69"/>
                  <a:pt x="109" y="83"/>
                  <a:pt x="96" y="92"/>
                </a:cubicBezTo>
                <a:cubicBezTo>
                  <a:pt x="86" y="100"/>
                  <a:pt x="73" y="103"/>
                  <a:pt x="58" y="103"/>
                </a:cubicBezTo>
                <a:cubicBezTo>
                  <a:pt x="40" y="103"/>
                  <a:pt x="25" y="99"/>
                  <a:pt x="15" y="89"/>
                </a:cubicBezTo>
                <a:cubicBezTo>
                  <a:pt x="5" y="80"/>
                  <a:pt x="0" y="67"/>
                  <a:pt x="0" y="53"/>
                </a:cubicBezTo>
                <a:cubicBezTo>
                  <a:pt x="0" y="36"/>
                  <a:pt x="5" y="23"/>
                  <a:pt x="16" y="14"/>
                </a:cubicBezTo>
                <a:cubicBezTo>
                  <a:pt x="27" y="4"/>
                  <a:pt x="43" y="0"/>
                  <a:pt x="66" y="0"/>
                </a:cubicBezTo>
                <a:lnTo>
                  <a:pt x="66" y="73"/>
                </a:lnTo>
                <a:cubicBezTo>
                  <a:pt x="74" y="73"/>
                  <a:pt x="81" y="71"/>
                  <a:pt x="86" y="66"/>
                </a:cubicBezTo>
                <a:cubicBezTo>
                  <a:pt x="91" y="62"/>
                  <a:pt x="93" y="56"/>
                  <a:pt x="93" y="50"/>
                </a:cubicBezTo>
                <a:cubicBezTo>
                  <a:pt x="93" y="45"/>
                  <a:pt x="92" y="41"/>
                  <a:pt x="89" y="38"/>
                </a:cubicBezTo>
                <a:cubicBezTo>
                  <a:pt x="87" y="35"/>
                  <a:pt x="83" y="33"/>
                  <a:pt x="77" y="31"/>
                </a:cubicBezTo>
                <a:lnTo>
                  <a:pt x="77" y="31"/>
                </a:lnTo>
                <a:close/>
                <a:moveTo>
                  <a:pt x="48" y="29"/>
                </a:moveTo>
                <a:lnTo>
                  <a:pt x="48" y="29"/>
                </a:lnTo>
                <a:cubicBezTo>
                  <a:pt x="39" y="29"/>
                  <a:pt x="33" y="32"/>
                  <a:pt x="29" y="36"/>
                </a:cubicBezTo>
                <a:cubicBezTo>
                  <a:pt x="24" y="40"/>
                  <a:pt x="22" y="45"/>
                  <a:pt x="22" y="51"/>
                </a:cubicBezTo>
                <a:cubicBezTo>
                  <a:pt x="22" y="57"/>
                  <a:pt x="24" y="63"/>
                  <a:pt x="29" y="67"/>
                </a:cubicBezTo>
                <a:cubicBezTo>
                  <a:pt x="34" y="71"/>
                  <a:pt x="40" y="73"/>
                  <a:pt x="48" y="73"/>
                </a:cubicBezTo>
                <a:lnTo>
                  <a:pt x="48"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37" name="Freeform 35"/>
          <p:cNvSpPr>
            <a:spLocks/>
          </p:cNvSpPr>
          <p:nvPr/>
        </p:nvSpPr>
        <p:spPr bwMode="auto">
          <a:xfrm>
            <a:off x="2035969" y="3277361"/>
            <a:ext cx="127000" cy="80963"/>
          </a:xfrm>
          <a:custGeom>
            <a:avLst/>
            <a:gdLst>
              <a:gd name="T0" fmla="*/ 112 w 112"/>
              <a:gd name="T1" fmla="*/ 42 h 71"/>
              <a:gd name="T2" fmla="*/ 112 w 112"/>
              <a:gd name="T3" fmla="*/ 42 h 71"/>
              <a:gd name="T4" fmla="*/ 112 w 112"/>
              <a:gd name="T5" fmla="*/ 71 h 71"/>
              <a:gd name="T6" fmla="*/ 2 w 112"/>
              <a:gd name="T7" fmla="*/ 71 h 71"/>
              <a:gd name="T8" fmla="*/ 2 w 112"/>
              <a:gd name="T9" fmla="*/ 44 h 71"/>
              <a:gd name="T10" fmla="*/ 18 w 112"/>
              <a:gd name="T11" fmla="*/ 44 h 71"/>
              <a:gd name="T12" fmla="*/ 3 w 112"/>
              <a:gd name="T13" fmla="*/ 32 h 71"/>
              <a:gd name="T14" fmla="*/ 0 w 112"/>
              <a:gd name="T15" fmla="*/ 19 h 71"/>
              <a:gd name="T16" fmla="*/ 5 w 112"/>
              <a:gd name="T17" fmla="*/ 0 h 71"/>
              <a:gd name="T18" fmla="*/ 31 w 112"/>
              <a:gd name="T19" fmla="*/ 9 h 71"/>
              <a:gd name="T20" fmla="*/ 26 w 112"/>
              <a:gd name="T21" fmla="*/ 23 h 71"/>
              <a:gd name="T22" fmla="*/ 29 w 112"/>
              <a:gd name="T23" fmla="*/ 33 h 71"/>
              <a:gd name="T24" fmla="*/ 41 w 112"/>
              <a:gd name="T25" fmla="*/ 40 h 71"/>
              <a:gd name="T26" fmla="*/ 78 w 112"/>
              <a:gd name="T27" fmla="*/ 42 h 71"/>
              <a:gd name="T28" fmla="*/ 112 w 112"/>
              <a:gd name="T29" fmla="*/ 4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71">
                <a:moveTo>
                  <a:pt x="112" y="42"/>
                </a:moveTo>
                <a:lnTo>
                  <a:pt x="112" y="42"/>
                </a:lnTo>
                <a:lnTo>
                  <a:pt x="112" y="71"/>
                </a:lnTo>
                <a:lnTo>
                  <a:pt x="2" y="71"/>
                </a:lnTo>
                <a:lnTo>
                  <a:pt x="2" y="44"/>
                </a:lnTo>
                <a:lnTo>
                  <a:pt x="18" y="44"/>
                </a:lnTo>
                <a:cubicBezTo>
                  <a:pt x="10" y="40"/>
                  <a:pt x="5" y="35"/>
                  <a:pt x="3" y="32"/>
                </a:cubicBezTo>
                <a:cubicBezTo>
                  <a:pt x="1" y="28"/>
                  <a:pt x="0" y="24"/>
                  <a:pt x="0" y="19"/>
                </a:cubicBezTo>
                <a:cubicBezTo>
                  <a:pt x="0" y="12"/>
                  <a:pt x="1" y="6"/>
                  <a:pt x="5" y="0"/>
                </a:cubicBezTo>
                <a:lnTo>
                  <a:pt x="31" y="9"/>
                </a:lnTo>
                <a:cubicBezTo>
                  <a:pt x="27" y="14"/>
                  <a:pt x="26" y="18"/>
                  <a:pt x="26" y="23"/>
                </a:cubicBezTo>
                <a:cubicBezTo>
                  <a:pt x="26" y="27"/>
                  <a:pt x="27" y="30"/>
                  <a:pt x="29" y="33"/>
                </a:cubicBezTo>
                <a:cubicBezTo>
                  <a:pt x="31" y="36"/>
                  <a:pt x="35" y="38"/>
                  <a:pt x="41" y="40"/>
                </a:cubicBezTo>
                <a:cubicBezTo>
                  <a:pt x="47" y="41"/>
                  <a:pt x="60" y="42"/>
                  <a:pt x="78" y="42"/>
                </a:cubicBezTo>
                <a:lnTo>
                  <a:pt x="112"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38" name="Freeform 36"/>
          <p:cNvSpPr>
            <a:spLocks noEditPoints="1"/>
          </p:cNvSpPr>
          <p:nvPr/>
        </p:nvSpPr>
        <p:spPr bwMode="auto">
          <a:xfrm>
            <a:off x="2035970" y="3153536"/>
            <a:ext cx="130175" cy="119063"/>
          </a:xfrm>
          <a:custGeom>
            <a:avLst/>
            <a:gdLst>
              <a:gd name="T0" fmla="*/ 36 w 115"/>
              <a:gd name="T1" fmla="*/ 74 h 104"/>
              <a:gd name="T2" fmla="*/ 36 w 115"/>
              <a:gd name="T3" fmla="*/ 74 h 104"/>
              <a:gd name="T4" fmla="*/ 31 w 115"/>
              <a:gd name="T5" fmla="*/ 101 h 104"/>
              <a:gd name="T6" fmla="*/ 7 w 115"/>
              <a:gd name="T7" fmla="*/ 85 h 104"/>
              <a:gd name="T8" fmla="*/ 0 w 115"/>
              <a:gd name="T9" fmla="*/ 53 h 104"/>
              <a:gd name="T10" fmla="*/ 4 w 115"/>
              <a:gd name="T11" fmla="*/ 24 h 104"/>
              <a:gd name="T12" fmla="*/ 16 w 115"/>
              <a:gd name="T13" fmla="*/ 10 h 104"/>
              <a:gd name="T14" fmla="*/ 42 w 115"/>
              <a:gd name="T15" fmla="*/ 6 h 104"/>
              <a:gd name="T16" fmla="*/ 76 w 115"/>
              <a:gd name="T17" fmla="*/ 7 h 104"/>
              <a:gd name="T18" fmla="*/ 98 w 115"/>
              <a:gd name="T19" fmla="*/ 5 h 104"/>
              <a:gd name="T20" fmla="*/ 112 w 115"/>
              <a:gd name="T21" fmla="*/ 0 h 104"/>
              <a:gd name="T22" fmla="*/ 112 w 115"/>
              <a:gd name="T23" fmla="*/ 29 h 104"/>
              <a:gd name="T24" fmla="*/ 104 w 115"/>
              <a:gd name="T25" fmla="*/ 32 h 104"/>
              <a:gd name="T26" fmla="*/ 100 w 115"/>
              <a:gd name="T27" fmla="*/ 33 h 104"/>
              <a:gd name="T28" fmla="*/ 111 w 115"/>
              <a:gd name="T29" fmla="*/ 49 h 104"/>
              <a:gd name="T30" fmla="*/ 115 w 115"/>
              <a:gd name="T31" fmla="*/ 67 h 104"/>
              <a:gd name="T32" fmla="*/ 106 w 115"/>
              <a:gd name="T33" fmla="*/ 94 h 104"/>
              <a:gd name="T34" fmla="*/ 82 w 115"/>
              <a:gd name="T35" fmla="*/ 104 h 104"/>
              <a:gd name="T36" fmla="*/ 66 w 115"/>
              <a:gd name="T37" fmla="*/ 99 h 104"/>
              <a:gd name="T38" fmla="*/ 54 w 115"/>
              <a:gd name="T39" fmla="*/ 87 h 104"/>
              <a:gd name="T40" fmla="*/ 48 w 115"/>
              <a:gd name="T41" fmla="*/ 63 h 104"/>
              <a:gd name="T42" fmla="*/ 40 w 115"/>
              <a:gd name="T43" fmla="*/ 35 h 104"/>
              <a:gd name="T44" fmla="*/ 38 w 115"/>
              <a:gd name="T45" fmla="*/ 35 h 104"/>
              <a:gd name="T46" fmla="*/ 25 w 115"/>
              <a:gd name="T47" fmla="*/ 39 h 104"/>
              <a:gd name="T48" fmla="*/ 22 w 115"/>
              <a:gd name="T49" fmla="*/ 55 h 104"/>
              <a:gd name="T50" fmla="*/ 25 w 115"/>
              <a:gd name="T51" fmla="*/ 67 h 104"/>
              <a:gd name="T52" fmla="*/ 36 w 115"/>
              <a:gd name="T53" fmla="*/ 74 h 104"/>
              <a:gd name="T54" fmla="*/ 36 w 115"/>
              <a:gd name="T55" fmla="*/ 74 h 104"/>
              <a:gd name="T56" fmla="*/ 59 w 115"/>
              <a:gd name="T57" fmla="*/ 35 h 104"/>
              <a:gd name="T58" fmla="*/ 59 w 115"/>
              <a:gd name="T59" fmla="*/ 35 h 104"/>
              <a:gd name="T60" fmla="*/ 64 w 115"/>
              <a:gd name="T61" fmla="*/ 53 h 104"/>
              <a:gd name="T62" fmla="*/ 69 w 115"/>
              <a:gd name="T63" fmla="*/ 69 h 104"/>
              <a:gd name="T64" fmla="*/ 79 w 115"/>
              <a:gd name="T65" fmla="*/ 74 h 104"/>
              <a:gd name="T66" fmla="*/ 90 w 115"/>
              <a:gd name="T67" fmla="*/ 70 h 104"/>
              <a:gd name="T68" fmla="*/ 94 w 115"/>
              <a:gd name="T69" fmla="*/ 58 h 104"/>
              <a:gd name="T70" fmla="*/ 89 w 115"/>
              <a:gd name="T71" fmla="*/ 43 h 104"/>
              <a:gd name="T72" fmla="*/ 80 w 115"/>
              <a:gd name="T73" fmla="*/ 36 h 104"/>
              <a:gd name="T74" fmla="*/ 65 w 115"/>
              <a:gd name="T75" fmla="*/ 35 h 104"/>
              <a:gd name="T76" fmla="*/ 59 w 115"/>
              <a:gd name="T77" fmla="*/ 3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 h="104">
                <a:moveTo>
                  <a:pt x="36" y="74"/>
                </a:moveTo>
                <a:lnTo>
                  <a:pt x="36" y="74"/>
                </a:lnTo>
                <a:lnTo>
                  <a:pt x="31" y="101"/>
                </a:lnTo>
                <a:cubicBezTo>
                  <a:pt x="20" y="98"/>
                  <a:pt x="12" y="93"/>
                  <a:pt x="7" y="85"/>
                </a:cubicBezTo>
                <a:cubicBezTo>
                  <a:pt x="2" y="78"/>
                  <a:pt x="0" y="67"/>
                  <a:pt x="0" y="53"/>
                </a:cubicBezTo>
                <a:cubicBezTo>
                  <a:pt x="0" y="40"/>
                  <a:pt x="1" y="30"/>
                  <a:pt x="4" y="24"/>
                </a:cubicBezTo>
                <a:cubicBezTo>
                  <a:pt x="7" y="17"/>
                  <a:pt x="11" y="13"/>
                  <a:pt x="16" y="10"/>
                </a:cubicBezTo>
                <a:cubicBezTo>
                  <a:pt x="21" y="8"/>
                  <a:pt x="29" y="6"/>
                  <a:pt x="42" y="6"/>
                </a:cubicBezTo>
                <a:lnTo>
                  <a:pt x="76" y="7"/>
                </a:lnTo>
                <a:cubicBezTo>
                  <a:pt x="86" y="7"/>
                  <a:pt x="93" y="6"/>
                  <a:pt x="98" y="5"/>
                </a:cubicBezTo>
                <a:cubicBezTo>
                  <a:pt x="102" y="4"/>
                  <a:pt x="107" y="3"/>
                  <a:pt x="112" y="0"/>
                </a:cubicBezTo>
                <a:lnTo>
                  <a:pt x="112" y="29"/>
                </a:lnTo>
                <a:cubicBezTo>
                  <a:pt x="111" y="30"/>
                  <a:pt x="108" y="31"/>
                  <a:pt x="104" y="32"/>
                </a:cubicBezTo>
                <a:cubicBezTo>
                  <a:pt x="102" y="32"/>
                  <a:pt x="101" y="33"/>
                  <a:pt x="100" y="33"/>
                </a:cubicBezTo>
                <a:cubicBezTo>
                  <a:pt x="105" y="38"/>
                  <a:pt x="109" y="43"/>
                  <a:pt x="111" y="49"/>
                </a:cubicBezTo>
                <a:cubicBezTo>
                  <a:pt x="114" y="54"/>
                  <a:pt x="115" y="61"/>
                  <a:pt x="115" y="67"/>
                </a:cubicBezTo>
                <a:cubicBezTo>
                  <a:pt x="115" y="78"/>
                  <a:pt x="112" y="87"/>
                  <a:pt x="106" y="94"/>
                </a:cubicBezTo>
                <a:cubicBezTo>
                  <a:pt x="100" y="100"/>
                  <a:pt x="92" y="104"/>
                  <a:pt x="82" y="104"/>
                </a:cubicBezTo>
                <a:cubicBezTo>
                  <a:pt x="76" y="104"/>
                  <a:pt x="71" y="102"/>
                  <a:pt x="66" y="99"/>
                </a:cubicBezTo>
                <a:cubicBezTo>
                  <a:pt x="61" y="96"/>
                  <a:pt x="57" y="92"/>
                  <a:pt x="54" y="87"/>
                </a:cubicBezTo>
                <a:cubicBezTo>
                  <a:pt x="52" y="81"/>
                  <a:pt x="50" y="74"/>
                  <a:pt x="48" y="63"/>
                </a:cubicBezTo>
                <a:cubicBezTo>
                  <a:pt x="45" y="50"/>
                  <a:pt x="43" y="40"/>
                  <a:pt x="40" y="35"/>
                </a:cubicBezTo>
                <a:lnTo>
                  <a:pt x="38" y="35"/>
                </a:lnTo>
                <a:cubicBezTo>
                  <a:pt x="32" y="35"/>
                  <a:pt x="28" y="36"/>
                  <a:pt x="25" y="39"/>
                </a:cubicBezTo>
                <a:cubicBezTo>
                  <a:pt x="23" y="42"/>
                  <a:pt x="22" y="47"/>
                  <a:pt x="22" y="55"/>
                </a:cubicBezTo>
                <a:cubicBezTo>
                  <a:pt x="22" y="60"/>
                  <a:pt x="23" y="64"/>
                  <a:pt x="25" y="67"/>
                </a:cubicBezTo>
                <a:cubicBezTo>
                  <a:pt x="27" y="70"/>
                  <a:pt x="31" y="72"/>
                  <a:pt x="36" y="74"/>
                </a:cubicBezTo>
                <a:lnTo>
                  <a:pt x="36" y="74"/>
                </a:lnTo>
                <a:close/>
                <a:moveTo>
                  <a:pt x="59" y="35"/>
                </a:moveTo>
                <a:lnTo>
                  <a:pt x="59" y="35"/>
                </a:lnTo>
                <a:cubicBezTo>
                  <a:pt x="61" y="39"/>
                  <a:pt x="62" y="45"/>
                  <a:pt x="64" y="53"/>
                </a:cubicBezTo>
                <a:cubicBezTo>
                  <a:pt x="66" y="61"/>
                  <a:pt x="67" y="66"/>
                  <a:pt x="69" y="69"/>
                </a:cubicBezTo>
                <a:cubicBezTo>
                  <a:pt x="72" y="73"/>
                  <a:pt x="75" y="74"/>
                  <a:pt x="79" y="74"/>
                </a:cubicBezTo>
                <a:cubicBezTo>
                  <a:pt x="83" y="74"/>
                  <a:pt x="87" y="73"/>
                  <a:pt x="90" y="70"/>
                </a:cubicBezTo>
                <a:cubicBezTo>
                  <a:pt x="93" y="67"/>
                  <a:pt x="94" y="63"/>
                  <a:pt x="94" y="58"/>
                </a:cubicBezTo>
                <a:cubicBezTo>
                  <a:pt x="94" y="53"/>
                  <a:pt x="93" y="48"/>
                  <a:pt x="89" y="43"/>
                </a:cubicBezTo>
                <a:cubicBezTo>
                  <a:pt x="87" y="40"/>
                  <a:pt x="83" y="37"/>
                  <a:pt x="80" y="36"/>
                </a:cubicBezTo>
                <a:cubicBezTo>
                  <a:pt x="77" y="35"/>
                  <a:pt x="72" y="35"/>
                  <a:pt x="65" y="35"/>
                </a:cubicBezTo>
                <a:lnTo>
                  <a:pt x="59" y="3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39" name="Freeform 37"/>
          <p:cNvSpPr>
            <a:spLocks noEditPoints="1"/>
          </p:cNvSpPr>
          <p:nvPr/>
        </p:nvSpPr>
        <p:spPr bwMode="auto">
          <a:xfrm>
            <a:off x="2035969" y="3013835"/>
            <a:ext cx="177800" cy="122238"/>
          </a:xfrm>
          <a:custGeom>
            <a:avLst/>
            <a:gdLst>
              <a:gd name="T0" fmla="*/ 120 w 157"/>
              <a:gd name="T1" fmla="*/ 104 h 108"/>
              <a:gd name="T2" fmla="*/ 120 w 157"/>
              <a:gd name="T3" fmla="*/ 104 h 108"/>
              <a:gd name="T4" fmla="*/ 124 w 157"/>
              <a:gd name="T5" fmla="*/ 71 h 108"/>
              <a:gd name="T6" fmla="*/ 132 w 157"/>
              <a:gd name="T7" fmla="*/ 67 h 108"/>
              <a:gd name="T8" fmla="*/ 135 w 157"/>
              <a:gd name="T9" fmla="*/ 54 h 108"/>
              <a:gd name="T10" fmla="*/ 132 w 157"/>
              <a:gd name="T11" fmla="*/ 36 h 108"/>
              <a:gd name="T12" fmla="*/ 124 w 157"/>
              <a:gd name="T13" fmla="*/ 31 h 108"/>
              <a:gd name="T14" fmla="*/ 111 w 157"/>
              <a:gd name="T15" fmla="*/ 29 h 108"/>
              <a:gd name="T16" fmla="*/ 95 w 157"/>
              <a:gd name="T17" fmla="*/ 29 h 108"/>
              <a:gd name="T18" fmla="*/ 112 w 157"/>
              <a:gd name="T19" fmla="*/ 62 h 108"/>
              <a:gd name="T20" fmla="*/ 94 w 157"/>
              <a:gd name="T21" fmla="*/ 98 h 108"/>
              <a:gd name="T22" fmla="*/ 57 w 157"/>
              <a:gd name="T23" fmla="*/ 108 h 108"/>
              <a:gd name="T24" fmla="*/ 14 w 157"/>
              <a:gd name="T25" fmla="*/ 94 h 108"/>
              <a:gd name="T26" fmla="*/ 0 w 157"/>
              <a:gd name="T27" fmla="*/ 61 h 108"/>
              <a:gd name="T28" fmla="*/ 18 w 157"/>
              <a:gd name="T29" fmla="*/ 27 h 108"/>
              <a:gd name="T30" fmla="*/ 2 w 157"/>
              <a:gd name="T31" fmla="*/ 27 h 108"/>
              <a:gd name="T32" fmla="*/ 2 w 157"/>
              <a:gd name="T33" fmla="*/ 0 h 108"/>
              <a:gd name="T34" fmla="*/ 101 w 157"/>
              <a:gd name="T35" fmla="*/ 0 h 108"/>
              <a:gd name="T36" fmla="*/ 130 w 157"/>
              <a:gd name="T37" fmla="*/ 3 h 108"/>
              <a:gd name="T38" fmla="*/ 146 w 157"/>
              <a:gd name="T39" fmla="*/ 12 h 108"/>
              <a:gd name="T40" fmla="*/ 154 w 157"/>
              <a:gd name="T41" fmla="*/ 28 h 108"/>
              <a:gd name="T42" fmla="*/ 157 w 157"/>
              <a:gd name="T43" fmla="*/ 52 h 108"/>
              <a:gd name="T44" fmla="*/ 148 w 157"/>
              <a:gd name="T45" fmla="*/ 92 h 108"/>
              <a:gd name="T46" fmla="*/ 123 w 157"/>
              <a:gd name="T47" fmla="*/ 104 h 108"/>
              <a:gd name="T48" fmla="*/ 120 w 157"/>
              <a:gd name="T49" fmla="*/ 104 h 108"/>
              <a:gd name="T50" fmla="*/ 120 w 157"/>
              <a:gd name="T51" fmla="*/ 104 h 108"/>
              <a:gd name="T52" fmla="*/ 55 w 157"/>
              <a:gd name="T53" fmla="*/ 78 h 108"/>
              <a:gd name="T54" fmla="*/ 55 w 157"/>
              <a:gd name="T55" fmla="*/ 78 h 108"/>
              <a:gd name="T56" fmla="*/ 81 w 157"/>
              <a:gd name="T57" fmla="*/ 71 h 108"/>
              <a:gd name="T58" fmla="*/ 89 w 157"/>
              <a:gd name="T59" fmla="*/ 54 h 108"/>
              <a:gd name="T60" fmla="*/ 81 w 157"/>
              <a:gd name="T61" fmla="*/ 36 h 108"/>
              <a:gd name="T62" fmla="*/ 56 w 157"/>
              <a:gd name="T63" fmla="*/ 29 h 108"/>
              <a:gd name="T64" fmla="*/ 30 w 157"/>
              <a:gd name="T65" fmla="*/ 36 h 108"/>
              <a:gd name="T66" fmla="*/ 22 w 157"/>
              <a:gd name="T67" fmla="*/ 54 h 108"/>
              <a:gd name="T68" fmla="*/ 30 w 157"/>
              <a:gd name="T69" fmla="*/ 71 h 108"/>
              <a:gd name="T70" fmla="*/ 55 w 157"/>
              <a:gd name="T71" fmla="*/ 78 h 108"/>
              <a:gd name="T72" fmla="*/ 55 w 157"/>
              <a:gd name="T73" fmla="*/ 7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 h="108">
                <a:moveTo>
                  <a:pt x="120" y="104"/>
                </a:moveTo>
                <a:lnTo>
                  <a:pt x="120" y="104"/>
                </a:lnTo>
                <a:lnTo>
                  <a:pt x="124" y="71"/>
                </a:lnTo>
                <a:cubicBezTo>
                  <a:pt x="128" y="70"/>
                  <a:pt x="130" y="69"/>
                  <a:pt x="132" y="67"/>
                </a:cubicBezTo>
                <a:cubicBezTo>
                  <a:pt x="134" y="64"/>
                  <a:pt x="135" y="60"/>
                  <a:pt x="135" y="54"/>
                </a:cubicBezTo>
                <a:cubicBezTo>
                  <a:pt x="135" y="46"/>
                  <a:pt x="134" y="40"/>
                  <a:pt x="132" y="36"/>
                </a:cubicBezTo>
                <a:cubicBezTo>
                  <a:pt x="130" y="34"/>
                  <a:pt x="128" y="32"/>
                  <a:pt x="124" y="31"/>
                </a:cubicBezTo>
                <a:cubicBezTo>
                  <a:pt x="122" y="30"/>
                  <a:pt x="117" y="29"/>
                  <a:pt x="111" y="29"/>
                </a:cubicBezTo>
                <a:lnTo>
                  <a:pt x="95" y="29"/>
                </a:lnTo>
                <a:cubicBezTo>
                  <a:pt x="107" y="38"/>
                  <a:pt x="112" y="49"/>
                  <a:pt x="112" y="62"/>
                </a:cubicBezTo>
                <a:cubicBezTo>
                  <a:pt x="112" y="77"/>
                  <a:pt x="106" y="89"/>
                  <a:pt x="94" y="98"/>
                </a:cubicBezTo>
                <a:cubicBezTo>
                  <a:pt x="84" y="104"/>
                  <a:pt x="71" y="108"/>
                  <a:pt x="57" y="108"/>
                </a:cubicBezTo>
                <a:cubicBezTo>
                  <a:pt x="38" y="108"/>
                  <a:pt x="24" y="103"/>
                  <a:pt x="14" y="94"/>
                </a:cubicBezTo>
                <a:cubicBezTo>
                  <a:pt x="4" y="86"/>
                  <a:pt x="0" y="74"/>
                  <a:pt x="0" y="61"/>
                </a:cubicBezTo>
                <a:cubicBezTo>
                  <a:pt x="0" y="48"/>
                  <a:pt x="6" y="36"/>
                  <a:pt x="18" y="27"/>
                </a:cubicBezTo>
                <a:lnTo>
                  <a:pt x="2" y="27"/>
                </a:lnTo>
                <a:lnTo>
                  <a:pt x="2" y="0"/>
                </a:lnTo>
                <a:lnTo>
                  <a:pt x="101" y="0"/>
                </a:lnTo>
                <a:cubicBezTo>
                  <a:pt x="114" y="0"/>
                  <a:pt x="124" y="1"/>
                  <a:pt x="130" y="3"/>
                </a:cubicBezTo>
                <a:cubicBezTo>
                  <a:pt x="137" y="5"/>
                  <a:pt x="142" y="8"/>
                  <a:pt x="146" y="12"/>
                </a:cubicBezTo>
                <a:cubicBezTo>
                  <a:pt x="149" y="16"/>
                  <a:pt x="152" y="21"/>
                  <a:pt x="154" y="28"/>
                </a:cubicBezTo>
                <a:cubicBezTo>
                  <a:pt x="156" y="34"/>
                  <a:pt x="157" y="43"/>
                  <a:pt x="157" y="52"/>
                </a:cubicBezTo>
                <a:cubicBezTo>
                  <a:pt x="157" y="71"/>
                  <a:pt x="154" y="84"/>
                  <a:pt x="148" y="92"/>
                </a:cubicBezTo>
                <a:cubicBezTo>
                  <a:pt x="141" y="100"/>
                  <a:pt x="133" y="104"/>
                  <a:pt x="123" y="104"/>
                </a:cubicBezTo>
                <a:cubicBezTo>
                  <a:pt x="122" y="104"/>
                  <a:pt x="121" y="104"/>
                  <a:pt x="120" y="104"/>
                </a:cubicBezTo>
                <a:lnTo>
                  <a:pt x="120" y="104"/>
                </a:lnTo>
                <a:close/>
                <a:moveTo>
                  <a:pt x="55" y="78"/>
                </a:moveTo>
                <a:lnTo>
                  <a:pt x="55" y="78"/>
                </a:lnTo>
                <a:cubicBezTo>
                  <a:pt x="67" y="78"/>
                  <a:pt x="75" y="76"/>
                  <a:pt x="81" y="71"/>
                </a:cubicBezTo>
                <a:cubicBezTo>
                  <a:pt x="86" y="66"/>
                  <a:pt x="89" y="61"/>
                  <a:pt x="89" y="54"/>
                </a:cubicBezTo>
                <a:cubicBezTo>
                  <a:pt x="89" y="47"/>
                  <a:pt x="86" y="41"/>
                  <a:pt x="81" y="36"/>
                </a:cubicBezTo>
                <a:cubicBezTo>
                  <a:pt x="75" y="31"/>
                  <a:pt x="67" y="29"/>
                  <a:pt x="56" y="29"/>
                </a:cubicBezTo>
                <a:cubicBezTo>
                  <a:pt x="44" y="29"/>
                  <a:pt x="36" y="31"/>
                  <a:pt x="30" y="36"/>
                </a:cubicBezTo>
                <a:cubicBezTo>
                  <a:pt x="25" y="41"/>
                  <a:pt x="22" y="46"/>
                  <a:pt x="22" y="54"/>
                </a:cubicBezTo>
                <a:cubicBezTo>
                  <a:pt x="22" y="61"/>
                  <a:pt x="25" y="66"/>
                  <a:pt x="30" y="71"/>
                </a:cubicBezTo>
                <a:cubicBezTo>
                  <a:pt x="36" y="76"/>
                  <a:pt x="44" y="78"/>
                  <a:pt x="55" y="78"/>
                </a:cubicBezTo>
                <a:lnTo>
                  <a:pt x="55" y="7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40" name="Freeform 38"/>
          <p:cNvSpPr>
            <a:spLocks noEditPoints="1"/>
          </p:cNvSpPr>
          <p:nvPr/>
        </p:nvSpPr>
        <p:spPr bwMode="auto">
          <a:xfrm>
            <a:off x="2035970" y="2872548"/>
            <a:ext cx="130175" cy="117475"/>
          </a:xfrm>
          <a:custGeom>
            <a:avLst/>
            <a:gdLst>
              <a:gd name="T0" fmla="*/ 77 w 115"/>
              <a:gd name="T1" fmla="*/ 31 h 103"/>
              <a:gd name="T2" fmla="*/ 77 w 115"/>
              <a:gd name="T3" fmla="*/ 31 h 103"/>
              <a:gd name="T4" fmla="*/ 82 w 115"/>
              <a:gd name="T5" fmla="*/ 2 h 103"/>
              <a:gd name="T6" fmla="*/ 107 w 115"/>
              <a:gd name="T7" fmla="*/ 19 h 103"/>
              <a:gd name="T8" fmla="*/ 115 w 115"/>
              <a:gd name="T9" fmla="*/ 50 h 103"/>
              <a:gd name="T10" fmla="*/ 96 w 115"/>
              <a:gd name="T11" fmla="*/ 92 h 103"/>
              <a:gd name="T12" fmla="*/ 58 w 115"/>
              <a:gd name="T13" fmla="*/ 103 h 103"/>
              <a:gd name="T14" fmla="*/ 15 w 115"/>
              <a:gd name="T15" fmla="*/ 89 h 103"/>
              <a:gd name="T16" fmla="*/ 0 w 115"/>
              <a:gd name="T17" fmla="*/ 53 h 103"/>
              <a:gd name="T18" fmla="*/ 16 w 115"/>
              <a:gd name="T19" fmla="*/ 14 h 103"/>
              <a:gd name="T20" fmla="*/ 66 w 115"/>
              <a:gd name="T21" fmla="*/ 0 h 103"/>
              <a:gd name="T22" fmla="*/ 66 w 115"/>
              <a:gd name="T23" fmla="*/ 73 h 103"/>
              <a:gd name="T24" fmla="*/ 86 w 115"/>
              <a:gd name="T25" fmla="*/ 66 h 103"/>
              <a:gd name="T26" fmla="*/ 93 w 115"/>
              <a:gd name="T27" fmla="*/ 49 h 103"/>
              <a:gd name="T28" fmla="*/ 89 w 115"/>
              <a:gd name="T29" fmla="*/ 38 h 103"/>
              <a:gd name="T30" fmla="*/ 77 w 115"/>
              <a:gd name="T31" fmla="*/ 31 h 103"/>
              <a:gd name="T32" fmla="*/ 77 w 115"/>
              <a:gd name="T33" fmla="*/ 31 h 103"/>
              <a:gd name="T34" fmla="*/ 48 w 115"/>
              <a:gd name="T35" fmla="*/ 29 h 103"/>
              <a:gd name="T36" fmla="*/ 48 w 115"/>
              <a:gd name="T37" fmla="*/ 29 h 103"/>
              <a:gd name="T38" fmla="*/ 29 w 115"/>
              <a:gd name="T39" fmla="*/ 36 h 103"/>
              <a:gd name="T40" fmla="*/ 22 w 115"/>
              <a:gd name="T41" fmla="*/ 51 h 103"/>
              <a:gd name="T42" fmla="*/ 29 w 115"/>
              <a:gd name="T43" fmla="*/ 67 h 103"/>
              <a:gd name="T44" fmla="*/ 48 w 115"/>
              <a:gd name="T45" fmla="*/ 73 h 103"/>
              <a:gd name="T46" fmla="*/ 48 w 115"/>
              <a:gd name="T47" fmla="*/ 2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103">
                <a:moveTo>
                  <a:pt x="77" y="31"/>
                </a:moveTo>
                <a:lnTo>
                  <a:pt x="77" y="31"/>
                </a:lnTo>
                <a:lnTo>
                  <a:pt x="82" y="2"/>
                </a:lnTo>
                <a:cubicBezTo>
                  <a:pt x="93" y="5"/>
                  <a:pt x="101" y="11"/>
                  <a:pt x="107" y="19"/>
                </a:cubicBezTo>
                <a:cubicBezTo>
                  <a:pt x="112" y="27"/>
                  <a:pt x="115" y="38"/>
                  <a:pt x="115" y="50"/>
                </a:cubicBezTo>
                <a:cubicBezTo>
                  <a:pt x="115" y="69"/>
                  <a:pt x="109" y="83"/>
                  <a:pt x="96" y="92"/>
                </a:cubicBezTo>
                <a:cubicBezTo>
                  <a:pt x="86" y="100"/>
                  <a:pt x="73" y="103"/>
                  <a:pt x="58" y="103"/>
                </a:cubicBezTo>
                <a:cubicBezTo>
                  <a:pt x="40" y="103"/>
                  <a:pt x="25" y="98"/>
                  <a:pt x="15" y="89"/>
                </a:cubicBezTo>
                <a:cubicBezTo>
                  <a:pt x="5" y="79"/>
                  <a:pt x="0" y="67"/>
                  <a:pt x="0" y="53"/>
                </a:cubicBezTo>
                <a:cubicBezTo>
                  <a:pt x="0" y="36"/>
                  <a:pt x="5" y="23"/>
                  <a:pt x="16" y="14"/>
                </a:cubicBezTo>
                <a:cubicBezTo>
                  <a:pt x="27" y="4"/>
                  <a:pt x="43" y="0"/>
                  <a:pt x="66" y="0"/>
                </a:cubicBezTo>
                <a:lnTo>
                  <a:pt x="66" y="73"/>
                </a:lnTo>
                <a:cubicBezTo>
                  <a:pt x="74" y="73"/>
                  <a:pt x="81" y="71"/>
                  <a:pt x="86" y="66"/>
                </a:cubicBezTo>
                <a:cubicBezTo>
                  <a:pt x="91" y="62"/>
                  <a:pt x="93" y="56"/>
                  <a:pt x="93" y="49"/>
                </a:cubicBezTo>
                <a:cubicBezTo>
                  <a:pt x="93" y="45"/>
                  <a:pt x="92" y="41"/>
                  <a:pt x="89" y="38"/>
                </a:cubicBezTo>
                <a:cubicBezTo>
                  <a:pt x="87" y="35"/>
                  <a:pt x="83" y="32"/>
                  <a:pt x="77" y="31"/>
                </a:cubicBezTo>
                <a:lnTo>
                  <a:pt x="77" y="31"/>
                </a:lnTo>
                <a:close/>
                <a:moveTo>
                  <a:pt x="48" y="29"/>
                </a:moveTo>
                <a:lnTo>
                  <a:pt x="48" y="29"/>
                </a:lnTo>
                <a:cubicBezTo>
                  <a:pt x="39" y="29"/>
                  <a:pt x="33" y="31"/>
                  <a:pt x="29" y="36"/>
                </a:cubicBezTo>
                <a:cubicBezTo>
                  <a:pt x="24" y="40"/>
                  <a:pt x="22" y="45"/>
                  <a:pt x="22" y="51"/>
                </a:cubicBezTo>
                <a:cubicBezTo>
                  <a:pt x="22" y="57"/>
                  <a:pt x="24" y="62"/>
                  <a:pt x="29" y="67"/>
                </a:cubicBezTo>
                <a:cubicBezTo>
                  <a:pt x="34" y="71"/>
                  <a:pt x="40" y="73"/>
                  <a:pt x="48" y="73"/>
                </a:cubicBezTo>
                <a:lnTo>
                  <a:pt x="48" y="2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41" name="Freeform 39"/>
          <p:cNvSpPr>
            <a:spLocks/>
          </p:cNvSpPr>
          <p:nvPr/>
        </p:nvSpPr>
        <p:spPr bwMode="auto">
          <a:xfrm>
            <a:off x="2743996" y="5417310"/>
            <a:ext cx="2867911" cy="45719"/>
          </a:xfrm>
          <a:custGeom>
            <a:avLst/>
            <a:gdLst>
              <a:gd name="T0" fmla="*/ 0 w 6587"/>
              <a:gd name="T1" fmla="*/ 0 w 6587"/>
              <a:gd name="T2" fmla="*/ 6587 w 6587"/>
            </a:gdLst>
            <a:ahLst/>
            <a:cxnLst>
              <a:cxn ang="0">
                <a:pos x="T0" y="0"/>
              </a:cxn>
              <a:cxn ang="0">
                <a:pos x="T1" y="0"/>
              </a:cxn>
              <a:cxn ang="0">
                <a:pos x="T2" y="0"/>
              </a:cxn>
            </a:cxnLst>
            <a:rect l="0" t="0" r="r" b="b"/>
            <a:pathLst>
              <a:path w="6587">
                <a:moveTo>
                  <a:pt x="0" y="0"/>
                </a:moveTo>
                <a:lnTo>
                  <a:pt x="0" y="0"/>
                </a:lnTo>
                <a:lnTo>
                  <a:pt x="6587" y="0"/>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grpSp>
        <p:nvGrpSpPr>
          <p:cNvPr id="184" name="Group 183"/>
          <p:cNvGrpSpPr/>
          <p:nvPr/>
        </p:nvGrpSpPr>
        <p:grpSpPr>
          <a:xfrm>
            <a:off x="3120662" y="3801236"/>
            <a:ext cx="142875" cy="658813"/>
            <a:chOff x="1254919" y="3170693"/>
            <a:chExt cx="142875" cy="658813"/>
          </a:xfrm>
          <a:solidFill>
            <a:srgbClr val="0070C0"/>
          </a:solidFill>
        </p:grpSpPr>
        <p:sp>
          <p:nvSpPr>
            <p:cNvPr id="76" name="Freeform 74"/>
            <p:cNvSpPr>
              <a:spLocks/>
            </p:cNvSpPr>
            <p:nvPr/>
          </p:nvSpPr>
          <p:spPr bwMode="auto">
            <a:xfrm>
              <a:off x="1280319" y="3170693"/>
              <a:ext cx="92075" cy="0"/>
            </a:xfrm>
            <a:custGeom>
              <a:avLst/>
              <a:gdLst>
                <a:gd name="T0" fmla="*/ 0 w 81"/>
                <a:gd name="T1" fmla="*/ 0 w 81"/>
                <a:gd name="T2" fmla="*/ 81 w 81"/>
              </a:gdLst>
              <a:ahLst/>
              <a:cxnLst>
                <a:cxn ang="0">
                  <a:pos x="T0" y="0"/>
                </a:cxn>
                <a:cxn ang="0">
                  <a:pos x="T1" y="0"/>
                </a:cxn>
                <a:cxn ang="0">
                  <a:pos x="T2" y="0"/>
                </a:cxn>
              </a:cxnLst>
              <a:rect l="0" t="0" r="r" b="b"/>
              <a:pathLst>
                <a:path w="81">
                  <a:moveTo>
                    <a:pt x="0" y="0"/>
                  </a:moveTo>
                  <a:lnTo>
                    <a:pt x="0" y="0"/>
                  </a:lnTo>
                  <a:lnTo>
                    <a:pt x="81" y="0"/>
                  </a:lnTo>
                </a:path>
              </a:pathLst>
            </a:custGeom>
            <a:grpFill/>
            <a:ln w="14288" cap="flat">
              <a:solidFill>
                <a:srgbClr val="0070C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77" name="Freeform 75"/>
            <p:cNvSpPr>
              <a:spLocks/>
            </p:cNvSpPr>
            <p:nvPr/>
          </p:nvSpPr>
          <p:spPr bwMode="auto">
            <a:xfrm>
              <a:off x="1280319" y="3829505"/>
              <a:ext cx="92075" cy="0"/>
            </a:xfrm>
            <a:custGeom>
              <a:avLst/>
              <a:gdLst>
                <a:gd name="T0" fmla="*/ 0 w 81"/>
                <a:gd name="T1" fmla="*/ 0 w 81"/>
                <a:gd name="T2" fmla="*/ 81 w 81"/>
              </a:gdLst>
              <a:ahLst/>
              <a:cxnLst>
                <a:cxn ang="0">
                  <a:pos x="T0" y="0"/>
                </a:cxn>
                <a:cxn ang="0">
                  <a:pos x="T1" y="0"/>
                </a:cxn>
                <a:cxn ang="0">
                  <a:pos x="T2" y="0"/>
                </a:cxn>
              </a:cxnLst>
              <a:rect l="0" t="0" r="r" b="b"/>
              <a:pathLst>
                <a:path w="81">
                  <a:moveTo>
                    <a:pt x="0" y="0"/>
                  </a:moveTo>
                  <a:lnTo>
                    <a:pt x="0" y="0"/>
                  </a:lnTo>
                  <a:lnTo>
                    <a:pt x="81" y="0"/>
                  </a:lnTo>
                </a:path>
              </a:pathLst>
            </a:custGeom>
            <a:grpFill/>
            <a:ln w="14288" cap="flat">
              <a:solidFill>
                <a:srgbClr val="0070C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78" name="Freeform 76"/>
            <p:cNvSpPr>
              <a:spLocks/>
            </p:cNvSpPr>
            <p:nvPr/>
          </p:nvSpPr>
          <p:spPr bwMode="auto">
            <a:xfrm>
              <a:off x="1326356" y="3170693"/>
              <a:ext cx="0" cy="658813"/>
            </a:xfrm>
            <a:custGeom>
              <a:avLst/>
              <a:gdLst>
                <a:gd name="T0" fmla="*/ 0 h 580"/>
                <a:gd name="T1" fmla="*/ 0 h 580"/>
                <a:gd name="T2" fmla="*/ 580 h 580"/>
              </a:gdLst>
              <a:ahLst/>
              <a:cxnLst>
                <a:cxn ang="0">
                  <a:pos x="0" y="T0"/>
                </a:cxn>
                <a:cxn ang="0">
                  <a:pos x="0" y="T1"/>
                </a:cxn>
                <a:cxn ang="0">
                  <a:pos x="0" y="T2"/>
                </a:cxn>
              </a:cxnLst>
              <a:rect l="0" t="0" r="r" b="b"/>
              <a:pathLst>
                <a:path h="580">
                  <a:moveTo>
                    <a:pt x="0" y="0"/>
                  </a:moveTo>
                  <a:lnTo>
                    <a:pt x="0" y="0"/>
                  </a:lnTo>
                  <a:lnTo>
                    <a:pt x="0" y="580"/>
                  </a:lnTo>
                </a:path>
              </a:pathLst>
            </a:custGeom>
            <a:grpFill/>
            <a:ln w="14288" cap="flat">
              <a:solidFill>
                <a:srgbClr val="0070C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85" name="Freeform 83"/>
            <p:cNvSpPr>
              <a:spLocks/>
            </p:cNvSpPr>
            <p:nvPr/>
          </p:nvSpPr>
          <p:spPr bwMode="auto">
            <a:xfrm>
              <a:off x="1254919" y="3427868"/>
              <a:ext cx="142875" cy="142875"/>
            </a:xfrm>
            <a:custGeom>
              <a:avLst/>
              <a:gdLst>
                <a:gd name="T0" fmla="*/ 0 w 126"/>
                <a:gd name="T1" fmla="*/ 63 h 126"/>
                <a:gd name="T2" fmla="*/ 0 w 126"/>
                <a:gd name="T3" fmla="*/ 63 h 126"/>
                <a:gd name="T4" fmla="*/ 63 w 126"/>
                <a:gd name="T5" fmla="*/ 0 h 126"/>
                <a:gd name="T6" fmla="*/ 126 w 126"/>
                <a:gd name="T7" fmla="*/ 63 h 126"/>
                <a:gd name="T8" fmla="*/ 63 w 126"/>
                <a:gd name="T9" fmla="*/ 126 h 126"/>
                <a:gd name="T10" fmla="*/ 0 w 126"/>
                <a:gd name="T11" fmla="*/ 63 h 126"/>
                <a:gd name="T12" fmla="*/ 0 w 126"/>
                <a:gd name="T13" fmla="*/ 63 h 126"/>
              </a:gdLst>
              <a:ahLst/>
              <a:cxnLst>
                <a:cxn ang="0">
                  <a:pos x="T0" y="T1"/>
                </a:cxn>
                <a:cxn ang="0">
                  <a:pos x="T2" y="T3"/>
                </a:cxn>
                <a:cxn ang="0">
                  <a:pos x="T4" y="T5"/>
                </a:cxn>
                <a:cxn ang="0">
                  <a:pos x="T6" y="T7"/>
                </a:cxn>
                <a:cxn ang="0">
                  <a:pos x="T8" y="T9"/>
                </a:cxn>
                <a:cxn ang="0">
                  <a:pos x="T10" y="T11"/>
                </a:cxn>
                <a:cxn ang="0">
                  <a:pos x="T12" y="T13"/>
                </a:cxn>
              </a:cxnLst>
              <a:rect l="0" t="0" r="r" b="b"/>
              <a:pathLst>
                <a:path w="126" h="126">
                  <a:moveTo>
                    <a:pt x="0" y="63"/>
                  </a:moveTo>
                  <a:lnTo>
                    <a:pt x="0" y="63"/>
                  </a:lnTo>
                  <a:cubicBezTo>
                    <a:pt x="0" y="28"/>
                    <a:pt x="28" y="0"/>
                    <a:pt x="63" y="0"/>
                  </a:cubicBezTo>
                  <a:cubicBezTo>
                    <a:pt x="98" y="0"/>
                    <a:pt x="126" y="28"/>
                    <a:pt x="126" y="63"/>
                  </a:cubicBezTo>
                  <a:cubicBezTo>
                    <a:pt x="126" y="98"/>
                    <a:pt x="98" y="126"/>
                    <a:pt x="63" y="126"/>
                  </a:cubicBezTo>
                  <a:cubicBezTo>
                    <a:pt x="28" y="126"/>
                    <a:pt x="0" y="98"/>
                    <a:pt x="0" y="63"/>
                  </a:cubicBezTo>
                  <a:lnTo>
                    <a:pt x="0" y="63"/>
                  </a:lnTo>
                  <a:close/>
                </a:path>
              </a:pathLst>
            </a:custGeom>
            <a:grpFill/>
            <a:ln w="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86" name="Freeform 84"/>
            <p:cNvSpPr>
              <a:spLocks/>
            </p:cNvSpPr>
            <p:nvPr/>
          </p:nvSpPr>
          <p:spPr bwMode="auto">
            <a:xfrm>
              <a:off x="1254919" y="3427868"/>
              <a:ext cx="142875" cy="142875"/>
            </a:xfrm>
            <a:custGeom>
              <a:avLst/>
              <a:gdLst>
                <a:gd name="T0" fmla="*/ 0 w 126"/>
                <a:gd name="T1" fmla="*/ 63 h 126"/>
                <a:gd name="T2" fmla="*/ 0 w 126"/>
                <a:gd name="T3" fmla="*/ 63 h 126"/>
                <a:gd name="T4" fmla="*/ 63 w 126"/>
                <a:gd name="T5" fmla="*/ 0 h 126"/>
                <a:gd name="T6" fmla="*/ 126 w 126"/>
                <a:gd name="T7" fmla="*/ 63 h 126"/>
                <a:gd name="T8" fmla="*/ 63 w 126"/>
                <a:gd name="T9" fmla="*/ 126 h 126"/>
                <a:gd name="T10" fmla="*/ 0 w 126"/>
                <a:gd name="T11" fmla="*/ 63 h 126"/>
                <a:gd name="T12" fmla="*/ 0 w 126"/>
                <a:gd name="T13" fmla="*/ 63 h 126"/>
              </a:gdLst>
              <a:ahLst/>
              <a:cxnLst>
                <a:cxn ang="0">
                  <a:pos x="T0" y="T1"/>
                </a:cxn>
                <a:cxn ang="0">
                  <a:pos x="T2" y="T3"/>
                </a:cxn>
                <a:cxn ang="0">
                  <a:pos x="T4" y="T5"/>
                </a:cxn>
                <a:cxn ang="0">
                  <a:pos x="T6" y="T7"/>
                </a:cxn>
                <a:cxn ang="0">
                  <a:pos x="T8" y="T9"/>
                </a:cxn>
                <a:cxn ang="0">
                  <a:pos x="T10" y="T11"/>
                </a:cxn>
                <a:cxn ang="0">
                  <a:pos x="T12" y="T13"/>
                </a:cxn>
              </a:cxnLst>
              <a:rect l="0" t="0" r="r" b="b"/>
              <a:pathLst>
                <a:path w="126" h="126">
                  <a:moveTo>
                    <a:pt x="0" y="63"/>
                  </a:moveTo>
                  <a:lnTo>
                    <a:pt x="0" y="63"/>
                  </a:lnTo>
                  <a:cubicBezTo>
                    <a:pt x="0" y="28"/>
                    <a:pt x="28" y="0"/>
                    <a:pt x="63" y="0"/>
                  </a:cubicBezTo>
                  <a:cubicBezTo>
                    <a:pt x="98" y="0"/>
                    <a:pt x="126" y="28"/>
                    <a:pt x="126" y="63"/>
                  </a:cubicBezTo>
                  <a:cubicBezTo>
                    <a:pt x="126" y="98"/>
                    <a:pt x="98" y="126"/>
                    <a:pt x="63" y="126"/>
                  </a:cubicBezTo>
                  <a:cubicBezTo>
                    <a:pt x="28" y="126"/>
                    <a:pt x="0" y="98"/>
                    <a:pt x="0" y="63"/>
                  </a:cubicBezTo>
                  <a:lnTo>
                    <a:pt x="0" y="63"/>
                  </a:lnTo>
                  <a:close/>
                </a:path>
              </a:pathLst>
            </a:custGeom>
            <a:grpFill/>
            <a:ln w="6350" cap="flat">
              <a:solidFill>
                <a:srgbClr val="0070C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grpSp>
      <p:grpSp>
        <p:nvGrpSpPr>
          <p:cNvPr id="183" name="Group 182"/>
          <p:cNvGrpSpPr/>
          <p:nvPr/>
        </p:nvGrpSpPr>
        <p:grpSpPr>
          <a:xfrm>
            <a:off x="4130454" y="2135948"/>
            <a:ext cx="142875" cy="542925"/>
            <a:chOff x="1913731" y="1505405"/>
            <a:chExt cx="142875" cy="542925"/>
          </a:xfrm>
        </p:grpSpPr>
        <p:sp>
          <p:nvSpPr>
            <p:cNvPr id="91" name="Freeform 89"/>
            <p:cNvSpPr>
              <a:spLocks/>
            </p:cNvSpPr>
            <p:nvPr/>
          </p:nvSpPr>
          <p:spPr bwMode="auto">
            <a:xfrm>
              <a:off x="1939131" y="1505405"/>
              <a:ext cx="92075" cy="0"/>
            </a:xfrm>
            <a:custGeom>
              <a:avLst/>
              <a:gdLst>
                <a:gd name="T0" fmla="*/ 0 w 81"/>
                <a:gd name="T1" fmla="*/ 0 w 81"/>
                <a:gd name="T2" fmla="*/ 81 w 81"/>
              </a:gdLst>
              <a:ahLst/>
              <a:cxnLst>
                <a:cxn ang="0">
                  <a:pos x="T0" y="0"/>
                </a:cxn>
                <a:cxn ang="0">
                  <a:pos x="T1" y="0"/>
                </a:cxn>
                <a:cxn ang="0">
                  <a:pos x="T2" y="0"/>
                </a:cxn>
              </a:cxnLst>
              <a:rect l="0" t="0" r="r" b="b"/>
              <a:pathLst>
                <a:path w="81">
                  <a:moveTo>
                    <a:pt x="0" y="0"/>
                  </a:moveTo>
                  <a:lnTo>
                    <a:pt x="0" y="0"/>
                  </a:lnTo>
                  <a:lnTo>
                    <a:pt x="81" y="0"/>
                  </a:lnTo>
                </a:path>
              </a:pathLst>
            </a:custGeom>
            <a:noFill/>
            <a:ln w="142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92" name="Freeform 90"/>
            <p:cNvSpPr>
              <a:spLocks/>
            </p:cNvSpPr>
            <p:nvPr/>
          </p:nvSpPr>
          <p:spPr bwMode="auto">
            <a:xfrm>
              <a:off x="1939131" y="2048330"/>
              <a:ext cx="92075" cy="0"/>
            </a:xfrm>
            <a:custGeom>
              <a:avLst/>
              <a:gdLst>
                <a:gd name="T0" fmla="*/ 0 w 81"/>
                <a:gd name="T1" fmla="*/ 0 w 81"/>
                <a:gd name="T2" fmla="*/ 81 w 81"/>
              </a:gdLst>
              <a:ahLst/>
              <a:cxnLst>
                <a:cxn ang="0">
                  <a:pos x="T0" y="0"/>
                </a:cxn>
                <a:cxn ang="0">
                  <a:pos x="T1" y="0"/>
                </a:cxn>
                <a:cxn ang="0">
                  <a:pos x="T2" y="0"/>
                </a:cxn>
              </a:cxnLst>
              <a:rect l="0" t="0" r="r" b="b"/>
              <a:pathLst>
                <a:path w="81">
                  <a:moveTo>
                    <a:pt x="0" y="0"/>
                  </a:moveTo>
                  <a:lnTo>
                    <a:pt x="0" y="0"/>
                  </a:lnTo>
                  <a:lnTo>
                    <a:pt x="81" y="0"/>
                  </a:lnTo>
                </a:path>
              </a:pathLst>
            </a:custGeom>
            <a:noFill/>
            <a:ln w="142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93" name="Freeform 91"/>
            <p:cNvSpPr>
              <a:spLocks/>
            </p:cNvSpPr>
            <p:nvPr/>
          </p:nvSpPr>
          <p:spPr bwMode="auto">
            <a:xfrm>
              <a:off x="1985169" y="1505405"/>
              <a:ext cx="0" cy="542925"/>
            </a:xfrm>
            <a:custGeom>
              <a:avLst/>
              <a:gdLst>
                <a:gd name="T0" fmla="*/ 0 h 479"/>
                <a:gd name="T1" fmla="*/ 0 h 479"/>
                <a:gd name="T2" fmla="*/ 479 h 479"/>
              </a:gdLst>
              <a:ahLst/>
              <a:cxnLst>
                <a:cxn ang="0">
                  <a:pos x="0" y="T0"/>
                </a:cxn>
                <a:cxn ang="0">
                  <a:pos x="0" y="T1"/>
                </a:cxn>
                <a:cxn ang="0">
                  <a:pos x="0" y="T2"/>
                </a:cxn>
              </a:cxnLst>
              <a:rect l="0" t="0" r="r" b="b"/>
              <a:pathLst>
                <a:path h="479">
                  <a:moveTo>
                    <a:pt x="0" y="0"/>
                  </a:moveTo>
                  <a:lnTo>
                    <a:pt x="0" y="0"/>
                  </a:lnTo>
                  <a:lnTo>
                    <a:pt x="0" y="479"/>
                  </a:lnTo>
                </a:path>
              </a:pathLst>
            </a:custGeom>
            <a:noFill/>
            <a:ln w="142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100" name="Freeform 98"/>
            <p:cNvSpPr>
              <a:spLocks/>
            </p:cNvSpPr>
            <p:nvPr/>
          </p:nvSpPr>
          <p:spPr bwMode="auto">
            <a:xfrm>
              <a:off x="1913731" y="1705430"/>
              <a:ext cx="142875" cy="144463"/>
            </a:xfrm>
            <a:custGeom>
              <a:avLst/>
              <a:gdLst>
                <a:gd name="T0" fmla="*/ 0 w 127"/>
                <a:gd name="T1" fmla="*/ 0 h 127"/>
                <a:gd name="T2" fmla="*/ 0 w 127"/>
                <a:gd name="T3" fmla="*/ 0 h 127"/>
                <a:gd name="T4" fmla="*/ 127 w 127"/>
                <a:gd name="T5" fmla="*/ 0 h 127"/>
                <a:gd name="T6" fmla="*/ 127 w 127"/>
                <a:gd name="T7" fmla="*/ 127 h 127"/>
                <a:gd name="T8" fmla="*/ 0 w 127"/>
                <a:gd name="T9" fmla="*/ 127 h 127"/>
                <a:gd name="T10" fmla="*/ 0 w 127"/>
                <a:gd name="T11" fmla="*/ 0 h 127"/>
              </a:gdLst>
              <a:ahLst/>
              <a:cxnLst>
                <a:cxn ang="0">
                  <a:pos x="T0" y="T1"/>
                </a:cxn>
                <a:cxn ang="0">
                  <a:pos x="T2" y="T3"/>
                </a:cxn>
                <a:cxn ang="0">
                  <a:pos x="T4" y="T5"/>
                </a:cxn>
                <a:cxn ang="0">
                  <a:pos x="T6" y="T7"/>
                </a:cxn>
                <a:cxn ang="0">
                  <a:pos x="T8" y="T9"/>
                </a:cxn>
                <a:cxn ang="0">
                  <a:pos x="T10" y="T11"/>
                </a:cxn>
              </a:cxnLst>
              <a:rect l="0" t="0" r="r" b="b"/>
              <a:pathLst>
                <a:path w="127" h="127">
                  <a:moveTo>
                    <a:pt x="0" y="0"/>
                  </a:moveTo>
                  <a:lnTo>
                    <a:pt x="0" y="0"/>
                  </a:lnTo>
                  <a:lnTo>
                    <a:pt x="127" y="0"/>
                  </a:lnTo>
                  <a:lnTo>
                    <a:pt x="127" y="127"/>
                  </a:lnTo>
                  <a:lnTo>
                    <a:pt x="0" y="127"/>
                  </a:lnTo>
                  <a:lnTo>
                    <a:pt x="0" y="0"/>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101" name="Freeform 99"/>
            <p:cNvSpPr>
              <a:spLocks/>
            </p:cNvSpPr>
            <p:nvPr/>
          </p:nvSpPr>
          <p:spPr bwMode="auto">
            <a:xfrm>
              <a:off x="1913731" y="1705430"/>
              <a:ext cx="142875" cy="144463"/>
            </a:xfrm>
            <a:custGeom>
              <a:avLst/>
              <a:gdLst>
                <a:gd name="T0" fmla="*/ 0 w 127"/>
                <a:gd name="T1" fmla="*/ 0 h 127"/>
                <a:gd name="T2" fmla="*/ 0 w 127"/>
                <a:gd name="T3" fmla="*/ 0 h 127"/>
                <a:gd name="T4" fmla="*/ 127 w 127"/>
                <a:gd name="T5" fmla="*/ 0 h 127"/>
                <a:gd name="T6" fmla="*/ 127 w 127"/>
                <a:gd name="T7" fmla="*/ 127 h 127"/>
                <a:gd name="T8" fmla="*/ 0 w 127"/>
                <a:gd name="T9" fmla="*/ 127 h 127"/>
                <a:gd name="T10" fmla="*/ 0 w 127"/>
                <a:gd name="T11" fmla="*/ 0 h 127"/>
              </a:gdLst>
              <a:ahLst/>
              <a:cxnLst>
                <a:cxn ang="0">
                  <a:pos x="T0" y="T1"/>
                </a:cxn>
                <a:cxn ang="0">
                  <a:pos x="T2" y="T3"/>
                </a:cxn>
                <a:cxn ang="0">
                  <a:pos x="T4" y="T5"/>
                </a:cxn>
                <a:cxn ang="0">
                  <a:pos x="T6" y="T7"/>
                </a:cxn>
                <a:cxn ang="0">
                  <a:pos x="T8" y="T9"/>
                </a:cxn>
                <a:cxn ang="0">
                  <a:pos x="T10" y="T11"/>
                </a:cxn>
              </a:cxnLst>
              <a:rect l="0" t="0" r="r" b="b"/>
              <a:pathLst>
                <a:path w="127" h="127">
                  <a:moveTo>
                    <a:pt x="0" y="0"/>
                  </a:moveTo>
                  <a:lnTo>
                    <a:pt x="0" y="0"/>
                  </a:lnTo>
                  <a:lnTo>
                    <a:pt x="127" y="0"/>
                  </a:lnTo>
                  <a:lnTo>
                    <a:pt x="127" y="127"/>
                  </a:lnTo>
                  <a:lnTo>
                    <a:pt x="0" y="127"/>
                  </a:lnTo>
                  <a:lnTo>
                    <a:pt x="0" y="0"/>
                  </a:lnTo>
                  <a:close/>
                </a:path>
              </a:pathLst>
            </a:custGeom>
            <a:noFill/>
            <a:ln w="63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grpSp>
      <p:grpSp>
        <p:nvGrpSpPr>
          <p:cNvPr id="182" name="Group 181"/>
          <p:cNvGrpSpPr/>
          <p:nvPr/>
        </p:nvGrpSpPr>
        <p:grpSpPr>
          <a:xfrm>
            <a:off x="5064484" y="1818448"/>
            <a:ext cx="168275" cy="271463"/>
            <a:chOff x="2561431" y="1187905"/>
            <a:chExt cx="168275" cy="271463"/>
          </a:xfrm>
        </p:grpSpPr>
        <p:sp>
          <p:nvSpPr>
            <p:cNvPr id="106" name="Freeform 104"/>
            <p:cNvSpPr>
              <a:spLocks/>
            </p:cNvSpPr>
            <p:nvPr/>
          </p:nvSpPr>
          <p:spPr bwMode="auto">
            <a:xfrm>
              <a:off x="2599531" y="1187905"/>
              <a:ext cx="92075" cy="0"/>
            </a:xfrm>
            <a:custGeom>
              <a:avLst/>
              <a:gdLst>
                <a:gd name="T0" fmla="*/ 0 w 81"/>
                <a:gd name="T1" fmla="*/ 0 w 81"/>
                <a:gd name="T2" fmla="*/ 81 w 81"/>
              </a:gdLst>
              <a:ahLst/>
              <a:cxnLst>
                <a:cxn ang="0">
                  <a:pos x="T0" y="0"/>
                </a:cxn>
                <a:cxn ang="0">
                  <a:pos x="T1" y="0"/>
                </a:cxn>
                <a:cxn ang="0">
                  <a:pos x="T2" y="0"/>
                </a:cxn>
              </a:cxnLst>
              <a:rect l="0" t="0" r="r" b="b"/>
              <a:pathLst>
                <a:path w="81">
                  <a:moveTo>
                    <a:pt x="0" y="0"/>
                  </a:moveTo>
                  <a:lnTo>
                    <a:pt x="0" y="0"/>
                  </a:lnTo>
                  <a:lnTo>
                    <a:pt x="81" y="0"/>
                  </a:lnTo>
                </a:path>
              </a:pathLst>
            </a:custGeom>
            <a:noFill/>
            <a:ln w="142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107" name="Freeform 105"/>
            <p:cNvSpPr>
              <a:spLocks/>
            </p:cNvSpPr>
            <p:nvPr/>
          </p:nvSpPr>
          <p:spPr bwMode="auto">
            <a:xfrm>
              <a:off x="2599531" y="1459368"/>
              <a:ext cx="92075" cy="0"/>
            </a:xfrm>
            <a:custGeom>
              <a:avLst/>
              <a:gdLst>
                <a:gd name="T0" fmla="*/ 0 w 81"/>
                <a:gd name="T1" fmla="*/ 0 w 81"/>
                <a:gd name="T2" fmla="*/ 81 w 81"/>
              </a:gdLst>
              <a:ahLst/>
              <a:cxnLst>
                <a:cxn ang="0">
                  <a:pos x="T0" y="0"/>
                </a:cxn>
                <a:cxn ang="0">
                  <a:pos x="T1" y="0"/>
                </a:cxn>
                <a:cxn ang="0">
                  <a:pos x="T2" y="0"/>
                </a:cxn>
              </a:cxnLst>
              <a:rect l="0" t="0" r="r" b="b"/>
              <a:pathLst>
                <a:path w="81">
                  <a:moveTo>
                    <a:pt x="0" y="0"/>
                  </a:moveTo>
                  <a:lnTo>
                    <a:pt x="0" y="0"/>
                  </a:lnTo>
                  <a:lnTo>
                    <a:pt x="81" y="0"/>
                  </a:lnTo>
                </a:path>
              </a:pathLst>
            </a:custGeom>
            <a:noFill/>
            <a:ln w="142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108" name="Freeform 106"/>
            <p:cNvSpPr>
              <a:spLocks/>
            </p:cNvSpPr>
            <p:nvPr/>
          </p:nvSpPr>
          <p:spPr bwMode="auto">
            <a:xfrm>
              <a:off x="2645569" y="1187905"/>
              <a:ext cx="0" cy="271463"/>
            </a:xfrm>
            <a:custGeom>
              <a:avLst/>
              <a:gdLst>
                <a:gd name="T0" fmla="*/ 0 h 240"/>
                <a:gd name="T1" fmla="*/ 0 h 240"/>
                <a:gd name="T2" fmla="*/ 240 h 240"/>
              </a:gdLst>
              <a:ahLst/>
              <a:cxnLst>
                <a:cxn ang="0">
                  <a:pos x="0" y="T0"/>
                </a:cxn>
                <a:cxn ang="0">
                  <a:pos x="0" y="T1"/>
                </a:cxn>
                <a:cxn ang="0">
                  <a:pos x="0" y="T2"/>
                </a:cxn>
              </a:cxnLst>
              <a:rect l="0" t="0" r="r" b="b"/>
              <a:pathLst>
                <a:path h="240">
                  <a:moveTo>
                    <a:pt x="0" y="0"/>
                  </a:moveTo>
                  <a:lnTo>
                    <a:pt x="0" y="0"/>
                  </a:lnTo>
                  <a:lnTo>
                    <a:pt x="0" y="240"/>
                  </a:lnTo>
                </a:path>
              </a:pathLst>
            </a:custGeom>
            <a:noFill/>
            <a:ln w="14288"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115" name="Freeform 113"/>
            <p:cNvSpPr>
              <a:spLocks/>
            </p:cNvSpPr>
            <p:nvPr/>
          </p:nvSpPr>
          <p:spPr bwMode="auto">
            <a:xfrm>
              <a:off x="2561431" y="1226005"/>
              <a:ext cx="168275" cy="146050"/>
            </a:xfrm>
            <a:custGeom>
              <a:avLst/>
              <a:gdLst>
                <a:gd name="T0" fmla="*/ 74 w 148"/>
                <a:gd name="T1" fmla="*/ 0 h 129"/>
                <a:gd name="T2" fmla="*/ 74 w 148"/>
                <a:gd name="T3" fmla="*/ 0 h 129"/>
                <a:gd name="T4" fmla="*/ 148 w 148"/>
                <a:gd name="T5" fmla="*/ 129 h 129"/>
                <a:gd name="T6" fmla="*/ 0 w 148"/>
                <a:gd name="T7" fmla="*/ 129 h 129"/>
                <a:gd name="T8" fmla="*/ 74 w 148"/>
                <a:gd name="T9" fmla="*/ 0 h 129"/>
              </a:gdLst>
              <a:ahLst/>
              <a:cxnLst>
                <a:cxn ang="0">
                  <a:pos x="T0" y="T1"/>
                </a:cxn>
                <a:cxn ang="0">
                  <a:pos x="T2" y="T3"/>
                </a:cxn>
                <a:cxn ang="0">
                  <a:pos x="T4" y="T5"/>
                </a:cxn>
                <a:cxn ang="0">
                  <a:pos x="T6" y="T7"/>
                </a:cxn>
                <a:cxn ang="0">
                  <a:pos x="T8" y="T9"/>
                </a:cxn>
              </a:cxnLst>
              <a:rect l="0" t="0" r="r" b="b"/>
              <a:pathLst>
                <a:path w="148" h="129">
                  <a:moveTo>
                    <a:pt x="74" y="0"/>
                  </a:moveTo>
                  <a:lnTo>
                    <a:pt x="74" y="0"/>
                  </a:lnTo>
                  <a:lnTo>
                    <a:pt x="148" y="129"/>
                  </a:lnTo>
                  <a:lnTo>
                    <a:pt x="0" y="129"/>
                  </a:lnTo>
                  <a:lnTo>
                    <a:pt x="74" y="0"/>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sp>
          <p:nvSpPr>
            <p:cNvPr id="116" name="Freeform 114"/>
            <p:cNvSpPr>
              <a:spLocks/>
            </p:cNvSpPr>
            <p:nvPr/>
          </p:nvSpPr>
          <p:spPr bwMode="auto">
            <a:xfrm>
              <a:off x="2561431" y="1226005"/>
              <a:ext cx="168275" cy="146050"/>
            </a:xfrm>
            <a:custGeom>
              <a:avLst/>
              <a:gdLst>
                <a:gd name="T0" fmla="*/ 74 w 148"/>
                <a:gd name="T1" fmla="*/ 0 h 129"/>
                <a:gd name="T2" fmla="*/ 74 w 148"/>
                <a:gd name="T3" fmla="*/ 0 h 129"/>
                <a:gd name="T4" fmla="*/ 148 w 148"/>
                <a:gd name="T5" fmla="*/ 129 h 129"/>
                <a:gd name="T6" fmla="*/ 0 w 148"/>
                <a:gd name="T7" fmla="*/ 129 h 129"/>
                <a:gd name="T8" fmla="*/ 74 w 148"/>
                <a:gd name="T9" fmla="*/ 0 h 129"/>
              </a:gdLst>
              <a:ahLst/>
              <a:cxnLst>
                <a:cxn ang="0">
                  <a:pos x="T0" y="T1"/>
                </a:cxn>
                <a:cxn ang="0">
                  <a:pos x="T2" y="T3"/>
                </a:cxn>
                <a:cxn ang="0">
                  <a:pos x="T4" y="T5"/>
                </a:cxn>
                <a:cxn ang="0">
                  <a:pos x="T6" y="T7"/>
                </a:cxn>
                <a:cxn ang="0">
                  <a:pos x="T8" y="T9"/>
                </a:cxn>
              </a:cxnLst>
              <a:rect l="0" t="0" r="r" b="b"/>
              <a:pathLst>
                <a:path w="148" h="129">
                  <a:moveTo>
                    <a:pt x="74" y="0"/>
                  </a:moveTo>
                  <a:lnTo>
                    <a:pt x="74" y="0"/>
                  </a:lnTo>
                  <a:lnTo>
                    <a:pt x="148" y="129"/>
                  </a:lnTo>
                  <a:lnTo>
                    <a:pt x="0" y="129"/>
                  </a:lnTo>
                  <a:lnTo>
                    <a:pt x="74" y="0"/>
                  </a:lnTo>
                  <a:close/>
                </a:path>
              </a:pathLst>
            </a:custGeom>
            <a:noFill/>
            <a:ln w="63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sz="1800" kern="0">
                <a:solidFill>
                  <a:prstClr val="black"/>
                </a:solidFill>
                <a:latin typeface="Calibri"/>
                <a:cs typeface="+mn-cs"/>
              </a:endParaRPr>
            </a:p>
          </p:txBody>
        </p:sp>
      </p:grpSp>
      <p:sp>
        <p:nvSpPr>
          <p:cNvPr id="185" name="TextBox 184"/>
          <p:cNvSpPr txBox="1"/>
          <p:nvPr/>
        </p:nvSpPr>
        <p:spPr>
          <a:xfrm>
            <a:off x="3258278" y="3954731"/>
            <a:ext cx="7327647" cy="461665"/>
          </a:xfrm>
          <a:prstGeom prst="rect">
            <a:avLst/>
          </a:prstGeom>
          <a:noFill/>
        </p:spPr>
        <p:txBody>
          <a:bodyPr wrap="none" rtlCol="0">
            <a:spAutoFit/>
          </a:bodyPr>
          <a:lstStyle/>
          <a:p>
            <a:pPr defTabSz="457200" fontAlgn="auto">
              <a:spcBef>
                <a:spcPts val="0"/>
              </a:spcBef>
              <a:spcAft>
                <a:spcPts val="0"/>
              </a:spcAft>
              <a:defRPr/>
            </a:pPr>
            <a:r>
              <a:rPr lang="en-US" kern="0" dirty="0">
                <a:solidFill>
                  <a:prstClr val="black"/>
                </a:solidFill>
                <a:latin typeface="Calibri"/>
                <a:cs typeface="+mn-cs"/>
              </a:rPr>
              <a:t>taught by lecture, 1</a:t>
            </a:r>
            <a:r>
              <a:rPr lang="en-US" kern="0" baseline="30000" dirty="0">
                <a:solidFill>
                  <a:prstClr val="black"/>
                </a:solidFill>
                <a:latin typeface="Calibri"/>
                <a:cs typeface="+mn-cs"/>
              </a:rPr>
              <a:t>st</a:t>
            </a:r>
            <a:r>
              <a:rPr lang="en-US" kern="0" dirty="0">
                <a:solidFill>
                  <a:prstClr val="black"/>
                </a:solidFill>
                <a:latin typeface="Calibri"/>
                <a:cs typeface="+mn-cs"/>
              </a:rPr>
              <a:t> instructor, 3rd time teaching course</a:t>
            </a:r>
          </a:p>
        </p:txBody>
      </p:sp>
      <p:sp>
        <p:nvSpPr>
          <p:cNvPr id="186" name="TextBox 185"/>
          <p:cNvSpPr txBox="1"/>
          <p:nvPr/>
        </p:nvSpPr>
        <p:spPr>
          <a:xfrm>
            <a:off x="4294112" y="2194958"/>
            <a:ext cx="4424609" cy="461665"/>
          </a:xfrm>
          <a:prstGeom prst="rect">
            <a:avLst/>
          </a:prstGeom>
          <a:noFill/>
        </p:spPr>
        <p:txBody>
          <a:bodyPr wrap="none" rtlCol="0">
            <a:spAutoFit/>
          </a:bodyPr>
          <a:lstStyle/>
          <a:p>
            <a:pPr defTabSz="457200" fontAlgn="auto">
              <a:spcBef>
                <a:spcPts val="0"/>
              </a:spcBef>
              <a:spcAft>
                <a:spcPts val="0"/>
              </a:spcAft>
              <a:defRPr/>
            </a:pPr>
            <a:r>
              <a:rPr lang="en-US" kern="0" dirty="0">
                <a:solidFill>
                  <a:prstClr val="black"/>
                </a:solidFill>
                <a:latin typeface="Calibri"/>
                <a:cs typeface="+mn-cs"/>
              </a:rPr>
              <a:t>practice &amp; feedback, 1</a:t>
            </a:r>
            <a:r>
              <a:rPr lang="en-US" kern="0" baseline="30000" dirty="0">
                <a:solidFill>
                  <a:prstClr val="black"/>
                </a:solidFill>
                <a:latin typeface="Calibri"/>
                <a:cs typeface="+mn-cs"/>
              </a:rPr>
              <a:t>st</a:t>
            </a:r>
            <a:r>
              <a:rPr lang="en-US" kern="0" dirty="0">
                <a:solidFill>
                  <a:prstClr val="black"/>
                </a:solidFill>
                <a:latin typeface="Calibri"/>
                <a:cs typeface="+mn-cs"/>
              </a:rPr>
              <a:t> instructor</a:t>
            </a:r>
          </a:p>
        </p:txBody>
      </p:sp>
      <p:sp>
        <p:nvSpPr>
          <p:cNvPr id="187" name="TextBox 186"/>
          <p:cNvSpPr txBox="1"/>
          <p:nvPr/>
        </p:nvSpPr>
        <p:spPr>
          <a:xfrm>
            <a:off x="5278796" y="1689215"/>
            <a:ext cx="4413388" cy="461665"/>
          </a:xfrm>
          <a:prstGeom prst="rect">
            <a:avLst/>
          </a:prstGeom>
          <a:noFill/>
        </p:spPr>
        <p:txBody>
          <a:bodyPr wrap="none" rtlCol="0">
            <a:spAutoFit/>
          </a:bodyPr>
          <a:lstStyle/>
          <a:p>
            <a:pPr defTabSz="457200" fontAlgn="auto">
              <a:spcBef>
                <a:spcPts val="0"/>
              </a:spcBef>
              <a:spcAft>
                <a:spcPts val="0"/>
              </a:spcAft>
              <a:defRPr/>
            </a:pPr>
            <a:r>
              <a:rPr lang="en-US" kern="0" dirty="0">
                <a:solidFill>
                  <a:prstClr val="black"/>
                </a:solidFill>
                <a:latin typeface="Calibri"/>
                <a:cs typeface="+mn-cs"/>
              </a:rPr>
              <a:t>practice &amp; feedback 2</a:t>
            </a:r>
            <a:r>
              <a:rPr lang="en-US" kern="0" baseline="30000" dirty="0">
                <a:solidFill>
                  <a:prstClr val="black"/>
                </a:solidFill>
                <a:latin typeface="Calibri"/>
                <a:cs typeface="+mn-cs"/>
              </a:rPr>
              <a:t>nd</a:t>
            </a:r>
            <a:r>
              <a:rPr lang="en-US" kern="0" dirty="0">
                <a:solidFill>
                  <a:prstClr val="black"/>
                </a:solidFill>
                <a:latin typeface="Calibri"/>
                <a:cs typeface="+mn-cs"/>
              </a:rPr>
              <a:t> instructor</a:t>
            </a:r>
          </a:p>
        </p:txBody>
      </p:sp>
      <p:sp>
        <p:nvSpPr>
          <p:cNvPr id="188" name="TextBox 187"/>
          <p:cNvSpPr txBox="1"/>
          <p:nvPr/>
        </p:nvSpPr>
        <p:spPr>
          <a:xfrm>
            <a:off x="3731491" y="3015228"/>
            <a:ext cx="4503990" cy="461665"/>
          </a:xfrm>
          <a:prstGeom prst="rect">
            <a:avLst/>
          </a:prstGeom>
          <a:noFill/>
        </p:spPr>
        <p:txBody>
          <a:bodyPr wrap="none" rtlCol="0">
            <a:spAutoFit/>
          </a:bodyPr>
          <a:lstStyle/>
          <a:p>
            <a:pPr defTabSz="457200" fontAlgn="auto">
              <a:spcBef>
                <a:spcPts val="0"/>
              </a:spcBef>
              <a:spcAft>
                <a:spcPts val="0"/>
              </a:spcAft>
              <a:defRPr/>
            </a:pPr>
            <a:r>
              <a:rPr lang="en-US" i="1" kern="0" dirty="0">
                <a:solidFill>
                  <a:srgbClr val="0033CC"/>
                </a:solidFill>
                <a:latin typeface="Calibri"/>
                <a:cs typeface="+mn-cs"/>
              </a:rPr>
              <a:t>1 standard deviation improvement</a:t>
            </a:r>
          </a:p>
        </p:txBody>
      </p:sp>
      <p:cxnSp>
        <p:nvCxnSpPr>
          <p:cNvPr id="190" name="Straight Arrow Connector 189"/>
          <p:cNvCxnSpPr/>
          <p:nvPr/>
        </p:nvCxnSpPr>
        <p:spPr>
          <a:xfrm flipH="1">
            <a:off x="3713019" y="2463928"/>
            <a:ext cx="18473" cy="1594483"/>
          </a:xfrm>
          <a:prstGeom prst="straightConnector1">
            <a:avLst/>
          </a:prstGeom>
          <a:ln w="38100">
            <a:solidFill>
              <a:srgbClr val="002060"/>
            </a:solidFill>
            <a:prstDash val="dash"/>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91" name="TextBox 190"/>
          <p:cNvSpPr txBox="1"/>
          <p:nvPr/>
        </p:nvSpPr>
        <p:spPr>
          <a:xfrm>
            <a:off x="2913909" y="5394210"/>
            <a:ext cx="2699778" cy="646331"/>
          </a:xfrm>
          <a:prstGeom prst="rect">
            <a:avLst/>
          </a:prstGeom>
          <a:noFill/>
        </p:spPr>
        <p:txBody>
          <a:bodyPr wrap="none" rtlCol="0">
            <a:spAutoFit/>
          </a:bodyPr>
          <a:lstStyle/>
          <a:p>
            <a:pPr defTabSz="457200" fontAlgn="auto">
              <a:spcBef>
                <a:spcPts val="0"/>
              </a:spcBef>
              <a:spcAft>
                <a:spcPts val="0"/>
              </a:spcAft>
              <a:defRPr/>
            </a:pPr>
            <a:r>
              <a:rPr lang="en-US" sz="1800" kern="0" dirty="0" err="1">
                <a:solidFill>
                  <a:prstClr val="black"/>
                </a:solidFill>
                <a:latin typeface="Calibri"/>
                <a:cs typeface="+mn-cs"/>
              </a:rPr>
              <a:t>Yr</a:t>
            </a:r>
            <a:r>
              <a:rPr lang="en-US" sz="1800" kern="0" dirty="0">
                <a:solidFill>
                  <a:prstClr val="black"/>
                </a:solidFill>
                <a:latin typeface="Calibri"/>
                <a:cs typeface="+mn-cs"/>
              </a:rPr>
              <a:t> 1             </a:t>
            </a:r>
            <a:r>
              <a:rPr lang="en-US" sz="1800" kern="0" dirty="0" err="1">
                <a:solidFill>
                  <a:prstClr val="black"/>
                </a:solidFill>
                <a:latin typeface="Calibri"/>
                <a:cs typeface="+mn-cs"/>
              </a:rPr>
              <a:t>Yr</a:t>
            </a:r>
            <a:r>
              <a:rPr lang="en-US" sz="1800" kern="0" dirty="0">
                <a:solidFill>
                  <a:prstClr val="black"/>
                </a:solidFill>
                <a:latin typeface="Calibri"/>
                <a:cs typeface="+mn-cs"/>
              </a:rPr>
              <a:t> 2              </a:t>
            </a:r>
            <a:r>
              <a:rPr lang="en-US" sz="1800" kern="0" dirty="0" err="1">
                <a:solidFill>
                  <a:prstClr val="black"/>
                </a:solidFill>
                <a:latin typeface="Calibri"/>
                <a:cs typeface="+mn-cs"/>
              </a:rPr>
              <a:t>Yr</a:t>
            </a:r>
            <a:r>
              <a:rPr lang="en-US" sz="1800" kern="0" dirty="0">
                <a:solidFill>
                  <a:prstClr val="black"/>
                </a:solidFill>
                <a:latin typeface="Calibri"/>
                <a:cs typeface="+mn-cs"/>
              </a:rPr>
              <a:t> 3</a:t>
            </a:r>
          </a:p>
          <a:p>
            <a:pPr defTabSz="457200" fontAlgn="auto">
              <a:spcBef>
                <a:spcPts val="0"/>
              </a:spcBef>
              <a:spcAft>
                <a:spcPts val="0"/>
              </a:spcAft>
              <a:defRPr/>
            </a:pPr>
            <a:endParaRPr lang="en-US" sz="1800" kern="0" dirty="0">
              <a:solidFill>
                <a:prstClr val="black"/>
              </a:solidFill>
              <a:latin typeface="Calibri"/>
              <a:cs typeface="+mn-cs"/>
            </a:endParaRPr>
          </a:p>
        </p:txBody>
      </p:sp>
      <p:sp>
        <p:nvSpPr>
          <p:cNvPr id="60" name="TextBox 59"/>
          <p:cNvSpPr txBox="1"/>
          <p:nvPr/>
        </p:nvSpPr>
        <p:spPr>
          <a:xfrm>
            <a:off x="1696718" y="5795136"/>
            <a:ext cx="8798565" cy="830997"/>
          </a:xfrm>
          <a:prstGeom prst="rect">
            <a:avLst/>
          </a:prstGeom>
          <a:noFill/>
          <a:ln>
            <a:solidFill>
              <a:schemeClr val="tx2"/>
            </a:solidFill>
          </a:ln>
        </p:spPr>
        <p:txBody>
          <a:bodyPr wrap="square" rtlCol="0">
            <a:spAutoFit/>
          </a:bodyPr>
          <a:lstStyle/>
          <a:p>
            <a:pPr fontAlgn="auto">
              <a:spcBef>
                <a:spcPts val="0"/>
              </a:spcBef>
              <a:spcAft>
                <a:spcPts val="0"/>
              </a:spcAft>
              <a:defRPr/>
            </a:pPr>
            <a:r>
              <a:rPr lang="en-US" sz="1600" i="1" kern="0" dirty="0">
                <a:solidFill>
                  <a:sysClr val="windowText" lastClr="000000"/>
                </a:solidFill>
                <a:cs typeface="Arial" pitchFamily="34" charset="0"/>
              </a:rPr>
              <a:t>Jones, Madison, Wieman, Transforming a fourth year modern optics course using a deliberate practice framework, Phys Rev ST – Phys Ed Res, V. 11(2), 020108-1-16 (2015) </a:t>
            </a:r>
          </a:p>
        </p:txBody>
      </p:sp>
      <p:sp>
        <p:nvSpPr>
          <p:cNvPr id="2" name="TextBox 1">
            <a:extLst>
              <a:ext uri="{FF2B5EF4-FFF2-40B4-BE49-F238E27FC236}">
                <a16:creationId xmlns:a16="http://schemas.microsoft.com/office/drawing/2014/main" id="{B7526C88-2572-4F82-94D5-F9C21088DEEE}"/>
              </a:ext>
            </a:extLst>
          </p:cNvPr>
          <p:cNvSpPr txBox="1"/>
          <p:nvPr/>
        </p:nvSpPr>
        <p:spPr>
          <a:xfrm>
            <a:off x="3323925" y="4711568"/>
            <a:ext cx="6434775" cy="461665"/>
          </a:xfrm>
          <a:prstGeom prst="rect">
            <a:avLst/>
          </a:prstGeom>
          <a:noFill/>
        </p:spPr>
        <p:txBody>
          <a:bodyPr wrap="none" rtlCol="0">
            <a:spAutoFit/>
          </a:bodyPr>
          <a:lstStyle/>
          <a:p>
            <a:r>
              <a:rPr lang="en-US" dirty="0">
                <a:latin typeface="Comic Sans MS" panose="030F0702030302020204" pitchFamily="66" charset="0"/>
              </a:rPr>
              <a:t>&amp; instructors all greatly prefer to lecturing</a:t>
            </a:r>
          </a:p>
        </p:txBody>
      </p:sp>
    </p:spTree>
    <p:extLst>
      <p:ext uri="{BB962C8B-B14F-4D97-AF65-F5344CB8AC3E}">
        <p14:creationId xmlns:p14="http://schemas.microsoft.com/office/powerpoint/2010/main" val="3547648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750259" y="4762063"/>
            <a:ext cx="8798887" cy="1323439"/>
          </a:xfrm>
          <a:prstGeom prst="rect">
            <a:avLst/>
          </a:prstGeom>
          <a:noFill/>
          <a:ln>
            <a:solidFill>
              <a:schemeClr val="tx1"/>
            </a:solidFill>
          </a:ln>
        </p:spPr>
        <p:txBody>
          <a:bodyPr wrap="square" rtlCol="0">
            <a:spAutoFit/>
          </a:bodyPr>
          <a:lstStyle/>
          <a:p>
            <a:pPr defTabSz="457200" fontAlgn="auto">
              <a:spcBef>
                <a:spcPts val="0"/>
              </a:spcBef>
              <a:spcAft>
                <a:spcPts val="0"/>
              </a:spcAft>
              <a:defRPr/>
            </a:pPr>
            <a:r>
              <a:rPr lang="en-US" sz="2000" dirty="0">
                <a:latin typeface="Verdana"/>
                <a:cs typeface="Arial"/>
              </a:rPr>
              <a:t>Better way–characterize the practices used in teaching a course, extent of use of research-based methods.  5-10 min/course</a:t>
            </a:r>
          </a:p>
          <a:p>
            <a:pPr defTabSz="457200" fontAlgn="auto">
              <a:spcBef>
                <a:spcPts val="0"/>
              </a:spcBef>
              <a:spcAft>
                <a:spcPts val="0"/>
              </a:spcAft>
              <a:defRPr/>
            </a:pPr>
            <a:r>
              <a:rPr lang="en-US" sz="2000" dirty="0">
                <a:latin typeface="Verdana"/>
                <a:cs typeface="Arial"/>
              </a:rPr>
              <a:t>“Teaching Practices Inventory” </a:t>
            </a:r>
            <a:r>
              <a:rPr lang="en-US" sz="2000" dirty="0">
                <a:latin typeface="Calibri" panose="020F0502020204030204" pitchFamily="34" charset="0"/>
                <a:cs typeface="Calibri" panose="020F0502020204030204" pitchFamily="34" charset="0"/>
              </a:rPr>
              <a:t>http://www.cwsei.ubc.ca/resources/TeachingPracticesInventory.htm</a:t>
            </a:r>
          </a:p>
        </p:txBody>
      </p:sp>
      <p:sp>
        <p:nvSpPr>
          <p:cNvPr id="3" name="Rectangle 2"/>
          <p:cNvSpPr/>
          <p:nvPr/>
        </p:nvSpPr>
        <p:spPr>
          <a:xfrm>
            <a:off x="1732841" y="2281589"/>
            <a:ext cx="8726319" cy="2308324"/>
          </a:xfrm>
          <a:prstGeom prst="rect">
            <a:avLst/>
          </a:prstGeom>
        </p:spPr>
        <p:txBody>
          <a:bodyPr wrap="square">
            <a:spAutoFit/>
          </a:bodyPr>
          <a:lstStyle/>
          <a:p>
            <a:pPr defTabSz="457200" fontAlgn="auto">
              <a:spcBef>
                <a:spcPts val="0"/>
              </a:spcBef>
              <a:spcAft>
                <a:spcPts val="0"/>
              </a:spcAft>
              <a:defRPr/>
            </a:pPr>
            <a:r>
              <a:rPr lang="en-US" u="sng" dirty="0">
                <a:latin typeface="Arial"/>
                <a:cs typeface="Arial"/>
              </a:rPr>
              <a:t>Requirements:</a:t>
            </a:r>
          </a:p>
          <a:p>
            <a:pPr marL="457200" indent="-457200" defTabSz="457200" fontAlgn="auto">
              <a:spcBef>
                <a:spcPts val="0"/>
              </a:spcBef>
              <a:spcAft>
                <a:spcPts val="0"/>
              </a:spcAft>
              <a:buFont typeface="+mj-lt"/>
              <a:buAutoNum type="arabicParenR"/>
              <a:defRPr/>
            </a:pPr>
            <a:r>
              <a:rPr lang="en-US" dirty="0">
                <a:latin typeface="Arial"/>
                <a:cs typeface="Arial"/>
              </a:rPr>
              <a:t>measures what leads to most learning</a:t>
            </a:r>
          </a:p>
          <a:p>
            <a:pPr marL="457200" indent="-457200" defTabSz="457200" fontAlgn="auto">
              <a:spcBef>
                <a:spcPts val="0"/>
              </a:spcBef>
              <a:spcAft>
                <a:spcPts val="0"/>
              </a:spcAft>
              <a:buFont typeface="+mj-lt"/>
              <a:buAutoNum type="arabicParenR"/>
              <a:defRPr/>
            </a:pPr>
            <a:r>
              <a:rPr lang="en-US" dirty="0">
                <a:latin typeface="Arial"/>
                <a:cs typeface="Arial"/>
              </a:rPr>
              <a:t>equally valid/fair for use in all courses</a:t>
            </a:r>
          </a:p>
          <a:p>
            <a:pPr marL="457200" indent="-457200" defTabSz="457200" fontAlgn="auto">
              <a:spcBef>
                <a:spcPts val="0"/>
              </a:spcBef>
              <a:spcAft>
                <a:spcPts val="0"/>
              </a:spcAft>
              <a:buFont typeface="+mj-lt"/>
              <a:buAutoNum type="arabicParenR"/>
              <a:defRPr/>
            </a:pPr>
            <a:r>
              <a:rPr lang="en-US" dirty="0">
                <a:latin typeface="Arial"/>
                <a:cs typeface="Arial"/>
              </a:rPr>
              <a:t>actionable-- how to improve, &amp; measures when do</a:t>
            </a:r>
          </a:p>
          <a:p>
            <a:pPr marL="457200" indent="-457200" defTabSz="457200" fontAlgn="auto">
              <a:spcBef>
                <a:spcPts val="0"/>
              </a:spcBef>
              <a:spcAft>
                <a:spcPts val="0"/>
              </a:spcAft>
              <a:buFont typeface="+mj-lt"/>
              <a:buAutoNum type="arabicParenR"/>
              <a:defRPr/>
            </a:pPr>
            <a:r>
              <a:rPr lang="en-US" dirty="0">
                <a:latin typeface="Arial"/>
                <a:cs typeface="Arial"/>
              </a:rPr>
              <a:t>is practical to use routinely</a:t>
            </a:r>
          </a:p>
          <a:p>
            <a:pPr defTabSz="457200" fontAlgn="auto">
              <a:spcBef>
                <a:spcPts val="0"/>
              </a:spcBef>
              <a:spcAft>
                <a:spcPts val="0"/>
              </a:spcAft>
              <a:defRPr/>
            </a:pPr>
            <a:r>
              <a:rPr lang="en-US" dirty="0">
                <a:latin typeface="Arial"/>
                <a:cs typeface="Arial"/>
              </a:rPr>
              <a:t>      </a:t>
            </a:r>
            <a:r>
              <a:rPr lang="en-US" sz="2200" dirty="0">
                <a:latin typeface="Comic Sans MS" panose="030F0702030302020204" pitchFamily="66" charset="0"/>
                <a:cs typeface="Arial"/>
              </a:rPr>
              <a:t>student course evaluations do only #4</a:t>
            </a:r>
          </a:p>
        </p:txBody>
      </p:sp>
      <p:sp>
        <p:nvSpPr>
          <p:cNvPr id="8" name="Rectangle 7"/>
          <p:cNvSpPr/>
          <p:nvPr/>
        </p:nvSpPr>
        <p:spPr>
          <a:xfrm>
            <a:off x="1815697" y="1302548"/>
            <a:ext cx="8441870" cy="830997"/>
          </a:xfrm>
          <a:prstGeom prst="rect">
            <a:avLst/>
          </a:prstGeom>
          <a:ln>
            <a:solidFill>
              <a:schemeClr val="tx1"/>
            </a:solidFill>
          </a:ln>
        </p:spPr>
        <p:txBody>
          <a:bodyPr wrap="square">
            <a:spAutoFit/>
          </a:bodyPr>
          <a:lstStyle/>
          <a:p>
            <a:pPr defTabSz="457200" fontAlgn="auto">
              <a:spcBef>
                <a:spcPts val="0"/>
              </a:spcBef>
              <a:spcAft>
                <a:spcPts val="0"/>
              </a:spcAft>
              <a:defRPr/>
            </a:pPr>
            <a:r>
              <a:rPr lang="en-US" b="1" dirty="0">
                <a:latin typeface="Calibri" panose="020F0502020204030204" pitchFamily="34" charset="0"/>
                <a:cs typeface="Arial"/>
              </a:rPr>
              <a:t>“A better way to evaluate undergraduate science teaching” </a:t>
            </a:r>
            <a:r>
              <a:rPr lang="en-US" dirty="0">
                <a:latin typeface="Calibri" panose="020F0502020204030204" pitchFamily="34" charset="0"/>
                <a:cs typeface="Arial"/>
              </a:rPr>
              <a:t>Change Magazine, Jan-Feb. 2015, Carl Wieman</a:t>
            </a:r>
          </a:p>
        </p:txBody>
      </p:sp>
      <p:sp>
        <p:nvSpPr>
          <p:cNvPr id="4" name="Rectangle 3">
            <a:extLst>
              <a:ext uri="{FF2B5EF4-FFF2-40B4-BE49-F238E27FC236}">
                <a16:creationId xmlns:a16="http://schemas.microsoft.com/office/drawing/2014/main" id="{BCAEA030-D24E-4337-8F8F-00E9471AD01A}"/>
              </a:ext>
            </a:extLst>
          </p:cNvPr>
          <p:cNvSpPr/>
          <p:nvPr/>
        </p:nvSpPr>
        <p:spPr>
          <a:xfrm>
            <a:off x="1732841" y="233790"/>
            <a:ext cx="8726319" cy="954107"/>
          </a:xfrm>
          <a:prstGeom prst="rect">
            <a:avLst/>
          </a:prstGeom>
        </p:spPr>
        <p:txBody>
          <a:bodyPr wrap="square">
            <a:spAutoFit/>
          </a:bodyPr>
          <a:lstStyle/>
          <a:p>
            <a:pPr defTabSz="457200" fontAlgn="auto">
              <a:spcBef>
                <a:spcPts val="0"/>
              </a:spcBef>
              <a:spcAft>
                <a:spcPts val="0"/>
              </a:spcAft>
              <a:defRPr/>
            </a:pPr>
            <a:r>
              <a:rPr lang="en-US" sz="2800" b="1" dirty="0">
                <a:latin typeface="Verdana"/>
                <a:cs typeface="Arial"/>
              </a:rPr>
              <a:t> Necessary 1</a:t>
            </a:r>
            <a:r>
              <a:rPr lang="en-US" sz="2800" b="1" baseline="30000" dirty="0">
                <a:latin typeface="Verdana"/>
                <a:cs typeface="Arial"/>
              </a:rPr>
              <a:t>st</a:t>
            </a:r>
            <a:r>
              <a:rPr lang="en-US" sz="2800" b="1" dirty="0">
                <a:latin typeface="Verdana"/>
                <a:cs typeface="Arial"/>
              </a:rPr>
              <a:t> step-- better evaluation of teaching </a:t>
            </a:r>
            <a:endParaRPr lang="en-US" sz="1800" dirty="0">
              <a:latin typeface="Verdana"/>
              <a:cs typeface="Arial"/>
            </a:endParaRPr>
          </a:p>
        </p:txBody>
      </p:sp>
    </p:spTree>
    <p:extLst>
      <p:ext uri="{BB962C8B-B14F-4D97-AF65-F5344CB8AC3E}">
        <p14:creationId xmlns:p14="http://schemas.microsoft.com/office/powerpoint/2010/main" val="369753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Oval 2"/>
          <p:cNvSpPr>
            <a:spLocks noChangeArrowheads="1"/>
          </p:cNvSpPr>
          <p:nvPr/>
        </p:nvSpPr>
        <p:spPr bwMode="auto">
          <a:xfrm>
            <a:off x="5059730" y="3958523"/>
            <a:ext cx="2302363" cy="1656934"/>
          </a:xfrm>
          <a:prstGeom prst="ellipse">
            <a:avLst/>
          </a:prstGeom>
          <a:solidFill>
            <a:schemeClr val="bg1"/>
          </a:solidFill>
          <a:ln w="9525">
            <a:solidFill>
              <a:schemeClr val="tx1"/>
            </a:solidFill>
            <a:round/>
            <a:headEnd/>
            <a:tailEnd/>
          </a:ln>
        </p:spPr>
        <p:txBody>
          <a:bodyPr wrap="none" anchor="ctr"/>
          <a:lstStyle/>
          <a:p>
            <a:pPr algn="ctr"/>
            <a:r>
              <a:rPr lang="en-US" dirty="0">
                <a:solidFill>
                  <a:srgbClr val="000118"/>
                </a:solidFill>
              </a:rPr>
              <a:t>cognitive</a:t>
            </a:r>
          </a:p>
          <a:p>
            <a:pPr algn="ctr"/>
            <a:r>
              <a:rPr lang="en-US" dirty="0">
                <a:solidFill>
                  <a:srgbClr val="000118"/>
                </a:solidFill>
              </a:rPr>
              <a:t>psychology</a:t>
            </a:r>
          </a:p>
        </p:txBody>
      </p:sp>
      <p:sp>
        <p:nvSpPr>
          <p:cNvPr id="24579" name="Oval 4"/>
          <p:cNvSpPr>
            <a:spLocks noChangeArrowheads="1"/>
          </p:cNvSpPr>
          <p:nvPr/>
        </p:nvSpPr>
        <p:spPr bwMode="auto">
          <a:xfrm>
            <a:off x="7224714" y="1349376"/>
            <a:ext cx="2233465" cy="1675179"/>
          </a:xfrm>
          <a:prstGeom prst="ellipse">
            <a:avLst/>
          </a:prstGeom>
          <a:solidFill>
            <a:schemeClr val="bg1"/>
          </a:solidFill>
          <a:ln w="9525">
            <a:solidFill>
              <a:schemeClr val="tx1"/>
            </a:solidFill>
            <a:round/>
            <a:headEnd/>
            <a:tailEnd/>
          </a:ln>
        </p:spPr>
        <p:txBody>
          <a:bodyPr wrap="none" anchor="ctr"/>
          <a:lstStyle/>
          <a:p>
            <a:pPr algn="ctr"/>
            <a:r>
              <a:rPr lang="en-US" dirty="0">
                <a:solidFill>
                  <a:srgbClr val="000118"/>
                </a:solidFill>
              </a:rPr>
              <a:t>brain</a:t>
            </a:r>
          </a:p>
          <a:p>
            <a:pPr algn="ctr"/>
            <a:r>
              <a:rPr lang="en-US" dirty="0">
                <a:solidFill>
                  <a:srgbClr val="000118"/>
                </a:solidFill>
              </a:rPr>
              <a:t>research</a:t>
            </a:r>
          </a:p>
        </p:txBody>
      </p:sp>
      <p:sp>
        <p:nvSpPr>
          <p:cNvPr id="24580" name="Oval 5"/>
          <p:cNvSpPr>
            <a:spLocks noChangeArrowheads="1"/>
          </p:cNvSpPr>
          <p:nvPr/>
        </p:nvSpPr>
        <p:spPr bwMode="auto">
          <a:xfrm>
            <a:off x="2311328" y="1370014"/>
            <a:ext cx="2490445" cy="1682676"/>
          </a:xfrm>
          <a:prstGeom prst="ellipse">
            <a:avLst/>
          </a:prstGeom>
          <a:solidFill>
            <a:schemeClr val="bg1"/>
          </a:solidFill>
          <a:ln w="9525">
            <a:solidFill>
              <a:schemeClr val="tx1"/>
            </a:solidFill>
            <a:round/>
            <a:headEnd/>
            <a:tailEnd/>
          </a:ln>
        </p:spPr>
        <p:txBody>
          <a:bodyPr wrap="none" anchor="ctr"/>
          <a:lstStyle/>
          <a:p>
            <a:pPr algn="ctr"/>
            <a:r>
              <a:rPr lang="en-US" sz="2000" dirty="0">
                <a:solidFill>
                  <a:srgbClr val="000118"/>
                </a:solidFill>
              </a:rPr>
              <a:t>University</a:t>
            </a:r>
          </a:p>
          <a:p>
            <a:pPr algn="ctr"/>
            <a:r>
              <a:rPr lang="en-US" sz="2000" dirty="0">
                <a:solidFill>
                  <a:srgbClr val="000118"/>
                </a:solidFill>
              </a:rPr>
              <a:t>science &amp; </a:t>
            </a:r>
            <a:r>
              <a:rPr lang="en-US" sz="2000" dirty="0" err="1">
                <a:solidFill>
                  <a:srgbClr val="000118"/>
                </a:solidFill>
              </a:rPr>
              <a:t>eng.</a:t>
            </a:r>
            <a:r>
              <a:rPr lang="en-US" sz="2000" dirty="0">
                <a:solidFill>
                  <a:srgbClr val="000118"/>
                </a:solidFill>
              </a:rPr>
              <a:t> </a:t>
            </a:r>
          </a:p>
          <a:p>
            <a:pPr algn="ctr"/>
            <a:r>
              <a:rPr lang="en-US" sz="2000" dirty="0">
                <a:solidFill>
                  <a:srgbClr val="000118"/>
                </a:solidFill>
              </a:rPr>
              <a:t>classroom</a:t>
            </a:r>
          </a:p>
          <a:p>
            <a:pPr algn="ctr"/>
            <a:r>
              <a:rPr lang="en-US" sz="2000" dirty="0">
                <a:solidFill>
                  <a:srgbClr val="000118"/>
                </a:solidFill>
              </a:rPr>
              <a:t>studies</a:t>
            </a:r>
          </a:p>
        </p:txBody>
      </p:sp>
      <p:pic>
        <p:nvPicPr>
          <p:cNvPr id="24581" name="Picture 6" descr="brain imaging"/>
          <p:cNvPicPr>
            <a:picLocks noChangeAspect="1" noChangeArrowheads="1"/>
          </p:cNvPicPr>
          <p:nvPr/>
        </p:nvPicPr>
        <p:blipFill>
          <a:blip r:embed="rId2" cstate="print"/>
          <a:srcRect/>
          <a:stretch>
            <a:fillRect/>
          </a:stretch>
        </p:blipFill>
        <p:spPr bwMode="auto">
          <a:xfrm>
            <a:off x="8840423" y="2755900"/>
            <a:ext cx="1979612" cy="1727200"/>
          </a:xfrm>
          <a:prstGeom prst="rect">
            <a:avLst/>
          </a:prstGeom>
          <a:noFill/>
          <a:ln w="9525">
            <a:noFill/>
            <a:miter lim="800000"/>
            <a:headEnd/>
            <a:tailEnd/>
          </a:ln>
        </p:spPr>
      </p:pic>
      <p:pic>
        <p:nvPicPr>
          <p:cNvPr id="24582" name="Picture 7" descr="classroom"/>
          <p:cNvPicPr>
            <a:picLocks noChangeAspect="1" noChangeArrowheads="1"/>
          </p:cNvPicPr>
          <p:nvPr/>
        </p:nvPicPr>
        <p:blipFill>
          <a:blip r:embed="rId3" cstate="print"/>
          <a:srcRect/>
          <a:stretch>
            <a:fillRect/>
          </a:stretch>
        </p:blipFill>
        <p:spPr bwMode="auto">
          <a:xfrm>
            <a:off x="949472" y="2854248"/>
            <a:ext cx="2406650" cy="1592262"/>
          </a:xfrm>
          <a:prstGeom prst="rect">
            <a:avLst/>
          </a:prstGeom>
          <a:noFill/>
          <a:ln w="9525">
            <a:noFill/>
            <a:miter lim="800000"/>
            <a:headEnd/>
            <a:tailEnd/>
          </a:ln>
        </p:spPr>
      </p:pic>
      <p:sp>
        <p:nvSpPr>
          <p:cNvPr id="24583" name="AutoShape 8"/>
          <p:cNvSpPr>
            <a:spLocks noChangeArrowheads="1"/>
          </p:cNvSpPr>
          <p:nvPr/>
        </p:nvSpPr>
        <p:spPr bwMode="auto">
          <a:xfrm>
            <a:off x="4890087" y="1775144"/>
            <a:ext cx="2246313" cy="780494"/>
          </a:xfrm>
          <a:prstGeom prst="leftRightArrow">
            <a:avLst>
              <a:gd name="adj1" fmla="val 50000"/>
              <a:gd name="adj2" fmla="val 32907"/>
            </a:avLst>
          </a:prstGeom>
          <a:solidFill>
            <a:schemeClr val="bg1">
              <a:lumMod val="65000"/>
            </a:schemeClr>
          </a:solidFill>
          <a:ln w="9525">
            <a:solidFill>
              <a:schemeClr val="bg2">
                <a:lumMod val="50000"/>
              </a:schemeClr>
            </a:solidFill>
            <a:miter lim="800000"/>
            <a:headEnd/>
            <a:tailEnd/>
          </a:ln>
        </p:spPr>
        <p:txBody>
          <a:bodyPr wrap="none" anchor="ctr"/>
          <a:lstStyle/>
          <a:p>
            <a:endParaRPr lang="en-CA"/>
          </a:p>
        </p:txBody>
      </p:sp>
      <p:sp>
        <p:nvSpPr>
          <p:cNvPr id="24584" name="AutoShape 9"/>
          <p:cNvSpPr>
            <a:spLocks noChangeArrowheads="1"/>
          </p:cNvSpPr>
          <p:nvPr/>
        </p:nvSpPr>
        <p:spPr bwMode="auto">
          <a:xfrm rot="-3730215">
            <a:off x="6643627" y="3102676"/>
            <a:ext cx="1402785" cy="777728"/>
          </a:xfrm>
          <a:prstGeom prst="leftRightArrow">
            <a:avLst>
              <a:gd name="adj1" fmla="val 50000"/>
              <a:gd name="adj2" fmla="val 23465"/>
            </a:avLst>
          </a:prstGeom>
          <a:solidFill>
            <a:schemeClr val="bg1">
              <a:lumMod val="65000"/>
            </a:schemeClr>
          </a:solidFill>
          <a:ln w="9525">
            <a:noFill/>
            <a:miter lim="800000"/>
            <a:headEnd/>
            <a:tailEnd/>
          </a:ln>
        </p:spPr>
        <p:txBody>
          <a:bodyPr wrap="none" anchor="ctr"/>
          <a:lstStyle/>
          <a:p>
            <a:endParaRPr lang="en-CA"/>
          </a:p>
        </p:txBody>
      </p:sp>
      <p:sp>
        <p:nvSpPr>
          <p:cNvPr id="24585" name="AutoShape 10"/>
          <p:cNvSpPr>
            <a:spLocks noChangeArrowheads="1"/>
          </p:cNvSpPr>
          <p:nvPr/>
        </p:nvSpPr>
        <p:spPr bwMode="auto">
          <a:xfrm rot="-7713213">
            <a:off x="3895775" y="2943789"/>
            <a:ext cx="1763713" cy="1379537"/>
          </a:xfrm>
          <a:prstGeom prst="leftRightArrow">
            <a:avLst>
              <a:gd name="adj1" fmla="val 50000"/>
              <a:gd name="adj2" fmla="val 25570"/>
            </a:avLst>
          </a:prstGeom>
          <a:solidFill>
            <a:schemeClr val="accent1"/>
          </a:solidFill>
          <a:ln w="9525">
            <a:solidFill>
              <a:schemeClr val="tx1"/>
            </a:solidFill>
            <a:miter lim="800000"/>
            <a:headEnd/>
            <a:tailEnd/>
          </a:ln>
        </p:spPr>
        <p:txBody>
          <a:bodyPr wrap="none" anchor="ctr"/>
          <a:lstStyle/>
          <a:p>
            <a:endParaRPr lang="en-CA"/>
          </a:p>
        </p:txBody>
      </p:sp>
      <p:sp>
        <p:nvSpPr>
          <p:cNvPr id="24586" name="Text Box 11"/>
          <p:cNvSpPr txBox="1">
            <a:spLocks noChangeArrowheads="1"/>
          </p:cNvSpPr>
          <p:nvPr/>
        </p:nvSpPr>
        <p:spPr bwMode="auto">
          <a:xfrm>
            <a:off x="1067826" y="107831"/>
            <a:ext cx="10286169" cy="1200329"/>
          </a:xfrm>
          <a:prstGeom prst="rect">
            <a:avLst/>
          </a:prstGeom>
          <a:noFill/>
          <a:ln w="9525">
            <a:noFill/>
            <a:miter lim="800000"/>
            <a:headEnd/>
            <a:tailEnd/>
          </a:ln>
        </p:spPr>
        <p:txBody>
          <a:bodyPr wrap="square">
            <a:spAutoFit/>
          </a:bodyPr>
          <a:lstStyle/>
          <a:p>
            <a:pPr algn="ctr"/>
            <a:r>
              <a:rPr lang="en-US" sz="2800" dirty="0"/>
              <a:t>Major advances past 1-2 decades</a:t>
            </a:r>
          </a:p>
          <a:p>
            <a:pPr marL="457200" indent="-457200">
              <a:buFont typeface="Symbol" panose="05050102010706020507" pitchFamily="18" charset="2"/>
              <a:buChar char="Þ"/>
            </a:pPr>
            <a:r>
              <a:rPr lang="en-US" sz="2200" dirty="0">
                <a:sym typeface="Symbol" pitchFamily="18" charset="2"/>
              </a:rPr>
              <a:t>New insights on how to learn &amp; teach complex thinking</a:t>
            </a:r>
          </a:p>
          <a:p>
            <a:r>
              <a:rPr lang="en-US" sz="2200" dirty="0">
                <a:sym typeface="Symbol" pitchFamily="18" charset="2"/>
              </a:rPr>
              <a:t>     </a:t>
            </a:r>
          </a:p>
        </p:txBody>
      </p:sp>
      <p:sp>
        <p:nvSpPr>
          <p:cNvPr id="2" name="TextBox 1"/>
          <p:cNvSpPr txBox="1"/>
          <p:nvPr/>
        </p:nvSpPr>
        <p:spPr>
          <a:xfrm>
            <a:off x="4842062" y="2890839"/>
            <a:ext cx="1051057" cy="461665"/>
          </a:xfrm>
          <a:prstGeom prst="rect">
            <a:avLst/>
          </a:prstGeom>
          <a:noFill/>
        </p:spPr>
        <p:txBody>
          <a:bodyPr wrap="none" rtlCol="0">
            <a:spAutoFit/>
          </a:bodyPr>
          <a:lstStyle/>
          <a:p>
            <a:r>
              <a:rPr lang="en-US" dirty="0"/>
              <a:t>today</a:t>
            </a:r>
          </a:p>
        </p:txBody>
      </p:sp>
      <p:sp>
        <p:nvSpPr>
          <p:cNvPr id="3" name="TextBox 2"/>
          <p:cNvSpPr txBox="1"/>
          <p:nvPr/>
        </p:nvSpPr>
        <p:spPr>
          <a:xfrm>
            <a:off x="6609789" y="5718430"/>
            <a:ext cx="3977564" cy="830997"/>
          </a:xfrm>
          <a:prstGeom prst="rect">
            <a:avLst/>
          </a:prstGeom>
          <a:noFill/>
        </p:spPr>
        <p:txBody>
          <a:bodyPr wrap="none" rtlCol="0">
            <a:spAutoFit/>
          </a:bodyPr>
          <a:lstStyle/>
          <a:p>
            <a:r>
              <a:rPr lang="en-US" dirty="0"/>
              <a:t>Strong arguments for</a:t>
            </a:r>
          </a:p>
          <a:p>
            <a:r>
              <a:rPr lang="en-US" dirty="0"/>
              <a:t>why apply to most fields</a:t>
            </a:r>
          </a:p>
        </p:txBody>
      </p:sp>
      <p:sp>
        <p:nvSpPr>
          <p:cNvPr id="4" name="Right Brace 3"/>
          <p:cNvSpPr/>
          <p:nvPr/>
        </p:nvSpPr>
        <p:spPr>
          <a:xfrm rot="5400000">
            <a:off x="8147819" y="3977042"/>
            <a:ext cx="495793" cy="324612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E26418A0-B7EC-4FE1-8E7F-D97C8C42758A}"/>
              </a:ext>
            </a:extLst>
          </p:cNvPr>
          <p:cNvSpPr txBox="1"/>
          <p:nvPr/>
        </p:nvSpPr>
        <p:spPr>
          <a:xfrm>
            <a:off x="4273522" y="1190161"/>
            <a:ext cx="1830886" cy="769441"/>
          </a:xfrm>
          <a:prstGeom prst="rect">
            <a:avLst/>
          </a:prstGeom>
          <a:noFill/>
        </p:spPr>
        <p:txBody>
          <a:bodyPr wrap="none" rtlCol="0">
            <a:spAutoFit/>
          </a:bodyPr>
          <a:lstStyle/>
          <a:p>
            <a:r>
              <a:rPr lang="en-US" sz="2200" i="1" dirty="0">
                <a:solidFill>
                  <a:srgbClr val="0066CC"/>
                </a:solidFill>
                <a:latin typeface="Calibri" panose="020F0502020204030204" pitchFamily="34" charset="0"/>
                <a:cs typeface="Calibri" panose="020F0502020204030204" pitchFamily="34" charset="0"/>
              </a:rPr>
              <a:t>physicists, bio,</a:t>
            </a:r>
          </a:p>
          <a:p>
            <a:r>
              <a:rPr lang="en-US" sz="2200" i="1" dirty="0">
                <a:solidFill>
                  <a:srgbClr val="0066CC"/>
                </a:solidFill>
                <a:latin typeface="Calibri" panose="020F0502020204030204" pitchFamily="34" charset="0"/>
                <a:cs typeface="Calibri" panose="020F0502020204030204" pitchFamily="34" charset="0"/>
              </a:rPr>
              <a:t>     chemists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Oval 149"/>
          <p:cNvSpPr/>
          <p:nvPr/>
        </p:nvSpPr>
        <p:spPr>
          <a:xfrm>
            <a:off x="2465434" y="2175487"/>
            <a:ext cx="7713468" cy="4662909"/>
          </a:xfrm>
          <a:prstGeom prst="ellipse">
            <a:avLst/>
          </a:prstGeom>
          <a:gradFill flip="none" rotWithShape="1">
            <a:gsLst>
              <a:gs pos="100000">
                <a:schemeClr val="bg1"/>
              </a:gs>
              <a:gs pos="49000">
                <a:srgbClr val="FFEFBF"/>
              </a:gs>
              <a:gs pos="0">
                <a:schemeClr val="accent4">
                  <a:lumMod val="50000"/>
                  <a:lumOff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a:solidFill>
                <a:prstClr val="white"/>
              </a:solidFill>
              <a:latin typeface="Calibri" panose="020F0502020204030204"/>
            </a:endParaRPr>
          </a:p>
        </p:txBody>
      </p:sp>
      <p:sp>
        <p:nvSpPr>
          <p:cNvPr id="143" name="Trapezoid 142"/>
          <p:cNvSpPr/>
          <p:nvPr/>
        </p:nvSpPr>
        <p:spPr>
          <a:xfrm rot="2884343">
            <a:off x="5368065" y="1000986"/>
            <a:ext cx="5427540" cy="2592458"/>
          </a:xfrm>
          <a:prstGeom prst="trapezoid">
            <a:avLst>
              <a:gd name="adj" fmla="val 92996"/>
            </a:avLst>
          </a:prstGeom>
          <a:gradFill>
            <a:gsLst>
              <a:gs pos="41000">
                <a:srgbClr val="EBF4E5"/>
              </a:gs>
              <a:gs pos="0">
                <a:schemeClr val="accent6">
                  <a:lumMod val="28000"/>
                  <a:lumOff val="72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a:solidFill>
                <a:prstClr val="white"/>
              </a:solidFill>
              <a:latin typeface="Calibri" panose="020F0502020204030204"/>
            </a:endParaRPr>
          </a:p>
        </p:txBody>
      </p:sp>
      <p:sp>
        <p:nvSpPr>
          <p:cNvPr id="2" name="Cloud 1"/>
          <p:cNvSpPr/>
          <p:nvPr/>
        </p:nvSpPr>
        <p:spPr>
          <a:xfrm>
            <a:off x="5306567" y="3801459"/>
            <a:ext cx="1970811" cy="1114429"/>
          </a:xfrm>
          <a:prstGeom prst="cloud">
            <a:avLst/>
          </a:prstGeom>
          <a:solidFill>
            <a:srgbClr val="FFEEBD"/>
          </a:solidFill>
          <a:ln>
            <a:solidFill>
              <a:schemeClr val="accent4"/>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defRPr/>
            </a:pPr>
            <a:r>
              <a:rPr lang="en-US" sz="1800" dirty="0">
                <a:solidFill>
                  <a:prstClr val="black"/>
                </a:solidFill>
                <a:latin typeface="Calibri" panose="020F0502020204030204"/>
              </a:rPr>
              <a:t>Predictive Framework</a:t>
            </a:r>
          </a:p>
        </p:txBody>
      </p:sp>
      <p:sp>
        <p:nvSpPr>
          <p:cNvPr id="3" name="TextBox 2"/>
          <p:cNvSpPr txBox="1"/>
          <p:nvPr/>
        </p:nvSpPr>
        <p:spPr>
          <a:xfrm>
            <a:off x="7712505" y="2804737"/>
            <a:ext cx="2582051" cy="1477328"/>
          </a:xfrm>
          <a:prstGeom prst="rect">
            <a:avLst/>
          </a:prstGeom>
          <a:noFill/>
          <a:ln>
            <a:noFill/>
          </a:ln>
        </p:spPr>
        <p:txBody>
          <a:bodyPr wrap="square" rtlCol="0">
            <a:spAutoFit/>
          </a:bodyPr>
          <a:lstStyle/>
          <a:p>
            <a:pPr fontAlgn="auto">
              <a:spcBef>
                <a:spcPts val="0"/>
              </a:spcBef>
              <a:spcAft>
                <a:spcPts val="0"/>
              </a:spcAft>
              <a:defRPr/>
            </a:pPr>
            <a:r>
              <a:rPr lang="en-US" sz="1800" b="1" dirty="0">
                <a:solidFill>
                  <a:prstClr val="black"/>
                </a:solidFill>
                <a:latin typeface="Calibri" panose="020F0502020204030204"/>
              </a:rPr>
              <a:t>Frame problem: </a:t>
            </a:r>
            <a:r>
              <a:rPr lang="en-US" sz="1800" dirty="0">
                <a:solidFill>
                  <a:prstClr val="black"/>
                </a:solidFill>
                <a:latin typeface="Calibri" panose="020F0502020204030204"/>
              </a:rPr>
              <a:t>choose predictive framework(s), related known problems, potential solutions, hypotheses (8)</a:t>
            </a:r>
          </a:p>
        </p:txBody>
      </p:sp>
      <p:sp>
        <p:nvSpPr>
          <p:cNvPr id="4" name="Rounded Rectangle 3"/>
          <p:cNvSpPr/>
          <p:nvPr/>
        </p:nvSpPr>
        <p:spPr>
          <a:xfrm>
            <a:off x="7666114" y="2853839"/>
            <a:ext cx="2561694" cy="1412657"/>
          </a:xfrm>
          <a:prstGeom prst="roundRect">
            <a:avLst>
              <a:gd name="adj" fmla="val 741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a:solidFill>
                <a:prstClr val="white"/>
              </a:solidFill>
              <a:latin typeface="Calibri" panose="020F0502020204030204"/>
            </a:endParaRPr>
          </a:p>
        </p:txBody>
      </p:sp>
      <p:sp>
        <p:nvSpPr>
          <p:cNvPr id="5" name="TextBox 4"/>
          <p:cNvSpPr txBox="1"/>
          <p:nvPr/>
        </p:nvSpPr>
        <p:spPr>
          <a:xfrm>
            <a:off x="2400024" y="3473582"/>
            <a:ext cx="2692057" cy="1200329"/>
          </a:xfrm>
          <a:prstGeom prst="rect">
            <a:avLst/>
          </a:prstGeom>
          <a:noFill/>
          <a:ln>
            <a:noFill/>
          </a:ln>
        </p:spPr>
        <p:txBody>
          <a:bodyPr wrap="square" rtlCol="0">
            <a:spAutoFit/>
          </a:bodyPr>
          <a:lstStyle/>
          <a:p>
            <a:pPr algn="ctr" fontAlgn="auto">
              <a:spcBef>
                <a:spcPts val="0"/>
              </a:spcBef>
              <a:spcAft>
                <a:spcPts val="0"/>
              </a:spcAft>
              <a:defRPr/>
            </a:pPr>
            <a:r>
              <a:rPr lang="en-US" sz="1800" b="1" dirty="0">
                <a:solidFill>
                  <a:prstClr val="black"/>
                </a:solidFill>
                <a:latin typeface="Calibri" panose="020F0502020204030204"/>
              </a:rPr>
              <a:t>Test and refine candidate solution(s): </a:t>
            </a:r>
            <a:r>
              <a:rPr lang="en-US" sz="1800" dirty="0">
                <a:solidFill>
                  <a:prstClr val="black"/>
                </a:solidFill>
                <a:latin typeface="Calibri" panose="020F0502020204030204"/>
              </a:rPr>
              <a:t>meet criteria, match data, assumptions still valid, not fail (7)</a:t>
            </a:r>
          </a:p>
        </p:txBody>
      </p:sp>
      <p:sp>
        <p:nvSpPr>
          <p:cNvPr id="6" name="TextBox 5"/>
          <p:cNvSpPr txBox="1"/>
          <p:nvPr/>
        </p:nvSpPr>
        <p:spPr>
          <a:xfrm>
            <a:off x="5069466" y="2593047"/>
            <a:ext cx="1861061" cy="646331"/>
          </a:xfrm>
          <a:prstGeom prst="rect">
            <a:avLst/>
          </a:prstGeom>
          <a:noFill/>
          <a:ln>
            <a:noFill/>
          </a:ln>
        </p:spPr>
        <p:txBody>
          <a:bodyPr wrap="square" rtlCol="0">
            <a:spAutoFit/>
          </a:bodyPr>
          <a:lstStyle/>
          <a:p>
            <a:pPr algn="ctr" fontAlgn="auto">
              <a:spcBef>
                <a:spcPts val="0"/>
              </a:spcBef>
              <a:spcAft>
                <a:spcPts val="0"/>
              </a:spcAft>
              <a:defRPr/>
            </a:pPr>
            <a:r>
              <a:rPr lang="en-US" sz="1800" b="1" dirty="0">
                <a:solidFill>
                  <a:prstClr val="black"/>
                </a:solidFill>
                <a:latin typeface="Calibri" panose="020F0502020204030204"/>
              </a:rPr>
              <a:t>Delineate goals</a:t>
            </a:r>
            <a:r>
              <a:rPr lang="en-US" sz="1800" dirty="0">
                <a:solidFill>
                  <a:prstClr val="black"/>
                </a:solidFill>
                <a:latin typeface="Calibri" panose="020F0502020204030204"/>
              </a:rPr>
              <a:t>, criteria, scope (1)</a:t>
            </a:r>
          </a:p>
        </p:txBody>
      </p:sp>
      <p:sp>
        <p:nvSpPr>
          <p:cNvPr id="7" name="Rounded Rectangle 6"/>
          <p:cNvSpPr/>
          <p:nvPr/>
        </p:nvSpPr>
        <p:spPr>
          <a:xfrm>
            <a:off x="5122924" y="2600631"/>
            <a:ext cx="1763781" cy="660685"/>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a:solidFill>
                <a:prstClr val="white"/>
              </a:solidFill>
              <a:latin typeface="Calibri" panose="020F0502020204030204"/>
            </a:endParaRPr>
          </a:p>
        </p:txBody>
      </p:sp>
      <p:sp>
        <p:nvSpPr>
          <p:cNvPr id="9" name="TextBox 8"/>
          <p:cNvSpPr txBox="1"/>
          <p:nvPr/>
        </p:nvSpPr>
        <p:spPr>
          <a:xfrm>
            <a:off x="5223600" y="5675592"/>
            <a:ext cx="1849435" cy="646331"/>
          </a:xfrm>
          <a:prstGeom prst="rect">
            <a:avLst/>
          </a:prstGeom>
          <a:noFill/>
          <a:ln>
            <a:noFill/>
          </a:ln>
        </p:spPr>
        <p:txBody>
          <a:bodyPr wrap="square" rtlCol="0">
            <a:spAutoFit/>
          </a:bodyPr>
          <a:lstStyle/>
          <a:p>
            <a:pPr algn="ctr" fontAlgn="auto">
              <a:spcBef>
                <a:spcPts val="0"/>
              </a:spcBef>
              <a:spcAft>
                <a:spcPts val="0"/>
              </a:spcAft>
              <a:defRPr/>
            </a:pPr>
            <a:r>
              <a:rPr lang="en-US" sz="1800" b="1" dirty="0">
                <a:solidFill>
                  <a:prstClr val="black"/>
                </a:solidFill>
                <a:latin typeface="Calibri" panose="020F0502020204030204"/>
              </a:rPr>
              <a:t>Collect and interpret info </a:t>
            </a:r>
            <a:r>
              <a:rPr lang="en-US" sz="1800" dirty="0">
                <a:solidFill>
                  <a:prstClr val="black"/>
                </a:solidFill>
                <a:latin typeface="Calibri" panose="020F0502020204030204"/>
              </a:rPr>
              <a:t>(7)</a:t>
            </a:r>
          </a:p>
        </p:txBody>
      </p:sp>
      <p:sp>
        <p:nvSpPr>
          <p:cNvPr id="10" name="Rounded Rectangle 9"/>
          <p:cNvSpPr/>
          <p:nvPr/>
        </p:nvSpPr>
        <p:spPr>
          <a:xfrm>
            <a:off x="5342720" y="5656768"/>
            <a:ext cx="1616349" cy="71214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a:solidFill>
                <a:prstClr val="white"/>
              </a:solidFill>
              <a:latin typeface="Calibri" panose="020F0502020204030204"/>
            </a:endParaRPr>
          </a:p>
        </p:txBody>
      </p:sp>
      <p:cxnSp>
        <p:nvCxnSpPr>
          <p:cNvPr id="13" name="Curved Connector 12"/>
          <p:cNvCxnSpPr>
            <a:endCxn id="31" idx="2"/>
          </p:cNvCxnSpPr>
          <p:nvPr/>
        </p:nvCxnSpPr>
        <p:spPr>
          <a:xfrm rot="10800000">
            <a:off x="3746053" y="4686535"/>
            <a:ext cx="1589708" cy="1242083"/>
          </a:xfrm>
          <a:prstGeom prst="curvedConnector2">
            <a:avLst/>
          </a:prstGeom>
          <a:ln w="25400">
            <a:headEnd type="none"/>
            <a:tailEnd type="triangle"/>
          </a:ln>
        </p:spPr>
        <p:style>
          <a:lnRef idx="1">
            <a:schemeClr val="dk1"/>
          </a:lnRef>
          <a:fillRef idx="0">
            <a:schemeClr val="dk1"/>
          </a:fillRef>
          <a:effectRef idx="0">
            <a:schemeClr val="dk1"/>
          </a:effectRef>
          <a:fontRef idx="minor">
            <a:schemeClr val="tx1"/>
          </a:fontRef>
        </p:style>
      </p:cxnSp>
      <p:cxnSp>
        <p:nvCxnSpPr>
          <p:cNvPr id="14" name="Curved Connector 13"/>
          <p:cNvCxnSpPr/>
          <p:nvPr/>
        </p:nvCxnSpPr>
        <p:spPr>
          <a:xfrm rot="5400000" flipH="1" flipV="1">
            <a:off x="4146786" y="2489796"/>
            <a:ext cx="563045" cy="1323412"/>
          </a:xfrm>
          <a:prstGeom prst="curvedConnector2">
            <a:avLst/>
          </a:prstGeom>
          <a:ln w="15875">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04227" y="1309685"/>
            <a:ext cx="2132508" cy="646331"/>
          </a:xfrm>
          <a:prstGeom prst="rect">
            <a:avLst/>
          </a:prstGeom>
          <a:noFill/>
          <a:ln>
            <a:noFill/>
          </a:ln>
        </p:spPr>
        <p:txBody>
          <a:bodyPr wrap="square" rtlCol="0">
            <a:spAutoFit/>
          </a:bodyPr>
          <a:lstStyle/>
          <a:p>
            <a:pPr algn="ctr" fontAlgn="auto">
              <a:spcBef>
                <a:spcPts val="0"/>
              </a:spcBef>
              <a:spcAft>
                <a:spcPts val="0"/>
              </a:spcAft>
              <a:defRPr/>
            </a:pPr>
            <a:r>
              <a:rPr lang="en-US" sz="1800" b="1" dirty="0">
                <a:solidFill>
                  <a:prstClr val="black"/>
                </a:solidFill>
                <a:latin typeface="Calibri" panose="020F0502020204030204"/>
              </a:rPr>
              <a:t>Implications + communications </a:t>
            </a:r>
            <a:r>
              <a:rPr lang="en-US" sz="1800" dirty="0">
                <a:solidFill>
                  <a:prstClr val="black"/>
                </a:solidFill>
                <a:latin typeface="Calibri" panose="020F0502020204030204"/>
              </a:rPr>
              <a:t>(3)</a:t>
            </a:r>
          </a:p>
        </p:txBody>
      </p:sp>
      <p:sp>
        <p:nvSpPr>
          <p:cNvPr id="16" name="Rounded Rectangle 15"/>
          <p:cNvSpPr/>
          <p:nvPr/>
        </p:nvSpPr>
        <p:spPr>
          <a:xfrm>
            <a:off x="2936207" y="1320621"/>
            <a:ext cx="2024309" cy="66903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a:solidFill>
                <a:prstClr val="white"/>
              </a:solidFill>
              <a:latin typeface="Calibri" panose="020F0502020204030204"/>
            </a:endParaRPr>
          </a:p>
        </p:txBody>
      </p:sp>
      <p:sp>
        <p:nvSpPr>
          <p:cNvPr id="19" name="TextBox 18"/>
          <p:cNvSpPr txBox="1"/>
          <p:nvPr/>
        </p:nvSpPr>
        <p:spPr>
          <a:xfrm>
            <a:off x="5607746" y="1145870"/>
            <a:ext cx="1374441" cy="646331"/>
          </a:xfrm>
          <a:prstGeom prst="rect">
            <a:avLst/>
          </a:prstGeom>
          <a:noFill/>
          <a:ln>
            <a:noFill/>
          </a:ln>
        </p:spPr>
        <p:txBody>
          <a:bodyPr wrap="square" rtlCol="0">
            <a:spAutoFit/>
          </a:bodyPr>
          <a:lstStyle/>
          <a:p>
            <a:pPr algn="ctr" fontAlgn="auto">
              <a:spcBef>
                <a:spcPts val="0"/>
              </a:spcBef>
              <a:spcAft>
                <a:spcPts val="0"/>
              </a:spcAft>
              <a:defRPr/>
            </a:pPr>
            <a:r>
              <a:rPr lang="en-US" sz="1800" b="1" dirty="0">
                <a:solidFill>
                  <a:prstClr val="black"/>
                </a:solidFill>
                <a:latin typeface="Calibri" panose="020F0502020204030204"/>
              </a:rPr>
              <a:t>Importance and fit </a:t>
            </a:r>
            <a:r>
              <a:rPr lang="en-US" sz="1800" dirty="0">
                <a:solidFill>
                  <a:prstClr val="black"/>
                </a:solidFill>
                <a:latin typeface="Calibri" panose="020F0502020204030204"/>
              </a:rPr>
              <a:t>(2)</a:t>
            </a:r>
          </a:p>
        </p:txBody>
      </p:sp>
      <p:cxnSp>
        <p:nvCxnSpPr>
          <p:cNvPr id="20" name="Curved Connector 193"/>
          <p:cNvCxnSpPr/>
          <p:nvPr/>
        </p:nvCxnSpPr>
        <p:spPr>
          <a:xfrm flipH="1">
            <a:off x="6141849" y="1833568"/>
            <a:ext cx="2793" cy="747739"/>
          </a:xfrm>
          <a:prstGeom prst="straightConnector1">
            <a:avLst/>
          </a:prstGeom>
          <a:ln w="25400">
            <a:miter lim="800000"/>
            <a:headEnd type="triangle"/>
            <a:tailEnd type="triangle"/>
          </a:ln>
        </p:spPr>
        <p:style>
          <a:lnRef idx="1">
            <a:schemeClr val="dk1"/>
          </a:lnRef>
          <a:fillRef idx="0">
            <a:schemeClr val="dk1"/>
          </a:fillRef>
          <a:effectRef idx="0">
            <a:schemeClr val="dk1"/>
          </a:effectRef>
          <a:fontRef idx="minor">
            <a:schemeClr val="tx1"/>
          </a:fontRef>
        </p:style>
      </p:cxnSp>
      <p:cxnSp>
        <p:nvCxnSpPr>
          <p:cNvPr id="21" name="Curved Connector 237"/>
          <p:cNvCxnSpPr>
            <a:endCxn id="16" idx="2"/>
          </p:cNvCxnSpPr>
          <p:nvPr/>
        </p:nvCxnSpPr>
        <p:spPr>
          <a:xfrm flipV="1">
            <a:off x="3644213" y="1989653"/>
            <a:ext cx="304148" cy="1466726"/>
          </a:xfrm>
          <a:prstGeom prst="straightConnector1">
            <a:avLst/>
          </a:prstGeom>
          <a:ln w="25400">
            <a:headEnd type="triangle"/>
            <a:tailEnd type="triangle"/>
          </a:ln>
        </p:spPr>
        <p:style>
          <a:lnRef idx="1">
            <a:schemeClr val="dk1"/>
          </a:lnRef>
          <a:fillRef idx="0">
            <a:schemeClr val="dk1"/>
          </a:fillRef>
          <a:effectRef idx="0">
            <a:schemeClr val="dk1"/>
          </a:effectRef>
          <a:fontRef idx="minor">
            <a:schemeClr val="tx1"/>
          </a:fontRef>
        </p:style>
      </p:cxnSp>
      <p:cxnSp>
        <p:nvCxnSpPr>
          <p:cNvPr id="22" name="Curved Connector 237"/>
          <p:cNvCxnSpPr/>
          <p:nvPr/>
        </p:nvCxnSpPr>
        <p:spPr>
          <a:xfrm flipV="1">
            <a:off x="4981063" y="1556364"/>
            <a:ext cx="647230" cy="93636"/>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a:off x="4959529" y="1835834"/>
            <a:ext cx="972428" cy="750845"/>
          </a:xfrm>
          <a:prstGeom prst="curvedConnector2">
            <a:avLst/>
          </a:prstGeom>
          <a:ln w="12700">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036736" y="3463436"/>
            <a:ext cx="2614467" cy="431098"/>
          </a:xfrm>
          <a:prstGeom prst="straightConnector1">
            <a:avLst/>
          </a:prstGeom>
          <a:ln w="12700">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24001" y="6231514"/>
            <a:ext cx="3487399" cy="584775"/>
          </a:xfrm>
          <a:prstGeom prst="rect">
            <a:avLst/>
          </a:prstGeom>
          <a:noFill/>
        </p:spPr>
        <p:txBody>
          <a:bodyPr wrap="square" rtlCol="0">
            <a:spAutoFit/>
          </a:bodyPr>
          <a:lstStyle/>
          <a:p>
            <a:pPr fontAlgn="auto">
              <a:spcBef>
                <a:spcPts val="0"/>
              </a:spcBef>
              <a:spcAft>
                <a:spcPts val="0"/>
              </a:spcAft>
              <a:defRPr/>
            </a:pPr>
            <a:r>
              <a:rPr lang="en-US" sz="1600" dirty="0">
                <a:solidFill>
                  <a:srgbClr val="0070C0"/>
                </a:solidFill>
                <a:latin typeface="Calibri" panose="020F0502020204030204"/>
              </a:rPr>
              <a:t>Blue arrows are iteration paths.</a:t>
            </a:r>
          </a:p>
          <a:p>
            <a:pPr fontAlgn="auto">
              <a:spcBef>
                <a:spcPts val="0"/>
              </a:spcBef>
              <a:spcAft>
                <a:spcPts val="0"/>
              </a:spcAft>
              <a:defRPr/>
            </a:pPr>
            <a:r>
              <a:rPr lang="en-US" sz="1600" dirty="0">
                <a:solidFill>
                  <a:srgbClr val="0070C0"/>
                </a:solidFill>
                <a:latin typeface="Calibri" panose="020F0502020204030204"/>
              </a:rPr>
              <a:t>Depend on reflection . </a:t>
            </a:r>
          </a:p>
        </p:txBody>
      </p:sp>
      <p:sp>
        <p:nvSpPr>
          <p:cNvPr id="26" name="Arc 25"/>
          <p:cNvSpPr/>
          <p:nvPr/>
        </p:nvSpPr>
        <p:spPr>
          <a:xfrm rot="6161142">
            <a:off x="6994012" y="2384637"/>
            <a:ext cx="738227" cy="1014052"/>
          </a:xfrm>
          <a:prstGeom prst="arc">
            <a:avLst>
              <a:gd name="adj1" fmla="val 19211457"/>
              <a:gd name="adj2" fmla="val 3270070"/>
            </a:avLst>
          </a:prstGeom>
          <a:ln w="12700">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defRPr/>
            </a:pPr>
            <a:endParaRPr lang="en-US" sz="1800">
              <a:solidFill>
                <a:prstClr val="black"/>
              </a:solidFill>
              <a:latin typeface="Calibri" panose="020F0502020204030204"/>
            </a:endParaRPr>
          </a:p>
        </p:txBody>
      </p:sp>
      <p:sp>
        <p:nvSpPr>
          <p:cNvPr id="27" name="Arc 26"/>
          <p:cNvSpPr/>
          <p:nvPr/>
        </p:nvSpPr>
        <p:spPr>
          <a:xfrm rot="14017328">
            <a:off x="7162026" y="5163802"/>
            <a:ext cx="515703" cy="1010240"/>
          </a:xfrm>
          <a:prstGeom prst="arc">
            <a:avLst>
              <a:gd name="adj1" fmla="val 17937053"/>
              <a:gd name="adj2" fmla="val 3964389"/>
            </a:avLst>
          </a:prstGeom>
          <a:ln w="12700">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defRPr/>
            </a:pPr>
            <a:endParaRPr lang="en-US" sz="1800">
              <a:solidFill>
                <a:prstClr val="black"/>
              </a:solidFill>
              <a:latin typeface="Calibri" panose="020F0502020204030204"/>
            </a:endParaRPr>
          </a:p>
        </p:txBody>
      </p:sp>
      <p:sp>
        <p:nvSpPr>
          <p:cNvPr id="28" name="Arc 27"/>
          <p:cNvSpPr/>
          <p:nvPr/>
        </p:nvSpPr>
        <p:spPr>
          <a:xfrm rot="18953178">
            <a:off x="4417837" y="4524708"/>
            <a:ext cx="583740" cy="1755165"/>
          </a:xfrm>
          <a:prstGeom prst="arc">
            <a:avLst>
              <a:gd name="adj1" fmla="val 16508917"/>
              <a:gd name="adj2" fmla="val 4402458"/>
            </a:avLst>
          </a:prstGeom>
          <a:ln w="12700">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defRPr/>
            </a:pPr>
            <a:endParaRPr lang="en-US" sz="1800">
              <a:solidFill>
                <a:prstClr val="black"/>
              </a:solidFill>
              <a:latin typeface="Calibri" panose="020F0502020204030204"/>
            </a:endParaRPr>
          </a:p>
        </p:txBody>
      </p:sp>
      <p:sp>
        <p:nvSpPr>
          <p:cNvPr id="29" name="TextBox 28"/>
          <p:cNvSpPr txBox="1"/>
          <p:nvPr/>
        </p:nvSpPr>
        <p:spPr>
          <a:xfrm>
            <a:off x="2249640" y="45578"/>
            <a:ext cx="8981778" cy="738664"/>
          </a:xfrm>
          <a:prstGeom prst="rect">
            <a:avLst/>
          </a:prstGeom>
          <a:noFill/>
        </p:spPr>
        <p:txBody>
          <a:bodyPr wrap="square" rtlCol="0">
            <a:spAutoFit/>
          </a:bodyPr>
          <a:lstStyle/>
          <a:p>
            <a:pPr fontAlgn="auto">
              <a:spcBef>
                <a:spcPts val="0"/>
              </a:spcBef>
              <a:spcAft>
                <a:spcPts val="0"/>
              </a:spcAft>
              <a:defRPr/>
            </a:pPr>
            <a:r>
              <a:rPr lang="en-US" b="1" u="sng" dirty="0">
                <a:solidFill>
                  <a:prstClr val="black"/>
                </a:solidFill>
                <a:latin typeface="Calibri" panose="020F0502020204030204"/>
              </a:rPr>
              <a:t>Categories of the 29 Science &amp; Engin. Problem Solving Decisions</a:t>
            </a:r>
          </a:p>
          <a:p>
            <a:pPr fontAlgn="auto">
              <a:spcBef>
                <a:spcPts val="0"/>
              </a:spcBef>
              <a:spcAft>
                <a:spcPts val="0"/>
              </a:spcAft>
              <a:defRPr/>
            </a:pPr>
            <a:r>
              <a:rPr lang="en-US" sz="1800" i="1" dirty="0">
                <a:solidFill>
                  <a:prstClr val="black"/>
                </a:solidFill>
                <a:latin typeface="Calibri" panose="020F0502020204030204"/>
              </a:rPr>
              <a:t>(Somewhat time ordered but involve extensive iteration)</a:t>
            </a:r>
          </a:p>
        </p:txBody>
      </p:sp>
      <p:sp>
        <p:nvSpPr>
          <p:cNvPr id="31" name="Rounded Rectangle 30"/>
          <p:cNvSpPr/>
          <p:nvPr/>
        </p:nvSpPr>
        <p:spPr>
          <a:xfrm>
            <a:off x="2465433" y="3479257"/>
            <a:ext cx="2561240" cy="1207276"/>
          </a:xfrm>
          <a:prstGeom prst="roundRect">
            <a:avLst>
              <a:gd name="adj" fmla="val 10412"/>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a:solidFill>
                <a:prstClr val="white"/>
              </a:solidFill>
              <a:latin typeface="Calibri" panose="020F0502020204030204"/>
            </a:endParaRPr>
          </a:p>
        </p:txBody>
      </p:sp>
      <p:sp>
        <p:nvSpPr>
          <p:cNvPr id="67" name="Arc 66"/>
          <p:cNvSpPr/>
          <p:nvPr/>
        </p:nvSpPr>
        <p:spPr>
          <a:xfrm rot="3408281">
            <a:off x="7116846" y="5173156"/>
            <a:ext cx="370651" cy="913444"/>
          </a:xfrm>
          <a:prstGeom prst="arc">
            <a:avLst>
              <a:gd name="adj1" fmla="val 17482316"/>
              <a:gd name="adj2" fmla="val 4800894"/>
            </a:avLst>
          </a:prstGeom>
          <a:ln w="25400">
            <a:tailEnd type="triangle"/>
          </a:ln>
        </p:spPr>
        <p:style>
          <a:lnRef idx="1">
            <a:schemeClr val="dk1"/>
          </a:lnRef>
          <a:fillRef idx="0">
            <a:schemeClr val="dk1"/>
          </a:fillRef>
          <a:effectRef idx="0">
            <a:schemeClr val="dk1"/>
          </a:effectRef>
          <a:fontRef idx="minor">
            <a:schemeClr val="tx1"/>
          </a:fontRef>
        </p:style>
        <p:txBody>
          <a:bodyPr rtlCol="0" anchor="ctr"/>
          <a:lstStyle/>
          <a:p>
            <a:pPr algn="ctr" fontAlgn="auto">
              <a:spcBef>
                <a:spcPts val="0"/>
              </a:spcBef>
              <a:spcAft>
                <a:spcPts val="0"/>
              </a:spcAft>
              <a:defRPr/>
            </a:pPr>
            <a:endParaRPr lang="en-US" sz="1800">
              <a:solidFill>
                <a:prstClr val="black"/>
              </a:solidFill>
              <a:latin typeface="Calibri" panose="020F0502020204030204"/>
            </a:endParaRPr>
          </a:p>
        </p:txBody>
      </p:sp>
      <p:sp>
        <p:nvSpPr>
          <p:cNvPr id="100" name="TextBox 99"/>
          <p:cNvSpPr txBox="1"/>
          <p:nvPr/>
        </p:nvSpPr>
        <p:spPr>
          <a:xfrm>
            <a:off x="7519664" y="4737492"/>
            <a:ext cx="2176928" cy="923330"/>
          </a:xfrm>
          <a:prstGeom prst="rect">
            <a:avLst/>
          </a:prstGeom>
          <a:noFill/>
          <a:ln>
            <a:noFill/>
          </a:ln>
        </p:spPr>
        <p:txBody>
          <a:bodyPr wrap="square" rtlCol="0">
            <a:spAutoFit/>
          </a:bodyPr>
          <a:lstStyle/>
          <a:p>
            <a:pPr algn="ctr" fontAlgn="auto">
              <a:spcBef>
                <a:spcPts val="0"/>
              </a:spcBef>
              <a:spcAft>
                <a:spcPts val="0"/>
              </a:spcAft>
              <a:defRPr/>
            </a:pPr>
            <a:r>
              <a:rPr lang="en-US" sz="1800" b="1" dirty="0">
                <a:solidFill>
                  <a:prstClr val="black"/>
                </a:solidFill>
                <a:latin typeface="Calibri" panose="020F0502020204030204"/>
              </a:rPr>
              <a:t>Plan: </a:t>
            </a:r>
            <a:r>
              <a:rPr lang="en-US" sz="1800" dirty="0">
                <a:solidFill>
                  <a:prstClr val="black"/>
                </a:solidFill>
                <a:latin typeface="Calibri" panose="020F0502020204030204"/>
              </a:rPr>
              <a:t>decompose, simplify, priorities, steps to solve (8)</a:t>
            </a:r>
          </a:p>
        </p:txBody>
      </p:sp>
      <p:sp>
        <p:nvSpPr>
          <p:cNvPr id="107" name="Arc 106"/>
          <p:cNvSpPr/>
          <p:nvPr/>
        </p:nvSpPr>
        <p:spPr>
          <a:xfrm rot="11012841">
            <a:off x="8312793" y="4190100"/>
            <a:ext cx="756802" cy="677344"/>
          </a:xfrm>
          <a:prstGeom prst="arc">
            <a:avLst>
              <a:gd name="adj1" fmla="val 19937718"/>
              <a:gd name="adj2" fmla="val 1890771"/>
            </a:avLst>
          </a:prstGeom>
          <a:ln w="25400">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defRPr/>
            </a:pPr>
            <a:endParaRPr lang="en-US" sz="1800">
              <a:solidFill>
                <a:prstClr val="black"/>
              </a:solidFill>
              <a:latin typeface="Calibri" panose="020F0502020204030204"/>
            </a:endParaRPr>
          </a:p>
        </p:txBody>
      </p:sp>
      <p:sp>
        <p:nvSpPr>
          <p:cNvPr id="108" name="Rounded Rectangle 107"/>
          <p:cNvSpPr/>
          <p:nvPr/>
        </p:nvSpPr>
        <p:spPr>
          <a:xfrm>
            <a:off x="7683886" y="4755600"/>
            <a:ext cx="1815789" cy="881095"/>
          </a:xfrm>
          <a:prstGeom prst="roundRect">
            <a:avLst>
              <a:gd name="adj" fmla="val 1670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a:solidFill>
                <a:prstClr val="white"/>
              </a:solidFill>
              <a:latin typeface="Calibri" panose="020F0502020204030204"/>
            </a:endParaRPr>
          </a:p>
        </p:txBody>
      </p:sp>
      <p:sp>
        <p:nvSpPr>
          <p:cNvPr id="110" name="Arc 109"/>
          <p:cNvSpPr/>
          <p:nvPr/>
        </p:nvSpPr>
        <p:spPr>
          <a:xfrm rot="17576542">
            <a:off x="6816695" y="2596548"/>
            <a:ext cx="636695" cy="1061848"/>
          </a:xfrm>
          <a:prstGeom prst="arc">
            <a:avLst>
              <a:gd name="adj1" fmla="val 18382603"/>
              <a:gd name="adj2" fmla="val 3959461"/>
            </a:avLst>
          </a:prstGeom>
          <a:ln w="25400">
            <a:tailEnd type="triangle"/>
          </a:ln>
        </p:spPr>
        <p:style>
          <a:lnRef idx="1">
            <a:schemeClr val="dk1"/>
          </a:lnRef>
          <a:fillRef idx="0">
            <a:schemeClr val="dk1"/>
          </a:fillRef>
          <a:effectRef idx="0">
            <a:schemeClr val="dk1"/>
          </a:effectRef>
          <a:fontRef idx="minor">
            <a:schemeClr val="tx1"/>
          </a:fontRef>
        </p:style>
        <p:txBody>
          <a:bodyPr rtlCol="0" anchor="ctr"/>
          <a:lstStyle/>
          <a:p>
            <a:pPr algn="ctr" fontAlgn="auto">
              <a:spcBef>
                <a:spcPts val="0"/>
              </a:spcBef>
              <a:spcAft>
                <a:spcPts val="0"/>
              </a:spcAft>
              <a:defRPr/>
            </a:pPr>
            <a:endParaRPr lang="en-US" sz="1800">
              <a:solidFill>
                <a:prstClr val="black"/>
              </a:solidFill>
              <a:latin typeface="Calibri" panose="020F0502020204030204"/>
            </a:endParaRPr>
          </a:p>
        </p:txBody>
      </p:sp>
      <p:sp>
        <p:nvSpPr>
          <p:cNvPr id="111" name="Arc 110"/>
          <p:cNvSpPr/>
          <p:nvPr/>
        </p:nvSpPr>
        <p:spPr>
          <a:xfrm rot="191518">
            <a:off x="8096865" y="4214839"/>
            <a:ext cx="531432" cy="554652"/>
          </a:xfrm>
          <a:prstGeom prst="arc">
            <a:avLst>
              <a:gd name="adj1" fmla="val 18565497"/>
              <a:gd name="adj2" fmla="val 3058454"/>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defRPr/>
            </a:pPr>
            <a:endParaRPr lang="en-US" sz="1800">
              <a:solidFill>
                <a:prstClr val="black"/>
              </a:solidFill>
              <a:latin typeface="Calibri" panose="020F0502020204030204"/>
            </a:endParaRPr>
          </a:p>
        </p:txBody>
      </p:sp>
      <p:cxnSp>
        <p:nvCxnSpPr>
          <p:cNvPr id="114" name="Straight Arrow Connector 113"/>
          <p:cNvCxnSpPr/>
          <p:nvPr/>
        </p:nvCxnSpPr>
        <p:spPr>
          <a:xfrm>
            <a:off x="5007132" y="4323866"/>
            <a:ext cx="2626308" cy="798326"/>
          </a:xfrm>
          <a:prstGeom prst="straightConnector1">
            <a:avLst/>
          </a:prstGeom>
          <a:ln w="12700">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a:endCxn id="3" idx="0"/>
          </p:cNvCxnSpPr>
          <p:nvPr/>
        </p:nvCxnSpPr>
        <p:spPr>
          <a:xfrm>
            <a:off x="4972338" y="1944619"/>
            <a:ext cx="4031192" cy="860118"/>
          </a:xfrm>
          <a:prstGeom prst="curvedConnector2">
            <a:avLst/>
          </a:prstGeom>
          <a:ln w="12700">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6342874" y="3285770"/>
            <a:ext cx="1290566" cy="1718943"/>
          </a:xfrm>
          <a:prstGeom prst="straightConnector1">
            <a:avLst/>
          </a:prstGeom>
          <a:ln w="12700">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6117740" y="3627595"/>
            <a:ext cx="1522011" cy="1981902"/>
          </a:xfrm>
          <a:prstGeom prst="straightConnector1">
            <a:avLst/>
          </a:prstGeom>
          <a:ln w="12700">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5648815" y="1138633"/>
            <a:ext cx="1278960" cy="66903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a:solidFill>
                <a:prstClr val="white"/>
              </a:solidFill>
              <a:latin typeface="Calibri" panose="020F0502020204030204"/>
            </a:endParaRPr>
          </a:p>
        </p:txBody>
      </p:sp>
    </p:spTree>
    <p:extLst>
      <p:ext uri="{BB962C8B-B14F-4D97-AF65-F5344CB8AC3E}">
        <p14:creationId xmlns:p14="http://schemas.microsoft.com/office/powerpoint/2010/main" val="362440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0FFA3-298D-477F-9C53-F73DBFBDA14E}"/>
              </a:ext>
            </a:extLst>
          </p:cNvPr>
          <p:cNvSpPr>
            <a:spLocks noGrp="1"/>
          </p:cNvSpPr>
          <p:nvPr>
            <p:ph type="title"/>
          </p:nvPr>
        </p:nvSpPr>
        <p:spPr>
          <a:xfrm>
            <a:off x="760228" y="53236"/>
            <a:ext cx="10515600" cy="620159"/>
          </a:xfrm>
        </p:spPr>
        <p:txBody>
          <a:bodyPr>
            <a:normAutofit/>
          </a:bodyPr>
          <a:lstStyle/>
          <a:p>
            <a:r>
              <a:rPr lang="en-US" sz="3200" u="sng" dirty="0"/>
              <a:t>Improving measure of prior preparation</a:t>
            </a:r>
          </a:p>
        </p:txBody>
      </p:sp>
      <p:graphicFrame>
        <p:nvGraphicFramePr>
          <p:cNvPr id="6" name="Table 5">
            <a:extLst>
              <a:ext uri="{FF2B5EF4-FFF2-40B4-BE49-F238E27FC236}">
                <a16:creationId xmlns:a16="http://schemas.microsoft.com/office/drawing/2014/main" id="{AD716C49-D6F5-41E3-9EE5-31D6C68A41D8}"/>
              </a:ext>
            </a:extLst>
          </p:cNvPr>
          <p:cNvGraphicFramePr>
            <a:graphicFrameLocks noGrp="1"/>
          </p:cNvGraphicFramePr>
          <p:nvPr/>
        </p:nvGraphicFramePr>
        <p:xfrm>
          <a:off x="1071426" y="2079463"/>
          <a:ext cx="7539174" cy="3094675"/>
        </p:xfrm>
        <a:graphic>
          <a:graphicData uri="http://schemas.openxmlformats.org/drawingml/2006/table">
            <a:tbl>
              <a:tblPr firstRow="1" firstCol="1" bandRow="1">
                <a:tableStyleId>{073A0DAA-6AF3-43AB-8588-CEC1D06C72B9}</a:tableStyleId>
              </a:tblPr>
              <a:tblGrid>
                <a:gridCol w="2513058">
                  <a:extLst>
                    <a:ext uri="{9D8B030D-6E8A-4147-A177-3AD203B41FA5}">
                      <a16:colId xmlns:a16="http://schemas.microsoft.com/office/drawing/2014/main" val="3168204864"/>
                    </a:ext>
                  </a:extLst>
                </a:gridCol>
                <a:gridCol w="2513058">
                  <a:extLst>
                    <a:ext uri="{9D8B030D-6E8A-4147-A177-3AD203B41FA5}">
                      <a16:colId xmlns:a16="http://schemas.microsoft.com/office/drawing/2014/main" val="2543956681"/>
                    </a:ext>
                  </a:extLst>
                </a:gridCol>
                <a:gridCol w="2513058">
                  <a:extLst>
                    <a:ext uri="{9D8B030D-6E8A-4147-A177-3AD203B41FA5}">
                      <a16:colId xmlns:a16="http://schemas.microsoft.com/office/drawing/2014/main" val="1190719059"/>
                    </a:ext>
                  </a:extLst>
                </a:gridCol>
              </a:tblGrid>
              <a:tr h="467784">
                <a:tc>
                  <a:txBody>
                    <a:bodyPr/>
                    <a:lstStyle/>
                    <a:p>
                      <a:pPr marL="0" marR="0">
                        <a:lnSpc>
                          <a:spcPct val="107000"/>
                        </a:lnSpc>
                        <a:spcBef>
                          <a:spcPts val="0"/>
                        </a:spcBef>
                        <a:spcAft>
                          <a:spcPts val="0"/>
                        </a:spcAft>
                      </a:pPr>
                      <a:r>
                        <a:rPr lang="en-US" sz="2800" dirty="0">
                          <a:effectLst/>
                        </a:rPr>
                        <a:t>Phys 41 Exam Grade</a:t>
                      </a:r>
                      <a:endParaRPr lang="en-US"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2800" dirty="0">
                          <a:effectLst/>
                        </a:rPr>
                        <a:t>Model 1</a:t>
                      </a:r>
                      <a:endParaRPr lang="en-US"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2800" dirty="0">
                          <a:effectLst/>
                        </a:rPr>
                        <a:t>Model 2</a:t>
                      </a:r>
                      <a:endParaRPr lang="en-US"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val="1316047901"/>
                  </a:ext>
                </a:extLst>
              </a:tr>
              <a:tr h="228600">
                <a:tc>
                  <a:txBody>
                    <a:bodyPr/>
                    <a:lstStyle/>
                    <a:p>
                      <a:pPr marL="0" marR="0">
                        <a:lnSpc>
                          <a:spcPct val="107000"/>
                        </a:lnSpc>
                        <a:spcBef>
                          <a:spcPts val="0"/>
                        </a:spcBef>
                        <a:spcAft>
                          <a:spcPts val="0"/>
                        </a:spcAft>
                      </a:pPr>
                      <a:r>
                        <a:rPr lang="en-US" sz="2800">
                          <a:effectLst/>
                        </a:rPr>
                        <a:t>SAT Score</a:t>
                      </a:r>
                      <a:endParaRPr lang="en-US" sz="2800">
                        <a:effectLst/>
                        <a:latin typeface="Calibri" panose="020F0502020204030204" pitchFamily="34" charset="0"/>
                        <a:ea typeface="DengXian" panose="02010600030101010101" pitchFamily="2" charset="-122"/>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2800">
                          <a:effectLst/>
                        </a:rPr>
                        <a:t> </a:t>
                      </a:r>
                      <a:endParaRPr lang="en-US" sz="2800">
                        <a:effectLst/>
                        <a:latin typeface="Calibri" panose="020F0502020204030204" pitchFamily="34" charset="0"/>
                        <a:ea typeface="DengXian" panose="02010600030101010101" pitchFamily="2" charset="-122"/>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2800" dirty="0">
                          <a:effectLst/>
                        </a:rPr>
                        <a:t>0.25*** (0.060)</a:t>
                      </a:r>
                      <a:endParaRPr lang="en-US"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val="882098005"/>
                  </a:ext>
                </a:extLst>
              </a:tr>
              <a:tr h="228600">
                <a:tc>
                  <a:txBody>
                    <a:bodyPr/>
                    <a:lstStyle/>
                    <a:p>
                      <a:pPr marL="0" marR="0">
                        <a:lnSpc>
                          <a:spcPct val="107000"/>
                        </a:lnSpc>
                        <a:spcBef>
                          <a:spcPts val="0"/>
                        </a:spcBef>
                        <a:spcAft>
                          <a:spcPts val="0"/>
                        </a:spcAft>
                      </a:pPr>
                      <a:r>
                        <a:rPr lang="en-US" sz="2800">
                          <a:effectLst/>
                        </a:rPr>
                        <a:t>Diagnostic Score</a:t>
                      </a:r>
                      <a:endParaRPr lang="en-US" sz="2800">
                        <a:effectLst/>
                        <a:latin typeface="Calibri" panose="020F0502020204030204" pitchFamily="34" charset="0"/>
                        <a:ea typeface="DengXian" panose="02010600030101010101" pitchFamily="2" charset="-122"/>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2800" dirty="0">
                          <a:effectLst/>
                        </a:rPr>
                        <a:t>0.61*** (0.05)</a:t>
                      </a:r>
                      <a:endParaRPr lang="en-US"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2800">
                          <a:effectLst/>
                        </a:rPr>
                        <a:t>0.40*** (0.068)</a:t>
                      </a:r>
                      <a:endParaRPr lang="en-US" sz="2800">
                        <a:effectLst/>
                        <a:latin typeface="Calibri" panose="020F0502020204030204" pitchFamily="34" charset="0"/>
                        <a:ea typeface="DengXian"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val="2771883242"/>
                  </a:ext>
                </a:extLst>
              </a:tr>
              <a:tr h="228600">
                <a:tc>
                  <a:txBody>
                    <a:bodyPr/>
                    <a:lstStyle/>
                    <a:p>
                      <a:pPr marL="0" marR="0">
                        <a:lnSpc>
                          <a:spcPct val="107000"/>
                        </a:lnSpc>
                        <a:spcBef>
                          <a:spcPts val="0"/>
                        </a:spcBef>
                        <a:spcAft>
                          <a:spcPts val="0"/>
                        </a:spcAft>
                      </a:pPr>
                      <a:r>
                        <a:rPr lang="en-US" sz="2800">
                          <a:effectLst/>
                        </a:rPr>
                        <a:t>FMCE Pre-Score</a:t>
                      </a:r>
                      <a:endParaRPr lang="en-US" sz="2800">
                        <a:effectLst/>
                        <a:latin typeface="Calibri" panose="020F0502020204030204" pitchFamily="34" charset="0"/>
                        <a:ea typeface="DengXian" panose="02010600030101010101" pitchFamily="2" charset="-122"/>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2800">
                          <a:effectLst/>
                        </a:rPr>
                        <a:t> </a:t>
                      </a:r>
                      <a:endParaRPr lang="en-US" sz="2800">
                        <a:effectLst/>
                        <a:latin typeface="Calibri" panose="020F0502020204030204" pitchFamily="34" charset="0"/>
                        <a:ea typeface="DengXian" panose="02010600030101010101" pitchFamily="2" charset="-122"/>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2800">
                          <a:effectLst/>
                        </a:rPr>
                        <a:t>0.18** (0.059)</a:t>
                      </a:r>
                      <a:endParaRPr lang="en-US" sz="2800">
                        <a:effectLst/>
                        <a:latin typeface="Calibri" panose="020F0502020204030204" pitchFamily="34" charset="0"/>
                        <a:ea typeface="DengXian"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val="2345403420"/>
                  </a:ext>
                </a:extLst>
              </a:tr>
              <a:tr h="228600">
                <a:tc>
                  <a:txBody>
                    <a:bodyPr/>
                    <a:lstStyle/>
                    <a:p>
                      <a:pPr marL="0" marR="0">
                        <a:lnSpc>
                          <a:spcPct val="107000"/>
                        </a:lnSpc>
                        <a:spcBef>
                          <a:spcPts val="0"/>
                        </a:spcBef>
                        <a:spcAft>
                          <a:spcPts val="0"/>
                        </a:spcAft>
                      </a:pPr>
                      <a:r>
                        <a:rPr lang="en-US" sz="2800">
                          <a:effectLst/>
                        </a:rPr>
                        <a:t>R-squared</a:t>
                      </a:r>
                      <a:endParaRPr lang="en-US" sz="2800">
                        <a:effectLst/>
                        <a:latin typeface="Calibri" panose="020F0502020204030204" pitchFamily="34" charset="0"/>
                        <a:ea typeface="DengXian" panose="02010600030101010101" pitchFamily="2" charset="-122"/>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2800" dirty="0">
                          <a:effectLst/>
                        </a:rPr>
                        <a:t>0.39</a:t>
                      </a:r>
                      <a:endParaRPr lang="en-US"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2800" dirty="0">
                          <a:effectLst/>
                        </a:rPr>
                        <a:t>0.46</a:t>
                      </a:r>
                      <a:endParaRPr lang="en-US"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val="4220510738"/>
                  </a:ext>
                </a:extLst>
              </a:tr>
            </a:tbl>
          </a:graphicData>
        </a:graphic>
      </p:graphicFrame>
      <p:sp>
        <p:nvSpPr>
          <p:cNvPr id="9" name="Slide Number Placeholder 4">
            <a:extLst>
              <a:ext uri="{FF2B5EF4-FFF2-40B4-BE49-F238E27FC236}">
                <a16:creationId xmlns:a16="http://schemas.microsoft.com/office/drawing/2014/main" id="{5015DEA9-7E04-44F7-9138-FDB2E23BEFD0}"/>
              </a:ext>
            </a:extLst>
          </p:cNvPr>
          <p:cNvSpPr txBox="1">
            <a:spLocks/>
          </p:cNvSpPr>
          <p:nvPr/>
        </p:nvSpPr>
        <p:spPr>
          <a:xfrm>
            <a:off x="8610600" y="6356351"/>
            <a:ext cx="2743200" cy="365125"/>
          </a:xfrm>
          <a:prstGeom prst="rect">
            <a:avLst/>
          </a:prstGeom>
        </p:spPr>
        <p:txBody>
          <a:bodyPr vert="horz" lIns="121920" tIns="60960" rIns="121920" bIns="60960" rtlCol="0" anchor="ctr"/>
          <a:lstStyle>
            <a:defPPr>
              <a:defRPr lang="en-US"/>
            </a:defPPr>
            <a:lvl1pPr algn="r" defTabSz="457200" rtl="0" fontAlgn="base">
              <a:spcBef>
                <a:spcPct val="0"/>
              </a:spcBef>
              <a:spcAft>
                <a:spcPct val="0"/>
              </a:spcAft>
              <a:defRPr sz="900" kern="1200">
                <a:solidFill>
                  <a:schemeClr val="tx1">
                    <a:tint val="75000"/>
                  </a:schemeClr>
                </a:solidFill>
                <a:latin typeface="Source Sans Pro"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Source Sans Pro"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Source Sans Pro"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Source Sans Pro"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Source Sans Pro" charset="0"/>
                <a:ea typeface="MS PGothic" panose="020B0600070205080204" pitchFamily="34" charset="-128"/>
                <a:cs typeface="+mn-cs"/>
              </a:defRPr>
            </a:lvl5pPr>
            <a:lvl6pPr marL="2286000" algn="l" defTabSz="914400" rtl="0" eaLnBrk="1" latinLnBrk="0" hangingPunct="1">
              <a:defRPr kern="1200">
                <a:solidFill>
                  <a:schemeClr val="tx1"/>
                </a:solidFill>
                <a:latin typeface="Source Sans Pro" charset="0"/>
                <a:ea typeface="MS PGothic" panose="020B0600070205080204" pitchFamily="34" charset="-128"/>
                <a:cs typeface="+mn-cs"/>
              </a:defRPr>
            </a:lvl6pPr>
            <a:lvl7pPr marL="2743200" algn="l" defTabSz="914400" rtl="0" eaLnBrk="1" latinLnBrk="0" hangingPunct="1">
              <a:defRPr kern="1200">
                <a:solidFill>
                  <a:schemeClr val="tx1"/>
                </a:solidFill>
                <a:latin typeface="Source Sans Pro" charset="0"/>
                <a:ea typeface="MS PGothic" panose="020B0600070205080204" pitchFamily="34" charset="-128"/>
                <a:cs typeface="+mn-cs"/>
              </a:defRPr>
            </a:lvl7pPr>
            <a:lvl8pPr marL="3200400" algn="l" defTabSz="914400" rtl="0" eaLnBrk="1" latinLnBrk="0" hangingPunct="1">
              <a:defRPr kern="1200">
                <a:solidFill>
                  <a:schemeClr val="tx1"/>
                </a:solidFill>
                <a:latin typeface="Source Sans Pro" charset="0"/>
                <a:ea typeface="MS PGothic" panose="020B0600070205080204" pitchFamily="34" charset="-128"/>
                <a:cs typeface="+mn-cs"/>
              </a:defRPr>
            </a:lvl8pPr>
            <a:lvl9pPr marL="3657600" algn="l" defTabSz="914400" rtl="0" eaLnBrk="1" latinLnBrk="0" hangingPunct="1">
              <a:defRPr kern="1200">
                <a:solidFill>
                  <a:schemeClr val="tx1"/>
                </a:solidFill>
                <a:latin typeface="Source Sans Pro" charset="0"/>
                <a:ea typeface="MS PGothic" panose="020B0600070205080204" pitchFamily="34" charset="-128"/>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1200" b="0" i="0" u="none" strike="noStrike" kern="1200" cap="none" spc="0" normalizeH="0" baseline="0" noProof="0">
                <a:ln>
                  <a:noFill/>
                </a:ln>
                <a:solidFill>
                  <a:prstClr val="black">
                    <a:tint val="75000"/>
                  </a:prstClr>
                </a:solidFill>
                <a:effectLst/>
                <a:uLnTx/>
                <a:uFillTx/>
                <a:latin typeface="Source Sans Pro"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Source Sans Pro" charset="0"/>
              <a:ea typeface="MS PGothic" panose="020B0600070205080204" pitchFamily="34" charset="-128"/>
              <a:cs typeface="+mn-cs"/>
            </a:endParaRPr>
          </a:p>
        </p:txBody>
      </p:sp>
      <p:sp>
        <p:nvSpPr>
          <p:cNvPr id="14" name="TextBox 13">
            <a:extLst>
              <a:ext uri="{FF2B5EF4-FFF2-40B4-BE49-F238E27FC236}">
                <a16:creationId xmlns:a16="http://schemas.microsoft.com/office/drawing/2014/main" id="{7CB7E419-E066-412F-B607-CDDACACB2D22}"/>
              </a:ext>
            </a:extLst>
          </p:cNvPr>
          <p:cNvSpPr txBox="1"/>
          <p:nvPr/>
        </p:nvSpPr>
        <p:spPr>
          <a:xfrm>
            <a:off x="916173" y="594646"/>
            <a:ext cx="1051559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FMCE &amp; math SAT crude measures.</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Created our own diagnostic.  20-30 minutes to complete.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 to advise students on sequence (honors, physics 1, alg. based)</a:t>
            </a:r>
          </a:p>
        </p:txBody>
      </p:sp>
      <p:sp>
        <p:nvSpPr>
          <p:cNvPr id="5" name="TextBox 4">
            <a:extLst>
              <a:ext uri="{FF2B5EF4-FFF2-40B4-BE49-F238E27FC236}">
                <a16:creationId xmlns:a16="http://schemas.microsoft.com/office/drawing/2014/main" id="{A22A8399-2F04-4729-AE54-64BF29CAD5AE}"/>
              </a:ext>
            </a:extLst>
          </p:cNvPr>
          <p:cNvSpPr txBox="1"/>
          <p:nvPr/>
        </p:nvSpPr>
        <p:spPr>
          <a:xfrm>
            <a:off x="760228" y="5402244"/>
            <a:ext cx="911095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25 minute test. Predict 0.4 of variance of grade, who will fail.</a:t>
            </a:r>
          </a:p>
        </p:txBody>
      </p:sp>
    </p:spTree>
    <p:extLst>
      <p:ext uri="{BB962C8B-B14F-4D97-AF65-F5344CB8AC3E}">
        <p14:creationId xmlns:p14="http://schemas.microsoft.com/office/powerpoint/2010/main" val="292885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9752DE-ACB1-42C5-8C6F-E4B796DD0BAE}"/>
              </a:ext>
            </a:extLst>
          </p:cNvPr>
          <p:cNvSpPr txBox="1"/>
          <p:nvPr/>
        </p:nvSpPr>
        <p:spPr>
          <a:xfrm>
            <a:off x="1275036" y="351362"/>
            <a:ext cx="993876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4. Surprisingly strong dependence.  Course starts from 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Is Stanford special?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Did similar analysis for Cornell and Univ. of Colorado</a:t>
            </a:r>
          </a:p>
        </p:txBody>
      </p:sp>
      <p:sp>
        <p:nvSpPr>
          <p:cNvPr id="5" name="TextBox 4">
            <a:extLst>
              <a:ext uri="{FF2B5EF4-FFF2-40B4-BE49-F238E27FC236}">
                <a16:creationId xmlns:a16="http://schemas.microsoft.com/office/drawing/2014/main" id="{649C3255-08D4-4CE6-8D59-DE3FC9ED5FFD}"/>
              </a:ext>
            </a:extLst>
          </p:cNvPr>
          <p:cNvSpPr txBox="1"/>
          <p:nvPr/>
        </p:nvSpPr>
        <p:spPr>
          <a:xfrm>
            <a:off x="2580824" y="1686135"/>
            <a:ext cx="609731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6" name="Table 6">
            <a:extLst>
              <a:ext uri="{FF2B5EF4-FFF2-40B4-BE49-F238E27FC236}">
                <a16:creationId xmlns:a16="http://schemas.microsoft.com/office/drawing/2014/main" id="{D7C71F2D-564E-4FF4-8C3B-374378E39416}"/>
              </a:ext>
            </a:extLst>
          </p:cNvPr>
          <p:cNvGraphicFramePr>
            <a:graphicFrameLocks noGrp="1"/>
          </p:cNvGraphicFramePr>
          <p:nvPr/>
        </p:nvGraphicFramePr>
        <p:xfrm>
          <a:off x="1364645" y="1852844"/>
          <a:ext cx="6340415" cy="4297680"/>
        </p:xfrm>
        <a:graphic>
          <a:graphicData uri="http://schemas.openxmlformats.org/drawingml/2006/table">
            <a:tbl>
              <a:tblPr firstRow="1" bandRow="1">
                <a:tableStyleId>{C083E6E3-FA7D-4D7B-A595-EF9225AFEA82}</a:tableStyleId>
              </a:tblPr>
              <a:tblGrid>
                <a:gridCol w="3606284">
                  <a:extLst>
                    <a:ext uri="{9D8B030D-6E8A-4147-A177-3AD203B41FA5}">
                      <a16:colId xmlns:a16="http://schemas.microsoft.com/office/drawing/2014/main" val="1050413312"/>
                    </a:ext>
                  </a:extLst>
                </a:gridCol>
                <a:gridCol w="1377902">
                  <a:extLst>
                    <a:ext uri="{9D8B030D-6E8A-4147-A177-3AD203B41FA5}">
                      <a16:colId xmlns:a16="http://schemas.microsoft.com/office/drawing/2014/main" val="3443176475"/>
                    </a:ext>
                  </a:extLst>
                </a:gridCol>
                <a:gridCol w="1356229">
                  <a:extLst>
                    <a:ext uri="{9D8B030D-6E8A-4147-A177-3AD203B41FA5}">
                      <a16:colId xmlns:a16="http://schemas.microsoft.com/office/drawing/2014/main" val="2944762329"/>
                    </a:ext>
                  </a:extLst>
                </a:gridCol>
              </a:tblGrid>
              <a:tr h="370840">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Stanford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Colorado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11918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 students/</a:t>
                      </a:r>
                      <a:r>
                        <a:rPr lang="en-US" sz="2400" dirty="0" err="1"/>
                        <a:t>yr</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 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 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7065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selectivity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 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32881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 in top 10% of HS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87299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Ave percentile math SAT/ACT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97</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89</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31816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Average prescore on FMCE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55%</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43% </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66108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Normalized pre-post gain on FMCE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46</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52</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5704463"/>
                  </a:ext>
                </a:extLst>
              </a:tr>
            </a:tbl>
          </a:graphicData>
        </a:graphic>
      </p:graphicFrame>
      <p:sp>
        <p:nvSpPr>
          <p:cNvPr id="7" name="TextBox 6">
            <a:extLst>
              <a:ext uri="{FF2B5EF4-FFF2-40B4-BE49-F238E27FC236}">
                <a16:creationId xmlns:a16="http://schemas.microsoft.com/office/drawing/2014/main" id="{AD64FF8E-B26D-4F55-82D7-4DCFB6BA9AC9}"/>
              </a:ext>
            </a:extLst>
          </p:cNvPr>
          <p:cNvSpPr txBox="1"/>
          <p:nvPr/>
        </p:nvSpPr>
        <p:spPr>
          <a:xfrm>
            <a:off x="7826548" y="2046799"/>
            <a:ext cx="423884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Cornell &amp; Stanford similar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Colorado very different student population</a:t>
            </a:r>
          </a:p>
        </p:txBody>
      </p:sp>
      <p:pic>
        <p:nvPicPr>
          <p:cNvPr id="8" name="Picture 7">
            <a:extLst>
              <a:ext uri="{FF2B5EF4-FFF2-40B4-BE49-F238E27FC236}">
                <a16:creationId xmlns:a16="http://schemas.microsoft.com/office/drawing/2014/main" id="{3E94D02A-8C15-4E86-9BBF-57E62C570129}"/>
              </a:ext>
            </a:extLst>
          </p:cNvPr>
          <p:cNvPicPr>
            <a:picLocks noChangeAspect="1"/>
          </p:cNvPicPr>
          <p:nvPr/>
        </p:nvPicPr>
        <p:blipFill>
          <a:blip r:embed="rId2"/>
          <a:stretch>
            <a:fillRect/>
          </a:stretch>
        </p:blipFill>
        <p:spPr>
          <a:xfrm>
            <a:off x="9748614" y="234875"/>
            <a:ext cx="548688" cy="1261981"/>
          </a:xfrm>
          <a:prstGeom prst="rect">
            <a:avLst/>
          </a:prstGeom>
        </p:spPr>
      </p:pic>
    </p:spTree>
    <p:extLst>
      <p:ext uri="{BB962C8B-B14F-4D97-AF65-F5344CB8AC3E}">
        <p14:creationId xmlns:p14="http://schemas.microsoft.com/office/powerpoint/2010/main" val="13460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5106" name="Picture 2"/>
          <p:cNvPicPr>
            <a:picLocks noChangeAspect="1" noChangeArrowheads="1"/>
          </p:cNvPicPr>
          <p:nvPr/>
        </p:nvPicPr>
        <p:blipFill>
          <a:blip r:embed="rId2" cstate="print"/>
          <a:srcRect/>
          <a:stretch>
            <a:fillRect/>
          </a:stretch>
        </p:blipFill>
        <p:spPr bwMode="auto">
          <a:xfrm>
            <a:off x="2185378" y="61852"/>
            <a:ext cx="8034680" cy="5458407"/>
          </a:xfrm>
          <a:prstGeom prst="rect">
            <a:avLst/>
          </a:prstGeom>
          <a:noFill/>
          <a:ln w="9525">
            <a:noFill/>
            <a:miter lim="800000"/>
            <a:headEnd/>
            <a:tailEnd/>
          </a:ln>
        </p:spPr>
      </p:pic>
      <p:sp>
        <p:nvSpPr>
          <p:cNvPr id="4" name="TextBox 3"/>
          <p:cNvSpPr txBox="1"/>
          <p:nvPr/>
        </p:nvSpPr>
        <p:spPr>
          <a:xfrm>
            <a:off x="2405162" y="5545700"/>
            <a:ext cx="8178842" cy="830997"/>
          </a:xfrm>
          <a:prstGeom prst="rect">
            <a:avLst/>
          </a:prstGeom>
          <a:noFill/>
        </p:spPr>
        <p:txBody>
          <a:bodyPr wrap="none" rtlCol="0">
            <a:spAutoFit/>
          </a:bodyPr>
          <a:lstStyle/>
          <a:p>
            <a:r>
              <a:rPr lang="en-US" dirty="0"/>
              <a:t>9 instructors, 8 terms, 40 students/section.  </a:t>
            </a:r>
          </a:p>
          <a:p>
            <a:r>
              <a:rPr lang="en-US" dirty="0"/>
              <a:t>Same instructors, better methods = more learning!</a:t>
            </a:r>
          </a:p>
        </p:txBody>
      </p:sp>
      <p:sp>
        <p:nvSpPr>
          <p:cNvPr id="7" name="TextBox 6"/>
          <p:cNvSpPr txBox="1"/>
          <p:nvPr/>
        </p:nvSpPr>
        <p:spPr>
          <a:xfrm>
            <a:off x="6264250" y="4885972"/>
            <a:ext cx="4072462" cy="646331"/>
          </a:xfrm>
          <a:prstGeom prst="rect">
            <a:avLst/>
          </a:prstGeom>
          <a:noFill/>
        </p:spPr>
        <p:txBody>
          <a:bodyPr wrap="none" rtlCol="0">
            <a:spAutoFit/>
          </a:bodyPr>
          <a:lstStyle/>
          <a:p>
            <a:r>
              <a:rPr lang="en-US" sz="1800" dirty="0">
                <a:solidFill>
                  <a:schemeClr val="bg1"/>
                </a:solidFill>
              </a:rPr>
              <a:t>Cal Poly, Hoellwarth and </a:t>
            </a:r>
            <a:r>
              <a:rPr lang="en-US" sz="1800" dirty="0" err="1">
                <a:solidFill>
                  <a:schemeClr val="bg1"/>
                </a:solidFill>
              </a:rPr>
              <a:t>Moelter</a:t>
            </a:r>
            <a:r>
              <a:rPr lang="en-US" sz="1800" dirty="0">
                <a:solidFill>
                  <a:schemeClr val="bg1"/>
                </a:solidFill>
              </a:rPr>
              <a:t>, </a:t>
            </a:r>
          </a:p>
          <a:p>
            <a:r>
              <a:rPr lang="en-US" sz="1800" dirty="0">
                <a:solidFill>
                  <a:schemeClr val="bg1"/>
                </a:solidFill>
              </a:rPr>
              <a:t>Am. J. Physics May ‘11</a:t>
            </a:r>
          </a:p>
        </p:txBody>
      </p:sp>
      <p:sp>
        <p:nvSpPr>
          <p:cNvPr id="8" name="Freeform 7"/>
          <p:cNvSpPr/>
          <p:nvPr/>
        </p:nvSpPr>
        <p:spPr>
          <a:xfrm>
            <a:off x="2992016" y="1558213"/>
            <a:ext cx="566057" cy="1315617"/>
          </a:xfrm>
          <a:custGeom>
            <a:avLst/>
            <a:gdLst>
              <a:gd name="connsiteX0" fmla="*/ 248817 w 510074"/>
              <a:gd name="connsiteY0" fmla="*/ 1278294 h 1278294"/>
              <a:gd name="connsiteX1" fmla="*/ 43543 w 510074"/>
              <a:gd name="connsiteY1" fmla="*/ 746449 h 1278294"/>
              <a:gd name="connsiteX2" fmla="*/ 510074 w 510074"/>
              <a:gd name="connsiteY2" fmla="*/ 0 h 1278294"/>
              <a:gd name="connsiteX3" fmla="*/ 510074 w 510074"/>
              <a:gd name="connsiteY3" fmla="*/ 0 h 1278294"/>
            </a:gdLst>
            <a:ahLst/>
            <a:cxnLst>
              <a:cxn ang="0">
                <a:pos x="connsiteX0" y="connsiteY0"/>
              </a:cxn>
              <a:cxn ang="0">
                <a:pos x="connsiteX1" y="connsiteY1"/>
              </a:cxn>
              <a:cxn ang="0">
                <a:pos x="connsiteX2" y="connsiteY2"/>
              </a:cxn>
              <a:cxn ang="0">
                <a:pos x="connsiteX3" y="connsiteY3"/>
              </a:cxn>
            </a:cxnLst>
            <a:rect l="l" t="t" r="r" b="b"/>
            <a:pathLst>
              <a:path w="510074" h="1278294">
                <a:moveTo>
                  <a:pt x="248817" y="1278294"/>
                </a:moveTo>
                <a:cubicBezTo>
                  <a:pt x="124408" y="1118896"/>
                  <a:pt x="0" y="959498"/>
                  <a:pt x="43543" y="746449"/>
                </a:cubicBezTo>
                <a:cubicBezTo>
                  <a:pt x="87086" y="533400"/>
                  <a:pt x="510074" y="0"/>
                  <a:pt x="510074" y="0"/>
                </a:cubicBezTo>
                <a:lnTo>
                  <a:pt x="510074" y="0"/>
                </a:lnTo>
              </a:path>
            </a:pathLst>
          </a:custGeom>
          <a:ln w="38100">
            <a:solidFill>
              <a:schemeClr val="bg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lowchart: Decision 8"/>
          <p:cNvSpPr/>
          <p:nvPr/>
        </p:nvSpPr>
        <p:spPr>
          <a:xfrm>
            <a:off x="6264250" y="3750579"/>
            <a:ext cx="131674" cy="117043"/>
          </a:xfrm>
          <a:prstGeom prst="flowChartDecis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ecision 9"/>
          <p:cNvSpPr/>
          <p:nvPr/>
        </p:nvSpPr>
        <p:spPr>
          <a:xfrm>
            <a:off x="6936029" y="3662796"/>
            <a:ext cx="131674" cy="117043"/>
          </a:xfrm>
          <a:prstGeom prst="flowChartDecis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10800000" flipV="1">
            <a:off x="7200597" y="3277209"/>
            <a:ext cx="1528877" cy="3730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7639508" y="2143353"/>
            <a:ext cx="1470356" cy="7680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213044" y="3564040"/>
            <a:ext cx="1009497" cy="431597"/>
          </a:xfrm>
          <a:prstGeom prst="ellipse">
            <a:avLst/>
          </a:prstGeom>
          <a:noFill/>
          <a:ln w="3175">
            <a:solidFill>
              <a:srgbClr val="00011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389571" y="1348436"/>
            <a:ext cx="1009497" cy="431597"/>
          </a:xfrm>
          <a:prstGeom prst="ellipse">
            <a:avLst/>
          </a:prstGeom>
          <a:noFill/>
          <a:ln w="3175">
            <a:solidFill>
              <a:srgbClr val="00011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161415" y="2902687"/>
            <a:ext cx="5082363"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983289" y="559858"/>
            <a:ext cx="5529262" cy="2300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0118"/>
                </a:solidFill>
              </a:rPr>
              <a:t>Apply concepts of force &amp; motion like physicist to make predictions in real-world context?</a:t>
            </a:r>
          </a:p>
        </p:txBody>
      </p:sp>
      <p:sp>
        <p:nvSpPr>
          <p:cNvPr id="19" name="Oval 18"/>
          <p:cNvSpPr/>
          <p:nvPr/>
        </p:nvSpPr>
        <p:spPr>
          <a:xfrm>
            <a:off x="6178907" y="3492325"/>
            <a:ext cx="1052101" cy="575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18093" y="2536412"/>
            <a:ext cx="5454378" cy="461665"/>
          </a:xfrm>
          <a:prstGeom prst="rect">
            <a:avLst/>
          </a:prstGeom>
          <a:noFill/>
        </p:spPr>
        <p:txBody>
          <a:bodyPr wrap="none" rtlCol="0">
            <a:spAutoFit/>
          </a:bodyPr>
          <a:lstStyle/>
          <a:p>
            <a:r>
              <a:rPr lang="en-US" dirty="0">
                <a:solidFill>
                  <a:schemeClr val="bg1"/>
                </a:solidFill>
              </a:rPr>
              <a:t> average </a:t>
            </a:r>
            <a:r>
              <a:rPr lang="en-US" dirty="0" err="1">
                <a:solidFill>
                  <a:schemeClr val="bg1"/>
                </a:solidFill>
              </a:rPr>
              <a:t>trad</a:t>
            </a:r>
            <a:r>
              <a:rPr lang="en-US" dirty="0">
                <a:solidFill>
                  <a:schemeClr val="bg1"/>
                </a:solidFill>
              </a:rPr>
              <a:t>. Cal Poly instruction</a:t>
            </a:r>
          </a:p>
        </p:txBody>
      </p:sp>
      <p:sp>
        <p:nvSpPr>
          <p:cNvPr id="2" name="TextBox 1"/>
          <p:cNvSpPr txBox="1"/>
          <p:nvPr/>
        </p:nvSpPr>
        <p:spPr>
          <a:xfrm>
            <a:off x="2983289" y="3734387"/>
            <a:ext cx="3088218" cy="461665"/>
          </a:xfrm>
          <a:prstGeom prst="rect">
            <a:avLst/>
          </a:prstGeom>
          <a:noFill/>
        </p:spPr>
        <p:txBody>
          <a:bodyPr wrap="none" rtlCol="0">
            <a:spAutoFit/>
          </a:bodyPr>
          <a:lstStyle/>
          <a:p>
            <a:r>
              <a:rPr lang="en-US" dirty="0">
                <a:solidFill>
                  <a:srgbClr val="000118"/>
                </a:solidFill>
              </a:rPr>
              <a:t>1</a:t>
            </a:r>
            <a:r>
              <a:rPr lang="en-US" baseline="30000" dirty="0">
                <a:solidFill>
                  <a:srgbClr val="000118"/>
                </a:solidFill>
              </a:rPr>
              <a:t>st</a:t>
            </a:r>
            <a:r>
              <a:rPr lang="en-US" dirty="0">
                <a:solidFill>
                  <a:srgbClr val="000118"/>
                </a:solidFill>
              </a:rPr>
              <a:t> year mechanics</a:t>
            </a:r>
          </a:p>
        </p:txBody>
      </p:sp>
      <p:sp>
        <p:nvSpPr>
          <p:cNvPr id="5" name="Rectangle 4">
            <a:extLst>
              <a:ext uri="{FF2B5EF4-FFF2-40B4-BE49-F238E27FC236}">
                <a16:creationId xmlns:a16="http://schemas.microsoft.com/office/drawing/2014/main" id="{BBDEB136-16BD-4436-BF55-7D0D5DFEB6EF}"/>
              </a:ext>
            </a:extLst>
          </p:cNvPr>
          <p:cNvSpPr/>
          <p:nvPr/>
        </p:nvSpPr>
        <p:spPr>
          <a:xfrm>
            <a:off x="4157278" y="232831"/>
            <a:ext cx="4133850" cy="519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10000"/>
                  </a:schemeClr>
                </a:solidFill>
              </a:rPr>
              <a:t>scientific teaching</a:t>
            </a:r>
          </a:p>
        </p:txBody>
      </p:sp>
    </p:spTree>
    <p:extLst>
      <p:ext uri="{BB962C8B-B14F-4D97-AF65-F5344CB8AC3E}">
        <p14:creationId xmlns:p14="http://schemas.microsoft.com/office/powerpoint/2010/main" val="20914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7" grpId="0" animBg="1"/>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Shape 85"/>
        <p:cNvGrpSpPr/>
        <p:nvPr/>
      </p:nvGrpSpPr>
      <p:grpSpPr>
        <a:xfrm>
          <a:off x="0" y="0"/>
          <a:ext cx="0" cy="0"/>
          <a:chOff x="0" y="0"/>
          <a:chExt cx="0" cy="0"/>
        </a:xfrm>
      </p:grpSpPr>
      <p:sp>
        <p:nvSpPr>
          <p:cNvPr id="87" name="Shape 87"/>
          <p:cNvSpPr txBox="1">
            <a:spLocks noGrp="1"/>
          </p:cNvSpPr>
          <p:nvPr>
            <p:ph type="body" idx="1"/>
          </p:nvPr>
        </p:nvSpPr>
        <p:spPr>
          <a:xfrm>
            <a:off x="1302327" y="1318537"/>
            <a:ext cx="10400146" cy="2942912"/>
          </a:xfrm>
          <a:prstGeom prst="rect">
            <a:avLst/>
          </a:prstGeom>
          <a:ln w="9525" cap="flat" cmpd="sng">
            <a:noFill/>
            <a:prstDash val="solid"/>
            <a:round/>
            <a:headEnd type="none" w="med" len="med"/>
            <a:tailEnd type="none" w="med" len="med"/>
          </a:ln>
        </p:spPr>
        <p:txBody>
          <a:bodyPr vert="horz" lIns="91425" tIns="91425" rIns="91425" bIns="91425" rtlCol="0" anchor="t" anchorCtr="0">
            <a:noAutofit/>
          </a:bodyPr>
          <a:lstStyle/>
          <a:p>
            <a:pPr marL="457200" indent="-330200">
              <a:spcBef>
                <a:spcPts val="200"/>
              </a:spcBef>
              <a:spcAft>
                <a:spcPts val="200"/>
              </a:spcAft>
              <a:buSzPct val="100000"/>
            </a:pPr>
            <a:r>
              <a:rPr lang="en" sz="2400" dirty="0"/>
              <a:t>Attendance up from 50-60% to ~95% for all. </a:t>
            </a:r>
          </a:p>
          <a:p>
            <a:pPr marL="457200" indent="-330200">
              <a:spcBef>
                <a:spcPts val="200"/>
              </a:spcBef>
              <a:spcAft>
                <a:spcPts val="200"/>
              </a:spcAft>
              <a:buSzPct val="100000"/>
            </a:pPr>
            <a:r>
              <a:rPr lang="en" sz="2400" dirty="0"/>
              <a:t>Student anonymous evaluation overwhelmingly positive</a:t>
            </a:r>
          </a:p>
          <a:p>
            <a:pPr marL="127000" indent="0">
              <a:spcBef>
                <a:spcPts val="200"/>
              </a:spcBef>
              <a:spcAft>
                <a:spcPts val="200"/>
              </a:spcAft>
              <a:buSzPct val="100000"/>
              <a:buNone/>
            </a:pPr>
            <a:r>
              <a:rPr lang="en" sz="2400" dirty="0"/>
              <a:t>(4% negative, 90% positive):</a:t>
            </a:r>
            <a:r>
              <a:rPr lang="en" sz="2400" b="1" dirty="0"/>
              <a:t>  (most VERY positive, </a:t>
            </a:r>
            <a:r>
              <a:rPr lang="en" sz="2400" b="1" i="1" dirty="0"/>
              <a:t>“All physics courses should be taught this way!”)</a:t>
            </a:r>
          </a:p>
          <a:p>
            <a:pPr marL="127000" indent="0">
              <a:spcBef>
                <a:spcPts val="200"/>
              </a:spcBef>
              <a:spcAft>
                <a:spcPts val="200"/>
              </a:spcAft>
              <a:buSzPct val="100000"/>
              <a:buNone/>
            </a:pPr>
            <a:endParaRPr lang="en" sz="1000" dirty="0"/>
          </a:p>
          <a:p>
            <a:pPr marL="457200" indent="-330200">
              <a:spcBef>
                <a:spcPts val="200"/>
              </a:spcBef>
              <a:spcAft>
                <a:spcPts val="200"/>
              </a:spcAft>
              <a:buSzPct val="100000"/>
            </a:pPr>
            <a:r>
              <a:rPr lang="en" sz="2400" dirty="0"/>
              <a:t>All the faculty greatly preferred to lecturing. </a:t>
            </a:r>
          </a:p>
          <a:p>
            <a:pPr marL="127000" indent="0">
              <a:spcBef>
                <a:spcPts val="200"/>
              </a:spcBef>
              <a:spcAft>
                <a:spcPts val="200"/>
              </a:spcAft>
              <a:buSzPct val="100000"/>
              <a:buNone/>
            </a:pPr>
            <a:r>
              <a:rPr lang="en" sz="2400" b="1" dirty="0">
                <a:solidFill>
                  <a:srgbClr val="0033CC"/>
                </a:solidFill>
              </a:rPr>
              <a:t>Typical response across ~ 250 faculty at UBC &amp; U. Col.  Teaching much more rewarding.</a:t>
            </a:r>
          </a:p>
        </p:txBody>
      </p:sp>
      <p:sp>
        <p:nvSpPr>
          <p:cNvPr id="2" name="TextBox 1"/>
          <p:cNvSpPr txBox="1"/>
          <p:nvPr/>
        </p:nvSpPr>
        <p:spPr>
          <a:xfrm>
            <a:off x="1987541" y="782568"/>
            <a:ext cx="8387232" cy="461665"/>
          </a:xfrm>
          <a:prstGeom prst="rect">
            <a:avLst/>
          </a:prstGeom>
          <a:noFill/>
        </p:spPr>
        <p:txBody>
          <a:bodyPr wrap="none" rtlCol="0">
            <a:spAutoFit/>
          </a:bodyPr>
          <a:lstStyle/>
          <a:p>
            <a:r>
              <a:rPr lang="en-US" i="1" dirty="0">
                <a:solidFill>
                  <a:srgbClr val="0033CC"/>
                </a:solidFill>
              </a:rPr>
              <a:t>8 physics courses 2</a:t>
            </a:r>
            <a:r>
              <a:rPr lang="en-US" i="1" baseline="30000" dirty="0">
                <a:solidFill>
                  <a:srgbClr val="0033CC"/>
                </a:solidFill>
              </a:rPr>
              <a:t>nd</a:t>
            </a:r>
            <a:r>
              <a:rPr lang="en-US" i="1" dirty="0">
                <a:solidFill>
                  <a:srgbClr val="0033CC"/>
                </a:solidFill>
              </a:rPr>
              <a:t>-4</a:t>
            </a:r>
            <a:r>
              <a:rPr lang="en-US" i="1" baseline="30000" dirty="0">
                <a:solidFill>
                  <a:srgbClr val="0033CC"/>
                </a:solidFill>
              </a:rPr>
              <a:t>th</a:t>
            </a:r>
            <a:r>
              <a:rPr lang="en-US" i="1" dirty="0">
                <a:solidFill>
                  <a:srgbClr val="0033CC"/>
                </a:solidFill>
              </a:rPr>
              <a:t> year, seven faculty, ‘15-’17</a:t>
            </a:r>
          </a:p>
        </p:txBody>
      </p:sp>
      <p:sp>
        <p:nvSpPr>
          <p:cNvPr id="5" name="TextBox 4">
            <a:extLst>
              <a:ext uri="{FF2B5EF4-FFF2-40B4-BE49-F238E27FC236}">
                <a16:creationId xmlns:a16="http://schemas.microsoft.com/office/drawing/2014/main" id="{80345A9E-7883-4828-AC13-0302C6183093}"/>
              </a:ext>
            </a:extLst>
          </p:cNvPr>
          <p:cNvSpPr txBox="1"/>
          <p:nvPr/>
        </p:nvSpPr>
        <p:spPr>
          <a:xfrm>
            <a:off x="1588393" y="90152"/>
            <a:ext cx="9185528" cy="523220"/>
          </a:xfrm>
          <a:prstGeom prst="rect">
            <a:avLst/>
          </a:prstGeom>
          <a:noFill/>
        </p:spPr>
        <p:txBody>
          <a:bodyPr wrap="none" rtlCol="0">
            <a:spAutoFit/>
          </a:bodyPr>
          <a:lstStyle/>
          <a:p>
            <a:r>
              <a:rPr lang="en-US" sz="2800" u="sng" dirty="0"/>
              <a:t>Transforming teaching of Stanford physics majors</a:t>
            </a:r>
          </a:p>
        </p:txBody>
      </p:sp>
    </p:spTree>
    <p:extLst>
      <p:ext uri="{BB962C8B-B14F-4D97-AF65-F5344CB8AC3E}">
        <p14:creationId xmlns:p14="http://schemas.microsoft.com/office/powerpoint/2010/main" val="31723427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062543-FF90-475C-856D-1265D10AE222}"/>
              </a:ext>
            </a:extLst>
          </p:cNvPr>
          <p:cNvSpPr/>
          <p:nvPr/>
        </p:nvSpPr>
        <p:spPr>
          <a:xfrm>
            <a:off x="2006959" y="261579"/>
            <a:ext cx="8351949" cy="830997"/>
          </a:xfrm>
          <a:prstGeom prst="rect">
            <a:avLst/>
          </a:prstGeom>
        </p:spPr>
        <p:txBody>
          <a:bodyPr wrap="square">
            <a:spAutoFit/>
          </a:bodyPr>
          <a:lstStyle/>
          <a:p>
            <a:r>
              <a:rPr lang="en-US" u="sng" dirty="0"/>
              <a:t>Applications of research instructors can use immediately </a:t>
            </a:r>
            <a:r>
              <a:rPr lang="en-US" i="1" u="sng" dirty="0"/>
              <a:t>(some very common but bad practices)</a:t>
            </a:r>
          </a:p>
        </p:txBody>
      </p:sp>
      <p:sp>
        <p:nvSpPr>
          <p:cNvPr id="3" name="TextBox 2">
            <a:extLst>
              <a:ext uri="{FF2B5EF4-FFF2-40B4-BE49-F238E27FC236}">
                <a16:creationId xmlns:a16="http://schemas.microsoft.com/office/drawing/2014/main" id="{510D67F0-B92B-457F-B76F-008F8BFC6C55}"/>
              </a:ext>
            </a:extLst>
          </p:cNvPr>
          <p:cNvSpPr txBox="1"/>
          <p:nvPr/>
        </p:nvSpPr>
        <p:spPr>
          <a:xfrm>
            <a:off x="2116428" y="1596981"/>
            <a:ext cx="8066632" cy="1938992"/>
          </a:xfrm>
          <a:prstGeom prst="rect">
            <a:avLst/>
          </a:prstGeom>
          <a:noFill/>
        </p:spPr>
        <p:txBody>
          <a:bodyPr wrap="none" rtlCol="0">
            <a:spAutoFit/>
          </a:bodyPr>
          <a:lstStyle/>
          <a:p>
            <a:pPr marL="457200" indent="-457200">
              <a:buFontTx/>
              <a:buAutoNum type="arabicPeriod"/>
            </a:pPr>
            <a:r>
              <a:rPr lang="en-US" dirty="0"/>
              <a:t>Organization of how a topic is presented</a:t>
            </a:r>
          </a:p>
          <a:p>
            <a:r>
              <a:rPr lang="en-US" dirty="0"/>
              <a:t>2. Feedback to students</a:t>
            </a:r>
          </a:p>
          <a:p>
            <a:r>
              <a:rPr lang="en-US" dirty="0"/>
              <a:t>4. Review lectures </a:t>
            </a:r>
            <a:r>
              <a:rPr lang="en-US" i="1" dirty="0"/>
              <a:t>(why often worse than useless)</a:t>
            </a:r>
          </a:p>
          <a:p>
            <a:endParaRPr lang="en-US" i="1" dirty="0"/>
          </a:p>
          <a:p>
            <a:r>
              <a:rPr lang="en-US" i="1" dirty="0"/>
              <a:t>(see </a:t>
            </a:r>
            <a:r>
              <a:rPr lang="en-US" i="1" dirty="0" err="1"/>
              <a:t>cwsei</a:t>
            </a:r>
            <a:r>
              <a:rPr lang="en-US" i="1" dirty="0"/>
              <a:t> research papers &amp; instructor guidance) </a:t>
            </a:r>
          </a:p>
        </p:txBody>
      </p:sp>
    </p:spTree>
    <p:extLst>
      <p:ext uri="{BB962C8B-B14F-4D97-AF65-F5344CB8AC3E}">
        <p14:creationId xmlns:p14="http://schemas.microsoft.com/office/powerpoint/2010/main" val="15889286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4FD2C2-390D-46C4-AE6C-D6C9BB5C659F}"/>
              </a:ext>
            </a:extLst>
          </p:cNvPr>
          <p:cNvSpPr txBox="1"/>
          <p:nvPr/>
        </p:nvSpPr>
        <p:spPr>
          <a:xfrm>
            <a:off x="1810602" y="190570"/>
            <a:ext cx="6691255" cy="461665"/>
          </a:xfrm>
          <a:prstGeom prst="rect">
            <a:avLst/>
          </a:prstGeom>
          <a:noFill/>
        </p:spPr>
        <p:txBody>
          <a:bodyPr wrap="none" rtlCol="0">
            <a:spAutoFit/>
          </a:bodyPr>
          <a:lstStyle/>
          <a:p>
            <a:r>
              <a:rPr lang="en-US" u="sng"/>
              <a:t>1. Organization </a:t>
            </a:r>
            <a:r>
              <a:rPr lang="en-US" u="sng" dirty="0"/>
              <a:t>of how topic is presented.</a:t>
            </a:r>
          </a:p>
        </p:txBody>
      </p:sp>
      <p:sp>
        <p:nvSpPr>
          <p:cNvPr id="3" name="Rectangle 2">
            <a:extLst>
              <a:ext uri="{FF2B5EF4-FFF2-40B4-BE49-F238E27FC236}">
                <a16:creationId xmlns:a16="http://schemas.microsoft.com/office/drawing/2014/main" id="{33F0A939-D93B-4AEC-9241-527B2E5810AA}"/>
              </a:ext>
            </a:extLst>
          </p:cNvPr>
          <p:cNvSpPr/>
          <p:nvPr/>
        </p:nvSpPr>
        <p:spPr>
          <a:xfrm>
            <a:off x="1886427" y="735656"/>
            <a:ext cx="8495247" cy="5878532"/>
          </a:xfrm>
          <a:prstGeom prst="rect">
            <a:avLst/>
          </a:prstGeom>
        </p:spPr>
        <p:txBody>
          <a:bodyPr wrap="square">
            <a:spAutoFit/>
          </a:bodyPr>
          <a:lstStyle/>
          <a:p>
            <a:r>
              <a:rPr lang="en-US" b="1" u="sng" dirty="0"/>
              <a:t>Very</a:t>
            </a:r>
            <a:r>
              <a:rPr lang="en-US" dirty="0"/>
              <a:t> standard teaching approach: </a:t>
            </a:r>
          </a:p>
          <a:p>
            <a:r>
              <a:rPr lang="en-US" dirty="0"/>
              <a:t>Give formalism, definitions, </a:t>
            </a:r>
            <a:r>
              <a:rPr lang="en-US" dirty="0" err="1"/>
              <a:t>equa’s</a:t>
            </a:r>
            <a:r>
              <a:rPr lang="en-US" dirty="0"/>
              <a:t>,  and then move on to apply to solve problems.</a:t>
            </a:r>
          </a:p>
          <a:p>
            <a:endParaRPr lang="en-US" sz="1000" dirty="0"/>
          </a:p>
          <a:p>
            <a:r>
              <a:rPr lang="en-US" i="1" dirty="0">
                <a:solidFill>
                  <a:srgbClr val="0033CC"/>
                </a:solidFill>
              </a:rPr>
              <a:t>What could possibly be wrong with this?</a:t>
            </a:r>
          </a:p>
          <a:p>
            <a:r>
              <a:rPr lang="en-US" i="1" dirty="0">
                <a:solidFill>
                  <a:srgbClr val="0033CC"/>
                </a:solidFill>
              </a:rPr>
              <a:t>Nothing, </a:t>
            </a:r>
            <a:r>
              <a:rPr lang="en-US" b="1" i="1" u="sng" dirty="0">
                <a:solidFill>
                  <a:srgbClr val="0033CC"/>
                </a:solidFill>
              </a:rPr>
              <a:t>if</a:t>
            </a:r>
            <a:r>
              <a:rPr lang="en-US" i="1" dirty="0">
                <a:solidFill>
                  <a:srgbClr val="0033CC"/>
                </a:solidFill>
              </a:rPr>
              <a:t> learner has an expert brain. </a:t>
            </a:r>
          </a:p>
          <a:p>
            <a:r>
              <a:rPr lang="en-US" dirty="0">
                <a:solidFill>
                  <a:srgbClr val="0033CC"/>
                </a:solidFill>
              </a:rPr>
              <a:t>Expert organizes this knowledge as tools to use, along with criteria for when &amp; how to use. </a:t>
            </a:r>
          </a:p>
          <a:p>
            <a:endParaRPr lang="en-US" sz="1400" dirty="0">
              <a:solidFill>
                <a:schemeClr val="accent2"/>
              </a:solidFill>
            </a:endParaRPr>
          </a:p>
          <a:p>
            <a:pPr marL="457200" indent="-457200">
              <a:buFont typeface="Arial" panose="020B0604020202020204" pitchFamily="34" charset="0"/>
              <a:buChar char="•"/>
            </a:pPr>
            <a:r>
              <a:rPr lang="en-US" dirty="0"/>
              <a:t>Student does not have this system for organizing knowledge. Can only learn as disconnected facts, not linked to problem solving. Not recall when need.</a:t>
            </a:r>
          </a:p>
          <a:p>
            <a:pPr marL="457200" indent="-457200">
              <a:buFont typeface="Arial" panose="020B0604020202020204" pitchFamily="34" charset="0"/>
              <a:buChar char="•"/>
            </a:pPr>
            <a:endParaRPr lang="en-US" sz="800" dirty="0"/>
          </a:p>
          <a:p>
            <a:pPr marL="342900" indent="-342900">
              <a:buFont typeface="Arial" panose="020B0604020202020204" pitchFamily="34" charset="0"/>
              <a:buChar char="•"/>
            </a:pPr>
            <a:r>
              <a:rPr lang="en-US" dirty="0"/>
              <a:t> Much higher demands on working memory             = less capacity for processing.</a:t>
            </a:r>
          </a:p>
          <a:p>
            <a:pPr marL="171450" indent="-171450">
              <a:buFont typeface="Arial" panose="020B0604020202020204" pitchFamily="34" charset="0"/>
              <a:buChar char="•"/>
            </a:pPr>
            <a:endParaRPr lang="en-US" sz="800" dirty="0"/>
          </a:p>
          <a:p>
            <a:pPr marL="342900" indent="-342900">
              <a:buFont typeface="Arial" panose="020B0604020202020204" pitchFamily="34" charset="0"/>
              <a:buChar char="•"/>
            </a:pPr>
            <a:r>
              <a:rPr lang="en-US" dirty="0"/>
              <a:t> Unmotivating— see no value.</a:t>
            </a:r>
          </a:p>
        </p:txBody>
      </p:sp>
    </p:spTree>
    <p:extLst>
      <p:ext uri="{BB962C8B-B14F-4D97-AF65-F5344CB8AC3E}">
        <p14:creationId xmlns:p14="http://schemas.microsoft.com/office/powerpoint/2010/main" val="151905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62DEB8-3A90-44A2-A7A0-215F91730F9B}"/>
              </a:ext>
            </a:extLst>
          </p:cNvPr>
          <p:cNvSpPr txBox="1"/>
          <p:nvPr/>
        </p:nvSpPr>
        <p:spPr>
          <a:xfrm>
            <a:off x="738909" y="329421"/>
            <a:ext cx="11157527" cy="5940088"/>
          </a:xfrm>
          <a:prstGeom prst="rect">
            <a:avLst/>
          </a:prstGeom>
          <a:noFill/>
        </p:spPr>
        <p:txBody>
          <a:bodyPr wrap="square" rtlCol="0">
            <a:spAutoFit/>
          </a:bodyPr>
          <a:lstStyle/>
          <a:p>
            <a:endParaRPr lang="en-US" sz="800" dirty="0">
              <a:solidFill>
                <a:schemeClr val="accent2"/>
              </a:solidFill>
            </a:endParaRPr>
          </a:p>
          <a:p>
            <a:r>
              <a:rPr lang="en-US" sz="2300" u="sng" dirty="0">
                <a:solidFill>
                  <a:srgbClr val="0033CC"/>
                </a:solidFill>
              </a:rPr>
              <a:t>A better way to present material</a:t>
            </a:r>
            <a:r>
              <a:rPr lang="en-US" sz="2300" dirty="0">
                <a:solidFill>
                  <a:srgbClr val="0033CC"/>
                </a:solidFill>
              </a:rPr>
              <a:t>—</a:t>
            </a:r>
          </a:p>
          <a:p>
            <a:r>
              <a:rPr lang="en-US" sz="2300" i="1" dirty="0"/>
              <a:t>“Here is a meaningful problem we want to solve.”</a:t>
            </a:r>
          </a:p>
          <a:p>
            <a:r>
              <a:rPr lang="en-US" sz="2300" i="1" dirty="0"/>
              <a:t>“Try to solve” (and in process notice key features of context &amp; concepts—basic organizational structure).</a:t>
            </a:r>
          </a:p>
          <a:p>
            <a:endParaRPr lang="en-US" sz="2300" i="1" dirty="0"/>
          </a:p>
          <a:p>
            <a:r>
              <a:rPr lang="en-US" sz="2300" b="1" dirty="0"/>
              <a:t>Now that they are prepared to learn</a:t>
            </a:r>
            <a:r>
              <a:rPr lang="en-US" sz="2300" i="1" dirty="0"/>
              <a:t>--“Here are tools (formalism and procedures) to help you solve.” </a:t>
            </a:r>
          </a:p>
          <a:p>
            <a:r>
              <a:rPr lang="en-US" sz="2300" i="1" dirty="0"/>
              <a:t> </a:t>
            </a:r>
          </a:p>
          <a:p>
            <a:r>
              <a:rPr lang="en-US" sz="2300" i="1" dirty="0">
                <a:solidFill>
                  <a:srgbClr val="0033CC"/>
                </a:solidFill>
              </a:rPr>
              <a:t>More motivating, better mental organization &amp; links, less cognitive demand = more learning. </a:t>
            </a:r>
          </a:p>
          <a:p>
            <a:endParaRPr lang="en-US" sz="2300" dirty="0">
              <a:solidFill>
                <a:srgbClr val="0033CC"/>
              </a:solidFill>
            </a:endParaRPr>
          </a:p>
          <a:p>
            <a:endParaRPr lang="en-US" sz="2000" dirty="0">
              <a:solidFill>
                <a:srgbClr val="0033CC"/>
              </a:solidFill>
            </a:endParaRPr>
          </a:p>
          <a:p>
            <a:endParaRPr lang="en-US" sz="2000" dirty="0">
              <a:solidFill>
                <a:srgbClr val="0033CC"/>
              </a:solidFill>
            </a:endParaRPr>
          </a:p>
          <a:p>
            <a:r>
              <a:rPr lang="en-US" sz="1900" dirty="0">
                <a:solidFill>
                  <a:srgbClr val="0033CC"/>
                </a:solidFill>
              </a:rPr>
              <a:t>“A time for telling” Schwartz &amp; Bransford (UW), </a:t>
            </a:r>
            <a:r>
              <a:rPr lang="en-US" sz="1900" i="1" dirty="0">
                <a:solidFill>
                  <a:srgbClr val="0033CC"/>
                </a:solidFill>
              </a:rPr>
              <a:t>Cog. and Inst. </a:t>
            </a:r>
            <a:r>
              <a:rPr lang="en-US" sz="1900" dirty="0">
                <a:solidFill>
                  <a:srgbClr val="0033CC"/>
                </a:solidFill>
              </a:rPr>
              <a:t>(1998),</a:t>
            </a:r>
          </a:p>
          <a:p>
            <a:r>
              <a:rPr lang="en-US" sz="2000" dirty="0">
                <a:solidFill>
                  <a:srgbClr val="0033CC"/>
                </a:solidFill>
              </a:rPr>
              <a:t> Telling </a:t>
            </a:r>
            <a:r>
              <a:rPr lang="en-US" sz="2000" u="sng" dirty="0">
                <a:solidFill>
                  <a:srgbClr val="0033CC"/>
                </a:solidFill>
              </a:rPr>
              <a:t>after preparation</a:t>
            </a:r>
            <a:r>
              <a:rPr lang="en-US" sz="2000" dirty="0">
                <a:solidFill>
                  <a:srgbClr val="0033CC"/>
                </a:solidFill>
              </a:rPr>
              <a:t> </a:t>
            </a:r>
            <a:r>
              <a:rPr lang="en-US" sz="2000" dirty="0">
                <a:solidFill>
                  <a:srgbClr val="0033CC"/>
                </a:solidFill>
                <a:sym typeface="Symbol" panose="05050102010706020507" pitchFamily="18" charset="2"/>
              </a:rPr>
              <a:t> </a:t>
            </a:r>
            <a:r>
              <a:rPr lang="en-US" sz="2000" dirty="0">
                <a:solidFill>
                  <a:srgbClr val="0033CC"/>
                </a:solidFill>
              </a:rPr>
              <a:t>x10 learning of telling before,</a:t>
            </a:r>
          </a:p>
          <a:p>
            <a:r>
              <a:rPr lang="en-US" sz="2000" dirty="0">
                <a:solidFill>
                  <a:srgbClr val="0033CC"/>
                </a:solidFill>
              </a:rPr>
              <a:t>and better transfer to new problems.</a:t>
            </a:r>
          </a:p>
          <a:p>
            <a:endParaRPr lang="en-US" sz="2000" dirty="0">
              <a:solidFill>
                <a:schemeClr val="accent2"/>
              </a:solidFill>
            </a:endParaRPr>
          </a:p>
        </p:txBody>
      </p:sp>
    </p:spTree>
    <p:extLst>
      <p:ext uri="{BB962C8B-B14F-4D97-AF65-F5344CB8AC3E}">
        <p14:creationId xmlns:p14="http://schemas.microsoft.com/office/powerpoint/2010/main" val="4059238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C8CA44-5B89-4E62-90F8-2654F694A579}"/>
              </a:ext>
            </a:extLst>
          </p:cNvPr>
          <p:cNvSpPr txBox="1"/>
          <p:nvPr/>
        </p:nvSpPr>
        <p:spPr>
          <a:xfrm>
            <a:off x="1921162" y="452583"/>
            <a:ext cx="8746838" cy="4893647"/>
          </a:xfrm>
          <a:prstGeom prst="rect">
            <a:avLst/>
          </a:prstGeom>
          <a:noFill/>
        </p:spPr>
        <p:txBody>
          <a:bodyPr wrap="square" rtlCol="0">
            <a:spAutoFit/>
          </a:bodyPr>
          <a:lstStyle/>
          <a:p>
            <a:pPr>
              <a:defRPr/>
            </a:pPr>
            <a:r>
              <a:rPr lang="en-US" dirty="0"/>
              <a:t>3</a:t>
            </a:r>
            <a:r>
              <a:rPr lang="en-US" u="sng" dirty="0"/>
              <a:t>. Feedback to students</a:t>
            </a:r>
          </a:p>
          <a:p>
            <a:pPr>
              <a:defRPr/>
            </a:pPr>
            <a:endParaRPr lang="en-US" dirty="0"/>
          </a:p>
          <a:p>
            <a:pPr>
              <a:defRPr/>
            </a:pPr>
            <a:r>
              <a:rPr lang="en-US" dirty="0"/>
              <a:t>Standard f</a:t>
            </a:r>
            <a:r>
              <a:rPr lang="en-US" dirty="0" err="1"/>
              <a:t>eedback</a:t>
            </a:r>
            <a:r>
              <a:rPr lang="en-US" dirty="0"/>
              <a:t>—”You did this problem wrong, here is correct solution.”</a:t>
            </a:r>
          </a:p>
          <a:p>
            <a:pPr>
              <a:defRPr/>
            </a:pPr>
            <a:endParaRPr lang="en-US" dirty="0"/>
          </a:p>
          <a:p>
            <a:pPr>
              <a:defRPr/>
            </a:pPr>
            <a:r>
              <a:rPr lang="en-US" dirty="0"/>
              <a:t>Why bad?  Research on feedback—simple right-wrong with correct answer very limited benefit.</a:t>
            </a:r>
          </a:p>
          <a:p>
            <a:pPr>
              <a:defRPr/>
            </a:pPr>
            <a:endParaRPr lang="en-US" dirty="0"/>
          </a:p>
          <a:p>
            <a:pPr>
              <a:defRPr/>
            </a:pPr>
            <a:r>
              <a:rPr lang="en-US" u="sng" dirty="0"/>
              <a:t>Learning happens</a:t>
            </a:r>
            <a:r>
              <a:rPr lang="en-US" dirty="0"/>
              <a:t> when feedback:</a:t>
            </a:r>
          </a:p>
          <a:p>
            <a:pPr marL="342900" indent="-342900">
              <a:buFont typeface="Arial" panose="020B0604020202020204" pitchFamily="34" charset="0"/>
              <a:buChar char="•"/>
              <a:defRPr/>
            </a:pPr>
            <a:r>
              <a:rPr lang="en-US" dirty="0"/>
              <a:t>timely and specific on what thinking was incorrect and why</a:t>
            </a:r>
          </a:p>
          <a:p>
            <a:pPr marL="342900" indent="-342900">
              <a:buFont typeface="Arial" panose="020B0604020202020204" pitchFamily="34" charset="0"/>
              <a:buChar char="•"/>
              <a:defRPr/>
            </a:pPr>
            <a:r>
              <a:rPr lang="en-US" dirty="0"/>
              <a:t>how to improve</a:t>
            </a:r>
          </a:p>
          <a:p>
            <a:pPr marL="342900" indent="-342900">
              <a:buFont typeface="Arial" panose="020B0604020202020204" pitchFamily="34" charset="0"/>
              <a:buChar char="•"/>
              <a:defRPr/>
            </a:pPr>
            <a:r>
              <a:rPr lang="en-US" dirty="0"/>
              <a:t>learner </a:t>
            </a:r>
            <a:r>
              <a:rPr lang="en-US" u="sng" dirty="0"/>
              <a:t>acts</a:t>
            </a:r>
            <a:r>
              <a:rPr lang="en-US" dirty="0"/>
              <a:t> on feedback.</a:t>
            </a:r>
          </a:p>
        </p:txBody>
      </p:sp>
      <p:sp>
        <p:nvSpPr>
          <p:cNvPr id="5" name="TextBox 4">
            <a:extLst>
              <a:ext uri="{FF2B5EF4-FFF2-40B4-BE49-F238E27FC236}">
                <a16:creationId xmlns:a16="http://schemas.microsoft.com/office/drawing/2014/main" id="{C8445F68-D34E-4811-AE55-56C9EFB6B0DB}"/>
              </a:ext>
            </a:extLst>
          </p:cNvPr>
          <p:cNvSpPr txBox="1"/>
          <p:nvPr/>
        </p:nvSpPr>
        <p:spPr>
          <a:xfrm>
            <a:off x="1943101" y="5568951"/>
            <a:ext cx="7555273" cy="830997"/>
          </a:xfrm>
          <a:prstGeom prst="rect">
            <a:avLst/>
          </a:prstGeom>
          <a:noFill/>
        </p:spPr>
        <p:txBody>
          <a:bodyPr wrap="none" rtlCol="0">
            <a:spAutoFit/>
          </a:bodyPr>
          <a:lstStyle/>
          <a:p>
            <a:r>
              <a:rPr lang="en-US" dirty="0">
                <a:latin typeface="Comic Sans MS" panose="030F0702030302020204" pitchFamily="66" charset="0"/>
              </a:rPr>
              <a:t>Building good feedback into instruction among most</a:t>
            </a:r>
          </a:p>
          <a:p>
            <a:r>
              <a:rPr lang="en-US" dirty="0">
                <a:latin typeface="Comic Sans MS" panose="030F0702030302020204" pitchFamily="66" charset="0"/>
              </a:rPr>
              <a:t>impactful things you can do!</a:t>
            </a:r>
          </a:p>
        </p:txBody>
      </p:sp>
    </p:spTree>
    <p:extLst>
      <p:ext uri="{BB962C8B-B14F-4D97-AF65-F5344CB8AC3E}">
        <p14:creationId xmlns:p14="http://schemas.microsoft.com/office/powerpoint/2010/main" val="1400506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038743" y="3569288"/>
            <a:ext cx="8193653" cy="2523768"/>
          </a:xfrm>
          <a:prstGeom prst="rect">
            <a:avLst/>
          </a:prstGeom>
          <a:noFill/>
          <a:ln w="12700">
            <a:solidFill>
              <a:schemeClr val="tx1"/>
            </a:solidFill>
            <a:miter lim="800000"/>
            <a:headEnd/>
            <a:tailEnd/>
          </a:ln>
        </p:spPr>
        <p:txBody>
          <a:bodyPr wrap="none">
            <a:spAutoFit/>
          </a:bodyPr>
          <a:lstStyle/>
          <a:p>
            <a:pPr lvl="1"/>
            <a:r>
              <a:rPr lang="en-US" dirty="0"/>
              <a:t>Components of expert thinking:</a:t>
            </a:r>
          </a:p>
          <a:p>
            <a:pPr lvl="1">
              <a:buFont typeface="Arial" charset="0"/>
              <a:buChar char="•"/>
            </a:pPr>
            <a:r>
              <a:rPr lang="en-US" dirty="0"/>
              <a:t> </a:t>
            </a:r>
            <a:r>
              <a:rPr lang="en-US" sz="2200" dirty="0"/>
              <a:t>recognizing relevant &amp; irrelevant information</a:t>
            </a:r>
          </a:p>
          <a:p>
            <a:pPr lvl="1">
              <a:buFont typeface="Arial" charset="0"/>
              <a:buChar char="•"/>
            </a:pPr>
            <a:r>
              <a:rPr lang="en-US" sz="2200" dirty="0"/>
              <a:t> select and justify simplifying assumptions</a:t>
            </a:r>
          </a:p>
          <a:p>
            <a:pPr lvl="1">
              <a:buFont typeface="Arial" charset="0"/>
              <a:buChar char="•"/>
            </a:pPr>
            <a:r>
              <a:rPr lang="en-US" sz="2200" dirty="0"/>
              <a:t> concepts and models </a:t>
            </a:r>
            <a:r>
              <a:rPr lang="en-US" sz="2200" b="1" dirty="0"/>
              <a:t>+ selection criteria</a:t>
            </a:r>
          </a:p>
          <a:p>
            <a:pPr lvl="1">
              <a:buFont typeface="Arial" charset="0"/>
              <a:buChar char="•"/>
              <a:defRPr/>
            </a:pPr>
            <a:r>
              <a:rPr lang="en-US" sz="2200" dirty="0"/>
              <a:t> moving between specialized representations </a:t>
            </a:r>
          </a:p>
          <a:p>
            <a:pPr lvl="1">
              <a:defRPr/>
            </a:pPr>
            <a:r>
              <a:rPr lang="en-US" sz="2200" dirty="0"/>
              <a:t>  (graphs, equations, physical motions, etc.)</a:t>
            </a:r>
          </a:p>
          <a:p>
            <a:pPr lvl="1">
              <a:buFont typeface="Arial" charset="0"/>
              <a:buChar char="•"/>
              <a:defRPr/>
            </a:pPr>
            <a:r>
              <a:rPr lang="en-US" sz="2200" dirty="0"/>
              <a:t> Testing &amp; justifying if answer/conclusion reasonable</a:t>
            </a:r>
          </a:p>
        </p:txBody>
      </p:sp>
      <p:sp>
        <p:nvSpPr>
          <p:cNvPr id="7" name="Rectangle 6"/>
          <p:cNvSpPr/>
          <p:nvPr/>
        </p:nvSpPr>
        <p:spPr>
          <a:xfrm>
            <a:off x="1935127" y="113414"/>
            <a:ext cx="9101469" cy="3392976"/>
          </a:xfrm>
          <a:prstGeom prst="rect">
            <a:avLst/>
          </a:prstGeom>
        </p:spPr>
        <p:txBody>
          <a:bodyPr wrap="square">
            <a:spAutoFit/>
          </a:bodyPr>
          <a:lstStyle/>
          <a:p>
            <a:pPr>
              <a:defRPr/>
            </a:pPr>
            <a:r>
              <a:rPr lang="en-US" dirty="0">
                <a:latin typeface="Arial"/>
              </a:rPr>
              <a:t> </a:t>
            </a:r>
            <a:r>
              <a:rPr lang="en-US" u="sng" dirty="0">
                <a:latin typeface="Arial"/>
              </a:rPr>
              <a:t>1. Designing homework &amp; exam problems </a:t>
            </a:r>
            <a:r>
              <a:rPr lang="en-US" sz="2200" dirty="0">
                <a:latin typeface="Arial"/>
              </a:rPr>
              <a:t>(&amp; how to improve)</a:t>
            </a:r>
          </a:p>
          <a:p>
            <a:pPr>
              <a:defRPr/>
            </a:pPr>
            <a:r>
              <a:rPr lang="en-US" i="1" dirty="0">
                <a:latin typeface="Arial"/>
              </a:rPr>
              <a:t>What expertise being practiced and assessed?</a:t>
            </a:r>
            <a:endParaRPr lang="en-US" sz="800" i="1" dirty="0">
              <a:latin typeface="Arial"/>
            </a:endParaRPr>
          </a:p>
          <a:p>
            <a:pPr marL="342900" indent="-342900">
              <a:buFont typeface="Arial" pitchFamily="34" charset="0"/>
              <a:buChar char="•"/>
              <a:defRPr/>
            </a:pPr>
            <a:r>
              <a:rPr lang="en-US" dirty="0">
                <a:latin typeface="Arial"/>
              </a:rPr>
              <a:t>Provide all information needed, and only that information, to solve the problem</a:t>
            </a:r>
          </a:p>
          <a:p>
            <a:pPr marL="342900" indent="-342900">
              <a:buFont typeface="Arial" pitchFamily="34" charset="0"/>
              <a:buChar char="•"/>
              <a:defRPr/>
            </a:pPr>
            <a:r>
              <a:rPr lang="en-US" dirty="0">
                <a:latin typeface="Arial"/>
              </a:rPr>
              <a:t>Say what to neglect</a:t>
            </a:r>
          </a:p>
          <a:p>
            <a:pPr marL="342900" indent="-342900">
              <a:buFont typeface="Arial" pitchFamily="34" charset="0"/>
              <a:buChar char="•"/>
              <a:defRPr/>
            </a:pPr>
            <a:r>
              <a:rPr lang="en-US" i="1" dirty="0">
                <a:latin typeface="Arial"/>
              </a:rPr>
              <a:t>Possible</a:t>
            </a:r>
            <a:r>
              <a:rPr lang="en-US" dirty="0">
                <a:latin typeface="Arial"/>
              </a:rPr>
              <a:t> to solve quickly and easily by plugging into equation/procedure from that week</a:t>
            </a:r>
          </a:p>
          <a:p>
            <a:pPr marL="342900" indent="-342900">
              <a:buFont typeface="Arial" pitchFamily="34" charset="0"/>
              <a:buChar char="•"/>
              <a:defRPr/>
            </a:pPr>
            <a:r>
              <a:rPr lang="en-US" dirty="0">
                <a:latin typeface="Arial"/>
              </a:rPr>
              <a:t>Only call for use of one representation</a:t>
            </a:r>
          </a:p>
          <a:p>
            <a:pPr marL="342900" indent="-342900">
              <a:buFont typeface="Arial" pitchFamily="34" charset="0"/>
              <a:buChar char="•"/>
              <a:defRPr/>
            </a:pPr>
            <a:r>
              <a:rPr lang="en-US" dirty="0">
                <a:latin typeface="Arial"/>
              </a:rPr>
              <a:t>Not ask why answer reasonable, or justify decisions</a:t>
            </a:r>
          </a:p>
        </p:txBody>
      </p:sp>
      <p:cxnSp>
        <p:nvCxnSpPr>
          <p:cNvPr id="4" name="Straight Connector 3"/>
          <p:cNvCxnSpPr/>
          <p:nvPr/>
        </p:nvCxnSpPr>
        <p:spPr>
          <a:xfrm>
            <a:off x="2318056" y="4207745"/>
            <a:ext cx="7032580" cy="4253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79670" y="4532348"/>
            <a:ext cx="7032580" cy="4253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D320198-30B3-4698-BECF-796553C0251B}"/>
              </a:ext>
            </a:extLst>
          </p:cNvPr>
          <p:cNvCxnSpPr/>
          <p:nvPr/>
        </p:nvCxnSpPr>
        <p:spPr>
          <a:xfrm>
            <a:off x="2380554" y="4865052"/>
            <a:ext cx="7032580" cy="4253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0AFE7EB-E1FF-4E0D-A397-AF41C616D736}"/>
              </a:ext>
            </a:extLst>
          </p:cNvPr>
          <p:cNvCxnSpPr/>
          <p:nvPr/>
        </p:nvCxnSpPr>
        <p:spPr>
          <a:xfrm>
            <a:off x="2320303" y="5201750"/>
            <a:ext cx="7032580" cy="4253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155F194-C7E6-4428-9772-0FA668E62ED4}"/>
              </a:ext>
            </a:extLst>
          </p:cNvPr>
          <p:cNvCxnSpPr/>
          <p:nvPr/>
        </p:nvCxnSpPr>
        <p:spPr>
          <a:xfrm>
            <a:off x="2288405" y="5559713"/>
            <a:ext cx="7032580" cy="4253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7832EF3-3859-489E-824C-BE033703D785}"/>
              </a:ext>
            </a:extLst>
          </p:cNvPr>
          <p:cNvCxnSpPr>
            <a:cxnSpLocks/>
          </p:cNvCxnSpPr>
          <p:nvPr/>
        </p:nvCxnSpPr>
        <p:spPr>
          <a:xfrm>
            <a:off x="2317899" y="5876635"/>
            <a:ext cx="76908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4D62CEC-71A1-44B1-BD40-157BCD15C3D7}"/>
              </a:ext>
            </a:extLst>
          </p:cNvPr>
          <p:cNvSpPr txBox="1"/>
          <p:nvPr/>
        </p:nvSpPr>
        <p:spPr>
          <a:xfrm>
            <a:off x="2279373" y="6178164"/>
            <a:ext cx="6146234" cy="461665"/>
          </a:xfrm>
          <a:prstGeom prst="rect">
            <a:avLst/>
          </a:prstGeom>
          <a:noFill/>
        </p:spPr>
        <p:txBody>
          <a:bodyPr wrap="none" rtlCol="0">
            <a:spAutoFit/>
          </a:bodyPr>
          <a:lstStyle/>
          <a:p>
            <a:r>
              <a:rPr lang="en-US" dirty="0">
                <a:solidFill>
                  <a:srgbClr val="0033CC"/>
                </a:solidFill>
                <a:latin typeface="Comic Sans MS" panose="030F0702030302020204" pitchFamily="66" charset="0"/>
              </a:rPr>
              <a:t>How to improve?   Don’t do the bad stuff.</a:t>
            </a:r>
          </a:p>
        </p:txBody>
      </p:sp>
    </p:spTree>
    <p:extLst>
      <p:ext uri="{BB962C8B-B14F-4D97-AF65-F5344CB8AC3E}">
        <p14:creationId xmlns:p14="http://schemas.microsoft.com/office/powerpoint/2010/main" val="212558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8087E0-C878-47EF-97F8-994E6AEC1CDE}"/>
              </a:ext>
            </a:extLst>
          </p:cNvPr>
          <p:cNvSpPr txBox="1"/>
          <p:nvPr/>
        </p:nvSpPr>
        <p:spPr>
          <a:xfrm>
            <a:off x="2784691" y="299332"/>
            <a:ext cx="8662736" cy="507831"/>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sng" strike="noStrike" kern="1200" cap="none" spc="0" normalizeH="0" baseline="0" noProof="0" dirty="0">
                <a:ln>
                  <a:noFill/>
                </a:ln>
                <a:solidFill>
                  <a:prstClr val="black"/>
                </a:solidFill>
                <a:effectLst/>
                <a:uLnTx/>
                <a:uFillTx/>
                <a:latin typeface="Verdana" pitchFamily="34" charset="0"/>
                <a:ea typeface="+mn-ea"/>
                <a:cs typeface="Arial" charset="0"/>
              </a:rPr>
              <a:t>Rethinking how learning happens </a:t>
            </a:r>
          </a:p>
        </p:txBody>
      </p:sp>
      <p:sp>
        <p:nvSpPr>
          <p:cNvPr id="4" name="TextBox 3">
            <a:extLst>
              <a:ext uri="{FF2B5EF4-FFF2-40B4-BE49-F238E27FC236}">
                <a16:creationId xmlns:a16="http://schemas.microsoft.com/office/drawing/2014/main" id="{40B55DF4-7A84-42C9-87E7-5056EF1DC0B4}"/>
              </a:ext>
            </a:extLst>
          </p:cNvPr>
          <p:cNvSpPr txBox="1"/>
          <p:nvPr/>
        </p:nvSpPr>
        <p:spPr>
          <a:xfrm flipH="1">
            <a:off x="1001835" y="1009417"/>
            <a:ext cx="2505416" cy="461665"/>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old/current model</a:t>
            </a:r>
            <a:endPar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5EA2C30F-393B-4CD0-B15A-B8386587DFC7}"/>
              </a:ext>
            </a:extLst>
          </p:cNvPr>
          <p:cNvSpPr/>
          <p:nvPr/>
        </p:nvSpPr>
        <p:spPr>
          <a:xfrm>
            <a:off x="613256" y="1517237"/>
            <a:ext cx="3476921" cy="5737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37" name="Group 36">
            <a:extLst>
              <a:ext uri="{FF2B5EF4-FFF2-40B4-BE49-F238E27FC236}">
                <a16:creationId xmlns:a16="http://schemas.microsoft.com/office/drawing/2014/main" id="{52B1CF27-0CBD-4707-8D7B-D5FC0AD76766}"/>
              </a:ext>
            </a:extLst>
          </p:cNvPr>
          <p:cNvGrpSpPr/>
          <p:nvPr/>
        </p:nvGrpSpPr>
        <p:grpSpPr>
          <a:xfrm>
            <a:off x="1007061" y="1660021"/>
            <a:ext cx="2774503" cy="330691"/>
            <a:chOff x="1329597" y="1634780"/>
            <a:chExt cx="2774503" cy="330691"/>
          </a:xfrm>
        </p:grpSpPr>
        <p:pic>
          <p:nvPicPr>
            <p:cNvPr id="5" name="Picture 4" descr="http://t2.gstatic.com/images?q=tbn:ilS6ZIrK6vBRCM:http://www.clker.com/cliparts/5/6/3/0/12236128922042020710monstara_Brain.svg.hi.png">
              <a:hlinkClick r:id="rId3"/>
              <a:extLst>
                <a:ext uri="{FF2B5EF4-FFF2-40B4-BE49-F238E27FC236}">
                  <a16:creationId xmlns:a16="http://schemas.microsoft.com/office/drawing/2014/main" id="{F06E03CD-9CBC-4B98-8411-19F65F523427}"/>
                </a:ext>
              </a:extLst>
            </p:cNvPr>
            <p:cNvPicPr>
              <a:picLocks noChangeAspect="1" noChangeArrowheads="1"/>
            </p:cNvPicPr>
            <p:nvPr/>
          </p:nvPicPr>
          <p:blipFill>
            <a:blip r:embed="rId4">
              <a:duotone>
                <a:prstClr val="black"/>
                <a:srgbClr val="C00000">
                  <a:tint val="45000"/>
                  <a:satMod val="400000"/>
                </a:srgbClr>
              </a:duotone>
              <a:clrChange>
                <a:clrFrom>
                  <a:srgbClr val="FFFFFF"/>
                </a:clrFrom>
                <a:clrTo>
                  <a:srgbClr val="FFFFFF">
                    <a:alpha val="0"/>
                  </a:srgbClr>
                </a:clrTo>
              </a:clrChange>
              <a:alphaModFix amt="48000"/>
            </a:blip>
            <a:srcRect/>
            <a:stretch>
              <a:fillRect/>
            </a:stretch>
          </p:blipFill>
          <p:spPr bwMode="auto">
            <a:xfrm>
              <a:off x="1329597" y="1658627"/>
              <a:ext cx="414300" cy="291545"/>
            </a:xfrm>
            <a:prstGeom prst="rect">
              <a:avLst/>
            </a:prstGeom>
            <a:solidFill>
              <a:schemeClr val="bg1"/>
            </a:solidFill>
          </p:spPr>
        </p:pic>
        <p:pic>
          <p:nvPicPr>
            <p:cNvPr id="6" name="Picture 4" descr="http://t2.gstatic.com/images?q=tbn:ilS6ZIrK6vBRCM:http://www.clker.com/cliparts/5/6/3/0/12236128922042020710monstara_Brain.svg.hi.png">
              <a:hlinkClick r:id="rId3"/>
              <a:extLst>
                <a:ext uri="{FF2B5EF4-FFF2-40B4-BE49-F238E27FC236}">
                  <a16:creationId xmlns:a16="http://schemas.microsoft.com/office/drawing/2014/main" id="{C76D123F-E1DE-403E-A6ED-007120FC3AC2}"/>
                </a:ext>
              </a:extLst>
            </p:cNvPr>
            <p:cNvPicPr>
              <a:picLocks noChangeAspect="1" noChangeArrowheads="1"/>
            </p:cNvPicPr>
            <p:nvPr/>
          </p:nvPicPr>
          <p:blipFill>
            <a:blip r:embed="rId4">
              <a:clrChange>
                <a:clrFrom>
                  <a:srgbClr val="FFFFFF"/>
                </a:clrFrom>
                <a:clrTo>
                  <a:srgbClr val="FFFFFF">
                    <a:alpha val="0"/>
                  </a:srgbClr>
                </a:clrTo>
              </a:clrChange>
              <a:duotone>
                <a:prstClr val="black"/>
                <a:srgbClr val="C00000">
                  <a:tint val="45000"/>
                  <a:satMod val="400000"/>
                </a:srgbClr>
              </a:duotone>
            </a:blip>
            <a:srcRect/>
            <a:stretch>
              <a:fillRect/>
            </a:stretch>
          </p:blipFill>
          <p:spPr bwMode="auto">
            <a:xfrm>
              <a:off x="1876571" y="1666276"/>
              <a:ext cx="414300" cy="291545"/>
            </a:xfrm>
            <a:prstGeom prst="rect">
              <a:avLst/>
            </a:prstGeom>
            <a:solidFill>
              <a:schemeClr val="bg1"/>
            </a:solidFill>
          </p:spPr>
        </p:pic>
        <p:pic>
          <p:nvPicPr>
            <p:cNvPr id="7" name="Picture 4" descr="http://t2.gstatic.com/images?q=tbn:ilS6ZIrK6vBRCM:http://www.clker.com/cliparts/5/6/3/0/12236128922042020710monstara_Brain.svg.hi.png">
              <a:hlinkClick r:id="rId3"/>
              <a:extLst>
                <a:ext uri="{FF2B5EF4-FFF2-40B4-BE49-F238E27FC236}">
                  <a16:creationId xmlns:a16="http://schemas.microsoft.com/office/drawing/2014/main" id="{4CA7E9C6-424B-40C3-BB18-5E5BD705025E}"/>
                </a:ext>
              </a:extLst>
            </p:cNvPr>
            <p:cNvPicPr>
              <a:picLocks noChangeAspect="1" noChangeArrowheads="1"/>
            </p:cNvPicPr>
            <p:nvPr/>
          </p:nvPicPr>
          <p:blipFill>
            <a:blip r:embed="rId4">
              <a:clrChange>
                <a:clrFrom>
                  <a:srgbClr val="FFFFFF"/>
                </a:clrFrom>
                <a:clrTo>
                  <a:srgbClr val="FFFFFF">
                    <a:alpha val="0"/>
                  </a:srgbClr>
                </a:clrTo>
              </a:clrChange>
              <a:duotone>
                <a:prstClr val="black"/>
                <a:srgbClr val="C00000">
                  <a:tint val="45000"/>
                  <a:satMod val="400000"/>
                </a:srgbClr>
              </a:duotone>
              <a:alphaModFix amt="49000"/>
            </a:blip>
            <a:srcRect/>
            <a:stretch>
              <a:fillRect/>
            </a:stretch>
          </p:blipFill>
          <p:spPr bwMode="auto">
            <a:xfrm>
              <a:off x="2423544" y="1673926"/>
              <a:ext cx="414300" cy="291545"/>
            </a:xfrm>
            <a:prstGeom prst="rect">
              <a:avLst/>
            </a:prstGeom>
            <a:solidFill>
              <a:schemeClr val="bg1"/>
            </a:solidFill>
          </p:spPr>
        </p:pic>
        <p:pic>
          <p:nvPicPr>
            <p:cNvPr id="8" name="Picture 4" descr="http://t2.gstatic.com/images?q=tbn:ilS6ZIrK6vBRCM:http://www.clker.com/cliparts/5/6/3/0/12236128922042020710monstara_Brain.svg.hi.png">
              <a:hlinkClick r:id="rId3"/>
              <a:extLst>
                <a:ext uri="{FF2B5EF4-FFF2-40B4-BE49-F238E27FC236}">
                  <a16:creationId xmlns:a16="http://schemas.microsoft.com/office/drawing/2014/main" id="{022BF4A8-F015-4902-97C6-6784299AEE29}"/>
                </a:ext>
              </a:extLst>
            </p:cNvPr>
            <p:cNvPicPr>
              <a:picLocks noChangeAspect="1" noChangeArrowheads="1"/>
            </p:cNvPicPr>
            <p:nvPr/>
          </p:nvPicPr>
          <p:blipFill>
            <a:blip r:embed="rId4">
              <a:duotone>
                <a:prstClr val="black"/>
                <a:srgbClr val="C00000">
                  <a:tint val="45000"/>
                  <a:satMod val="400000"/>
                </a:srgbClr>
              </a:duotone>
              <a:clrChange>
                <a:clrFrom>
                  <a:srgbClr val="FFFFFF"/>
                </a:clrFrom>
                <a:clrTo>
                  <a:srgbClr val="FFFFFF">
                    <a:alpha val="0"/>
                  </a:srgbClr>
                </a:clrTo>
              </a:clrChange>
            </a:blip>
            <a:srcRect/>
            <a:stretch>
              <a:fillRect/>
            </a:stretch>
          </p:blipFill>
          <p:spPr bwMode="auto">
            <a:xfrm>
              <a:off x="3036679" y="1634780"/>
              <a:ext cx="414300" cy="291545"/>
            </a:xfrm>
            <a:prstGeom prst="rect">
              <a:avLst/>
            </a:prstGeom>
            <a:solidFill>
              <a:schemeClr val="bg1"/>
            </a:solidFill>
          </p:spPr>
        </p:pic>
        <p:pic>
          <p:nvPicPr>
            <p:cNvPr id="9" name="Picture 4" descr="http://t2.gstatic.com/images?q=tbn:ilS6ZIrK6vBRCM:http://www.clker.com/cliparts/5/6/3/0/12236128922042020710monstara_Brain.svg.hi.png">
              <a:hlinkClick r:id="rId3"/>
              <a:extLst>
                <a:ext uri="{FF2B5EF4-FFF2-40B4-BE49-F238E27FC236}">
                  <a16:creationId xmlns:a16="http://schemas.microsoft.com/office/drawing/2014/main" id="{19BFC285-EA72-4DC7-BD75-89FB6E8A5D05}"/>
                </a:ext>
              </a:extLst>
            </p:cNvPr>
            <p:cNvPicPr>
              <a:picLocks noChangeAspect="1" noChangeArrowheads="1"/>
            </p:cNvPicPr>
            <p:nvPr/>
          </p:nvPicPr>
          <p:blipFill>
            <a:blip r:embed="rId4">
              <a:clrChange>
                <a:clrFrom>
                  <a:srgbClr val="FFFFFF"/>
                </a:clrFrom>
                <a:clrTo>
                  <a:srgbClr val="FFFFFF">
                    <a:alpha val="0"/>
                  </a:srgbClr>
                </a:clrTo>
              </a:clrChange>
              <a:duotone>
                <a:prstClr val="black"/>
                <a:srgbClr val="C00000">
                  <a:tint val="45000"/>
                  <a:satMod val="400000"/>
                </a:srgbClr>
              </a:duotone>
              <a:alphaModFix amt="60000"/>
            </a:blip>
            <a:srcRect/>
            <a:stretch>
              <a:fillRect/>
            </a:stretch>
          </p:blipFill>
          <p:spPr bwMode="auto">
            <a:xfrm>
              <a:off x="3689800" y="1655041"/>
              <a:ext cx="414300" cy="291545"/>
            </a:xfrm>
            <a:prstGeom prst="rect">
              <a:avLst/>
            </a:prstGeom>
            <a:solidFill>
              <a:schemeClr val="bg1"/>
            </a:solidFill>
          </p:spPr>
        </p:pic>
      </p:grpSp>
      <p:sp>
        <p:nvSpPr>
          <p:cNvPr id="15" name="TextBox 14">
            <a:extLst>
              <a:ext uri="{FF2B5EF4-FFF2-40B4-BE49-F238E27FC236}">
                <a16:creationId xmlns:a16="http://schemas.microsoft.com/office/drawing/2014/main" id="{767CE9F6-AADD-4DDA-8553-BEDB818700C1}"/>
              </a:ext>
            </a:extLst>
          </p:cNvPr>
          <p:cNvSpPr txBox="1"/>
          <p:nvPr/>
        </p:nvSpPr>
        <p:spPr>
          <a:xfrm>
            <a:off x="1673146" y="2941289"/>
            <a:ext cx="3388235" cy="461665"/>
          </a:xfrm>
          <a:prstGeom prst="rect">
            <a:avLst/>
          </a:prstGeom>
          <a:noFill/>
        </p:spPr>
        <p:txBody>
          <a:bodyPr wrap="non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soaks in, varies with brain</a:t>
            </a:r>
            <a:endPar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33" name="Group 32">
            <a:extLst>
              <a:ext uri="{FF2B5EF4-FFF2-40B4-BE49-F238E27FC236}">
                <a16:creationId xmlns:a16="http://schemas.microsoft.com/office/drawing/2014/main" id="{46D334E4-090A-486A-A955-54D042196436}"/>
              </a:ext>
            </a:extLst>
          </p:cNvPr>
          <p:cNvGrpSpPr/>
          <p:nvPr/>
        </p:nvGrpSpPr>
        <p:grpSpPr>
          <a:xfrm>
            <a:off x="7733093" y="2115552"/>
            <a:ext cx="1656744" cy="265246"/>
            <a:chOff x="7041533" y="2155168"/>
            <a:chExt cx="2208992" cy="353661"/>
          </a:xfrm>
          <a:solidFill>
            <a:schemeClr val="bg1">
              <a:lumMod val="85000"/>
            </a:schemeClr>
          </a:solidFill>
        </p:grpSpPr>
        <p:pic>
          <p:nvPicPr>
            <p:cNvPr id="16" name="Picture 4" descr="http://t2.gstatic.com/images?q=tbn:ilS6ZIrK6vBRCM:http://www.clker.com/cliparts/5/6/3/0/12236128922042020710monstara_Brain.svg.hi.png">
              <a:hlinkClick r:id="rId3"/>
              <a:extLst>
                <a:ext uri="{FF2B5EF4-FFF2-40B4-BE49-F238E27FC236}">
                  <a16:creationId xmlns:a16="http://schemas.microsoft.com/office/drawing/2014/main" id="{66446905-F9D7-42E9-9430-2A090D7BFEE7}"/>
                </a:ext>
              </a:extLst>
            </p:cNvPr>
            <p:cNvPicPr>
              <a:picLocks noChangeAspect="1" noChangeArrowheads="1"/>
            </p:cNvPicPr>
            <p:nvPr/>
          </p:nvPicPr>
          <p:blipFill>
            <a:blip r:embed="rId4">
              <a:clrChange>
                <a:clrFrom>
                  <a:srgbClr val="FFFFFF"/>
                </a:clrFrom>
                <a:clrTo>
                  <a:srgbClr val="FFFFFF">
                    <a:alpha val="0"/>
                  </a:srgbClr>
                </a:clrTo>
              </a:clrChange>
              <a:duotone>
                <a:prstClr val="black"/>
                <a:srgbClr val="C00000">
                  <a:tint val="45000"/>
                  <a:satMod val="400000"/>
                </a:srgbClr>
              </a:duotone>
            </a:blip>
            <a:srcRect/>
            <a:stretch>
              <a:fillRect/>
            </a:stretch>
          </p:blipFill>
          <p:spPr bwMode="auto">
            <a:xfrm>
              <a:off x="7041533" y="2176941"/>
              <a:ext cx="471630" cy="331888"/>
            </a:xfrm>
            <a:prstGeom prst="rect">
              <a:avLst/>
            </a:prstGeom>
            <a:grpFill/>
          </p:spPr>
        </p:pic>
        <p:pic>
          <p:nvPicPr>
            <p:cNvPr id="17" name="Picture 4" descr="http://t2.gstatic.com/images?q=tbn:ilS6ZIrK6vBRCM:http://www.clker.com/cliparts/5/6/3/0/12236128922042020710monstara_Brain.svg.hi.png">
              <a:hlinkClick r:id="rId3"/>
              <a:extLst>
                <a:ext uri="{FF2B5EF4-FFF2-40B4-BE49-F238E27FC236}">
                  <a16:creationId xmlns:a16="http://schemas.microsoft.com/office/drawing/2014/main" id="{7C52F09D-B224-476E-ADCA-1ED6CE6A32F7}"/>
                </a:ext>
              </a:extLst>
            </p:cNvPr>
            <p:cNvPicPr>
              <a:picLocks noChangeAspect="1" noChangeArrowheads="1"/>
            </p:cNvPicPr>
            <p:nvPr/>
          </p:nvPicPr>
          <p:blipFill>
            <a:blip r:embed="rId4">
              <a:clrChange>
                <a:clrFrom>
                  <a:srgbClr val="FFFFFF"/>
                </a:clrFrom>
                <a:clrTo>
                  <a:srgbClr val="FFFFFF">
                    <a:alpha val="0"/>
                  </a:srgbClr>
                </a:clrTo>
              </a:clrChange>
              <a:duotone>
                <a:prstClr val="black"/>
                <a:srgbClr val="C00000">
                  <a:tint val="45000"/>
                  <a:satMod val="400000"/>
                </a:srgbClr>
              </a:duotone>
            </a:blip>
            <a:srcRect/>
            <a:stretch>
              <a:fillRect/>
            </a:stretch>
          </p:blipFill>
          <p:spPr bwMode="auto">
            <a:xfrm>
              <a:off x="7638073" y="2176941"/>
              <a:ext cx="471630" cy="331888"/>
            </a:xfrm>
            <a:prstGeom prst="rect">
              <a:avLst/>
            </a:prstGeom>
            <a:grpFill/>
          </p:spPr>
        </p:pic>
        <p:pic>
          <p:nvPicPr>
            <p:cNvPr id="18" name="Picture 4" descr="http://t2.gstatic.com/images?q=tbn:ilS6ZIrK6vBRCM:http://www.clker.com/cliparts/5/6/3/0/12236128922042020710monstara_Brain.svg.hi.png">
              <a:hlinkClick r:id="rId3"/>
              <a:extLst>
                <a:ext uri="{FF2B5EF4-FFF2-40B4-BE49-F238E27FC236}">
                  <a16:creationId xmlns:a16="http://schemas.microsoft.com/office/drawing/2014/main" id="{4C846E77-AA5A-404F-A722-1FEF1AA96634}"/>
                </a:ext>
              </a:extLst>
            </p:cNvPr>
            <p:cNvPicPr>
              <a:picLocks noChangeAspect="1" noChangeArrowheads="1"/>
            </p:cNvPicPr>
            <p:nvPr/>
          </p:nvPicPr>
          <p:blipFill>
            <a:blip r:embed="rId4">
              <a:clrChange>
                <a:clrFrom>
                  <a:srgbClr val="FFFFFF"/>
                </a:clrFrom>
                <a:clrTo>
                  <a:srgbClr val="FFFFFF">
                    <a:alpha val="0"/>
                  </a:srgbClr>
                </a:clrTo>
              </a:clrChange>
              <a:duotone>
                <a:prstClr val="black"/>
                <a:srgbClr val="C00000">
                  <a:tint val="45000"/>
                  <a:satMod val="400000"/>
                </a:srgbClr>
              </a:duotone>
            </a:blip>
            <a:srcRect/>
            <a:stretch>
              <a:fillRect/>
            </a:stretch>
          </p:blipFill>
          <p:spPr bwMode="auto">
            <a:xfrm>
              <a:off x="8223938" y="2173615"/>
              <a:ext cx="471630" cy="331888"/>
            </a:xfrm>
            <a:prstGeom prst="rect">
              <a:avLst/>
            </a:prstGeom>
            <a:grpFill/>
          </p:spPr>
        </p:pic>
        <p:pic>
          <p:nvPicPr>
            <p:cNvPr id="19" name="Picture 4" descr="http://t2.gstatic.com/images?q=tbn:ilS6ZIrK6vBRCM:http://www.clker.com/cliparts/5/6/3/0/12236128922042020710monstara_Brain.svg.hi.png">
              <a:hlinkClick r:id="rId3"/>
              <a:extLst>
                <a:ext uri="{FF2B5EF4-FFF2-40B4-BE49-F238E27FC236}">
                  <a16:creationId xmlns:a16="http://schemas.microsoft.com/office/drawing/2014/main" id="{ADDBE986-1186-4602-ACAF-07A82D2F6DCC}"/>
                </a:ext>
              </a:extLst>
            </p:cNvPr>
            <p:cNvPicPr>
              <a:picLocks noChangeAspect="1" noChangeArrowheads="1"/>
            </p:cNvPicPr>
            <p:nvPr/>
          </p:nvPicPr>
          <p:blipFill>
            <a:blip r:embed="rId4">
              <a:clrChange>
                <a:clrFrom>
                  <a:srgbClr val="FFFFFF"/>
                </a:clrFrom>
                <a:clrTo>
                  <a:srgbClr val="FFFFFF">
                    <a:alpha val="0"/>
                  </a:srgbClr>
                </a:clrTo>
              </a:clrChange>
              <a:duotone>
                <a:prstClr val="black"/>
                <a:srgbClr val="C00000">
                  <a:tint val="45000"/>
                  <a:satMod val="400000"/>
                </a:srgbClr>
              </a:duotone>
            </a:blip>
            <a:srcRect/>
            <a:stretch>
              <a:fillRect/>
            </a:stretch>
          </p:blipFill>
          <p:spPr bwMode="auto">
            <a:xfrm>
              <a:off x="8778895" y="2155168"/>
              <a:ext cx="471630" cy="331888"/>
            </a:xfrm>
            <a:prstGeom prst="rect">
              <a:avLst/>
            </a:prstGeom>
            <a:grpFill/>
          </p:spPr>
        </p:pic>
      </p:grpSp>
      <p:sp>
        <p:nvSpPr>
          <p:cNvPr id="20" name="TextBox 19">
            <a:extLst>
              <a:ext uri="{FF2B5EF4-FFF2-40B4-BE49-F238E27FC236}">
                <a16:creationId xmlns:a16="http://schemas.microsoft.com/office/drawing/2014/main" id="{66419CD0-1426-485C-B807-136275CDDBB3}"/>
              </a:ext>
            </a:extLst>
          </p:cNvPr>
          <p:cNvSpPr txBox="1"/>
          <p:nvPr/>
        </p:nvSpPr>
        <p:spPr>
          <a:xfrm>
            <a:off x="8245884" y="1695493"/>
            <a:ext cx="2327047" cy="461665"/>
          </a:xfrm>
          <a:prstGeom prst="rect">
            <a:avLst/>
          </a:prstGeom>
          <a:noFill/>
        </p:spPr>
        <p:txBody>
          <a:bodyPr wrap="non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brain changeable</a:t>
            </a:r>
            <a:endPar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1" name="TextBox 20">
            <a:extLst>
              <a:ext uri="{FF2B5EF4-FFF2-40B4-BE49-F238E27FC236}">
                <a16:creationId xmlns:a16="http://schemas.microsoft.com/office/drawing/2014/main" id="{D6CA778E-D8C7-4A21-9A7C-87F4363A7732}"/>
              </a:ext>
            </a:extLst>
          </p:cNvPr>
          <p:cNvSpPr txBox="1"/>
          <p:nvPr/>
        </p:nvSpPr>
        <p:spPr>
          <a:xfrm>
            <a:off x="9330429" y="2073823"/>
            <a:ext cx="1074333" cy="461665"/>
          </a:xfrm>
          <a:prstGeom prst="rect">
            <a:avLst/>
          </a:prstGeom>
          <a:noFill/>
        </p:spPr>
        <p:txBody>
          <a:bodyPr wrap="non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same</a:t>
            </a:r>
            <a:endPar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2" name="Down Arrow 30">
            <a:extLst>
              <a:ext uri="{FF2B5EF4-FFF2-40B4-BE49-F238E27FC236}">
                <a16:creationId xmlns:a16="http://schemas.microsoft.com/office/drawing/2014/main" id="{D142EFC7-82EF-4C70-AF90-6554989B2569}"/>
              </a:ext>
            </a:extLst>
          </p:cNvPr>
          <p:cNvSpPr/>
          <p:nvPr/>
        </p:nvSpPr>
        <p:spPr>
          <a:xfrm>
            <a:off x="8024734" y="2420071"/>
            <a:ext cx="898249" cy="95293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 name="TextBox 22">
            <a:extLst>
              <a:ext uri="{FF2B5EF4-FFF2-40B4-BE49-F238E27FC236}">
                <a16:creationId xmlns:a16="http://schemas.microsoft.com/office/drawing/2014/main" id="{A4BA7096-1784-48B5-AD10-3687C5D37E0B}"/>
              </a:ext>
            </a:extLst>
          </p:cNvPr>
          <p:cNvSpPr txBox="1"/>
          <p:nvPr/>
        </p:nvSpPr>
        <p:spPr>
          <a:xfrm>
            <a:off x="8836360" y="2535792"/>
            <a:ext cx="2112245" cy="461665"/>
          </a:xfrm>
          <a:prstGeom prst="rect">
            <a:avLst/>
          </a:prstGeom>
          <a:noFill/>
        </p:spPr>
        <p:txBody>
          <a:bodyPr wrap="non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transformation</a:t>
            </a:r>
            <a:endParaRPr kumimoji="0" lang="en-CA"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24" name="Group 23">
            <a:extLst>
              <a:ext uri="{FF2B5EF4-FFF2-40B4-BE49-F238E27FC236}">
                <a16:creationId xmlns:a16="http://schemas.microsoft.com/office/drawing/2014/main" id="{E4109B62-AF85-48DC-9C90-EF16ABA320CE}"/>
              </a:ext>
            </a:extLst>
          </p:cNvPr>
          <p:cNvGrpSpPr/>
          <p:nvPr/>
        </p:nvGrpSpPr>
        <p:grpSpPr>
          <a:xfrm>
            <a:off x="7266259" y="3373006"/>
            <a:ext cx="3140198" cy="558457"/>
            <a:chOff x="5347203" y="5158890"/>
            <a:chExt cx="2208992" cy="392850"/>
          </a:xfrm>
          <a:solidFill>
            <a:schemeClr val="bg1">
              <a:lumMod val="85000"/>
            </a:schemeClr>
          </a:solidFill>
        </p:grpSpPr>
        <p:pic>
          <p:nvPicPr>
            <p:cNvPr id="25" name="Picture 4" descr="http://t2.gstatic.com/images?q=tbn:ilS6ZIrK6vBRCM:http://www.clker.com/cliparts/5/6/3/0/12236128922042020710monstara_Brain.svg.hi.png">
              <a:hlinkClick r:id="rId3"/>
              <a:extLst>
                <a:ext uri="{FF2B5EF4-FFF2-40B4-BE49-F238E27FC236}">
                  <a16:creationId xmlns:a16="http://schemas.microsoft.com/office/drawing/2014/main" id="{38FEBC35-115B-461F-BF0A-85E3D9F44621}"/>
                </a:ext>
              </a:extLst>
            </p:cNvPr>
            <p:cNvPicPr>
              <a:picLocks noChangeAspect="1" noChangeArrowheads="1"/>
            </p:cNvPicPr>
            <p:nvPr/>
          </p:nvPicPr>
          <p:blipFill>
            <a:blip r:embed="rId4">
              <a:clrChange>
                <a:clrFrom>
                  <a:srgbClr val="FFFFFF"/>
                </a:clrFrom>
                <a:clrTo>
                  <a:srgbClr val="FFFFFF">
                    <a:alpha val="0"/>
                  </a:srgbClr>
                </a:clrTo>
              </a:clrChange>
              <a:duotone>
                <a:prstClr val="black"/>
                <a:srgbClr val="C00000">
                  <a:tint val="45000"/>
                  <a:satMod val="400000"/>
                </a:srgbClr>
              </a:duotone>
            </a:blip>
            <a:srcRect/>
            <a:stretch>
              <a:fillRect/>
            </a:stretch>
          </p:blipFill>
          <p:spPr bwMode="auto">
            <a:xfrm>
              <a:off x="5347203" y="5219852"/>
              <a:ext cx="471630" cy="331888"/>
            </a:xfrm>
            <a:prstGeom prst="rect">
              <a:avLst/>
            </a:prstGeom>
            <a:grpFill/>
          </p:spPr>
        </p:pic>
        <p:pic>
          <p:nvPicPr>
            <p:cNvPr id="26" name="Picture 4" descr="http://t2.gstatic.com/images?q=tbn:ilS6ZIrK6vBRCM:http://www.clker.com/cliparts/5/6/3/0/12236128922042020710monstara_Brain.svg.hi.png">
              <a:hlinkClick r:id="rId3"/>
              <a:extLst>
                <a:ext uri="{FF2B5EF4-FFF2-40B4-BE49-F238E27FC236}">
                  <a16:creationId xmlns:a16="http://schemas.microsoft.com/office/drawing/2014/main" id="{DDCACBC2-FB48-49FA-9231-EE52DF782793}"/>
                </a:ext>
              </a:extLst>
            </p:cNvPr>
            <p:cNvPicPr>
              <a:picLocks noChangeAspect="1" noChangeArrowheads="1"/>
            </p:cNvPicPr>
            <p:nvPr/>
          </p:nvPicPr>
          <p:blipFill>
            <a:blip r:embed="rId4">
              <a:clrChange>
                <a:clrFrom>
                  <a:srgbClr val="FFFFFF"/>
                </a:clrFrom>
                <a:clrTo>
                  <a:srgbClr val="FFFFFF">
                    <a:alpha val="0"/>
                  </a:srgbClr>
                </a:clrTo>
              </a:clrChange>
              <a:duotone>
                <a:prstClr val="black"/>
                <a:srgbClr val="C00000">
                  <a:tint val="45000"/>
                  <a:satMod val="400000"/>
                </a:srgbClr>
              </a:duotone>
            </a:blip>
            <a:srcRect/>
            <a:stretch>
              <a:fillRect/>
            </a:stretch>
          </p:blipFill>
          <p:spPr bwMode="auto">
            <a:xfrm>
              <a:off x="5943743" y="5189371"/>
              <a:ext cx="471630" cy="331888"/>
            </a:xfrm>
            <a:prstGeom prst="rect">
              <a:avLst/>
            </a:prstGeom>
            <a:grpFill/>
          </p:spPr>
        </p:pic>
        <p:pic>
          <p:nvPicPr>
            <p:cNvPr id="27" name="Picture 4" descr="http://t2.gstatic.com/images?q=tbn:ilS6ZIrK6vBRCM:http://www.clker.com/cliparts/5/6/3/0/12236128922042020710monstara_Brain.svg.hi.png">
              <a:hlinkClick r:id="rId3"/>
              <a:extLst>
                <a:ext uri="{FF2B5EF4-FFF2-40B4-BE49-F238E27FC236}">
                  <a16:creationId xmlns:a16="http://schemas.microsoft.com/office/drawing/2014/main" id="{832A65FF-5E6D-4C98-8CAF-6A0068E1FF55}"/>
                </a:ext>
              </a:extLst>
            </p:cNvPr>
            <p:cNvPicPr>
              <a:picLocks noChangeAspect="1" noChangeArrowheads="1"/>
            </p:cNvPicPr>
            <p:nvPr/>
          </p:nvPicPr>
          <p:blipFill>
            <a:blip r:embed="rId4">
              <a:clrChange>
                <a:clrFrom>
                  <a:srgbClr val="FFFFFF"/>
                </a:clrFrom>
                <a:clrTo>
                  <a:srgbClr val="FFFFFF">
                    <a:alpha val="0"/>
                  </a:srgbClr>
                </a:clrTo>
              </a:clrChange>
              <a:duotone>
                <a:prstClr val="black"/>
                <a:srgbClr val="C00000">
                  <a:tint val="45000"/>
                  <a:satMod val="400000"/>
                </a:srgbClr>
              </a:duotone>
            </a:blip>
            <a:srcRect/>
            <a:stretch>
              <a:fillRect/>
            </a:stretch>
          </p:blipFill>
          <p:spPr bwMode="auto">
            <a:xfrm>
              <a:off x="6514151" y="5158890"/>
              <a:ext cx="471630" cy="331888"/>
            </a:xfrm>
            <a:prstGeom prst="rect">
              <a:avLst/>
            </a:prstGeom>
            <a:grpFill/>
          </p:spPr>
        </p:pic>
        <p:pic>
          <p:nvPicPr>
            <p:cNvPr id="28" name="Picture 4" descr="http://t2.gstatic.com/images?q=tbn:ilS6ZIrK6vBRCM:http://www.clker.com/cliparts/5/6/3/0/12236128922042020710monstara_Brain.svg.hi.png">
              <a:hlinkClick r:id="rId3"/>
              <a:extLst>
                <a:ext uri="{FF2B5EF4-FFF2-40B4-BE49-F238E27FC236}">
                  <a16:creationId xmlns:a16="http://schemas.microsoft.com/office/drawing/2014/main" id="{D2810B2E-4A8C-4FCD-89AE-30D9443E89A3}"/>
                </a:ext>
              </a:extLst>
            </p:cNvPr>
            <p:cNvPicPr>
              <a:picLocks noChangeAspect="1" noChangeArrowheads="1"/>
            </p:cNvPicPr>
            <p:nvPr/>
          </p:nvPicPr>
          <p:blipFill>
            <a:blip r:embed="rId4">
              <a:clrChange>
                <a:clrFrom>
                  <a:srgbClr val="FFFFFF"/>
                </a:clrFrom>
                <a:clrTo>
                  <a:srgbClr val="FFFFFF">
                    <a:alpha val="0"/>
                  </a:srgbClr>
                </a:clrTo>
              </a:clrChange>
              <a:duotone>
                <a:prstClr val="black"/>
                <a:srgbClr val="C00000">
                  <a:tint val="45000"/>
                  <a:satMod val="400000"/>
                </a:srgbClr>
              </a:duotone>
            </a:blip>
            <a:srcRect/>
            <a:stretch>
              <a:fillRect/>
            </a:stretch>
          </p:blipFill>
          <p:spPr bwMode="auto">
            <a:xfrm>
              <a:off x="7084565" y="5167598"/>
              <a:ext cx="471630" cy="331888"/>
            </a:xfrm>
            <a:prstGeom prst="rect">
              <a:avLst/>
            </a:prstGeom>
            <a:grpFill/>
          </p:spPr>
        </p:pic>
      </p:grpSp>
      <p:sp>
        <p:nvSpPr>
          <p:cNvPr id="29" name="TextBox 28">
            <a:extLst>
              <a:ext uri="{FF2B5EF4-FFF2-40B4-BE49-F238E27FC236}">
                <a16:creationId xmlns:a16="http://schemas.microsoft.com/office/drawing/2014/main" id="{7B24181E-0AEF-4043-83A9-A754397AACFD}"/>
              </a:ext>
            </a:extLst>
          </p:cNvPr>
          <p:cNvSpPr txBox="1"/>
          <p:nvPr/>
        </p:nvSpPr>
        <p:spPr>
          <a:xfrm>
            <a:off x="3949413" y="1919759"/>
            <a:ext cx="1542538" cy="461665"/>
          </a:xfrm>
          <a:prstGeom prst="rect">
            <a:avLst/>
          </a:prstGeom>
          <a:noFill/>
        </p:spPr>
        <p:txBody>
          <a:bodyPr wrap="non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knowledge</a:t>
            </a:r>
            <a:endParaRPr kumimoji="0" lang="en-CA" sz="24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2" name="Rectangle 31">
            <a:extLst>
              <a:ext uri="{FF2B5EF4-FFF2-40B4-BE49-F238E27FC236}">
                <a16:creationId xmlns:a16="http://schemas.microsoft.com/office/drawing/2014/main" id="{7FBB6F3E-C350-4962-89DD-D57742591230}"/>
              </a:ext>
            </a:extLst>
          </p:cNvPr>
          <p:cNvSpPr/>
          <p:nvPr/>
        </p:nvSpPr>
        <p:spPr>
          <a:xfrm>
            <a:off x="7077438" y="1255827"/>
            <a:ext cx="3647152" cy="461665"/>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research-based view</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39" name="TextBox 38">
            <a:extLst>
              <a:ext uri="{FF2B5EF4-FFF2-40B4-BE49-F238E27FC236}">
                <a16:creationId xmlns:a16="http://schemas.microsoft.com/office/drawing/2014/main" id="{CD194730-EBF2-42C7-9E03-4A29DE2609CC}"/>
              </a:ext>
            </a:extLst>
          </p:cNvPr>
          <p:cNvSpPr txBox="1"/>
          <p:nvPr/>
        </p:nvSpPr>
        <p:spPr>
          <a:xfrm>
            <a:off x="6560590" y="3904126"/>
            <a:ext cx="5042816" cy="83099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a:rPr>
              <a:t>Change neurons by intense thinking. Improved capabilities. </a:t>
            </a:r>
          </a:p>
        </p:txBody>
      </p:sp>
      <p:pic>
        <p:nvPicPr>
          <p:cNvPr id="31" name="Picture 30"/>
          <p:cNvPicPr>
            <a:picLocks noChangeAspect="1"/>
          </p:cNvPicPr>
          <p:nvPr/>
        </p:nvPicPr>
        <p:blipFill>
          <a:blip r:embed="rId5"/>
          <a:stretch>
            <a:fillRect/>
          </a:stretch>
        </p:blipFill>
        <p:spPr>
          <a:xfrm>
            <a:off x="7034122" y="4901727"/>
            <a:ext cx="2292751" cy="1956273"/>
          </a:xfrm>
          <a:prstGeom prst="rect">
            <a:avLst/>
          </a:prstGeom>
        </p:spPr>
      </p:pic>
      <p:sp>
        <p:nvSpPr>
          <p:cNvPr id="30" name="TextBox 29">
            <a:extLst>
              <a:ext uri="{FF2B5EF4-FFF2-40B4-BE49-F238E27FC236}">
                <a16:creationId xmlns:a16="http://schemas.microsoft.com/office/drawing/2014/main" id="{F5776D31-CB67-4287-9893-61A67FBA7ADA}"/>
              </a:ext>
            </a:extLst>
          </p:cNvPr>
          <p:cNvSpPr txBox="1"/>
          <p:nvPr/>
        </p:nvSpPr>
        <p:spPr>
          <a:xfrm>
            <a:off x="1047903" y="3772606"/>
            <a:ext cx="3074752"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focus 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selecting best brains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knowledge soup</a:t>
            </a:r>
          </a:p>
        </p:txBody>
      </p:sp>
      <p:grpSp>
        <p:nvGrpSpPr>
          <p:cNvPr id="41" name="Group 40">
            <a:extLst>
              <a:ext uri="{FF2B5EF4-FFF2-40B4-BE49-F238E27FC236}">
                <a16:creationId xmlns:a16="http://schemas.microsoft.com/office/drawing/2014/main" id="{3F53DF76-121A-4500-B2FA-A8E8BDF5CF86}"/>
              </a:ext>
            </a:extLst>
          </p:cNvPr>
          <p:cNvGrpSpPr/>
          <p:nvPr/>
        </p:nvGrpSpPr>
        <p:grpSpPr>
          <a:xfrm>
            <a:off x="1001835" y="2454983"/>
            <a:ext cx="2797765" cy="372395"/>
            <a:chOff x="996927" y="2683499"/>
            <a:chExt cx="2797765" cy="372395"/>
          </a:xfrm>
        </p:grpSpPr>
        <p:pic>
          <p:nvPicPr>
            <p:cNvPr id="10" name="Picture 4" descr="http://t2.gstatic.com/images?q=tbn:ilS6ZIrK6vBRCM:http://www.clker.com/cliparts/5/6/3/0/12236128922042020710monstara_Brain.svg.hi.png">
              <a:hlinkClick r:id="rId3"/>
              <a:extLst>
                <a:ext uri="{FF2B5EF4-FFF2-40B4-BE49-F238E27FC236}">
                  <a16:creationId xmlns:a16="http://schemas.microsoft.com/office/drawing/2014/main" id="{E2DDF549-17A5-478B-A5A0-DC9FCB2890F8}"/>
                </a:ext>
              </a:extLst>
            </p:cNvPr>
            <p:cNvPicPr>
              <a:picLocks noChangeAspect="1" noChangeArrowheads="1"/>
            </p:cNvPicPr>
            <p:nvPr/>
          </p:nvPicPr>
          <p:blipFill>
            <a:blip r:embed="rId4">
              <a:clrChange>
                <a:clrFrom>
                  <a:srgbClr val="FFFFFF"/>
                </a:clrFrom>
                <a:clrTo>
                  <a:srgbClr val="FFFFFF">
                    <a:alpha val="0"/>
                  </a:srgbClr>
                </a:clrTo>
              </a:clrChange>
              <a:duotone>
                <a:prstClr val="black"/>
                <a:srgbClr val="C00000">
                  <a:tint val="45000"/>
                  <a:satMod val="400000"/>
                </a:srgbClr>
              </a:duotone>
            </a:blip>
            <a:srcRect/>
            <a:stretch>
              <a:fillRect/>
            </a:stretch>
          </p:blipFill>
          <p:spPr bwMode="auto">
            <a:xfrm>
              <a:off x="1490421" y="2716117"/>
              <a:ext cx="399145" cy="334550"/>
            </a:xfrm>
            <a:prstGeom prst="rect">
              <a:avLst/>
            </a:prstGeom>
            <a:solidFill>
              <a:srgbClr val="FFC000"/>
            </a:solidFill>
          </p:spPr>
        </p:pic>
        <p:pic>
          <p:nvPicPr>
            <p:cNvPr id="13" name="Picture 4" descr="http://t2.gstatic.com/images?q=tbn:ilS6ZIrK6vBRCM:http://www.clker.com/cliparts/5/6/3/0/12236128922042020710monstara_Brain.svg.hi.png">
              <a:hlinkClick r:id="rId3"/>
              <a:extLst>
                <a:ext uri="{FF2B5EF4-FFF2-40B4-BE49-F238E27FC236}">
                  <a16:creationId xmlns:a16="http://schemas.microsoft.com/office/drawing/2014/main" id="{8064D65A-A4D3-4380-BFF5-4F80B27AE9DD}"/>
                </a:ext>
              </a:extLst>
            </p:cNvPr>
            <p:cNvPicPr>
              <a:picLocks noChangeAspect="1" noChangeArrowheads="1"/>
            </p:cNvPicPr>
            <p:nvPr/>
          </p:nvPicPr>
          <p:blipFill>
            <a:blip r:embed="rId4">
              <a:clrChange>
                <a:clrFrom>
                  <a:srgbClr val="FFFFFF"/>
                </a:clrFrom>
                <a:clrTo>
                  <a:srgbClr val="FFFFFF">
                    <a:alpha val="0"/>
                  </a:srgbClr>
                </a:clrTo>
              </a:clrChange>
              <a:duotone>
                <a:prstClr val="black"/>
                <a:srgbClr val="C00000">
                  <a:tint val="45000"/>
                  <a:satMod val="400000"/>
                </a:srgbClr>
              </a:duotone>
            </a:blip>
            <a:srcRect/>
            <a:stretch>
              <a:fillRect/>
            </a:stretch>
          </p:blipFill>
          <p:spPr bwMode="auto">
            <a:xfrm>
              <a:off x="3395547" y="2692795"/>
              <a:ext cx="399145" cy="334550"/>
            </a:xfrm>
            <a:prstGeom prst="rect">
              <a:avLst/>
            </a:prstGeom>
            <a:solidFill>
              <a:srgbClr val="FFECAF"/>
            </a:solidFill>
          </p:spPr>
        </p:pic>
        <p:pic>
          <p:nvPicPr>
            <p:cNvPr id="14" name="Picture 4" descr="http://t2.gstatic.com/images?q=tbn:ilS6ZIrK6vBRCM:http://www.clker.com/cliparts/5/6/3/0/12236128922042020710monstara_Brain.svg.hi.png">
              <a:hlinkClick r:id="rId3"/>
              <a:extLst>
                <a:ext uri="{FF2B5EF4-FFF2-40B4-BE49-F238E27FC236}">
                  <a16:creationId xmlns:a16="http://schemas.microsoft.com/office/drawing/2014/main" id="{74881C9E-61C7-44A8-A36F-E34B23D73A78}"/>
                </a:ext>
              </a:extLst>
            </p:cNvPr>
            <p:cNvPicPr>
              <a:picLocks noChangeAspect="1" noChangeArrowheads="1"/>
            </p:cNvPicPr>
            <p:nvPr/>
          </p:nvPicPr>
          <p:blipFill>
            <a:blip r:embed="rId4">
              <a:clrChange>
                <a:clrFrom>
                  <a:srgbClr val="FFFFFF"/>
                </a:clrFrom>
                <a:clrTo>
                  <a:srgbClr val="FFFFFF">
                    <a:alpha val="0"/>
                  </a:srgbClr>
                </a:clrTo>
              </a:clrChange>
              <a:duotone>
                <a:prstClr val="black"/>
                <a:srgbClr val="C00000">
                  <a:tint val="45000"/>
                  <a:satMod val="400000"/>
                </a:srgbClr>
              </a:duotone>
            </a:blip>
            <a:srcRect/>
            <a:stretch>
              <a:fillRect/>
            </a:stretch>
          </p:blipFill>
          <p:spPr bwMode="auto">
            <a:xfrm>
              <a:off x="2078144" y="2706358"/>
              <a:ext cx="399145" cy="334550"/>
            </a:xfrm>
            <a:prstGeom prst="rect">
              <a:avLst/>
            </a:prstGeom>
            <a:solidFill>
              <a:srgbClr val="FFECAF"/>
            </a:solidFill>
          </p:spPr>
        </p:pic>
        <p:pic>
          <p:nvPicPr>
            <p:cNvPr id="38" name="Picture 4" descr="http://t2.gstatic.com/images?q=tbn:ilS6ZIrK6vBRCM:http://www.clker.com/cliparts/5/6/3/0/12236128922042020710monstara_Brain.svg.hi.png">
              <a:hlinkClick r:id="rId3"/>
              <a:extLst>
                <a:ext uri="{FF2B5EF4-FFF2-40B4-BE49-F238E27FC236}">
                  <a16:creationId xmlns:a16="http://schemas.microsoft.com/office/drawing/2014/main" id="{2B74F066-C7ED-41CA-8B82-6669F0E56220}"/>
                </a:ext>
              </a:extLst>
            </p:cNvPr>
            <p:cNvPicPr>
              <a:picLocks noChangeAspect="1" noChangeArrowheads="1"/>
            </p:cNvPicPr>
            <p:nvPr/>
          </p:nvPicPr>
          <p:blipFill>
            <a:blip r:embed="rId4">
              <a:clrChange>
                <a:clrFrom>
                  <a:srgbClr val="FFFFFF"/>
                </a:clrFrom>
                <a:clrTo>
                  <a:srgbClr val="FFFFFF">
                    <a:alpha val="0"/>
                  </a:srgbClr>
                </a:clrTo>
              </a:clrChange>
              <a:duotone>
                <a:prstClr val="black"/>
                <a:srgbClr val="C00000">
                  <a:tint val="45000"/>
                  <a:satMod val="400000"/>
                </a:srgbClr>
              </a:duotone>
              <a:alphaModFix amt="35000"/>
            </a:blip>
            <a:srcRect/>
            <a:stretch>
              <a:fillRect/>
            </a:stretch>
          </p:blipFill>
          <p:spPr bwMode="auto">
            <a:xfrm>
              <a:off x="996927" y="2721344"/>
              <a:ext cx="399145" cy="334550"/>
            </a:xfrm>
            <a:prstGeom prst="rect">
              <a:avLst/>
            </a:prstGeom>
            <a:solidFill>
              <a:srgbClr val="FFECAF"/>
            </a:solidFill>
          </p:spPr>
        </p:pic>
        <p:pic>
          <p:nvPicPr>
            <p:cNvPr id="40" name="Picture 4" descr="http://t2.gstatic.com/images?q=tbn:ilS6ZIrK6vBRCM:http://www.clker.com/cliparts/5/6/3/0/12236128922042020710monstara_Brain.svg.hi.png">
              <a:hlinkClick r:id="rId3"/>
              <a:extLst>
                <a:ext uri="{FF2B5EF4-FFF2-40B4-BE49-F238E27FC236}">
                  <a16:creationId xmlns:a16="http://schemas.microsoft.com/office/drawing/2014/main" id="{3413C80E-9ED4-44B0-98B3-2916E9B68254}"/>
                </a:ext>
              </a:extLst>
            </p:cNvPr>
            <p:cNvPicPr>
              <a:picLocks noChangeAspect="1" noChangeArrowheads="1"/>
            </p:cNvPicPr>
            <p:nvPr/>
          </p:nvPicPr>
          <p:blipFill>
            <a:blip r:embed="rId4">
              <a:clrChange>
                <a:clrFrom>
                  <a:srgbClr val="FFFFFF"/>
                </a:clrFrom>
                <a:clrTo>
                  <a:srgbClr val="FFFFFF">
                    <a:alpha val="0"/>
                  </a:srgbClr>
                </a:clrTo>
              </a:clrChange>
              <a:duotone>
                <a:prstClr val="black"/>
                <a:srgbClr val="C00000">
                  <a:tint val="45000"/>
                  <a:satMod val="400000"/>
                </a:srgbClr>
              </a:duotone>
            </a:blip>
            <a:srcRect/>
            <a:stretch>
              <a:fillRect/>
            </a:stretch>
          </p:blipFill>
          <p:spPr bwMode="auto">
            <a:xfrm>
              <a:off x="2714143" y="2683499"/>
              <a:ext cx="399145" cy="334550"/>
            </a:xfrm>
            <a:prstGeom prst="rect">
              <a:avLst/>
            </a:prstGeom>
            <a:solidFill>
              <a:srgbClr val="FFC000"/>
            </a:solidFill>
          </p:spPr>
        </p:pic>
      </p:grpSp>
      <p:cxnSp>
        <p:nvCxnSpPr>
          <p:cNvPr id="12" name="Straight Connector 11">
            <a:extLst>
              <a:ext uri="{FF2B5EF4-FFF2-40B4-BE49-F238E27FC236}">
                <a16:creationId xmlns:a16="http://schemas.microsoft.com/office/drawing/2014/main" id="{DE720E79-8F3E-4F43-AD95-7F7539B52DD0}"/>
              </a:ext>
            </a:extLst>
          </p:cNvPr>
          <p:cNvCxnSpPr/>
          <p:nvPr/>
        </p:nvCxnSpPr>
        <p:spPr>
          <a:xfrm>
            <a:off x="541538" y="941033"/>
            <a:ext cx="3994951" cy="4031902"/>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A27A75AE-9699-46F6-9030-EA82DF8D7EB5}"/>
              </a:ext>
            </a:extLst>
          </p:cNvPr>
          <p:cNvCxnSpPr>
            <a:cxnSpLocks/>
          </p:cNvCxnSpPr>
          <p:nvPr/>
        </p:nvCxnSpPr>
        <p:spPr>
          <a:xfrm flipH="1">
            <a:off x="658222" y="937923"/>
            <a:ext cx="3406054" cy="3935918"/>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086595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20" grpId="0"/>
      <p:bldP spid="21" grpId="0"/>
      <p:bldP spid="22" grpId="0" animBg="1"/>
      <p:bldP spid="23"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9BA168-185B-40E6-9460-AEF46022A269}"/>
              </a:ext>
            </a:extLst>
          </p:cNvPr>
          <p:cNvSpPr/>
          <p:nvPr/>
        </p:nvSpPr>
        <p:spPr>
          <a:xfrm>
            <a:off x="1972999" y="83748"/>
            <a:ext cx="8246002" cy="1107996"/>
          </a:xfrm>
          <a:prstGeom prst="rect">
            <a:avLst/>
          </a:prstGeom>
        </p:spPr>
        <p:txBody>
          <a:bodyPr wrap="square">
            <a:spAutoFit/>
          </a:bodyPr>
          <a:lstStyle/>
          <a:p>
            <a:pPr defTabSz="457200" fontAlgn="auto">
              <a:spcBef>
                <a:spcPts val="0"/>
              </a:spcBef>
              <a:spcAft>
                <a:spcPts val="0"/>
              </a:spcAft>
              <a:defRPr/>
            </a:pPr>
            <a:r>
              <a:rPr lang="en-US" b="1" dirty="0">
                <a:solidFill>
                  <a:prstClr val="black"/>
                </a:solidFill>
                <a:latin typeface="Calibri" panose="020F0502020204030204"/>
              </a:rPr>
              <a:t>Enhancing Diversity in Undergraduate Science: Self-Efficacy Drives Performance Gains with Active Learning</a:t>
            </a:r>
            <a:r>
              <a:rPr lang="en-US" dirty="0">
                <a:solidFill>
                  <a:prstClr val="black"/>
                </a:solidFill>
                <a:latin typeface="Calibri" panose="020F0502020204030204"/>
              </a:rPr>
              <a:t>, CBE-LSE. 16</a:t>
            </a:r>
          </a:p>
          <a:p>
            <a:pPr defTabSz="457200" fontAlgn="auto">
              <a:spcBef>
                <a:spcPts val="0"/>
              </a:spcBef>
              <a:spcAft>
                <a:spcPts val="0"/>
              </a:spcAft>
              <a:defRPr/>
            </a:pPr>
            <a:r>
              <a:rPr lang="en-US" sz="1800" i="1" dirty="0">
                <a:solidFill>
                  <a:prstClr val="black"/>
                </a:solidFill>
                <a:latin typeface="Calibri" panose="020F0502020204030204"/>
              </a:rPr>
              <a:t>Cissy Ballen, C. Wieman, Shima Salehi, J. Searle, and K. Zamudio </a:t>
            </a:r>
          </a:p>
        </p:txBody>
      </p:sp>
      <p:sp>
        <p:nvSpPr>
          <p:cNvPr id="6" name="TextBox 5">
            <a:extLst>
              <a:ext uri="{FF2B5EF4-FFF2-40B4-BE49-F238E27FC236}">
                <a16:creationId xmlns:a16="http://schemas.microsoft.com/office/drawing/2014/main" id="{CC0C09F4-BEC2-422E-9B30-8D6F806F39E5}"/>
              </a:ext>
            </a:extLst>
          </p:cNvPr>
          <p:cNvSpPr txBox="1"/>
          <p:nvPr/>
        </p:nvSpPr>
        <p:spPr>
          <a:xfrm>
            <a:off x="3065306" y="1308306"/>
            <a:ext cx="4241354" cy="1200329"/>
          </a:xfrm>
          <a:prstGeom prst="rect">
            <a:avLst/>
          </a:prstGeom>
          <a:noFill/>
        </p:spPr>
        <p:txBody>
          <a:bodyPr wrap="none" rtlCol="0">
            <a:spAutoFit/>
          </a:bodyPr>
          <a:lstStyle/>
          <a:p>
            <a:pPr defTabSz="457200" fontAlgn="auto">
              <a:spcBef>
                <a:spcPts val="0"/>
              </a:spcBef>
              <a:spcAft>
                <a:spcPts val="0"/>
              </a:spcAft>
              <a:defRPr/>
            </a:pPr>
            <a:r>
              <a:rPr lang="en-US" dirty="0">
                <a:solidFill>
                  <a:prstClr val="black"/>
                </a:solidFill>
                <a:latin typeface="Calibri" panose="020F0502020204030204"/>
              </a:rPr>
              <a:t>Large intro bio course at Cornell</a:t>
            </a:r>
          </a:p>
          <a:p>
            <a:pPr defTabSz="457200" fontAlgn="auto">
              <a:spcBef>
                <a:spcPts val="0"/>
              </a:spcBef>
              <a:spcAft>
                <a:spcPts val="0"/>
              </a:spcAft>
              <a:defRPr/>
            </a:pPr>
            <a:r>
              <a:rPr lang="en-US" dirty="0">
                <a:solidFill>
                  <a:prstClr val="black"/>
                </a:solidFill>
                <a:latin typeface="Calibri" panose="020F0502020204030204"/>
              </a:rPr>
              <a:t>   trad lecture</a:t>
            </a:r>
          </a:p>
          <a:p>
            <a:pPr defTabSz="457200" fontAlgn="auto">
              <a:spcBef>
                <a:spcPts val="0"/>
              </a:spcBef>
              <a:spcAft>
                <a:spcPts val="0"/>
              </a:spcAft>
              <a:defRPr/>
            </a:pPr>
            <a:endParaRPr lang="en-US" dirty="0">
              <a:solidFill>
                <a:prstClr val="black"/>
              </a:solidFill>
              <a:latin typeface="Calibri" panose="020F0502020204030204"/>
            </a:endParaRPr>
          </a:p>
        </p:txBody>
      </p:sp>
      <p:grpSp>
        <p:nvGrpSpPr>
          <p:cNvPr id="11" name="Group 10">
            <a:extLst>
              <a:ext uri="{FF2B5EF4-FFF2-40B4-BE49-F238E27FC236}">
                <a16:creationId xmlns:a16="http://schemas.microsoft.com/office/drawing/2014/main" id="{EA0D901A-CF16-4F9C-A476-F473981A61F7}"/>
              </a:ext>
            </a:extLst>
          </p:cNvPr>
          <p:cNvGrpSpPr/>
          <p:nvPr/>
        </p:nvGrpSpPr>
        <p:grpSpPr>
          <a:xfrm>
            <a:off x="1582961" y="1776549"/>
            <a:ext cx="5758365" cy="4919327"/>
            <a:chOff x="58960" y="1776548"/>
            <a:chExt cx="5758365" cy="4919327"/>
          </a:xfrm>
        </p:grpSpPr>
        <p:sp>
          <p:nvSpPr>
            <p:cNvPr id="3" name="Rectangle 2">
              <a:extLst>
                <a:ext uri="{FF2B5EF4-FFF2-40B4-BE49-F238E27FC236}">
                  <a16:creationId xmlns:a16="http://schemas.microsoft.com/office/drawing/2014/main" id="{F18E72AE-AAE5-4406-A3B5-C01CC20ED693}"/>
                </a:ext>
              </a:extLst>
            </p:cNvPr>
            <p:cNvSpPr/>
            <p:nvPr/>
          </p:nvSpPr>
          <p:spPr>
            <a:xfrm>
              <a:off x="1428206" y="1776548"/>
              <a:ext cx="374468" cy="313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nvGrpSpPr>
            <p:cNvPr id="13" name="Group 12">
              <a:extLst>
                <a:ext uri="{FF2B5EF4-FFF2-40B4-BE49-F238E27FC236}">
                  <a16:creationId xmlns:a16="http://schemas.microsoft.com/office/drawing/2014/main" id="{89687809-A657-4F19-AEC1-316359AFAD7B}"/>
                </a:ext>
              </a:extLst>
            </p:cNvPr>
            <p:cNvGrpSpPr/>
            <p:nvPr/>
          </p:nvGrpSpPr>
          <p:grpSpPr>
            <a:xfrm>
              <a:off x="371831" y="2204810"/>
              <a:ext cx="5445494" cy="4491065"/>
              <a:chOff x="371831" y="2204810"/>
              <a:chExt cx="5445494" cy="4491065"/>
            </a:xfrm>
          </p:grpSpPr>
          <p:sp>
            <p:nvSpPr>
              <p:cNvPr id="7" name="TextBox 6">
                <a:extLst>
                  <a:ext uri="{FF2B5EF4-FFF2-40B4-BE49-F238E27FC236}">
                    <a16:creationId xmlns:a16="http://schemas.microsoft.com/office/drawing/2014/main" id="{40AF36BB-03E0-4095-91DB-7A688DA2E4D1}"/>
                  </a:ext>
                </a:extLst>
              </p:cNvPr>
              <p:cNvSpPr txBox="1"/>
              <p:nvPr/>
            </p:nvSpPr>
            <p:spPr>
              <a:xfrm>
                <a:off x="924739" y="6326543"/>
                <a:ext cx="3553858" cy="369332"/>
              </a:xfrm>
              <a:prstGeom prst="rect">
                <a:avLst/>
              </a:prstGeom>
              <a:noFill/>
            </p:spPr>
            <p:txBody>
              <a:bodyPr wrap="none" rtlCol="0">
                <a:spAutoFit/>
              </a:bodyPr>
              <a:lstStyle/>
              <a:p>
                <a:pPr defTabSz="457200" fontAlgn="auto">
                  <a:spcBef>
                    <a:spcPts val="0"/>
                  </a:spcBef>
                  <a:spcAft>
                    <a:spcPts val="0"/>
                  </a:spcAft>
                  <a:defRPr/>
                </a:pPr>
                <a:r>
                  <a:rPr lang="en-US" sz="1800" i="1" dirty="0">
                    <a:solidFill>
                      <a:prstClr val="black"/>
                    </a:solidFill>
                    <a:latin typeface="Calibri" panose="020F0502020204030204"/>
                  </a:rPr>
                  <a:t>(small correction for incoming prep)</a:t>
                </a:r>
              </a:p>
            </p:txBody>
          </p:sp>
          <p:grpSp>
            <p:nvGrpSpPr>
              <p:cNvPr id="39" name="Group 38">
                <a:extLst>
                  <a:ext uri="{FF2B5EF4-FFF2-40B4-BE49-F238E27FC236}">
                    <a16:creationId xmlns:a16="http://schemas.microsoft.com/office/drawing/2014/main" id="{D21633E9-C813-4661-9F95-9438DF89D300}"/>
                  </a:ext>
                </a:extLst>
              </p:cNvPr>
              <p:cNvGrpSpPr/>
              <p:nvPr/>
            </p:nvGrpSpPr>
            <p:grpSpPr>
              <a:xfrm>
                <a:off x="371831" y="2204810"/>
                <a:ext cx="5445494" cy="3842106"/>
                <a:chOff x="833386" y="2257063"/>
                <a:chExt cx="3909864" cy="2924390"/>
              </a:xfrm>
            </p:grpSpPr>
            <p:sp>
              <p:nvSpPr>
                <p:cNvPr id="10" name="Rectangle 9">
                  <a:extLst>
                    <a:ext uri="{FF2B5EF4-FFF2-40B4-BE49-F238E27FC236}">
                      <a16:creationId xmlns:a16="http://schemas.microsoft.com/office/drawing/2014/main" id="{77C59603-85AC-4D54-862C-D8D44A1DB165}"/>
                    </a:ext>
                  </a:extLst>
                </p:cNvPr>
                <p:cNvSpPr/>
                <p:nvPr/>
              </p:nvSpPr>
              <p:spPr>
                <a:xfrm>
                  <a:off x="3409404" y="3143795"/>
                  <a:ext cx="426720" cy="1763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defRPr/>
                  </a:pPr>
                  <a:endParaRPr lang="en-US" sz="1800" dirty="0">
                    <a:solidFill>
                      <a:prstClr val="white"/>
                    </a:solidFill>
                    <a:latin typeface="Calibri" panose="020F0502020204030204"/>
                  </a:endParaRPr>
                </a:p>
              </p:txBody>
            </p:sp>
            <p:sp>
              <p:nvSpPr>
                <p:cNvPr id="8" name="Rectangle 7">
                  <a:extLst>
                    <a:ext uri="{FF2B5EF4-FFF2-40B4-BE49-F238E27FC236}">
                      <a16:creationId xmlns:a16="http://schemas.microsoft.com/office/drawing/2014/main" id="{7518565E-6E5B-4240-96EF-9B23B34B4E7C}"/>
                    </a:ext>
                  </a:extLst>
                </p:cNvPr>
                <p:cNvSpPr/>
                <p:nvPr/>
              </p:nvSpPr>
              <p:spPr>
                <a:xfrm>
                  <a:off x="1846217" y="4197533"/>
                  <a:ext cx="426720" cy="70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defRPr/>
                  </a:pPr>
                  <a:endParaRPr lang="en-US" sz="1800" dirty="0">
                    <a:solidFill>
                      <a:prstClr val="white"/>
                    </a:solidFill>
                    <a:latin typeface="Calibri" panose="020F0502020204030204"/>
                  </a:endParaRPr>
                </a:p>
              </p:txBody>
            </p:sp>
            <p:cxnSp>
              <p:nvCxnSpPr>
                <p:cNvPr id="14" name="Straight Arrow Connector 13">
                  <a:extLst>
                    <a:ext uri="{FF2B5EF4-FFF2-40B4-BE49-F238E27FC236}">
                      <a16:creationId xmlns:a16="http://schemas.microsoft.com/office/drawing/2014/main" id="{7F31F94F-CE6F-4DB4-96AF-BD2A861E282B}"/>
                    </a:ext>
                  </a:extLst>
                </p:cNvPr>
                <p:cNvCxnSpPr/>
                <p:nvPr/>
              </p:nvCxnSpPr>
              <p:spPr>
                <a:xfrm>
                  <a:off x="1198861" y="4902650"/>
                  <a:ext cx="354438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755F5BF-1821-4BA9-9377-F3C61EB73751}"/>
                    </a:ext>
                  </a:extLst>
                </p:cNvPr>
                <p:cNvSpPr txBox="1"/>
                <p:nvPr/>
              </p:nvSpPr>
              <p:spPr>
                <a:xfrm>
                  <a:off x="1829075" y="4830060"/>
                  <a:ext cx="582615" cy="351393"/>
                </a:xfrm>
                <a:prstGeom prst="rect">
                  <a:avLst/>
                </a:prstGeom>
                <a:noFill/>
              </p:spPr>
              <p:txBody>
                <a:bodyPr wrap="none" rtlCol="0">
                  <a:spAutoFit/>
                </a:bodyPr>
                <a:lstStyle/>
                <a:p>
                  <a:pPr defTabSz="457200" fontAlgn="auto">
                    <a:spcBef>
                      <a:spcPts val="0"/>
                    </a:spcBef>
                    <a:spcAft>
                      <a:spcPts val="0"/>
                    </a:spcAft>
                    <a:defRPr/>
                  </a:pPr>
                  <a:r>
                    <a:rPr lang="en-US" dirty="0">
                      <a:solidFill>
                        <a:prstClr val="black"/>
                      </a:solidFill>
                      <a:latin typeface="Calibri" panose="020F0502020204030204"/>
                    </a:rPr>
                    <a:t>URM</a:t>
                  </a:r>
                </a:p>
              </p:txBody>
            </p:sp>
            <p:sp>
              <p:nvSpPr>
                <p:cNvPr id="16" name="TextBox 15">
                  <a:extLst>
                    <a:ext uri="{FF2B5EF4-FFF2-40B4-BE49-F238E27FC236}">
                      <a16:creationId xmlns:a16="http://schemas.microsoft.com/office/drawing/2014/main" id="{D25A1F8B-2804-4D94-90E0-2FA474F0F66F}"/>
                    </a:ext>
                  </a:extLst>
                </p:cNvPr>
                <p:cNvSpPr txBox="1"/>
                <p:nvPr/>
              </p:nvSpPr>
              <p:spPr>
                <a:xfrm>
                  <a:off x="3174823" y="4796759"/>
                  <a:ext cx="999261" cy="351393"/>
                </a:xfrm>
                <a:prstGeom prst="rect">
                  <a:avLst/>
                </a:prstGeom>
                <a:noFill/>
              </p:spPr>
              <p:txBody>
                <a:bodyPr wrap="none" rtlCol="0">
                  <a:spAutoFit/>
                </a:bodyPr>
                <a:lstStyle/>
                <a:p>
                  <a:pPr defTabSz="457200" fontAlgn="auto">
                    <a:spcBef>
                      <a:spcPts val="0"/>
                    </a:spcBef>
                    <a:spcAft>
                      <a:spcPts val="0"/>
                    </a:spcAft>
                    <a:defRPr/>
                  </a:pPr>
                  <a:r>
                    <a:rPr lang="en-US" dirty="0">
                      <a:solidFill>
                        <a:prstClr val="black"/>
                      </a:solidFill>
                      <a:latin typeface="Calibri" panose="020F0502020204030204"/>
                    </a:rPr>
                    <a:t>non-URM</a:t>
                  </a:r>
                </a:p>
              </p:txBody>
            </p:sp>
            <p:cxnSp>
              <p:nvCxnSpPr>
                <p:cNvPr id="18" name="Straight Connector 17">
                  <a:extLst>
                    <a:ext uri="{FF2B5EF4-FFF2-40B4-BE49-F238E27FC236}">
                      <a16:creationId xmlns:a16="http://schemas.microsoft.com/office/drawing/2014/main" id="{2755CF1D-0044-4FAE-90AA-B10CAFBA5E7E}"/>
                    </a:ext>
                  </a:extLst>
                </p:cNvPr>
                <p:cNvCxnSpPr/>
                <p:nvPr/>
              </p:nvCxnSpPr>
              <p:spPr>
                <a:xfrm>
                  <a:off x="2060292" y="3640238"/>
                  <a:ext cx="0" cy="11111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AD1168F-61DF-4638-AB98-3D012B5D4C49}"/>
                    </a:ext>
                  </a:extLst>
                </p:cNvPr>
                <p:cNvCxnSpPr/>
                <p:nvPr/>
              </p:nvCxnSpPr>
              <p:spPr>
                <a:xfrm flipV="1">
                  <a:off x="1273215" y="2257063"/>
                  <a:ext cx="0" cy="26621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82972CE-07F2-4D14-A351-3F47E9F63A8D}"/>
                    </a:ext>
                  </a:extLst>
                </p:cNvPr>
                <p:cNvSpPr txBox="1"/>
                <p:nvPr/>
              </p:nvSpPr>
              <p:spPr>
                <a:xfrm>
                  <a:off x="833386" y="4687749"/>
                  <a:ext cx="319045" cy="304541"/>
                </a:xfrm>
                <a:prstGeom prst="rect">
                  <a:avLst/>
                </a:prstGeom>
                <a:noFill/>
              </p:spPr>
              <p:txBody>
                <a:bodyPr wrap="none" rtlCol="0">
                  <a:spAutoFit/>
                </a:bodyPr>
                <a:lstStyle/>
                <a:p>
                  <a:pPr defTabSz="457200" fontAlgn="auto">
                    <a:spcBef>
                      <a:spcPts val="0"/>
                    </a:spcBef>
                    <a:spcAft>
                      <a:spcPts val="0"/>
                    </a:spcAft>
                    <a:defRPr/>
                  </a:pPr>
                  <a:r>
                    <a:rPr lang="en-US" sz="2000" dirty="0">
                      <a:solidFill>
                        <a:prstClr val="black"/>
                      </a:solidFill>
                      <a:latin typeface="Calibri" panose="020F0502020204030204"/>
                    </a:rPr>
                    <a:t>80</a:t>
                  </a:r>
                </a:p>
              </p:txBody>
            </p:sp>
            <p:sp>
              <p:nvSpPr>
                <p:cNvPr id="25" name="TextBox 24">
                  <a:extLst>
                    <a:ext uri="{FF2B5EF4-FFF2-40B4-BE49-F238E27FC236}">
                      <a16:creationId xmlns:a16="http://schemas.microsoft.com/office/drawing/2014/main" id="{1FE021EC-8C43-4F26-8927-D5EFA158D10B}"/>
                    </a:ext>
                  </a:extLst>
                </p:cNvPr>
                <p:cNvSpPr txBox="1"/>
                <p:nvPr/>
              </p:nvSpPr>
              <p:spPr>
                <a:xfrm>
                  <a:off x="846895" y="2675698"/>
                  <a:ext cx="319045" cy="304541"/>
                </a:xfrm>
                <a:prstGeom prst="rect">
                  <a:avLst/>
                </a:prstGeom>
                <a:noFill/>
              </p:spPr>
              <p:txBody>
                <a:bodyPr wrap="none" rtlCol="0">
                  <a:spAutoFit/>
                </a:bodyPr>
                <a:lstStyle/>
                <a:p>
                  <a:pPr defTabSz="457200" fontAlgn="auto">
                    <a:spcBef>
                      <a:spcPts val="0"/>
                    </a:spcBef>
                    <a:spcAft>
                      <a:spcPts val="0"/>
                    </a:spcAft>
                    <a:defRPr/>
                  </a:pPr>
                  <a:r>
                    <a:rPr lang="en-US" sz="2000" dirty="0">
                      <a:solidFill>
                        <a:prstClr val="black"/>
                      </a:solidFill>
                      <a:latin typeface="Calibri" panose="020F0502020204030204"/>
                    </a:rPr>
                    <a:t>90</a:t>
                  </a:r>
                </a:p>
              </p:txBody>
            </p:sp>
            <p:sp>
              <p:nvSpPr>
                <p:cNvPr id="26" name="TextBox 25">
                  <a:extLst>
                    <a:ext uri="{FF2B5EF4-FFF2-40B4-BE49-F238E27FC236}">
                      <a16:creationId xmlns:a16="http://schemas.microsoft.com/office/drawing/2014/main" id="{B881BF59-3FEB-4E1B-889B-E4048BE23982}"/>
                    </a:ext>
                  </a:extLst>
                </p:cNvPr>
                <p:cNvSpPr txBox="1"/>
                <p:nvPr/>
              </p:nvSpPr>
              <p:spPr>
                <a:xfrm>
                  <a:off x="860404" y="3667258"/>
                  <a:ext cx="319045" cy="304541"/>
                </a:xfrm>
                <a:prstGeom prst="rect">
                  <a:avLst/>
                </a:prstGeom>
                <a:noFill/>
              </p:spPr>
              <p:txBody>
                <a:bodyPr wrap="none" rtlCol="0">
                  <a:spAutoFit/>
                </a:bodyPr>
                <a:lstStyle/>
                <a:p>
                  <a:pPr defTabSz="457200" fontAlgn="auto">
                    <a:spcBef>
                      <a:spcPts val="0"/>
                    </a:spcBef>
                    <a:spcAft>
                      <a:spcPts val="0"/>
                    </a:spcAft>
                    <a:defRPr/>
                  </a:pPr>
                  <a:r>
                    <a:rPr lang="en-US" sz="2000" dirty="0">
                      <a:solidFill>
                        <a:prstClr val="black"/>
                      </a:solidFill>
                      <a:latin typeface="Calibri" panose="020F0502020204030204"/>
                    </a:rPr>
                    <a:t>85</a:t>
                  </a:r>
                </a:p>
              </p:txBody>
            </p:sp>
            <p:cxnSp>
              <p:nvCxnSpPr>
                <p:cNvPr id="28" name="Straight Connector 27">
                  <a:extLst>
                    <a:ext uri="{FF2B5EF4-FFF2-40B4-BE49-F238E27FC236}">
                      <a16:creationId xmlns:a16="http://schemas.microsoft.com/office/drawing/2014/main" id="{8D054ECA-8C83-4F9A-AE64-9717DF115C9C}"/>
                    </a:ext>
                  </a:extLst>
                </p:cNvPr>
                <p:cNvCxnSpPr>
                  <a:stCxn id="25" idx="3"/>
                </p:cNvCxnSpPr>
                <p:nvPr/>
              </p:nvCxnSpPr>
              <p:spPr>
                <a:xfrm>
                  <a:off x="1165940" y="2827969"/>
                  <a:ext cx="124638" cy="48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1D7DB8E-219F-4D07-9800-FE6CCFAB26E1}"/>
                    </a:ext>
                  </a:extLst>
                </p:cNvPr>
                <p:cNvCxnSpPr/>
                <p:nvPr/>
              </p:nvCxnSpPr>
              <p:spPr>
                <a:xfrm flipH="1">
                  <a:off x="1252003" y="3878884"/>
                  <a:ext cx="670" cy="5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355DC8-F07F-4E32-856A-759542842700}"/>
                    </a:ext>
                  </a:extLst>
                </p:cNvPr>
                <p:cNvCxnSpPr>
                  <a:cxnSpLocks/>
                </p:cNvCxnSpPr>
                <p:nvPr/>
              </p:nvCxnSpPr>
              <p:spPr>
                <a:xfrm>
                  <a:off x="3615154" y="2943833"/>
                  <a:ext cx="0" cy="4764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7D8F0AE-0E07-4FC1-94D9-BE71E7F07929}"/>
                    </a:ext>
                  </a:extLst>
                </p:cNvPr>
                <p:cNvCxnSpPr>
                  <a:cxnSpLocks/>
                  <a:stCxn id="25" idx="3"/>
                  <a:endCxn id="25" idx="3"/>
                </p:cNvCxnSpPr>
                <p:nvPr/>
              </p:nvCxnSpPr>
              <p:spPr>
                <a:xfrm>
                  <a:off x="1165940" y="2827969"/>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70BECFC-C9B3-4680-B4CA-CDD55953FD9B}"/>
                    </a:ext>
                  </a:extLst>
                </p:cNvPr>
                <p:cNvCxnSpPr/>
                <p:nvPr/>
              </p:nvCxnSpPr>
              <p:spPr>
                <a:xfrm>
                  <a:off x="1232704" y="2870522"/>
                  <a:ext cx="1041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60A4BBA-AC72-441D-BD85-F59BACAC306B}"/>
                    </a:ext>
                  </a:extLst>
                </p:cNvPr>
                <p:cNvCxnSpPr/>
                <p:nvPr/>
              </p:nvCxnSpPr>
              <p:spPr>
                <a:xfrm>
                  <a:off x="1217271" y="3867874"/>
                  <a:ext cx="1041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926CE819-FCD2-4066-B149-293A13D53140}"/>
                  </a:ext>
                </a:extLst>
              </p:cNvPr>
              <p:cNvSpPr txBox="1"/>
              <p:nvPr/>
            </p:nvSpPr>
            <p:spPr>
              <a:xfrm>
                <a:off x="2673532" y="3788228"/>
                <a:ext cx="1140823" cy="830997"/>
              </a:xfrm>
              <a:prstGeom prst="rect">
                <a:avLst/>
              </a:prstGeom>
              <a:noFill/>
            </p:spPr>
            <p:txBody>
              <a:bodyPr wrap="square" rtlCol="0">
                <a:spAutoFit/>
              </a:bodyPr>
              <a:lstStyle/>
              <a:p>
                <a:pPr>
                  <a:defRPr/>
                </a:pPr>
                <a:r>
                  <a:rPr lang="en-US" dirty="0">
                    <a:solidFill>
                      <a:prstClr val="black"/>
                    </a:solidFill>
                  </a:rPr>
                  <a:t>yr1-trad</a:t>
                </a:r>
              </a:p>
            </p:txBody>
          </p:sp>
        </p:grpSp>
        <p:sp>
          <p:nvSpPr>
            <p:cNvPr id="4" name="TextBox 3">
              <a:extLst>
                <a:ext uri="{FF2B5EF4-FFF2-40B4-BE49-F238E27FC236}">
                  <a16:creationId xmlns:a16="http://schemas.microsoft.com/office/drawing/2014/main" id="{AE749F16-D06E-41B1-9BEC-4C53D05718BB}"/>
                </a:ext>
              </a:extLst>
            </p:cNvPr>
            <p:cNvSpPr txBox="1"/>
            <p:nvPr/>
          </p:nvSpPr>
          <p:spPr>
            <a:xfrm rot="16200000">
              <a:off x="-804930" y="4056846"/>
              <a:ext cx="2189446" cy="461665"/>
            </a:xfrm>
            <a:prstGeom prst="rect">
              <a:avLst/>
            </a:prstGeom>
            <a:noFill/>
          </p:spPr>
          <p:txBody>
            <a:bodyPr wrap="none" rtlCol="0">
              <a:spAutoFit/>
            </a:bodyPr>
            <a:lstStyle/>
            <a:p>
              <a:pPr>
                <a:defRPr/>
              </a:pPr>
              <a:r>
                <a:rPr lang="en-US" dirty="0">
                  <a:solidFill>
                    <a:prstClr val="black"/>
                  </a:solidFill>
                </a:rPr>
                <a:t>course grade</a:t>
              </a:r>
            </a:p>
          </p:txBody>
        </p:sp>
      </p:grpSp>
    </p:spTree>
    <p:extLst>
      <p:ext uri="{BB962C8B-B14F-4D97-AF65-F5344CB8AC3E}">
        <p14:creationId xmlns:p14="http://schemas.microsoft.com/office/powerpoint/2010/main" val="33162483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9BA168-185B-40E6-9460-AEF46022A269}"/>
              </a:ext>
            </a:extLst>
          </p:cNvPr>
          <p:cNvSpPr/>
          <p:nvPr/>
        </p:nvSpPr>
        <p:spPr>
          <a:xfrm>
            <a:off x="1972999" y="83748"/>
            <a:ext cx="8246002" cy="1107996"/>
          </a:xfrm>
          <a:prstGeom prst="rect">
            <a:avLst/>
          </a:prstGeom>
        </p:spPr>
        <p:txBody>
          <a:bodyPr wrap="square">
            <a:spAutoFit/>
          </a:bodyPr>
          <a:lstStyle/>
          <a:p>
            <a:pPr defTabSz="457200" fontAlgn="auto">
              <a:spcBef>
                <a:spcPts val="0"/>
              </a:spcBef>
              <a:spcAft>
                <a:spcPts val="0"/>
              </a:spcAft>
              <a:defRPr/>
            </a:pPr>
            <a:r>
              <a:rPr lang="en-US" b="1" dirty="0">
                <a:solidFill>
                  <a:prstClr val="black"/>
                </a:solidFill>
                <a:latin typeface="Calibri" panose="020F0502020204030204"/>
              </a:rPr>
              <a:t>Enhancing Diversity in Undergraduate Science: Self-Efficacy Drives Performance Gains with Active Learning</a:t>
            </a:r>
            <a:r>
              <a:rPr lang="en-US" dirty="0">
                <a:solidFill>
                  <a:prstClr val="black"/>
                </a:solidFill>
                <a:latin typeface="Calibri" panose="020F0502020204030204"/>
              </a:rPr>
              <a:t>, CBE-LSE. 16</a:t>
            </a:r>
          </a:p>
          <a:p>
            <a:pPr defTabSz="457200" fontAlgn="auto">
              <a:spcBef>
                <a:spcPts val="0"/>
              </a:spcBef>
              <a:spcAft>
                <a:spcPts val="0"/>
              </a:spcAft>
              <a:defRPr/>
            </a:pPr>
            <a:r>
              <a:rPr lang="en-US" sz="1800" i="1" dirty="0">
                <a:solidFill>
                  <a:prstClr val="black"/>
                </a:solidFill>
                <a:latin typeface="Calibri" panose="020F0502020204030204"/>
              </a:rPr>
              <a:t>Cissy Ballen, C. Wieman, Shima Salehi, J. Searle, and K. Zamudio </a:t>
            </a:r>
          </a:p>
        </p:txBody>
      </p:sp>
      <p:sp>
        <p:nvSpPr>
          <p:cNvPr id="6" name="TextBox 5">
            <a:extLst>
              <a:ext uri="{FF2B5EF4-FFF2-40B4-BE49-F238E27FC236}">
                <a16:creationId xmlns:a16="http://schemas.microsoft.com/office/drawing/2014/main" id="{CC0C09F4-BEC2-422E-9B30-8D6F806F39E5}"/>
              </a:ext>
            </a:extLst>
          </p:cNvPr>
          <p:cNvSpPr txBox="1"/>
          <p:nvPr/>
        </p:nvSpPr>
        <p:spPr>
          <a:xfrm>
            <a:off x="3065307" y="1308306"/>
            <a:ext cx="5903667" cy="1200329"/>
          </a:xfrm>
          <a:prstGeom prst="rect">
            <a:avLst/>
          </a:prstGeom>
          <a:noFill/>
        </p:spPr>
        <p:txBody>
          <a:bodyPr wrap="none" rtlCol="0">
            <a:spAutoFit/>
          </a:bodyPr>
          <a:lstStyle/>
          <a:p>
            <a:pPr defTabSz="457200" fontAlgn="auto">
              <a:spcBef>
                <a:spcPts val="0"/>
              </a:spcBef>
              <a:spcAft>
                <a:spcPts val="0"/>
              </a:spcAft>
              <a:defRPr/>
            </a:pPr>
            <a:r>
              <a:rPr lang="en-US" dirty="0">
                <a:solidFill>
                  <a:prstClr val="black"/>
                </a:solidFill>
                <a:latin typeface="Calibri" panose="020F0502020204030204"/>
              </a:rPr>
              <a:t>Large intro bio course at Cornell</a:t>
            </a:r>
          </a:p>
          <a:p>
            <a:pPr defTabSz="457200" fontAlgn="auto">
              <a:spcBef>
                <a:spcPts val="0"/>
              </a:spcBef>
              <a:spcAft>
                <a:spcPts val="0"/>
              </a:spcAft>
              <a:defRPr/>
            </a:pPr>
            <a:r>
              <a:rPr lang="en-US" dirty="0">
                <a:solidFill>
                  <a:prstClr val="black"/>
                </a:solidFill>
                <a:latin typeface="Calibri" panose="020F0502020204030204"/>
              </a:rPr>
              <a:t>   yr1-trad lecture,         yr2- full active learning</a:t>
            </a:r>
          </a:p>
          <a:p>
            <a:pPr defTabSz="457200" fontAlgn="auto">
              <a:spcBef>
                <a:spcPts val="0"/>
              </a:spcBef>
              <a:spcAft>
                <a:spcPts val="0"/>
              </a:spcAft>
              <a:defRPr/>
            </a:pPr>
            <a:endParaRPr lang="en-US" dirty="0">
              <a:solidFill>
                <a:prstClr val="black"/>
              </a:solidFill>
              <a:latin typeface="Calibri" panose="020F0502020204030204"/>
            </a:endParaRPr>
          </a:p>
        </p:txBody>
      </p:sp>
      <p:sp>
        <p:nvSpPr>
          <p:cNvPr id="3" name="Rectangle 2">
            <a:extLst>
              <a:ext uri="{FF2B5EF4-FFF2-40B4-BE49-F238E27FC236}">
                <a16:creationId xmlns:a16="http://schemas.microsoft.com/office/drawing/2014/main" id="{F18E72AE-AAE5-4406-A3B5-C01CC20ED693}"/>
              </a:ext>
            </a:extLst>
          </p:cNvPr>
          <p:cNvSpPr/>
          <p:nvPr/>
        </p:nvSpPr>
        <p:spPr>
          <a:xfrm>
            <a:off x="2952206" y="1776549"/>
            <a:ext cx="374468" cy="313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81CB2CAB-EA83-4436-9E01-1B71BA8522D8}"/>
              </a:ext>
            </a:extLst>
          </p:cNvPr>
          <p:cNvSpPr/>
          <p:nvPr/>
        </p:nvSpPr>
        <p:spPr>
          <a:xfrm>
            <a:off x="5595257" y="1772195"/>
            <a:ext cx="374468" cy="300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nvGrpSpPr>
          <p:cNvPr id="4" name="Group 3">
            <a:extLst>
              <a:ext uri="{FF2B5EF4-FFF2-40B4-BE49-F238E27FC236}">
                <a16:creationId xmlns:a16="http://schemas.microsoft.com/office/drawing/2014/main" id="{30602C66-7ABB-4B68-AE7C-C51C4DF55FEF}"/>
              </a:ext>
            </a:extLst>
          </p:cNvPr>
          <p:cNvGrpSpPr/>
          <p:nvPr/>
        </p:nvGrpSpPr>
        <p:grpSpPr>
          <a:xfrm>
            <a:off x="1524002" y="2143850"/>
            <a:ext cx="5730239" cy="3842106"/>
            <a:chOff x="1" y="2143850"/>
            <a:chExt cx="5730239" cy="3842106"/>
          </a:xfrm>
        </p:grpSpPr>
        <p:grpSp>
          <p:nvGrpSpPr>
            <p:cNvPr id="39" name="Group 38">
              <a:extLst>
                <a:ext uri="{FF2B5EF4-FFF2-40B4-BE49-F238E27FC236}">
                  <a16:creationId xmlns:a16="http://schemas.microsoft.com/office/drawing/2014/main" id="{D21633E9-C813-4661-9F95-9438DF89D300}"/>
                </a:ext>
              </a:extLst>
            </p:cNvPr>
            <p:cNvGrpSpPr/>
            <p:nvPr/>
          </p:nvGrpSpPr>
          <p:grpSpPr>
            <a:xfrm>
              <a:off x="284746" y="2143850"/>
              <a:ext cx="5445494" cy="3842106"/>
              <a:chOff x="833386" y="2257063"/>
              <a:chExt cx="3909864" cy="2924390"/>
            </a:xfrm>
          </p:grpSpPr>
          <p:sp>
            <p:nvSpPr>
              <p:cNvPr id="11" name="Rectangle 10">
                <a:extLst>
                  <a:ext uri="{FF2B5EF4-FFF2-40B4-BE49-F238E27FC236}">
                    <a16:creationId xmlns:a16="http://schemas.microsoft.com/office/drawing/2014/main" id="{5AFA6BDE-50DE-4584-97B5-116F7FB95F8C}"/>
                  </a:ext>
                </a:extLst>
              </p:cNvPr>
              <p:cNvSpPr/>
              <p:nvPr/>
            </p:nvSpPr>
            <p:spPr>
              <a:xfrm>
                <a:off x="3837658" y="3161323"/>
                <a:ext cx="426720" cy="17347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defRPr/>
                </a:pPr>
                <a:endParaRPr lang="en-US" sz="180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77C59603-85AC-4D54-862C-D8D44A1DB165}"/>
                  </a:ext>
                </a:extLst>
              </p:cNvPr>
              <p:cNvSpPr/>
              <p:nvPr/>
            </p:nvSpPr>
            <p:spPr>
              <a:xfrm>
                <a:off x="3409404" y="3143795"/>
                <a:ext cx="426720" cy="1763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defRPr/>
                </a:pPr>
                <a:endParaRPr lang="en-US" sz="1800"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E71DB163-C6ED-4647-816B-D40F2ACCCD5F}"/>
                  </a:ext>
                </a:extLst>
              </p:cNvPr>
              <p:cNvSpPr/>
              <p:nvPr/>
            </p:nvSpPr>
            <p:spPr>
              <a:xfrm>
                <a:off x="2303411" y="3204755"/>
                <a:ext cx="426720" cy="16971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defRPr/>
                </a:pPr>
                <a:endParaRPr lang="en-US" sz="1800" dirty="0">
                  <a:solidFill>
                    <a:prstClr val="white"/>
                  </a:solidFill>
                  <a:latin typeface="Calibri" panose="020F0502020204030204"/>
                </a:endParaRPr>
              </a:p>
            </p:txBody>
          </p:sp>
          <p:sp>
            <p:nvSpPr>
              <p:cNvPr id="8" name="Rectangle 7">
                <a:extLst>
                  <a:ext uri="{FF2B5EF4-FFF2-40B4-BE49-F238E27FC236}">
                    <a16:creationId xmlns:a16="http://schemas.microsoft.com/office/drawing/2014/main" id="{7518565E-6E5B-4240-96EF-9B23B34B4E7C}"/>
                  </a:ext>
                </a:extLst>
              </p:cNvPr>
              <p:cNvSpPr/>
              <p:nvPr/>
            </p:nvSpPr>
            <p:spPr>
              <a:xfrm>
                <a:off x="1846217" y="4197533"/>
                <a:ext cx="426720" cy="70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defRPr/>
                </a:pPr>
                <a:endParaRPr lang="en-US" sz="1800" dirty="0">
                  <a:solidFill>
                    <a:prstClr val="white"/>
                  </a:solidFill>
                  <a:latin typeface="Calibri" panose="020F0502020204030204"/>
                </a:endParaRPr>
              </a:p>
            </p:txBody>
          </p:sp>
          <p:cxnSp>
            <p:nvCxnSpPr>
              <p:cNvPr id="14" name="Straight Arrow Connector 13">
                <a:extLst>
                  <a:ext uri="{FF2B5EF4-FFF2-40B4-BE49-F238E27FC236}">
                    <a16:creationId xmlns:a16="http://schemas.microsoft.com/office/drawing/2014/main" id="{7F31F94F-CE6F-4DB4-96AF-BD2A861E282B}"/>
                  </a:ext>
                </a:extLst>
              </p:cNvPr>
              <p:cNvCxnSpPr/>
              <p:nvPr/>
            </p:nvCxnSpPr>
            <p:spPr>
              <a:xfrm>
                <a:off x="1198861" y="4902650"/>
                <a:ext cx="354438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755F5BF-1821-4BA9-9377-F3C61EB73751}"/>
                  </a:ext>
                </a:extLst>
              </p:cNvPr>
              <p:cNvSpPr txBox="1"/>
              <p:nvPr/>
            </p:nvSpPr>
            <p:spPr>
              <a:xfrm>
                <a:off x="1829075" y="4830060"/>
                <a:ext cx="582615" cy="351393"/>
              </a:xfrm>
              <a:prstGeom prst="rect">
                <a:avLst/>
              </a:prstGeom>
              <a:noFill/>
            </p:spPr>
            <p:txBody>
              <a:bodyPr wrap="none" rtlCol="0">
                <a:spAutoFit/>
              </a:bodyPr>
              <a:lstStyle/>
              <a:p>
                <a:pPr defTabSz="457200" fontAlgn="auto">
                  <a:spcBef>
                    <a:spcPts val="0"/>
                  </a:spcBef>
                  <a:spcAft>
                    <a:spcPts val="0"/>
                  </a:spcAft>
                  <a:defRPr/>
                </a:pPr>
                <a:r>
                  <a:rPr lang="en-US" dirty="0">
                    <a:solidFill>
                      <a:prstClr val="black"/>
                    </a:solidFill>
                    <a:latin typeface="Calibri" panose="020F0502020204030204"/>
                  </a:rPr>
                  <a:t>URM</a:t>
                </a:r>
              </a:p>
            </p:txBody>
          </p:sp>
          <p:sp>
            <p:nvSpPr>
              <p:cNvPr id="16" name="TextBox 15">
                <a:extLst>
                  <a:ext uri="{FF2B5EF4-FFF2-40B4-BE49-F238E27FC236}">
                    <a16:creationId xmlns:a16="http://schemas.microsoft.com/office/drawing/2014/main" id="{D25A1F8B-2804-4D94-90E0-2FA474F0F66F}"/>
                  </a:ext>
                </a:extLst>
              </p:cNvPr>
              <p:cNvSpPr txBox="1"/>
              <p:nvPr/>
            </p:nvSpPr>
            <p:spPr>
              <a:xfrm>
                <a:off x="3174823" y="4796759"/>
                <a:ext cx="999261" cy="351393"/>
              </a:xfrm>
              <a:prstGeom prst="rect">
                <a:avLst/>
              </a:prstGeom>
              <a:noFill/>
            </p:spPr>
            <p:txBody>
              <a:bodyPr wrap="none" rtlCol="0">
                <a:spAutoFit/>
              </a:bodyPr>
              <a:lstStyle/>
              <a:p>
                <a:pPr defTabSz="457200" fontAlgn="auto">
                  <a:spcBef>
                    <a:spcPts val="0"/>
                  </a:spcBef>
                  <a:spcAft>
                    <a:spcPts val="0"/>
                  </a:spcAft>
                  <a:defRPr/>
                </a:pPr>
                <a:r>
                  <a:rPr lang="en-US" dirty="0">
                    <a:solidFill>
                      <a:prstClr val="black"/>
                    </a:solidFill>
                    <a:latin typeface="Calibri" panose="020F0502020204030204"/>
                  </a:rPr>
                  <a:t>non-URM</a:t>
                </a:r>
              </a:p>
            </p:txBody>
          </p:sp>
          <p:cxnSp>
            <p:nvCxnSpPr>
              <p:cNvPr id="18" name="Straight Connector 17">
                <a:extLst>
                  <a:ext uri="{FF2B5EF4-FFF2-40B4-BE49-F238E27FC236}">
                    <a16:creationId xmlns:a16="http://schemas.microsoft.com/office/drawing/2014/main" id="{2755CF1D-0044-4FAE-90AA-B10CAFBA5E7E}"/>
                  </a:ext>
                </a:extLst>
              </p:cNvPr>
              <p:cNvCxnSpPr/>
              <p:nvPr/>
            </p:nvCxnSpPr>
            <p:spPr>
              <a:xfrm>
                <a:off x="2060292" y="3640238"/>
                <a:ext cx="0" cy="11111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0E19605-4E8E-4D97-B09D-338528C2CA4F}"/>
                  </a:ext>
                </a:extLst>
              </p:cNvPr>
              <p:cNvCxnSpPr>
                <a:cxnSpLocks/>
              </p:cNvCxnSpPr>
              <p:nvPr/>
            </p:nvCxnSpPr>
            <p:spPr>
              <a:xfrm>
                <a:off x="2502056" y="2837728"/>
                <a:ext cx="0" cy="7967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AD1168F-61DF-4638-AB98-3D012B5D4C49}"/>
                  </a:ext>
                </a:extLst>
              </p:cNvPr>
              <p:cNvCxnSpPr/>
              <p:nvPr/>
            </p:nvCxnSpPr>
            <p:spPr>
              <a:xfrm flipV="1">
                <a:off x="1273215" y="2257063"/>
                <a:ext cx="0" cy="26621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82972CE-07F2-4D14-A351-3F47E9F63A8D}"/>
                  </a:ext>
                </a:extLst>
              </p:cNvPr>
              <p:cNvSpPr txBox="1"/>
              <p:nvPr/>
            </p:nvSpPr>
            <p:spPr>
              <a:xfrm>
                <a:off x="833386" y="4687749"/>
                <a:ext cx="319045" cy="304541"/>
              </a:xfrm>
              <a:prstGeom prst="rect">
                <a:avLst/>
              </a:prstGeom>
              <a:noFill/>
            </p:spPr>
            <p:txBody>
              <a:bodyPr wrap="none" rtlCol="0">
                <a:spAutoFit/>
              </a:bodyPr>
              <a:lstStyle/>
              <a:p>
                <a:pPr defTabSz="457200" fontAlgn="auto">
                  <a:spcBef>
                    <a:spcPts val="0"/>
                  </a:spcBef>
                  <a:spcAft>
                    <a:spcPts val="0"/>
                  </a:spcAft>
                  <a:defRPr/>
                </a:pPr>
                <a:r>
                  <a:rPr lang="en-US" sz="2000" dirty="0">
                    <a:solidFill>
                      <a:prstClr val="black"/>
                    </a:solidFill>
                    <a:latin typeface="Calibri" panose="020F0502020204030204"/>
                  </a:rPr>
                  <a:t>80</a:t>
                </a:r>
              </a:p>
            </p:txBody>
          </p:sp>
          <p:sp>
            <p:nvSpPr>
              <p:cNvPr id="25" name="TextBox 24">
                <a:extLst>
                  <a:ext uri="{FF2B5EF4-FFF2-40B4-BE49-F238E27FC236}">
                    <a16:creationId xmlns:a16="http://schemas.microsoft.com/office/drawing/2014/main" id="{1FE021EC-8C43-4F26-8927-D5EFA158D10B}"/>
                  </a:ext>
                </a:extLst>
              </p:cNvPr>
              <p:cNvSpPr txBox="1"/>
              <p:nvPr/>
            </p:nvSpPr>
            <p:spPr>
              <a:xfrm>
                <a:off x="846895" y="2675698"/>
                <a:ext cx="319045" cy="304541"/>
              </a:xfrm>
              <a:prstGeom prst="rect">
                <a:avLst/>
              </a:prstGeom>
              <a:noFill/>
            </p:spPr>
            <p:txBody>
              <a:bodyPr wrap="none" rtlCol="0">
                <a:spAutoFit/>
              </a:bodyPr>
              <a:lstStyle/>
              <a:p>
                <a:pPr defTabSz="457200" fontAlgn="auto">
                  <a:spcBef>
                    <a:spcPts val="0"/>
                  </a:spcBef>
                  <a:spcAft>
                    <a:spcPts val="0"/>
                  </a:spcAft>
                  <a:defRPr/>
                </a:pPr>
                <a:r>
                  <a:rPr lang="en-US" sz="2000" dirty="0">
                    <a:solidFill>
                      <a:prstClr val="black"/>
                    </a:solidFill>
                    <a:latin typeface="Calibri" panose="020F0502020204030204"/>
                  </a:rPr>
                  <a:t>90</a:t>
                </a:r>
              </a:p>
            </p:txBody>
          </p:sp>
          <p:sp>
            <p:nvSpPr>
              <p:cNvPr id="26" name="TextBox 25">
                <a:extLst>
                  <a:ext uri="{FF2B5EF4-FFF2-40B4-BE49-F238E27FC236}">
                    <a16:creationId xmlns:a16="http://schemas.microsoft.com/office/drawing/2014/main" id="{B881BF59-3FEB-4E1B-889B-E4048BE23982}"/>
                  </a:ext>
                </a:extLst>
              </p:cNvPr>
              <p:cNvSpPr txBox="1"/>
              <p:nvPr/>
            </p:nvSpPr>
            <p:spPr>
              <a:xfrm>
                <a:off x="860404" y="3667258"/>
                <a:ext cx="319045" cy="304541"/>
              </a:xfrm>
              <a:prstGeom prst="rect">
                <a:avLst/>
              </a:prstGeom>
              <a:noFill/>
            </p:spPr>
            <p:txBody>
              <a:bodyPr wrap="none" rtlCol="0">
                <a:spAutoFit/>
              </a:bodyPr>
              <a:lstStyle/>
              <a:p>
                <a:pPr defTabSz="457200" fontAlgn="auto">
                  <a:spcBef>
                    <a:spcPts val="0"/>
                  </a:spcBef>
                  <a:spcAft>
                    <a:spcPts val="0"/>
                  </a:spcAft>
                  <a:defRPr/>
                </a:pPr>
                <a:r>
                  <a:rPr lang="en-US" sz="2000" dirty="0">
                    <a:solidFill>
                      <a:prstClr val="black"/>
                    </a:solidFill>
                    <a:latin typeface="Calibri" panose="020F0502020204030204"/>
                  </a:rPr>
                  <a:t>85</a:t>
                </a:r>
              </a:p>
            </p:txBody>
          </p:sp>
          <p:cxnSp>
            <p:nvCxnSpPr>
              <p:cNvPr id="28" name="Straight Connector 27">
                <a:extLst>
                  <a:ext uri="{FF2B5EF4-FFF2-40B4-BE49-F238E27FC236}">
                    <a16:creationId xmlns:a16="http://schemas.microsoft.com/office/drawing/2014/main" id="{8D054ECA-8C83-4F9A-AE64-9717DF115C9C}"/>
                  </a:ext>
                </a:extLst>
              </p:cNvPr>
              <p:cNvCxnSpPr>
                <a:stCxn id="25" idx="3"/>
              </p:cNvCxnSpPr>
              <p:nvPr/>
            </p:nvCxnSpPr>
            <p:spPr>
              <a:xfrm>
                <a:off x="1165940" y="2827969"/>
                <a:ext cx="124638" cy="48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1D7DB8E-219F-4D07-9800-FE6CCFAB26E1}"/>
                  </a:ext>
                </a:extLst>
              </p:cNvPr>
              <p:cNvCxnSpPr/>
              <p:nvPr/>
            </p:nvCxnSpPr>
            <p:spPr>
              <a:xfrm flipH="1">
                <a:off x="1252003" y="3878884"/>
                <a:ext cx="670" cy="5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355DC8-F07F-4E32-856A-759542842700}"/>
                  </a:ext>
                </a:extLst>
              </p:cNvPr>
              <p:cNvCxnSpPr>
                <a:cxnSpLocks/>
              </p:cNvCxnSpPr>
              <p:nvPr/>
            </p:nvCxnSpPr>
            <p:spPr>
              <a:xfrm>
                <a:off x="3615154" y="2943833"/>
                <a:ext cx="0" cy="4764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27AE2E6-DA64-441E-9395-788928061147}"/>
                  </a:ext>
                </a:extLst>
              </p:cNvPr>
              <p:cNvCxnSpPr>
                <a:cxnSpLocks/>
              </p:cNvCxnSpPr>
              <p:nvPr/>
            </p:nvCxnSpPr>
            <p:spPr>
              <a:xfrm>
                <a:off x="4062707" y="2986279"/>
                <a:ext cx="0" cy="4764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7D8F0AE-0E07-4FC1-94D9-BE71E7F07929}"/>
                  </a:ext>
                </a:extLst>
              </p:cNvPr>
              <p:cNvCxnSpPr>
                <a:cxnSpLocks/>
                <a:stCxn id="25" idx="3"/>
                <a:endCxn id="25" idx="3"/>
              </p:cNvCxnSpPr>
              <p:nvPr/>
            </p:nvCxnSpPr>
            <p:spPr>
              <a:xfrm>
                <a:off x="1165940" y="2827969"/>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70BECFC-C9B3-4680-B4CA-CDD55953FD9B}"/>
                  </a:ext>
                </a:extLst>
              </p:cNvPr>
              <p:cNvCxnSpPr/>
              <p:nvPr/>
            </p:nvCxnSpPr>
            <p:spPr>
              <a:xfrm>
                <a:off x="1232704" y="2870522"/>
                <a:ext cx="1041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60A4BBA-AC72-441D-BD85-F59BACAC306B}"/>
                  </a:ext>
                </a:extLst>
              </p:cNvPr>
              <p:cNvCxnSpPr/>
              <p:nvPr/>
            </p:nvCxnSpPr>
            <p:spPr>
              <a:xfrm>
                <a:off x="1217271" y="3867874"/>
                <a:ext cx="1041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92CB5BAF-794C-44F9-BEEA-D4301A3800A4}"/>
                </a:ext>
              </a:extLst>
            </p:cNvPr>
            <p:cNvSpPr txBox="1"/>
            <p:nvPr/>
          </p:nvSpPr>
          <p:spPr>
            <a:xfrm rot="16200000">
              <a:off x="-863889" y="3973135"/>
              <a:ext cx="2189446" cy="461665"/>
            </a:xfrm>
            <a:prstGeom prst="rect">
              <a:avLst/>
            </a:prstGeom>
            <a:noFill/>
          </p:spPr>
          <p:txBody>
            <a:bodyPr wrap="none" rtlCol="0">
              <a:spAutoFit/>
            </a:bodyPr>
            <a:lstStyle/>
            <a:p>
              <a:pPr>
                <a:defRPr/>
              </a:pPr>
              <a:r>
                <a:rPr lang="en-US" dirty="0">
                  <a:solidFill>
                    <a:prstClr val="black"/>
                  </a:solidFill>
                </a:rPr>
                <a:t>course grade</a:t>
              </a:r>
            </a:p>
          </p:txBody>
        </p:sp>
      </p:grpSp>
      <p:sp>
        <p:nvSpPr>
          <p:cNvPr id="9" name="Rectangle 8">
            <a:extLst>
              <a:ext uri="{FF2B5EF4-FFF2-40B4-BE49-F238E27FC236}">
                <a16:creationId xmlns:a16="http://schemas.microsoft.com/office/drawing/2014/main" id="{C4A31592-A5F0-4A33-9488-91447918273E}"/>
              </a:ext>
            </a:extLst>
          </p:cNvPr>
          <p:cNvSpPr/>
          <p:nvPr/>
        </p:nvSpPr>
        <p:spPr>
          <a:xfrm>
            <a:off x="5745903" y="2359902"/>
            <a:ext cx="3336170" cy="461665"/>
          </a:xfrm>
          <a:prstGeom prst="rect">
            <a:avLst/>
          </a:prstGeom>
        </p:spPr>
        <p:txBody>
          <a:bodyPr wrap="none">
            <a:spAutoFit/>
          </a:bodyPr>
          <a:lstStyle/>
          <a:p>
            <a:pPr>
              <a:defRPr/>
            </a:pPr>
            <a:r>
              <a:rPr lang="en-US" i="1" dirty="0">
                <a:solidFill>
                  <a:prstClr val="black"/>
                </a:solidFill>
              </a:rPr>
              <a:t>URM gap disappears</a:t>
            </a:r>
          </a:p>
        </p:txBody>
      </p:sp>
    </p:spTree>
    <p:extLst>
      <p:ext uri="{BB962C8B-B14F-4D97-AF65-F5344CB8AC3E}">
        <p14:creationId xmlns:p14="http://schemas.microsoft.com/office/powerpoint/2010/main" val="3544215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062543-FF90-475C-856D-1265D10AE222}"/>
              </a:ext>
            </a:extLst>
          </p:cNvPr>
          <p:cNvSpPr/>
          <p:nvPr/>
        </p:nvSpPr>
        <p:spPr>
          <a:xfrm>
            <a:off x="2006959" y="261579"/>
            <a:ext cx="8351949" cy="830997"/>
          </a:xfrm>
          <a:prstGeom prst="rect">
            <a:avLst/>
          </a:prstGeom>
        </p:spPr>
        <p:txBody>
          <a:bodyPr wrap="square">
            <a:spAutoFit/>
          </a:bodyPr>
          <a:lstStyle/>
          <a:p>
            <a:r>
              <a:rPr lang="en-US" u="sng" dirty="0"/>
              <a:t>Applications of research instructors can use immediately </a:t>
            </a:r>
            <a:r>
              <a:rPr lang="en-US" i="1" u="sng" dirty="0"/>
              <a:t>(some very common but bad practices)</a:t>
            </a:r>
          </a:p>
        </p:txBody>
      </p:sp>
      <p:sp>
        <p:nvSpPr>
          <p:cNvPr id="3" name="TextBox 2">
            <a:extLst>
              <a:ext uri="{FF2B5EF4-FFF2-40B4-BE49-F238E27FC236}">
                <a16:creationId xmlns:a16="http://schemas.microsoft.com/office/drawing/2014/main" id="{510D67F0-B92B-457F-B76F-008F8BFC6C55}"/>
              </a:ext>
            </a:extLst>
          </p:cNvPr>
          <p:cNvSpPr txBox="1"/>
          <p:nvPr/>
        </p:nvSpPr>
        <p:spPr>
          <a:xfrm>
            <a:off x="2116428" y="1596981"/>
            <a:ext cx="8066632" cy="1938992"/>
          </a:xfrm>
          <a:prstGeom prst="rect">
            <a:avLst/>
          </a:prstGeom>
          <a:noFill/>
        </p:spPr>
        <p:txBody>
          <a:bodyPr wrap="none" rtlCol="0">
            <a:spAutoFit/>
          </a:bodyPr>
          <a:lstStyle/>
          <a:p>
            <a:pPr marL="457200" indent="-457200">
              <a:buFontTx/>
              <a:buAutoNum type="arabicPeriod"/>
            </a:pPr>
            <a:r>
              <a:rPr lang="en-US" dirty="0"/>
              <a:t>Organization of how a topic is presented</a:t>
            </a:r>
          </a:p>
          <a:p>
            <a:pPr marL="457200" indent="-457200">
              <a:buAutoNum type="arabicPeriod"/>
            </a:pPr>
            <a:r>
              <a:rPr lang="en-US" dirty="0"/>
              <a:t>Design of homework and exam problems</a:t>
            </a:r>
            <a:endParaRPr lang="en-US" sz="800" dirty="0"/>
          </a:p>
          <a:p>
            <a:r>
              <a:rPr lang="en-US" dirty="0"/>
              <a:t>3. Review lectures </a:t>
            </a:r>
            <a:r>
              <a:rPr lang="en-US" i="1" dirty="0"/>
              <a:t>(why often worse than useless)</a:t>
            </a:r>
          </a:p>
          <a:p>
            <a:endParaRPr lang="en-US" i="1" dirty="0"/>
          </a:p>
          <a:p>
            <a:r>
              <a:rPr lang="en-US" i="1" dirty="0"/>
              <a:t>(see </a:t>
            </a:r>
            <a:r>
              <a:rPr lang="en-US" i="1" dirty="0" err="1"/>
              <a:t>cwsei</a:t>
            </a:r>
            <a:r>
              <a:rPr lang="en-US" i="1" dirty="0"/>
              <a:t> research papers &amp; instructor guidance) </a:t>
            </a:r>
          </a:p>
        </p:txBody>
      </p:sp>
    </p:spTree>
    <p:extLst>
      <p:ext uri="{BB962C8B-B14F-4D97-AF65-F5344CB8AC3E}">
        <p14:creationId xmlns:p14="http://schemas.microsoft.com/office/powerpoint/2010/main" val="403225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40510" y="751246"/>
            <a:ext cx="10945090" cy="4524315"/>
          </a:xfrm>
          <a:prstGeom prst="rect">
            <a:avLst/>
          </a:prstGeom>
          <a:noFill/>
        </p:spPr>
        <p:txBody>
          <a:bodyPr wrap="square" rtlCol="0">
            <a:spAutoFit/>
          </a:bodyPr>
          <a:lstStyle/>
          <a:p>
            <a:r>
              <a:rPr lang="en-US" u="sng" dirty="0"/>
              <a:t>How it is possible to cover as much material?</a:t>
            </a:r>
          </a:p>
          <a:p>
            <a:r>
              <a:rPr lang="en-US" i="1" dirty="0"/>
              <a:t>(if worrying about covering material not developing students expert thinking skills, focusing on wrong thing, but…)</a:t>
            </a:r>
          </a:p>
          <a:p>
            <a:pPr>
              <a:buFont typeface="Arial" pitchFamily="34" charset="0"/>
              <a:buChar char="•"/>
            </a:pPr>
            <a:endParaRPr lang="en-US" dirty="0"/>
          </a:p>
          <a:p>
            <a:pPr>
              <a:buFont typeface="Arial" pitchFamily="34" charset="0"/>
              <a:buChar char="•"/>
            </a:pPr>
            <a:r>
              <a:rPr lang="en-US" dirty="0"/>
              <a:t>transfers information gathering outside of class,</a:t>
            </a:r>
          </a:p>
          <a:p>
            <a:pPr>
              <a:buFont typeface="Arial" pitchFamily="34" charset="0"/>
              <a:buChar char="•"/>
            </a:pPr>
            <a:r>
              <a:rPr lang="en-US" dirty="0"/>
              <a:t>avoids wasting time covering material that students already know</a:t>
            </a:r>
          </a:p>
          <a:p>
            <a:endParaRPr lang="en-US" dirty="0"/>
          </a:p>
          <a:p>
            <a:r>
              <a:rPr lang="en-US" dirty="0"/>
              <a:t>Advanced courses-- often cover </a:t>
            </a:r>
            <a:r>
              <a:rPr lang="en-US" u="sng" dirty="0"/>
              <a:t>more</a:t>
            </a:r>
          </a:p>
          <a:p>
            <a:endParaRPr lang="en-US" dirty="0"/>
          </a:p>
          <a:p>
            <a:r>
              <a:rPr lang="en-US" dirty="0"/>
              <a:t>Intro courses, can cover the same amount.</a:t>
            </a:r>
          </a:p>
          <a:p>
            <a:r>
              <a:rPr lang="en-US" dirty="0"/>
              <a:t>But typically cut back by ~20%, as faculty understand better what is reasonable to learn. </a:t>
            </a:r>
            <a:endParaRPr lang="en-CA"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07A843-16AC-426A-88F5-7FB4227DAED3}"/>
              </a:ext>
            </a:extLst>
          </p:cNvPr>
          <p:cNvSpPr/>
          <p:nvPr/>
        </p:nvSpPr>
        <p:spPr>
          <a:xfrm>
            <a:off x="1942011" y="357695"/>
            <a:ext cx="8264434" cy="1938992"/>
          </a:xfrm>
          <a:prstGeom prst="rect">
            <a:avLst/>
          </a:prstGeom>
        </p:spPr>
        <p:txBody>
          <a:bodyPr wrap="square">
            <a:spAutoFit/>
          </a:bodyPr>
          <a:lstStyle/>
          <a:p>
            <a:pPr defTabSz="685800" fontAlgn="auto">
              <a:spcBef>
                <a:spcPts val="0"/>
              </a:spcBef>
              <a:spcAft>
                <a:spcPts val="0"/>
              </a:spcAft>
            </a:pPr>
            <a:r>
              <a:rPr lang="en-US" b="1" dirty="0">
                <a:latin typeface="Calibri" panose="020F0502020204030204"/>
              </a:rPr>
              <a:t>Most university instructors and administrators don’t know about, but growing recognition of research:</a:t>
            </a:r>
          </a:p>
          <a:p>
            <a:pPr marL="257175" indent="-257175" defTabSz="685800" fontAlgn="auto">
              <a:spcBef>
                <a:spcPts val="0"/>
              </a:spcBef>
              <a:spcAft>
                <a:spcPts val="0"/>
              </a:spcAft>
              <a:buFont typeface="Arial" panose="020B0604020202020204" pitchFamily="34" charset="0"/>
              <a:buChar char="•"/>
            </a:pPr>
            <a:r>
              <a:rPr lang="en-US" dirty="0">
                <a:latin typeface="Calibri" panose="020F0502020204030204"/>
              </a:rPr>
              <a:t>US National Acad. of Sciences (2012)</a:t>
            </a:r>
          </a:p>
          <a:p>
            <a:pPr marL="257175" indent="-257175" defTabSz="685800" fontAlgn="auto">
              <a:spcBef>
                <a:spcPts val="0"/>
              </a:spcBef>
              <a:spcAft>
                <a:spcPts val="0"/>
              </a:spcAft>
              <a:buFont typeface="Arial" panose="020B0604020202020204" pitchFamily="34" charset="0"/>
              <a:buChar char="•"/>
            </a:pPr>
            <a:r>
              <a:rPr lang="en-US" dirty="0">
                <a:latin typeface="Calibri" panose="020F0502020204030204"/>
              </a:rPr>
              <a:t>PCAST Report to President (2012)</a:t>
            </a:r>
          </a:p>
          <a:p>
            <a:pPr defTabSz="685800" fontAlgn="auto">
              <a:spcBef>
                <a:spcPts val="0"/>
              </a:spcBef>
              <a:spcAft>
                <a:spcPts val="0"/>
              </a:spcAft>
            </a:pPr>
            <a:r>
              <a:rPr lang="en-US" i="1" dirty="0">
                <a:latin typeface="Calibri" panose="020F0502020204030204"/>
              </a:rPr>
              <a:t>Calling on universities to adopt  </a:t>
            </a:r>
          </a:p>
        </p:txBody>
      </p:sp>
      <p:pic>
        <p:nvPicPr>
          <p:cNvPr id="4" name="Picture 3">
            <a:extLst>
              <a:ext uri="{FF2B5EF4-FFF2-40B4-BE49-F238E27FC236}">
                <a16:creationId xmlns:a16="http://schemas.microsoft.com/office/drawing/2014/main" id="{B85D0B1D-E2CD-4B4C-AE62-6C0E87679A48}"/>
              </a:ext>
            </a:extLst>
          </p:cNvPr>
          <p:cNvPicPr>
            <a:picLocks noChangeAspect="1"/>
          </p:cNvPicPr>
          <p:nvPr/>
        </p:nvPicPr>
        <p:blipFill>
          <a:blip r:embed="rId2"/>
          <a:stretch>
            <a:fillRect/>
          </a:stretch>
        </p:blipFill>
        <p:spPr>
          <a:xfrm>
            <a:off x="7601778" y="800101"/>
            <a:ext cx="3021496" cy="1688120"/>
          </a:xfrm>
          <a:prstGeom prst="rect">
            <a:avLst/>
          </a:prstGeom>
        </p:spPr>
      </p:pic>
      <p:sp>
        <p:nvSpPr>
          <p:cNvPr id="5" name="TextBox 4">
            <a:extLst>
              <a:ext uri="{FF2B5EF4-FFF2-40B4-BE49-F238E27FC236}">
                <a16:creationId xmlns:a16="http://schemas.microsoft.com/office/drawing/2014/main" id="{D347232A-F154-4766-8918-038B22242C4D}"/>
              </a:ext>
            </a:extLst>
          </p:cNvPr>
          <p:cNvSpPr txBox="1"/>
          <p:nvPr/>
        </p:nvSpPr>
        <p:spPr>
          <a:xfrm>
            <a:off x="1870860" y="2662763"/>
            <a:ext cx="8244690" cy="830997"/>
          </a:xfrm>
          <a:prstGeom prst="rect">
            <a:avLst/>
          </a:prstGeom>
          <a:noFill/>
          <a:ln>
            <a:solidFill>
              <a:srgbClr val="C00000"/>
            </a:solidFill>
          </a:ln>
        </p:spPr>
        <p:txBody>
          <a:bodyPr wrap="square" rtlCol="0">
            <a:spAutoFit/>
          </a:bodyPr>
          <a:lstStyle/>
          <a:p>
            <a:pPr defTabSz="685800" fontAlgn="auto">
              <a:spcBef>
                <a:spcPts val="0"/>
              </a:spcBef>
              <a:spcAft>
                <a:spcPts val="0"/>
              </a:spcAft>
            </a:pPr>
            <a:r>
              <a:rPr lang="en-US" b="1" dirty="0">
                <a:latin typeface="Calibri" panose="020F0502020204030204"/>
                <a:cs typeface="+mn-cs"/>
              </a:rPr>
              <a:t>Amer. Assoc. of Universities </a:t>
            </a:r>
            <a:r>
              <a:rPr lang="en-US" dirty="0">
                <a:latin typeface="Calibri" panose="020F0502020204030204"/>
                <a:cs typeface="+mn-cs"/>
              </a:rPr>
              <a:t>(60 top N. Amer. Univ.’s—Stanford, Harvard, Yale, MIT, U. Cal, …)</a:t>
            </a:r>
            <a:endParaRPr lang="en-US" i="1" dirty="0">
              <a:latin typeface="Calibri" panose="020F0502020204030204"/>
              <a:cs typeface="+mn-cs"/>
            </a:endParaRPr>
          </a:p>
        </p:txBody>
      </p:sp>
      <p:sp>
        <p:nvSpPr>
          <p:cNvPr id="6" name="Rectangle 5">
            <a:extLst>
              <a:ext uri="{FF2B5EF4-FFF2-40B4-BE49-F238E27FC236}">
                <a16:creationId xmlns:a16="http://schemas.microsoft.com/office/drawing/2014/main" id="{678BD7C4-0295-41BF-B9E1-4EFC969CF2AC}"/>
              </a:ext>
            </a:extLst>
          </p:cNvPr>
          <p:cNvSpPr/>
          <p:nvPr/>
        </p:nvSpPr>
        <p:spPr>
          <a:xfrm>
            <a:off x="1006765" y="3471523"/>
            <a:ext cx="10658762" cy="2769989"/>
          </a:xfrm>
          <a:prstGeom prst="rect">
            <a:avLst/>
          </a:prstGeom>
        </p:spPr>
        <p:txBody>
          <a:bodyPr wrap="square">
            <a:spAutoFit/>
          </a:bodyPr>
          <a:lstStyle/>
          <a:p>
            <a:pPr defTabSz="685800" fontAlgn="auto">
              <a:spcBef>
                <a:spcPts val="0"/>
              </a:spcBef>
              <a:spcAft>
                <a:spcPts val="0"/>
              </a:spcAft>
            </a:pPr>
            <a:r>
              <a:rPr lang="en-US" dirty="0">
                <a:latin typeface="Calibri" panose="020F0502020204030204"/>
              </a:rPr>
              <a:t>Pre 2011-- </a:t>
            </a:r>
            <a:r>
              <a:rPr lang="en-US" i="1" dirty="0">
                <a:latin typeface="Calibri" panose="020F0502020204030204"/>
              </a:rPr>
              <a:t>“Teaching? We do that?”</a:t>
            </a:r>
          </a:p>
          <a:p>
            <a:pPr defTabSz="685800" fontAlgn="auto">
              <a:spcBef>
                <a:spcPts val="0"/>
              </a:spcBef>
              <a:spcAft>
                <a:spcPts val="0"/>
              </a:spcAft>
            </a:pPr>
            <a:endParaRPr lang="en-US" sz="600" i="1" dirty="0">
              <a:latin typeface="Calibri" panose="020F0502020204030204"/>
            </a:endParaRPr>
          </a:p>
          <a:p>
            <a:pPr defTabSz="685800" fontAlgn="auto">
              <a:spcBef>
                <a:spcPts val="0"/>
              </a:spcBef>
              <a:spcAft>
                <a:spcPts val="0"/>
              </a:spcAft>
            </a:pPr>
            <a:r>
              <a:rPr lang="en-US" b="1" dirty="0">
                <a:latin typeface="Calibri" panose="020F0502020204030204"/>
                <a:cs typeface="+mn-cs"/>
              </a:rPr>
              <a:t>2017 Statement by President of AAU--</a:t>
            </a:r>
          </a:p>
          <a:p>
            <a:pPr defTabSz="685800" fontAlgn="auto">
              <a:spcBef>
                <a:spcPts val="0"/>
              </a:spcBef>
              <a:spcAft>
                <a:spcPts val="0"/>
              </a:spcAft>
            </a:pPr>
            <a:r>
              <a:rPr lang="en-US" i="1" dirty="0">
                <a:latin typeface="Calibri" panose="020F0502020204030204"/>
                <a:cs typeface="+mn-cs"/>
              </a:rPr>
              <a:t>“We cannot condone poor teaching of introductory STEM courses … simply because a professor, department and/or institution fails to recognize and accept that there are, in fact, more effective ways to teach. Failing to implement evidence-based teaching practices in the classroom must be viewed as irresponsible, an abrogation of fulfilling our collective mission ….”</a:t>
            </a:r>
          </a:p>
        </p:txBody>
      </p:sp>
    </p:spTree>
    <p:extLst>
      <p:ext uri="{BB962C8B-B14F-4D97-AF65-F5344CB8AC3E}">
        <p14:creationId xmlns:p14="http://schemas.microsoft.com/office/powerpoint/2010/main" val="30093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87D12A-66CC-4099-892E-45AB8D9C29A9}"/>
              </a:ext>
            </a:extLst>
          </p:cNvPr>
          <p:cNvSpPr txBox="1"/>
          <p:nvPr/>
        </p:nvSpPr>
        <p:spPr>
          <a:xfrm>
            <a:off x="1657350" y="323850"/>
            <a:ext cx="9874250" cy="2492990"/>
          </a:xfrm>
          <a:prstGeom prst="rect">
            <a:avLst/>
          </a:prstGeom>
          <a:noFill/>
        </p:spPr>
        <p:txBody>
          <a:bodyPr wrap="square" rtlCol="0">
            <a:spAutoFit/>
          </a:bodyPr>
          <a:lstStyle/>
          <a:p>
            <a:r>
              <a:rPr lang="en-US" dirty="0"/>
              <a:t>“ A time for telling” Schwartz and Bransford,</a:t>
            </a:r>
          </a:p>
          <a:p>
            <a:r>
              <a:rPr lang="en-US" sz="2000" dirty="0"/>
              <a:t>Cognition and Instruction (1998)</a:t>
            </a:r>
          </a:p>
          <a:p>
            <a:endParaRPr lang="en-US" dirty="0"/>
          </a:p>
          <a:p>
            <a:r>
              <a:rPr lang="en-US" dirty="0">
                <a:solidFill>
                  <a:schemeClr val="accent2"/>
                </a:solidFill>
                <a:latin typeface="Comic Sans MS" panose="030F0702030302020204" pitchFamily="66" charset="0"/>
              </a:rPr>
              <a:t>People learn from telling, </a:t>
            </a:r>
            <a:r>
              <a:rPr lang="en-US" u="sng" dirty="0">
                <a:solidFill>
                  <a:schemeClr val="accent2"/>
                </a:solidFill>
                <a:latin typeface="Comic Sans MS" panose="030F0702030302020204" pitchFamily="66" charset="0"/>
              </a:rPr>
              <a:t>but only</a:t>
            </a:r>
            <a:r>
              <a:rPr lang="en-US" dirty="0">
                <a:solidFill>
                  <a:schemeClr val="accent2"/>
                </a:solidFill>
                <a:latin typeface="Comic Sans MS" panose="030F0702030302020204" pitchFamily="66" charset="0"/>
              </a:rPr>
              <a:t> if well-prepared to learn. </a:t>
            </a:r>
          </a:p>
          <a:p>
            <a:r>
              <a:rPr lang="en-US" sz="2800" dirty="0">
                <a:latin typeface="Calibri" panose="020F0502020204030204" pitchFamily="34" charset="0"/>
                <a:cs typeface="Calibri" panose="020F0502020204030204" pitchFamily="34" charset="0"/>
              </a:rPr>
              <a:t>Activities that develop knowledge organization structure.</a:t>
            </a:r>
          </a:p>
          <a:p>
            <a:endParaRPr lang="en-US" sz="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Students analyzed contrasting cases </a:t>
            </a:r>
            <a:r>
              <a:rPr lang="en-US" sz="2800" dirty="0">
                <a:latin typeface="Calibri" panose="020F0502020204030204" pitchFamily="34" charset="0"/>
                <a:cs typeface="Calibri" panose="020F0502020204030204" pitchFamily="34" charset="0"/>
                <a:sym typeface="Symbol" panose="05050102010706020507" pitchFamily="18" charset="2"/>
              </a:rPr>
              <a:t></a:t>
            </a:r>
            <a:r>
              <a:rPr lang="en-US" sz="2800" dirty="0">
                <a:latin typeface="Calibri" panose="020F0502020204030204" pitchFamily="34" charset="0"/>
                <a:cs typeface="Calibri" panose="020F0502020204030204" pitchFamily="34" charset="0"/>
              </a:rPr>
              <a:t>recognize key features</a:t>
            </a:r>
          </a:p>
        </p:txBody>
      </p:sp>
      <p:grpSp>
        <p:nvGrpSpPr>
          <p:cNvPr id="8" name="Group 7">
            <a:extLst>
              <a:ext uri="{FF2B5EF4-FFF2-40B4-BE49-F238E27FC236}">
                <a16:creationId xmlns:a16="http://schemas.microsoft.com/office/drawing/2014/main" id="{18E62A91-88C3-4E4A-9192-21111FAF97C3}"/>
              </a:ext>
            </a:extLst>
          </p:cNvPr>
          <p:cNvGrpSpPr/>
          <p:nvPr/>
        </p:nvGrpSpPr>
        <p:grpSpPr>
          <a:xfrm>
            <a:off x="1650274" y="3137720"/>
            <a:ext cx="9017726" cy="2498183"/>
            <a:chOff x="208727" y="4699819"/>
            <a:chExt cx="9017726" cy="2498183"/>
          </a:xfrm>
        </p:grpSpPr>
        <p:pic>
          <p:nvPicPr>
            <p:cNvPr id="2" name="Picture 1">
              <a:extLst>
                <a:ext uri="{FF2B5EF4-FFF2-40B4-BE49-F238E27FC236}">
                  <a16:creationId xmlns:a16="http://schemas.microsoft.com/office/drawing/2014/main" id="{EDB60909-FB08-4F7D-AA60-68C7BD76E318}"/>
                </a:ext>
              </a:extLst>
            </p:cNvPr>
            <p:cNvPicPr>
              <a:picLocks noChangeAspect="1"/>
            </p:cNvPicPr>
            <p:nvPr/>
          </p:nvPicPr>
          <p:blipFill>
            <a:blip r:embed="rId2"/>
            <a:stretch>
              <a:fillRect/>
            </a:stretch>
          </p:blipFill>
          <p:spPr>
            <a:xfrm>
              <a:off x="208727" y="4699819"/>
              <a:ext cx="9017726" cy="2498183"/>
            </a:xfrm>
            <a:prstGeom prst="rect">
              <a:avLst/>
            </a:prstGeom>
          </p:spPr>
        </p:pic>
        <p:sp>
          <p:nvSpPr>
            <p:cNvPr id="6" name="TextBox 5">
              <a:extLst>
                <a:ext uri="{FF2B5EF4-FFF2-40B4-BE49-F238E27FC236}">
                  <a16:creationId xmlns:a16="http://schemas.microsoft.com/office/drawing/2014/main" id="{E272FF28-1312-4FFF-B957-46D578FF39FB}"/>
                </a:ext>
              </a:extLst>
            </p:cNvPr>
            <p:cNvSpPr txBox="1"/>
            <p:nvPr/>
          </p:nvSpPr>
          <p:spPr>
            <a:xfrm>
              <a:off x="2910431" y="4702132"/>
              <a:ext cx="6072368" cy="461665"/>
            </a:xfrm>
            <a:prstGeom prst="rect">
              <a:avLst/>
            </a:prstGeom>
            <a:solidFill>
              <a:schemeClr val="bg2"/>
            </a:solidFill>
            <a:ln>
              <a:noFill/>
            </a:ln>
          </p:spPr>
          <p:txBody>
            <a:bodyPr wrap="none" rtlCol="0">
              <a:spAutoFit/>
            </a:bodyPr>
            <a:lstStyle/>
            <a:p>
              <a:r>
                <a:rPr lang="en-US" dirty="0">
                  <a:solidFill>
                    <a:srgbClr val="000118"/>
                  </a:solidFill>
                </a:rPr>
                <a:t>Predicting results of novel experiment</a:t>
              </a:r>
            </a:p>
          </p:txBody>
        </p:sp>
      </p:grpSp>
      <p:grpSp>
        <p:nvGrpSpPr>
          <p:cNvPr id="9" name="Group 8">
            <a:extLst>
              <a:ext uri="{FF2B5EF4-FFF2-40B4-BE49-F238E27FC236}">
                <a16:creationId xmlns:a16="http://schemas.microsoft.com/office/drawing/2014/main" id="{520B9CC0-94E6-455D-A71E-EAAD7FB71E47}"/>
              </a:ext>
            </a:extLst>
          </p:cNvPr>
          <p:cNvGrpSpPr/>
          <p:nvPr/>
        </p:nvGrpSpPr>
        <p:grpSpPr>
          <a:xfrm>
            <a:off x="5238750" y="2222500"/>
            <a:ext cx="844550" cy="2125871"/>
            <a:chOff x="3714750" y="2222500"/>
            <a:chExt cx="844550" cy="1625600"/>
          </a:xfrm>
        </p:grpSpPr>
        <p:sp>
          <p:nvSpPr>
            <p:cNvPr id="4" name="Oval 3">
              <a:extLst>
                <a:ext uri="{FF2B5EF4-FFF2-40B4-BE49-F238E27FC236}">
                  <a16:creationId xmlns:a16="http://schemas.microsoft.com/office/drawing/2014/main" id="{249A2FAE-E3EF-44C1-818A-C23A681756F6}"/>
                </a:ext>
              </a:extLst>
            </p:cNvPr>
            <p:cNvSpPr/>
            <p:nvPr/>
          </p:nvSpPr>
          <p:spPr>
            <a:xfrm>
              <a:off x="3714750" y="3524250"/>
              <a:ext cx="742950" cy="323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0A0933F7-771E-4F78-B449-185C7092DBE1}"/>
                </a:ext>
              </a:extLst>
            </p:cNvPr>
            <p:cNvCxnSpPr>
              <a:cxnSpLocks/>
            </p:cNvCxnSpPr>
            <p:nvPr/>
          </p:nvCxnSpPr>
          <p:spPr>
            <a:xfrm flipH="1">
              <a:off x="4216400" y="2222500"/>
              <a:ext cx="342900" cy="12890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 name="Oval 4">
            <a:extLst>
              <a:ext uri="{FF2B5EF4-FFF2-40B4-BE49-F238E27FC236}">
                <a16:creationId xmlns:a16="http://schemas.microsoft.com/office/drawing/2014/main" id="{DF0F85C0-4FE9-45D6-BB4C-E22B15EB952A}"/>
              </a:ext>
            </a:extLst>
          </p:cNvPr>
          <p:cNvSpPr/>
          <p:nvPr/>
        </p:nvSpPr>
        <p:spPr>
          <a:xfrm>
            <a:off x="8369300" y="4598192"/>
            <a:ext cx="742950" cy="3407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22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lgn="ctr">
              <a:buNone/>
            </a:pPr>
            <a:r>
              <a:rPr lang="en-US" sz="2800" b="1" dirty="0"/>
              <a:t>Pre-class Reading</a:t>
            </a:r>
          </a:p>
        </p:txBody>
      </p:sp>
      <p:sp>
        <p:nvSpPr>
          <p:cNvPr id="6" name="Subtitle 2"/>
          <p:cNvSpPr txBox="1">
            <a:spLocks/>
          </p:cNvSpPr>
          <p:nvPr/>
        </p:nvSpPr>
        <p:spPr>
          <a:xfrm>
            <a:off x="831274" y="1004209"/>
            <a:ext cx="10557162" cy="3016210"/>
          </a:xfrm>
          <a:prstGeom prst="rect">
            <a:avLst/>
          </a:prstGeom>
        </p:spPr>
        <p:txBody>
          <a:bodyPr vert="horz" wrap="square" lIns="91440" tIns="45720" rIns="91440" bIns="45720" rtlCol="0" anchor="ctr">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pPr>
            <a:r>
              <a:rPr lang="en-US" sz="2000" dirty="0">
                <a:solidFill>
                  <a:srgbClr val="312C94"/>
                </a:solidFill>
                <a:latin typeface="Comic Sans MS" panose="030F0702030302020204" pitchFamily="66" charset="0"/>
                <a:cs typeface="Calibri"/>
              </a:rPr>
              <a:t>Purpose: Prepare students for in-class activities; move learning of less complex material out of classroom</a:t>
            </a:r>
          </a:p>
          <a:p>
            <a:pPr algn="l" fontAlgn="auto">
              <a:spcAft>
                <a:spcPts val="0"/>
              </a:spcAft>
            </a:pPr>
            <a:r>
              <a:rPr lang="en-US" sz="2000" dirty="0">
                <a:solidFill>
                  <a:srgbClr val="312C94"/>
                </a:solidFill>
                <a:latin typeface="Comic Sans MS" panose="030F0702030302020204" pitchFamily="66" charset="0"/>
                <a:cs typeface="Calibri"/>
              </a:rPr>
              <a:t>Spend class time on more challenging material, with Prof giving guidance &amp; feedback</a:t>
            </a:r>
          </a:p>
          <a:p>
            <a:pPr algn="l" fontAlgn="auto">
              <a:spcAft>
                <a:spcPts val="0"/>
              </a:spcAft>
              <a:defRPr/>
            </a:pPr>
            <a:endParaRPr lang="en-US" sz="2000" dirty="0">
              <a:solidFill>
                <a:srgbClr val="312C94"/>
              </a:solidFill>
              <a:latin typeface="Comic Sans MS" panose="030F0702030302020204" pitchFamily="66" charset="0"/>
              <a:cs typeface="Calibri"/>
            </a:endParaRPr>
          </a:p>
          <a:p>
            <a:pPr algn="l" fontAlgn="auto">
              <a:spcBef>
                <a:spcPts val="1200"/>
              </a:spcBef>
              <a:spcAft>
                <a:spcPts val="0"/>
              </a:spcAft>
              <a:defRPr/>
            </a:pPr>
            <a:r>
              <a:rPr lang="en-US" sz="2000" dirty="0">
                <a:solidFill>
                  <a:srgbClr val="312C94"/>
                </a:solidFill>
                <a:latin typeface="Comic Sans MS" panose="030F0702030302020204" pitchFamily="66" charset="0"/>
                <a:cs typeface="Calibri"/>
              </a:rPr>
              <a:t>Can get &gt;80% of students to do pre-reading if:</a:t>
            </a:r>
          </a:p>
          <a:p>
            <a:pPr marL="342900" indent="-342900" algn="l" fontAlgn="auto">
              <a:spcAft>
                <a:spcPts val="0"/>
              </a:spcAft>
              <a:buFont typeface="Arial"/>
              <a:buChar char="•"/>
              <a:defRPr/>
            </a:pPr>
            <a:r>
              <a:rPr lang="en-US" sz="2000" dirty="0">
                <a:solidFill>
                  <a:schemeClr val="tx1"/>
                </a:solidFill>
                <a:cs typeface="Calibri"/>
              </a:rPr>
              <a:t>Online or quick in-class quizzes for marks (tangible reward)</a:t>
            </a:r>
          </a:p>
          <a:p>
            <a:pPr marL="342900" indent="-342900" algn="l" fontAlgn="auto">
              <a:spcAft>
                <a:spcPts val="0"/>
              </a:spcAft>
              <a:buFont typeface="Arial"/>
              <a:buChar char="•"/>
              <a:defRPr/>
            </a:pPr>
            <a:r>
              <a:rPr lang="en-US" sz="2000" dirty="0">
                <a:solidFill>
                  <a:schemeClr val="tx1"/>
                </a:solidFill>
                <a:cs typeface="Calibri"/>
              </a:rPr>
              <a:t>Must be targeted and specific: students have limited time </a:t>
            </a:r>
          </a:p>
          <a:p>
            <a:pPr marL="342900" indent="-342900" algn="l" fontAlgn="auto">
              <a:spcAft>
                <a:spcPts val="0"/>
              </a:spcAft>
              <a:buFont typeface="Arial"/>
              <a:buChar char="•"/>
              <a:defRPr/>
            </a:pPr>
            <a:r>
              <a:rPr lang="en-US" sz="2000" dirty="0">
                <a:solidFill>
                  <a:schemeClr val="tx1"/>
                </a:solidFill>
                <a:cs typeface="Calibri"/>
              </a:rPr>
              <a:t>DO NOT repeat material in class! </a:t>
            </a:r>
            <a:endParaRPr lang="en-US" sz="2000" dirty="0">
              <a:solidFill>
                <a:srgbClr val="312C94"/>
              </a:solidFill>
              <a:latin typeface="Comic Sans MS" panose="030F0702030302020204" pitchFamily="66" charset="0"/>
              <a:cs typeface="Calibri"/>
            </a:endParaRPr>
          </a:p>
        </p:txBody>
      </p:sp>
      <p:sp>
        <p:nvSpPr>
          <p:cNvPr id="8" name="Rectangle 7"/>
          <p:cNvSpPr/>
          <p:nvPr/>
        </p:nvSpPr>
        <p:spPr>
          <a:xfrm>
            <a:off x="2238443" y="4112275"/>
            <a:ext cx="5532284" cy="400110"/>
          </a:xfrm>
          <a:prstGeom prst="rect">
            <a:avLst/>
          </a:prstGeom>
        </p:spPr>
        <p:txBody>
          <a:bodyPr wrap="none">
            <a:spAutoFit/>
          </a:bodyPr>
          <a:lstStyle/>
          <a:p>
            <a:pPr defTabSz="457200" fontAlgn="auto">
              <a:spcBef>
                <a:spcPts val="0"/>
              </a:spcBef>
              <a:spcAft>
                <a:spcPts val="0"/>
              </a:spcAft>
              <a:defRPr/>
            </a:pPr>
            <a:r>
              <a:rPr lang="en-US" sz="2000" i="1" kern="0" dirty="0">
                <a:solidFill>
                  <a:prstClr val="black"/>
                </a:solidFill>
              </a:rPr>
              <a:t>Heiner et al, Am. J. Phys. 82, 989 (2014)</a:t>
            </a:r>
          </a:p>
        </p:txBody>
      </p:sp>
    </p:spTree>
    <p:extLst>
      <p:ext uri="{BB962C8B-B14F-4D97-AF65-F5344CB8AC3E}">
        <p14:creationId xmlns:p14="http://schemas.microsoft.com/office/powerpoint/2010/main" val="202830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BB60DE-5837-4C20-8EE6-5A8B4C58EA87}"/>
              </a:ext>
            </a:extLst>
          </p:cNvPr>
          <p:cNvGrpSpPr/>
          <p:nvPr/>
        </p:nvGrpSpPr>
        <p:grpSpPr>
          <a:xfrm>
            <a:off x="2141240" y="502561"/>
            <a:ext cx="7747148" cy="4936816"/>
            <a:chOff x="1414705" y="1155519"/>
            <a:chExt cx="5810361" cy="3702612"/>
          </a:xfrm>
        </p:grpSpPr>
        <p:grpSp>
          <p:nvGrpSpPr>
            <p:cNvPr id="3" name="Group 15">
              <a:extLst>
                <a:ext uri="{FF2B5EF4-FFF2-40B4-BE49-F238E27FC236}">
                  <a16:creationId xmlns:a16="http://schemas.microsoft.com/office/drawing/2014/main" id="{BC40E0E2-59A6-4FFA-BFA8-597D2B06286E}"/>
                </a:ext>
              </a:extLst>
            </p:cNvPr>
            <p:cNvGrpSpPr/>
            <p:nvPr/>
          </p:nvGrpSpPr>
          <p:grpSpPr>
            <a:xfrm>
              <a:off x="2785730" y="2405801"/>
              <a:ext cx="3236379" cy="1139338"/>
              <a:chOff x="373948" y="0"/>
              <a:chExt cx="3236378" cy="1139337"/>
            </a:xfrm>
          </p:grpSpPr>
          <p:sp>
            <p:nvSpPr>
              <p:cNvPr id="25" name="Rectangle 1">
                <a:extLst>
                  <a:ext uri="{FF2B5EF4-FFF2-40B4-BE49-F238E27FC236}">
                    <a16:creationId xmlns:a16="http://schemas.microsoft.com/office/drawing/2014/main" id="{352F9AB6-BD33-4077-A680-F20CA294E0AE}"/>
                  </a:ext>
                </a:extLst>
              </p:cNvPr>
              <p:cNvSpPr/>
              <p:nvPr/>
            </p:nvSpPr>
            <p:spPr>
              <a:xfrm>
                <a:off x="377600" y="18084"/>
                <a:ext cx="3232726" cy="1121253"/>
              </a:xfrm>
              <a:prstGeom prst="rect">
                <a:avLst/>
              </a:prstGeom>
              <a:solidFill>
                <a:srgbClr val="FFFFFF"/>
              </a:solidFill>
              <a:ln w="38100" cap="flat">
                <a:solidFill>
                  <a:srgbClr val="000000"/>
                </a:solidFill>
                <a:prstDash val="solid"/>
                <a:miter lim="800000"/>
              </a:ln>
              <a:effectLst/>
            </p:spPr>
            <p:txBody>
              <a:bodyPr wrap="square" lIns="60959" tIns="60959" rIns="60959" bIns="60959" numCol="1" anchor="ctr">
                <a:noAutofit/>
              </a:bodyPr>
              <a:lstStyle/>
              <a:p>
                <a:pPr algn="ctr" defTabSz="1219170" fontAlgn="auto" hangingPunct="0">
                  <a:spcBef>
                    <a:spcPts val="0"/>
                  </a:spcBef>
                  <a:spcAft>
                    <a:spcPts val="0"/>
                  </a:spcAft>
                  <a:defRPr>
                    <a:solidFill>
                      <a:srgbClr val="FFFFFF"/>
                    </a:solidFill>
                  </a:defRPr>
                </a:pPr>
                <a:endParaRPr kern="0">
                  <a:solidFill>
                    <a:srgbClr val="FFFFFF"/>
                  </a:solidFill>
                  <a:latin typeface="Calibri"/>
                  <a:ea typeface="ＭＳ Ｐゴシック" charset="0"/>
                  <a:cs typeface="Calibri"/>
                  <a:sym typeface="Calibri"/>
                </a:endParaRPr>
              </a:p>
            </p:txBody>
          </p:sp>
          <p:sp>
            <p:nvSpPr>
              <p:cNvPr id="26" name="TextBox 2">
                <a:extLst>
                  <a:ext uri="{FF2B5EF4-FFF2-40B4-BE49-F238E27FC236}">
                    <a16:creationId xmlns:a16="http://schemas.microsoft.com/office/drawing/2014/main" id="{54A284F4-95BF-4501-854B-C192C9FB9CAD}"/>
                  </a:ext>
                </a:extLst>
              </p:cNvPr>
              <p:cNvSpPr txBox="1"/>
              <p:nvPr/>
            </p:nvSpPr>
            <p:spPr>
              <a:xfrm>
                <a:off x="373948" y="0"/>
                <a:ext cx="3234069" cy="11332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9" tIns="60959" rIns="60959" bIns="60959" numCol="1" anchor="t">
                <a:noAutofit/>
              </a:bodyPr>
              <a:lstStyle/>
              <a:p>
                <a:pPr algn="ctr" defTabSz="1219170" fontAlgn="auto" hangingPunct="0">
                  <a:spcBef>
                    <a:spcPts val="0"/>
                  </a:spcBef>
                  <a:spcAft>
                    <a:spcPts val="0"/>
                  </a:spcAft>
                  <a:defRPr sz="2400"/>
                </a:pPr>
                <a:r>
                  <a:rPr sz="3200" b="1" kern="0" dirty="0">
                    <a:solidFill>
                      <a:srgbClr val="000000"/>
                    </a:solidFill>
                    <a:latin typeface="Calibri"/>
                    <a:ea typeface="ＭＳ Ｐゴシック" charset="0"/>
                    <a:cs typeface="Calibri"/>
                    <a:sym typeface="Calibri"/>
                  </a:rPr>
                  <a:t>Learning</a:t>
                </a:r>
                <a:endParaRPr lang="en-US" sz="3200" b="1" kern="0" dirty="0">
                  <a:solidFill>
                    <a:srgbClr val="000000"/>
                  </a:solidFill>
                  <a:latin typeface="Calibri"/>
                  <a:ea typeface="ＭＳ Ｐゴシック" charset="0"/>
                  <a:cs typeface="Calibri"/>
                  <a:sym typeface="Calibri"/>
                </a:endParaRPr>
              </a:p>
              <a:p>
                <a:pPr algn="ctr" defTabSz="1219170" fontAlgn="auto" hangingPunct="0">
                  <a:spcBef>
                    <a:spcPts val="0"/>
                  </a:spcBef>
                  <a:spcAft>
                    <a:spcPts val="0"/>
                  </a:spcAft>
                  <a:defRPr sz="2400"/>
                </a:pPr>
                <a:r>
                  <a:rPr lang="en-US" sz="2933" kern="0" dirty="0">
                    <a:solidFill>
                      <a:srgbClr val="000000"/>
                    </a:solidFill>
                    <a:latin typeface="Calibri"/>
                    <a:ea typeface="ＭＳ Ｐゴシック" charset="0"/>
                    <a:cs typeface="Calibri"/>
                    <a:sym typeface="Calibri"/>
                  </a:rPr>
                  <a:t>through practice </a:t>
                </a:r>
              </a:p>
              <a:p>
                <a:pPr algn="ctr" defTabSz="1219170" fontAlgn="auto" hangingPunct="0">
                  <a:spcBef>
                    <a:spcPts val="0"/>
                  </a:spcBef>
                  <a:spcAft>
                    <a:spcPts val="0"/>
                  </a:spcAft>
                  <a:defRPr sz="2400"/>
                </a:pPr>
                <a:r>
                  <a:rPr lang="en-US" sz="2933" kern="0" dirty="0">
                    <a:solidFill>
                      <a:srgbClr val="000000"/>
                    </a:solidFill>
                    <a:latin typeface="Calibri"/>
                    <a:ea typeface="ＭＳ Ｐゴシック" charset="0"/>
                    <a:cs typeface="Calibri"/>
                    <a:sym typeface="Calibri"/>
                  </a:rPr>
                  <a:t>with feedback</a:t>
                </a:r>
                <a:endParaRPr sz="2933" kern="0" dirty="0">
                  <a:solidFill>
                    <a:srgbClr val="000000"/>
                  </a:solidFill>
                  <a:latin typeface="Calibri"/>
                  <a:ea typeface="ＭＳ Ｐゴシック" charset="0"/>
                  <a:cs typeface="Calibri"/>
                  <a:sym typeface="Calibri"/>
                </a:endParaRPr>
              </a:p>
            </p:txBody>
          </p:sp>
        </p:grpSp>
        <p:sp>
          <p:nvSpPr>
            <p:cNvPr id="4" name="TextBox 4">
              <a:extLst>
                <a:ext uri="{FF2B5EF4-FFF2-40B4-BE49-F238E27FC236}">
                  <a16:creationId xmlns:a16="http://schemas.microsoft.com/office/drawing/2014/main" id="{AD667604-43FF-4D25-9585-7412FEDC132F}"/>
                </a:ext>
              </a:extLst>
            </p:cNvPr>
            <p:cNvSpPr txBox="1"/>
            <p:nvPr/>
          </p:nvSpPr>
          <p:spPr>
            <a:xfrm>
              <a:off x="2807746" y="1489166"/>
              <a:ext cx="1715372" cy="62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p>
              <a:pPr algn="ctr" defTabSz="1219170" fontAlgn="auto" hangingPunct="0">
                <a:spcBef>
                  <a:spcPts val="0"/>
                </a:spcBef>
                <a:spcAft>
                  <a:spcPts val="0"/>
                </a:spcAft>
                <a:defRPr>
                  <a:solidFill>
                    <a:srgbClr val="ED7D31"/>
                  </a:solidFill>
                </a:defRPr>
              </a:pPr>
              <a:r>
                <a:rPr b="1" kern="0" dirty="0">
                  <a:solidFill>
                    <a:srgbClr val="ED7D31">
                      <a:lumMod val="50000"/>
                    </a:srgbClr>
                  </a:solidFill>
                  <a:latin typeface="Calibri"/>
                  <a:ea typeface="ＭＳ Ｐゴシック" charset="0"/>
                  <a:cs typeface="Calibri"/>
                  <a:sym typeface="Calibri"/>
                </a:rPr>
                <a:t>Prior knowledge </a:t>
              </a:r>
            </a:p>
            <a:p>
              <a:pPr algn="ctr" defTabSz="1219170" fontAlgn="auto" hangingPunct="0">
                <a:spcBef>
                  <a:spcPts val="0"/>
                </a:spcBef>
                <a:spcAft>
                  <a:spcPts val="0"/>
                </a:spcAft>
                <a:defRPr>
                  <a:solidFill>
                    <a:srgbClr val="ED7D31"/>
                  </a:solidFill>
                </a:defRPr>
              </a:pPr>
              <a:r>
                <a:rPr b="1" kern="0" dirty="0">
                  <a:solidFill>
                    <a:srgbClr val="ED7D31">
                      <a:lumMod val="50000"/>
                    </a:srgbClr>
                  </a:solidFill>
                  <a:latin typeface="Calibri"/>
                  <a:ea typeface="ＭＳ Ｐゴシック" charset="0"/>
                  <a:cs typeface="Calibri"/>
                  <a:sym typeface="Calibri"/>
                </a:rPr>
                <a:t>&amp; experience</a:t>
              </a:r>
            </a:p>
          </p:txBody>
        </p:sp>
        <p:sp>
          <p:nvSpPr>
            <p:cNvPr id="5" name="Rectangle 7">
              <a:extLst>
                <a:ext uri="{FF2B5EF4-FFF2-40B4-BE49-F238E27FC236}">
                  <a16:creationId xmlns:a16="http://schemas.microsoft.com/office/drawing/2014/main" id="{67F5D148-6E1B-4B6A-B832-4094DAD90AD3}"/>
                </a:ext>
              </a:extLst>
            </p:cNvPr>
            <p:cNvSpPr/>
            <p:nvPr/>
          </p:nvSpPr>
          <p:spPr>
            <a:xfrm>
              <a:off x="2816346" y="1532709"/>
              <a:ext cx="1698172"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6" name="TextBox 5">
              <a:extLst>
                <a:ext uri="{FF2B5EF4-FFF2-40B4-BE49-F238E27FC236}">
                  <a16:creationId xmlns:a16="http://schemas.microsoft.com/office/drawing/2014/main" id="{B79C5C28-D021-4847-9DC9-6B1DA4B84594}"/>
                </a:ext>
              </a:extLst>
            </p:cNvPr>
            <p:cNvSpPr txBox="1"/>
            <p:nvPr/>
          </p:nvSpPr>
          <p:spPr>
            <a:xfrm>
              <a:off x="4678264" y="1620159"/>
              <a:ext cx="1128673" cy="346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a:defRPr>
                  <a:solidFill>
                    <a:schemeClr val="accent2"/>
                  </a:solidFill>
                </a:defRPr>
              </a:lvl1pPr>
            </a:lstStyle>
            <a:p>
              <a:pPr defTabSz="1219170" fontAlgn="auto" hangingPunct="0">
                <a:spcBef>
                  <a:spcPts val="0"/>
                </a:spcBef>
                <a:spcAft>
                  <a:spcPts val="0"/>
                </a:spcAft>
                <a:defRPr/>
              </a:pPr>
              <a:r>
                <a:rPr kern="0" dirty="0">
                  <a:solidFill>
                    <a:srgbClr val="0070C0"/>
                  </a:solidFill>
                  <a:latin typeface="Calibri"/>
                  <a:ea typeface="ＭＳ Ｐゴシック" charset="0"/>
                  <a:cs typeface="Calibri"/>
                  <a:sym typeface="Calibri"/>
                </a:rPr>
                <a:t>Motivation</a:t>
              </a:r>
            </a:p>
          </p:txBody>
        </p:sp>
        <p:sp>
          <p:nvSpPr>
            <p:cNvPr id="7" name="Rectangle 9">
              <a:extLst>
                <a:ext uri="{FF2B5EF4-FFF2-40B4-BE49-F238E27FC236}">
                  <a16:creationId xmlns:a16="http://schemas.microsoft.com/office/drawing/2014/main" id="{949A6021-B967-4A2D-9248-B87194C06228}"/>
                </a:ext>
              </a:extLst>
            </p:cNvPr>
            <p:cNvSpPr/>
            <p:nvPr/>
          </p:nvSpPr>
          <p:spPr>
            <a:xfrm>
              <a:off x="4634702" y="1529442"/>
              <a:ext cx="1201785"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8" name="TextBox 3">
              <a:extLst>
                <a:ext uri="{FF2B5EF4-FFF2-40B4-BE49-F238E27FC236}">
                  <a16:creationId xmlns:a16="http://schemas.microsoft.com/office/drawing/2014/main" id="{1C6CE16E-982C-4D43-85C3-50CFD13BCAA9}"/>
                </a:ext>
              </a:extLst>
            </p:cNvPr>
            <p:cNvSpPr txBox="1"/>
            <p:nvPr/>
          </p:nvSpPr>
          <p:spPr>
            <a:xfrm>
              <a:off x="1443270" y="1489166"/>
              <a:ext cx="1205617" cy="62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p>
              <a:pPr algn="ctr" defTabSz="1219170" fontAlgn="auto" hangingPunct="0">
                <a:spcBef>
                  <a:spcPts val="0"/>
                </a:spcBef>
                <a:spcAft>
                  <a:spcPts val="0"/>
                </a:spcAft>
                <a:defRPr>
                  <a:solidFill>
                    <a:srgbClr val="ED7D31"/>
                  </a:solidFill>
                </a:defRPr>
              </a:pPr>
              <a:r>
                <a:rPr b="1" kern="0" dirty="0">
                  <a:solidFill>
                    <a:srgbClr val="ED7D31">
                      <a:lumMod val="50000"/>
                    </a:srgbClr>
                  </a:solidFill>
                  <a:latin typeface="Calibri"/>
                  <a:ea typeface="ＭＳ Ｐゴシック" charset="0"/>
                  <a:cs typeface="Calibri"/>
                  <a:sym typeface="Calibri"/>
                </a:rPr>
                <a:t>Disciplinary</a:t>
              </a:r>
            </a:p>
            <a:p>
              <a:pPr algn="ctr" defTabSz="1219170" fontAlgn="auto" hangingPunct="0">
                <a:spcBef>
                  <a:spcPts val="0"/>
                </a:spcBef>
                <a:spcAft>
                  <a:spcPts val="0"/>
                </a:spcAft>
                <a:defRPr>
                  <a:solidFill>
                    <a:srgbClr val="ED7D31"/>
                  </a:solidFill>
                </a:defRPr>
              </a:pPr>
              <a:r>
                <a:rPr b="1" kern="0" dirty="0">
                  <a:solidFill>
                    <a:srgbClr val="ED7D31">
                      <a:lumMod val="50000"/>
                    </a:srgbClr>
                  </a:solidFill>
                  <a:latin typeface="Calibri"/>
                  <a:ea typeface="ＭＳ Ｐゴシック" charset="0"/>
                  <a:cs typeface="Calibri"/>
                  <a:sym typeface="Calibri"/>
                </a:rPr>
                <a:t>expertise</a:t>
              </a:r>
            </a:p>
          </p:txBody>
        </p:sp>
        <p:sp>
          <p:nvSpPr>
            <p:cNvPr id="9" name="Rectangle 10">
              <a:extLst>
                <a:ext uri="{FF2B5EF4-FFF2-40B4-BE49-F238E27FC236}">
                  <a16:creationId xmlns:a16="http://schemas.microsoft.com/office/drawing/2014/main" id="{D05C31E8-6BCC-480E-991E-F507BDAC32DA}"/>
                </a:ext>
              </a:extLst>
            </p:cNvPr>
            <p:cNvSpPr/>
            <p:nvPr/>
          </p:nvSpPr>
          <p:spPr>
            <a:xfrm>
              <a:off x="1414705" y="1528354"/>
              <a:ext cx="1262744"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10" name="Straight Arrow Connector 18">
              <a:extLst>
                <a:ext uri="{FF2B5EF4-FFF2-40B4-BE49-F238E27FC236}">
                  <a16:creationId xmlns:a16="http://schemas.microsoft.com/office/drawing/2014/main" id="{66A1217F-4E89-4051-B7F9-B84BBE1CAEC8}"/>
                </a:ext>
              </a:extLst>
            </p:cNvPr>
            <p:cNvSpPr/>
            <p:nvPr/>
          </p:nvSpPr>
          <p:spPr>
            <a:xfrm>
              <a:off x="2496312" y="2095500"/>
              <a:ext cx="331555" cy="317499"/>
            </a:xfrm>
            <a:prstGeom prst="line">
              <a:avLst/>
            </a:prstGeom>
            <a:ln w="25400">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1" name="TextBox 22">
              <a:extLst>
                <a:ext uri="{FF2B5EF4-FFF2-40B4-BE49-F238E27FC236}">
                  <a16:creationId xmlns:a16="http://schemas.microsoft.com/office/drawing/2014/main" id="{1497A58E-6C39-4EA4-8CAA-3F7636F949D2}"/>
                </a:ext>
              </a:extLst>
            </p:cNvPr>
            <p:cNvSpPr txBox="1"/>
            <p:nvPr/>
          </p:nvSpPr>
          <p:spPr>
            <a:xfrm>
              <a:off x="3572546" y="1155519"/>
              <a:ext cx="1711765" cy="346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a:defRPr i="1">
                  <a:solidFill>
                    <a:schemeClr val="accent2"/>
                  </a:solidFill>
                </a:defRPr>
              </a:lvl1pPr>
            </a:lstStyle>
            <a:p>
              <a:pPr algn="ctr" defTabSz="1219170" fontAlgn="auto" hangingPunct="0">
                <a:spcBef>
                  <a:spcPts val="0"/>
                </a:spcBef>
                <a:spcAft>
                  <a:spcPts val="0"/>
                </a:spcAft>
                <a:defRPr/>
              </a:pPr>
              <a:r>
                <a:rPr lang="en-US" kern="0" dirty="0">
                  <a:solidFill>
                    <a:srgbClr val="ED7D31">
                      <a:lumMod val="50000"/>
                    </a:srgbClr>
                  </a:solidFill>
                  <a:latin typeface="Calibri"/>
                  <a:ea typeface="ＭＳ Ｐゴシック" charset="0"/>
                  <a:cs typeface="Calibri"/>
                  <a:sym typeface="Calibri"/>
                </a:rPr>
                <a:t>Student variation</a:t>
              </a:r>
              <a:endParaRPr kern="0" dirty="0">
                <a:solidFill>
                  <a:srgbClr val="ED7D31">
                    <a:lumMod val="50000"/>
                  </a:srgbClr>
                </a:solidFill>
                <a:latin typeface="Calibri"/>
                <a:ea typeface="ＭＳ Ｐゴシック" charset="0"/>
                <a:cs typeface="Calibri"/>
                <a:sym typeface="Calibri"/>
              </a:endParaRPr>
            </a:p>
          </p:txBody>
        </p:sp>
        <p:sp>
          <p:nvSpPr>
            <p:cNvPr id="12" name="TextBox 6">
              <a:extLst>
                <a:ext uri="{FF2B5EF4-FFF2-40B4-BE49-F238E27FC236}">
                  <a16:creationId xmlns:a16="http://schemas.microsoft.com/office/drawing/2014/main" id="{55162657-DD8D-42A3-A618-B1F5C95AEEA3}"/>
                </a:ext>
              </a:extLst>
            </p:cNvPr>
            <p:cNvSpPr txBox="1"/>
            <p:nvPr/>
          </p:nvSpPr>
          <p:spPr>
            <a:xfrm>
              <a:off x="5963201" y="1489166"/>
              <a:ext cx="1193074" cy="62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9" rIns="60959">
              <a:spAutoFit/>
            </a:bodyPr>
            <a:lstStyle/>
            <a:p>
              <a:pPr algn="ctr" defTabSz="1219170" fontAlgn="auto" hangingPunct="0">
                <a:spcBef>
                  <a:spcPts val="0"/>
                </a:spcBef>
                <a:spcAft>
                  <a:spcPts val="0"/>
                </a:spcAft>
                <a:defRPr>
                  <a:solidFill>
                    <a:srgbClr val="ED7D31"/>
                  </a:solidFill>
                </a:defRPr>
              </a:pPr>
              <a:r>
                <a:rPr kern="0" dirty="0">
                  <a:solidFill>
                    <a:srgbClr val="ED7D31">
                      <a:lumMod val="50000"/>
                    </a:srgbClr>
                  </a:solidFill>
                  <a:latin typeface="Calibri"/>
                  <a:ea typeface="ＭＳ Ｐゴシック" charset="0"/>
                  <a:cs typeface="Calibri"/>
                  <a:sym typeface="Calibri"/>
                </a:rPr>
                <a:t>Brain</a:t>
              </a:r>
            </a:p>
            <a:p>
              <a:pPr algn="ctr" defTabSz="1219170" fontAlgn="auto" hangingPunct="0">
                <a:spcBef>
                  <a:spcPts val="0"/>
                </a:spcBef>
                <a:spcAft>
                  <a:spcPts val="0"/>
                </a:spcAft>
                <a:defRPr>
                  <a:solidFill>
                    <a:srgbClr val="ED7D31"/>
                  </a:solidFill>
                </a:defRPr>
              </a:pPr>
              <a:r>
                <a:rPr lang="en-US" kern="0" dirty="0">
                  <a:solidFill>
                    <a:srgbClr val="ED7D31">
                      <a:lumMod val="50000"/>
                    </a:srgbClr>
                  </a:solidFill>
                  <a:latin typeface="Calibri"/>
                  <a:ea typeface="ＭＳ Ｐゴシック" charset="0"/>
                  <a:cs typeface="Calibri"/>
                  <a:sym typeface="Calibri"/>
                </a:rPr>
                <a:t>constraints</a:t>
              </a:r>
              <a:endParaRPr kern="0" dirty="0">
                <a:solidFill>
                  <a:srgbClr val="ED7D31">
                    <a:lumMod val="50000"/>
                  </a:srgbClr>
                </a:solidFill>
                <a:latin typeface="Calibri"/>
                <a:ea typeface="ＭＳ Ｐゴシック" charset="0"/>
                <a:cs typeface="Calibri"/>
                <a:sym typeface="Calibri"/>
              </a:endParaRPr>
            </a:p>
          </p:txBody>
        </p:sp>
        <p:sp>
          <p:nvSpPr>
            <p:cNvPr id="13" name="Rectangle 8">
              <a:extLst>
                <a:ext uri="{FF2B5EF4-FFF2-40B4-BE49-F238E27FC236}">
                  <a16:creationId xmlns:a16="http://schemas.microsoft.com/office/drawing/2014/main" id="{56FFA736-91F4-4C6A-9DAC-2755834EBFF2}"/>
                </a:ext>
              </a:extLst>
            </p:cNvPr>
            <p:cNvSpPr/>
            <p:nvPr/>
          </p:nvSpPr>
          <p:spPr>
            <a:xfrm>
              <a:off x="5962322" y="1528355"/>
              <a:ext cx="1262744" cy="566058"/>
            </a:xfrm>
            <a:prstGeom prst="rect">
              <a:avLst/>
            </a:prstGeom>
            <a:ln w="12700">
              <a:solidFill>
                <a:srgbClr val="ED7D31"/>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75000"/>
                  </a:srgbClr>
                </a:solidFill>
                <a:latin typeface="Calibri"/>
                <a:ea typeface="ＭＳ Ｐゴシック" charset="0"/>
                <a:cs typeface="Calibri"/>
                <a:sym typeface="Calibri"/>
              </a:endParaRPr>
            </a:p>
          </p:txBody>
        </p:sp>
        <p:sp>
          <p:nvSpPr>
            <p:cNvPr id="14" name="Straight Arrow Connector 23">
              <a:extLst>
                <a:ext uri="{FF2B5EF4-FFF2-40B4-BE49-F238E27FC236}">
                  <a16:creationId xmlns:a16="http://schemas.microsoft.com/office/drawing/2014/main" id="{CBA6C5F4-3E1A-4C2D-8659-52EAA5D505A3}"/>
                </a:ext>
              </a:extLst>
            </p:cNvPr>
            <p:cNvSpPr/>
            <p:nvPr/>
          </p:nvSpPr>
          <p:spPr>
            <a:xfrm flipH="1">
              <a:off x="5973232" y="2095500"/>
              <a:ext cx="363559" cy="317499"/>
            </a:xfrm>
            <a:prstGeom prst="line">
              <a:avLst/>
            </a:prstGeom>
            <a:ln w="25400">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5" name="Straight Arrow Connector 27">
              <a:extLst>
                <a:ext uri="{FF2B5EF4-FFF2-40B4-BE49-F238E27FC236}">
                  <a16:creationId xmlns:a16="http://schemas.microsoft.com/office/drawing/2014/main" id="{00C0D431-0B43-455E-BDF4-DC62779FECCE}"/>
                </a:ext>
              </a:extLst>
            </p:cNvPr>
            <p:cNvSpPr/>
            <p:nvPr/>
          </p:nvSpPr>
          <p:spPr>
            <a:xfrm>
              <a:off x="3665799" y="2095500"/>
              <a:ext cx="1" cy="310302"/>
            </a:xfrm>
            <a:prstGeom prst="line">
              <a:avLst/>
            </a:prstGeom>
            <a:ln w="28575">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6" name="Straight Arrow Connector 29">
              <a:extLst>
                <a:ext uri="{FF2B5EF4-FFF2-40B4-BE49-F238E27FC236}">
                  <a16:creationId xmlns:a16="http://schemas.microsoft.com/office/drawing/2014/main" id="{B9588E08-6142-4575-AE45-82EC419262E7}"/>
                </a:ext>
              </a:extLst>
            </p:cNvPr>
            <p:cNvSpPr/>
            <p:nvPr/>
          </p:nvSpPr>
          <p:spPr>
            <a:xfrm>
              <a:off x="5069997" y="2095500"/>
              <a:ext cx="1" cy="310302"/>
            </a:xfrm>
            <a:prstGeom prst="line">
              <a:avLst/>
            </a:prstGeom>
            <a:ln w="25400">
              <a:solidFill>
                <a:srgbClr val="ED7D31"/>
              </a:solidFill>
              <a:miter/>
              <a:tailEnd type="triangle"/>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17" name="Rectangle 17">
              <a:extLst>
                <a:ext uri="{FF2B5EF4-FFF2-40B4-BE49-F238E27FC236}">
                  <a16:creationId xmlns:a16="http://schemas.microsoft.com/office/drawing/2014/main" id="{0BF16800-7719-43F7-A322-031561982078}"/>
                </a:ext>
              </a:extLst>
            </p:cNvPr>
            <p:cNvSpPr/>
            <p:nvPr/>
          </p:nvSpPr>
          <p:spPr>
            <a:xfrm>
              <a:off x="2732314" y="1170432"/>
              <a:ext cx="3168425" cy="1015557"/>
            </a:xfrm>
            <a:prstGeom prst="rect">
              <a:avLst/>
            </a:prstGeom>
            <a:ln w="12700">
              <a:solidFill>
                <a:srgbClr val="ED7D31"/>
              </a:solidFill>
              <a:prstDash val="dash"/>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ED7D31">
                    <a:lumMod val="50000"/>
                  </a:srgbClr>
                </a:solidFill>
                <a:latin typeface="Calibri"/>
                <a:ea typeface="ＭＳ Ｐゴシック" charset="0"/>
                <a:cs typeface="Calibri"/>
                <a:sym typeface="Calibri"/>
              </a:endParaRPr>
            </a:p>
          </p:txBody>
        </p:sp>
        <p:sp>
          <p:nvSpPr>
            <p:cNvPr id="18" name="TextBox 4">
              <a:extLst>
                <a:ext uri="{FF2B5EF4-FFF2-40B4-BE49-F238E27FC236}">
                  <a16:creationId xmlns:a16="http://schemas.microsoft.com/office/drawing/2014/main" id="{68DFF618-AC50-4873-A1B6-673CFB86978E}"/>
                </a:ext>
              </a:extLst>
            </p:cNvPr>
            <p:cNvSpPr txBox="1"/>
            <p:nvPr/>
          </p:nvSpPr>
          <p:spPr>
            <a:xfrm>
              <a:off x="4618567" y="4002389"/>
              <a:ext cx="1706033" cy="346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9" rIns="60959" anchor="ctr">
              <a:spAutoFit/>
            </a:bodyPr>
            <a:lstStyle>
              <a:lvl1pPr algn="ctr">
                <a:defRPr>
                  <a:solidFill>
                    <a:schemeClr val="accent1"/>
                  </a:solidFill>
                </a:defRPr>
              </a:lvl1pPr>
            </a:lstStyle>
            <a:p>
              <a:pPr defTabSz="1219170" fontAlgn="auto" hangingPunct="0">
                <a:spcBef>
                  <a:spcPts val="0"/>
                </a:spcBef>
                <a:spcAft>
                  <a:spcPts val="0"/>
                </a:spcAft>
                <a:defRPr/>
              </a:pPr>
              <a:r>
                <a:rPr kern="0" dirty="0">
                  <a:solidFill>
                    <a:srgbClr val="4472C4">
                      <a:lumMod val="50000"/>
                    </a:srgbClr>
                  </a:solidFill>
                  <a:latin typeface="Calibri"/>
                  <a:ea typeface="ＭＳ Ｐゴシック" charset="0"/>
                  <a:cs typeface="Calibri"/>
                  <a:sym typeface="Calibri"/>
                </a:rPr>
                <a:t>Social learning</a:t>
              </a:r>
            </a:p>
          </p:txBody>
        </p:sp>
        <p:sp>
          <p:nvSpPr>
            <p:cNvPr id="19" name="Rectangle 7">
              <a:extLst>
                <a:ext uri="{FF2B5EF4-FFF2-40B4-BE49-F238E27FC236}">
                  <a16:creationId xmlns:a16="http://schemas.microsoft.com/office/drawing/2014/main" id="{FC7BE352-28BC-40DB-90A9-61956D010631}"/>
                </a:ext>
              </a:extLst>
            </p:cNvPr>
            <p:cNvSpPr/>
            <p:nvPr/>
          </p:nvSpPr>
          <p:spPr>
            <a:xfrm>
              <a:off x="4623192" y="3896717"/>
              <a:ext cx="1698172" cy="566058"/>
            </a:xfrm>
            <a:prstGeom prst="rect">
              <a:avLst/>
            </a:prstGeom>
            <a:ln w="12700">
              <a:solidFill>
                <a:srgbClr val="4472C4"/>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4472C4">
                    <a:lumMod val="75000"/>
                  </a:srgbClr>
                </a:solidFill>
                <a:latin typeface="Calibri"/>
                <a:ea typeface="ＭＳ Ｐゴシック" charset="0"/>
                <a:cs typeface="Calibri"/>
                <a:sym typeface="Calibri"/>
              </a:endParaRPr>
            </a:p>
          </p:txBody>
        </p:sp>
        <p:sp>
          <p:nvSpPr>
            <p:cNvPr id="20" name="Line">
              <a:extLst>
                <a:ext uri="{FF2B5EF4-FFF2-40B4-BE49-F238E27FC236}">
                  <a16:creationId xmlns:a16="http://schemas.microsoft.com/office/drawing/2014/main" id="{3C741F4B-F11E-4A8D-BF6C-2259CE3E4A66}"/>
                </a:ext>
              </a:extLst>
            </p:cNvPr>
            <p:cNvSpPr/>
            <p:nvPr/>
          </p:nvSpPr>
          <p:spPr>
            <a:xfrm flipV="1">
              <a:off x="5393315" y="3531553"/>
              <a:ext cx="1" cy="370841"/>
            </a:xfrm>
            <a:prstGeom prst="line">
              <a:avLst/>
            </a:prstGeom>
            <a:ln w="25400">
              <a:solidFill>
                <a:srgbClr val="4472C4"/>
              </a:solidFill>
              <a:miter/>
              <a:tailEnd type="stealth"/>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21" name="TextBox 4">
              <a:extLst>
                <a:ext uri="{FF2B5EF4-FFF2-40B4-BE49-F238E27FC236}">
                  <a16:creationId xmlns:a16="http://schemas.microsoft.com/office/drawing/2014/main" id="{B32020AE-C1B1-48B7-A0D2-2021031BD09B}"/>
                </a:ext>
              </a:extLst>
            </p:cNvPr>
            <p:cNvSpPr txBox="1"/>
            <p:nvPr/>
          </p:nvSpPr>
          <p:spPr>
            <a:xfrm>
              <a:off x="2493433" y="3861642"/>
              <a:ext cx="1934634"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9" rIns="60959" anchor="ctr"/>
            <a:lstStyle/>
            <a:p>
              <a:pPr algn="ctr" defTabSz="1219170" fontAlgn="auto" hangingPunct="0">
                <a:spcBef>
                  <a:spcPts val="0"/>
                </a:spcBef>
                <a:spcAft>
                  <a:spcPts val="0"/>
                </a:spcAft>
                <a:defRPr>
                  <a:solidFill>
                    <a:srgbClr val="4472C4"/>
                  </a:solidFill>
                </a:defRPr>
              </a:pPr>
              <a:r>
                <a:rPr kern="0" dirty="0">
                  <a:solidFill>
                    <a:srgbClr val="4472C4">
                      <a:lumMod val="50000"/>
                    </a:srgbClr>
                  </a:solidFill>
                  <a:latin typeface="Calibri"/>
                  <a:ea typeface="ＭＳ Ｐゴシック" charset="0"/>
                  <a:cs typeface="Calibri"/>
                  <a:sym typeface="Calibri"/>
                </a:rPr>
                <a:t>Tasks/questions</a:t>
              </a:r>
            </a:p>
            <a:p>
              <a:pPr algn="ctr" defTabSz="1219170" fontAlgn="auto" hangingPunct="0">
                <a:spcBef>
                  <a:spcPts val="0"/>
                </a:spcBef>
                <a:spcAft>
                  <a:spcPts val="0"/>
                </a:spcAft>
                <a:defRPr>
                  <a:solidFill>
                    <a:srgbClr val="4472C4"/>
                  </a:solidFill>
                </a:defRPr>
              </a:pPr>
              <a:r>
                <a:rPr kern="0" dirty="0">
                  <a:solidFill>
                    <a:srgbClr val="4472C4">
                      <a:lumMod val="50000"/>
                    </a:srgbClr>
                  </a:solidFill>
                  <a:latin typeface="Calibri"/>
                  <a:ea typeface="ＭＳ Ｐゴシック" charset="0"/>
                  <a:cs typeface="Calibri"/>
                  <a:sym typeface="Calibri"/>
                </a:rPr>
                <a:t>+ deliverables</a:t>
              </a:r>
            </a:p>
          </p:txBody>
        </p:sp>
        <p:sp>
          <p:nvSpPr>
            <p:cNvPr id="22" name="Rectangle 7">
              <a:extLst>
                <a:ext uri="{FF2B5EF4-FFF2-40B4-BE49-F238E27FC236}">
                  <a16:creationId xmlns:a16="http://schemas.microsoft.com/office/drawing/2014/main" id="{B7996CA8-2B88-4D95-889F-7B710EA68131}"/>
                </a:ext>
              </a:extLst>
            </p:cNvPr>
            <p:cNvSpPr/>
            <p:nvPr/>
          </p:nvSpPr>
          <p:spPr>
            <a:xfrm>
              <a:off x="2496449" y="3899500"/>
              <a:ext cx="1926323" cy="566058"/>
            </a:xfrm>
            <a:prstGeom prst="rect">
              <a:avLst/>
            </a:prstGeom>
            <a:ln w="12700">
              <a:solidFill>
                <a:srgbClr val="4472C4"/>
              </a:solidFill>
              <a:miter/>
            </a:ln>
          </p:spPr>
          <p:txBody>
            <a:bodyPr lIns="60959" rIns="60959" anchor="ctr"/>
            <a:lstStyle/>
            <a:p>
              <a:pPr algn="ctr" defTabSz="1219170" fontAlgn="auto" hangingPunct="0">
                <a:spcBef>
                  <a:spcPts val="0"/>
                </a:spcBef>
                <a:spcAft>
                  <a:spcPts val="0"/>
                </a:spcAft>
                <a:defRPr>
                  <a:solidFill>
                    <a:srgbClr val="FFFFFF"/>
                  </a:solidFill>
                </a:defRPr>
              </a:pPr>
              <a:endParaRPr kern="0">
                <a:solidFill>
                  <a:srgbClr val="4472C4">
                    <a:lumMod val="75000"/>
                  </a:srgbClr>
                </a:solidFill>
                <a:latin typeface="Calibri"/>
                <a:ea typeface="ＭＳ Ｐゴシック" charset="0"/>
                <a:cs typeface="Calibri"/>
                <a:sym typeface="Calibri"/>
              </a:endParaRPr>
            </a:p>
          </p:txBody>
        </p:sp>
        <p:sp>
          <p:nvSpPr>
            <p:cNvPr id="23" name="Line">
              <a:extLst>
                <a:ext uri="{FF2B5EF4-FFF2-40B4-BE49-F238E27FC236}">
                  <a16:creationId xmlns:a16="http://schemas.microsoft.com/office/drawing/2014/main" id="{EBB20891-ACA2-45C0-B92D-B36AFF8405E3}"/>
                </a:ext>
              </a:extLst>
            </p:cNvPr>
            <p:cNvSpPr/>
            <p:nvPr/>
          </p:nvSpPr>
          <p:spPr>
            <a:xfrm flipV="1">
              <a:off x="3380212" y="3531553"/>
              <a:ext cx="1" cy="370841"/>
            </a:xfrm>
            <a:prstGeom prst="line">
              <a:avLst/>
            </a:prstGeom>
            <a:ln w="25400">
              <a:solidFill>
                <a:srgbClr val="4472C4"/>
              </a:solidFill>
              <a:miter/>
              <a:tailEnd type="stealth"/>
            </a:ln>
          </p:spPr>
          <p:txBody>
            <a:bodyPr lIns="60959" rIns="60959"/>
            <a:lstStyle/>
            <a:p>
              <a:pPr defTabSz="1219170" fontAlgn="auto" hangingPunct="0">
                <a:spcBef>
                  <a:spcPts val="0"/>
                </a:spcBef>
                <a:spcAft>
                  <a:spcPts val="0"/>
                </a:spcAft>
                <a:defRPr/>
              </a:pPr>
              <a:endParaRPr kern="0">
                <a:solidFill>
                  <a:srgbClr val="000000"/>
                </a:solidFill>
                <a:latin typeface="Calibri"/>
                <a:ea typeface="ＭＳ Ｐゴシック" charset="0"/>
                <a:cs typeface="Calibri"/>
                <a:sym typeface="Calibri"/>
              </a:endParaRPr>
            </a:p>
          </p:txBody>
        </p:sp>
        <p:sp>
          <p:nvSpPr>
            <p:cNvPr id="24" name="Implementation">
              <a:extLst>
                <a:ext uri="{FF2B5EF4-FFF2-40B4-BE49-F238E27FC236}">
                  <a16:creationId xmlns:a16="http://schemas.microsoft.com/office/drawing/2014/main" id="{669D7885-C0E7-462E-84C0-16925966FBEA}"/>
                </a:ext>
              </a:extLst>
            </p:cNvPr>
            <p:cNvSpPr txBox="1"/>
            <p:nvPr/>
          </p:nvSpPr>
          <p:spPr>
            <a:xfrm>
              <a:off x="3418309" y="4511882"/>
              <a:ext cx="2013104" cy="346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9" rIns="60959">
              <a:spAutoFit/>
            </a:bodyPr>
            <a:lstStyle>
              <a:lvl1pPr algn="ctr">
                <a:defRPr i="1">
                  <a:solidFill>
                    <a:schemeClr val="accent1"/>
                  </a:solidFill>
                </a:defRPr>
              </a:lvl1pPr>
            </a:lstStyle>
            <a:p>
              <a:pPr defTabSz="1219170" fontAlgn="auto" hangingPunct="0">
                <a:spcBef>
                  <a:spcPts val="0"/>
                </a:spcBef>
                <a:spcAft>
                  <a:spcPts val="0"/>
                </a:spcAft>
                <a:defRPr/>
              </a:pPr>
              <a:r>
                <a:rPr kern="0" dirty="0">
                  <a:solidFill>
                    <a:srgbClr val="4472C4">
                      <a:lumMod val="50000"/>
                    </a:srgbClr>
                  </a:solidFill>
                  <a:latin typeface="Calibri"/>
                  <a:ea typeface="ＭＳ Ｐゴシック" charset="0"/>
                  <a:cs typeface="Calibri"/>
                  <a:sym typeface="Calibri"/>
                </a:rPr>
                <a:t>Implementation</a:t>
              </a:r>
            </a:p>
          </p:txBody>
        </p:sp>
      </p:grpSp>
      <p:sp>
        <p:nvSpPr>
          <p:cNvPr id="30" name="Rectangle 29">
            <a:extLst>
              <a:ext uri="{FF2B5EF4-FFF2-40B4-BE49-F238E27FC236}">
                <a16:creationId xmlns:a16="http://schemas.microsoft.com/office/drawing/2014/main" id="{1527199C-20D6-4DB2-9D9B-FB687C9BCCE4}"/>
              </a:ext>
            </a:extLst>
          </p:cNvPr>
          <p:cNvSpPr/>
          <p:nvPr/>
        </p:nvSpPr>
        <p:spPr>
          <a:xfrm>
            <a:off x="1943023" y="3699539"/>
            <a:ext cx="9012967" cy="18165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200" i="1" dirty="0">
                <a:solidFill>
                  <a:prstClr val="black"/>
                </a:solidFill>
                <a:latin typeface="Calibri"/>
              </a:rPr>
              <a:t>How enter into design of practice</a:t>
            </a:r>
          </a:p>
          <a:p>
            <a:pPr algn="ctr" defTabSz="609585"/>
            <a:r>
              <a:rPr lang="en-US" sz="3200" i="1" dirty="0">
                <a:solidFill>
                  <a:prstClr val="black"/>
                </a:solidFill>
                <a:latin typeface="Calibri"/>
              </a:rPr>
              <a:t>activities (in class, then homework...)?</a:t>
            </a:r>
          </a:p>
        </p:txBody>
      </p:sp>
    </p:spTree>
    <p:extLst>
      <p:ext uri="{BB962C8B-B14F-4D97-AF65-F5344CB8AC3E}">
        <p14:creationId xmlns:p14="http://schemas.microsoft.com/office/powerpoint/2010/main" val="23268868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Box 2"/>
          <p:cNvSpPr txBox="1">
            <a:spLocks noChangeArrowheads="1"/>
          </p:cNvSpPr>
          <p:nvPr/>
        </p:nvSpPr>
        <p:spPr bwMode="auto">
          <a:xfrm>
            <a:off x="1741488" y="719138"/>
            <a:ext cx="5776912" cy="1261884"/>
          </a:xfrm>
          <a:prstGeom prst="rect">
            <a:avLst/>
          </a:prstGeom>
          <a:noFill/>
          <a:ln w="9525">
            <a:noFill/>
            <a:miter lim="800000"/>
            <a:headEnd/>
            <a:tailEnd/>
          </a:ln>
        </p:spPr>
        <p:txBody>
          <a:bodyPr>
            <a:spAutoFit/>
          </a:bodyPr>
          <a:lstStyle/>
          <a:p>
            <a:r>
              <a:rPr lang="en-US" sz="2800" u="sng" dirty="0"/>
              <a:t>Motivation-- essential</a:t>
            </a:r>
          </a:p>
          <a:p>
            <a:r>
              <a:rPr lang="en-US" i="1" dirty="0">
                <a:solidFill>
                  <a:srgbClr val="0033CC"/>
                </a:solidFill>
              </a:rPr>
              <a:t>(complex- depends on background)</a:t>
            </a:r>
          </a:p>
          <a:p>
            <a:endParaRPr lang="en-US" dirty="0"/>
          </a:p>
        </p:txBody>
      </p:sp>
      <p:pic>
        <p:nvPicPr>
          <p:cNvPr id="38915" name="Picture 3" descr="j0078726.wmf"/>
          <p:cNvPicPr>
            <a:picLocks noChangeAspect="1"/>
          </p:cNvPicPr>
          <p:nvPr/>
        </p:nvPicPr>
        <p:blipFill>
          <a:blip r:embed="rId2" cstate="print"/>
          <a:srcRect/>
          <a:stretch>
            <a:fillRect/>
          </a:stretch>
        </p:blipFill>
        <p:spPr bwMode="auto">
          <a:xfrm>
            <a:off x="7959172" y="1"/>
            <a:ext cx="2708829" cy="2744677"/>
          </a:xfrm>
          <a:prstGeom prst="rect">
            <a:avLst/>
          </a:prstGeom>
          <a:solidFill>
            <a:schemeClr val="bg2"/>
          </a:solidFill>
          <a:ln w="9525">
            <a:noFill/>
            <a:miter lim="800000"/>
            <a:headEnd/>
            <a:tailEnd/>
          </a:ln>
        </p:spPr>
      </p:pic>
      <p:sp>
        <p:nvSpPr>
          <p:cNvPr id="5" name="TextBox 4"/>
          <p:cNvSpPr txBox="1">
            <a:spLocks noChangeArrowheads="1"/>
          </p:cNvSpPr>
          <p:nvPr/>
        </p:nvSpPr>
        <p:spPr bwMode="auto">
          <a:xfrm>
            <a:off x="886691" y="2784097"/>
            <a:ext cx="11129817" cy="3354765"/>
          </a:xfrm>
          <a:prstGeom prst="rect">
            <a:avLst/>
          </a:prstGeom>
          <a:noFill/>
          <a:ln w="9525">
            <a:noFill/>
            <a:miter lim="800000"/>
            <a:headEnd/>
            <a:tailEnd/>
          </a:ln>
        </p:spPr>
        <p:txBody>
          <a:bodyPr wrap="square">
            <a:spAutoFit/>
          </a:bodyPr>
          <a:lstStyle/>
          <a:p>
            <a:r>
              <a:rPr lang="en-US" dirty="0"/>
              <a:t>a. Relevant/useful/interesting to learner </a:t>
            </a:r>
          </a:p>
          <a:p>
            <a:r>
              <a:rPr lang="en-US" dirty="0"/>
              <a:t>(</a:t>
            </a:r>
            <a:r>
              <a:rPr lang="en-US" b="1" dirty="0"/>
              <a:t>meaningful context-- connect to what they know and value) </a:t>
            </a:r>
          </a:p>
          <a:p>
            <a:r>
              <a:rPr lang="en-US" dirty="0"/>
              <a:t> </a:t>
            </a:r>
            <a:r>
              <a:rPr lang="en-US" i="1" dirty="0"/>
              <a:t>requires expertise in subject</a:t>
            </a:r>
          </a:p>
          <a:p>
            <a:r>
              <a:rPr lang="en-US" dirty="0"/>
              <a:t> </a:t>
            </a:r>
            <a:endParaRPr lang="en-US" sz="1400" u="sng" dirty="0"/>
          </a:p>
          <a:p>
            <a:endParaRPr lang="en-US" sz="1400" u="sng" dirty="0"/>
          </a:p>
          <a:p>
            <a:r>
              <a:rPr lang="en-US" dirty="0"/>
              <a:t>b. Sense that </a:t>
            </a:r>
            <a:r>
              <a:rPr lang="en-US" b="1" dirty="0"/>
              <a:t>can</a:t>
            </a:r>
            <a:r>
              <a:rPr lang="en-US" dirty="0"/>
              <a:t> master subject and how to master, recognize they are improving/accomplishing</a:t>
            </a:r>
          </a:p>
          <a:p>
            <a:endParaRPr lang="en-US" sz="1000" dirty="0"/>
          </a:p>
          <a:p>
            <a:endParaRPr lang="en-US" sz="1000" dirty="0"/>
          </a:p>
          <a:p>
            <a:endParaRPr lang="en-US" sz="1000" dirty="0"/>
          </a:p>
          <a:p>
            <a:r>
              <a:rPr lang="en-US" dirty="0"/>
              <a:t>c. Sense of personal control/choice</a:t>
            </a:r>
            <a:endParaRPr lang="en-CA" dirty="0"/>
          </a:p>
        </p:txBody>
      </p:sp>
      <p:sp>
        <p:nvSpPr>
          <p:cNvPr id="6" name="TextBox 5"/>
          <p:cNvSpPr txBox="1"/>
          <p:nvPr/>
        </p:nvSpPr>
        <p:spPr>
          <a:xfrm>
            <a:off x="1949670" y="2144111"/>
            <a:ext cx="4570482" cy="461665"/>
          </a:xfrm>
          <a:prstGeom prst="rect">
            <a:avLst/>
          </a:prstGeom>
          <a:noFill/>
        </p:spPr>
        <p:txBody>
          <a:bodyPr wrap="none" rtlCol="0">
            <a:spAutoFit/>
          </a:bodyPr>
          <a:lstStyle/>
          <a:p>
            <a:r>
              <a:rPr lang="en-US" b="1" dirty="0">
                <a:latin typeface="Comic Sans MS" panose="030F0702030302020204" pitchFamily="66" charset="0"/>
              </a:rPr>
              <a:t>Enhancing motivation to learn</a:t>
            </a:r>
            <a:endParaRPr lang="en-CA" b="1"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274617" y="1031240"/>
            <a:ext cx="9670473" cy="1938992"/>
          </a:xfrm>
          <a:prstGeom prst="rect">
            <a:avLst/>
          </a:prstGeom>
          <a:noFill/>
        </p:spPr>
        <p:txBody>
          <a:bodyPr wrap="square" rtlCol="0">
            <a:spAutoFit/>
          </a:bodyPr>
          <a:lstStyle/>
          <a:p>
            <a:r>
              <a:rPr lang="en-US" dirty="0"/>
              <a:t>1. Lots of data for college level, does it apply to K-12?</a:t>
            </a:r>
          </a:p>
          <a:p>
            <a:endParaRPr lang="en-US" dirty="0"/>
          </a:p>
          <a:p>
            <a:r>
              <a:rPr lang="en-US" i="1" dirty="0"/>
              <a:t>There is some data and it matches.</a:t>
            </a:r>
          </a:p>
          <a:p>
            <a:r>
              <a:rPr lang="en-US" i="1" dirty="0"/>
              <a:t>Harder to get good data, but cognitive psych says principles are the same.</a:t>
            </a:r>
          </a:p>
        </p:txBody>
      </p:sp>
      <p:sp>
        <p:nvSpPr>
          <p:cNvPr id="3" name="TextBox 2"/>
          <p:cNvSpPr txBox="1"/>
          <p:nvPr/>
        </p:nvSpPr>
        <p:spPr>
          <a:xfrm>
            <a:off x="2628900" y="393701"/>
            <a:ext cx="3573414" cy="830997"/>
          </a:xfrm>
          <a:prstGeom prst="rect">
            <a:avLst/>
          </a:prstGeom>
          <a:noFill/>
        </p:spPr>
        <p:txBody>
          <a:bodyPr wrap="none" rtlCol="0">
            <a:spAutoFit/>
          </a:bodyPr>
          <a:lstStyle/>
          <a:p>
            <a:r>
              <a:rPr lang="en-US" dirty="0"/>
              <a:t>A few final thoughts—</a:t>
            </a:r>
          </a:p>
          <a:p>
            <a:endParaRPr lang="en-US" dirty="0"/>
          </a:p>
        </p:txBody>
      </p:sp>
      <p:sp>
        <p:nvSpPr>
          <p:cNvPr id="4" name="TextBox 3"/>
          <p:cNvSpPr txBox="1"/>
          <p:nvPr/>
        </p:nvSpPr>
        <p:spPr>
          <a:xfrm>
            <a:off x="1006859" y="3607771"/>
            <a:ext cx="10390909" cy="2308324"/>
          </a:xfrm>
          <a:prstGeom prst="rect">
            <a:avLst/>
          </a:prstGeom>
          <a:noFill/>
        </p:spPr>
        <p:txBody>
          <a:bodyPr wrap="square" rtlCol="0">
            <a:spAutoFit/>
          </a:bodyPr>
          <a:lstStyle/>
          <a:p>
            <a:r>
              <a:rPr lang="en-US" dirty="0"/>
              <a:t>2. Isn’t this just “hands-on”/experiential/inquiry learning?</a:t>
            </a:r>
          </a:p>
          <a:p>
            <a:endParaRPr lang="en-US" dirty="0"/>
          </a:p>
          <a:p>
            <a:r>
              <a:rPr lang="en-US" i="1" dirty="0"/>
              <a:t>No.  Is practicing thinking like scientist with feedback.</a:t>
            </a:r>
          </a:p>
          <a:p>
            <a:r>
              <a:rPr lang="en-US" i="1" dirty="0"/>
              <a:t>Hands-on may involve those same cognitive processes, but often does not.</a:t>
            </a:r>
          </a:p>
          <a:p>
            <a:endParaRPr lang="en-US" dirty="0"/>
          </a:p>
        </p:txBody>
      </p:sp>
    </p:spTree>
    <p:extLst>
      <p:ext uri="{BB962C8B-B14F-4D97-AF65-F5344CB8AC3E}">
        <p14:creationId xmlns:p14="http://schemas.microsoft.com/office/powerpoint/2010/main" val="214791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5A728B-594A-481C-A916-DFFE328A3336}"/>
              </a:ext>
            </a:extLst>
          </p:cNvPr>
          <p:cNvSpPr txBox="1"/>
          <p:nvPr/>
        </p:nvSpPr>
        <p:spPr>
          <a:xfrm>
            <a:off x="604007" y="632693"/>
            <a:ext cx="10796631" cy="120032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itchFamily="34" charset="0"/>
                <a:ea typeface="+mn-ea"/>
                <a:cs typeface="Arial" charset="0"/>
              </a:rPr>
              <a:t>Brain research– learning is enhancing </a:t>
            </a:r>
            <a:r>
              <a:rPr kumimoji="0" lang="en-US" sz="2400" b="0" i="0" u="sng" strike="noStrike" kern="1200" cap="none" spc="0" normalizeH="0" baseline="0" noProof="0" dirty="0">
                <a:ln>
                  <a:noFill/>
                </a:ln>
                <a:solidFill>
                  <a:prstClr val="black"/>
                </a:solidFill>
                <a:effectLst/>
                <a:uLnTx/>
                <a:uFillTx/>
                <a:latin typeface="Verdana" pitchFamily="34" charset="0"/>
                <a:ea typeface="+mn-ea"/>
                <a:cs typeface="Arial" charset="0"/>
              </a:rPr>
              <a:t>relevant</a:t>
            </a:r>
            <a:r>
              <a:rPr kumimoji="0" lang="en-US" sz="2400" b="0" i="0" u="none" strike="noStrike" kern="1200" cap="none" spc="0" normalizeH="0" baseline="0" noProof="0" dirty="0">
                <a:ln>
                  <a:noFill/>
                </a:ln>
                <a:solidFill>
                  <a:prstClr val="black"/>
                </a:solidFill>
                <a:effectLst/>
                <a:uLnTx/>
                <a:uFillTx/>
                <a:latin typeface="Verdana" pitchFamily="34" charset="0"/>
                <a:ea typeface="+mn-ea"/>
                <a:cs typeface="Arial" charset="0"/>
              </a:rPr>
              <a:t> neuron connections—Like muscle development.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Verdana" pitchFamily="34" charset="0"/>
                <a:ea typeface="+mn-ea"/>
                <a:cs typeface="Arial" charset="0"/>
              </a:rPr>
              <a:t>Intensity</a:t>
            </a:r>
            <a:r>
              <a:rPr kumimoji="0" lang="en-US" sz="2400" b="0" i="0" u="none" strike="noStrike" kern="1200" cap="none" spc="0" normalizeH="0" baseline="0" noProof="0" dirty="0">
                <a:ln>
                  <a:noFill/>
                </a:ln>
                <a:solidFill>
                  <a:prstClr val="black"/>
                </a:solidFill>
                <a:effectLst/>
                <a:uLnTx/>
                <a:uFillTx/>
                <a:latin typeface="Verdana" pitchFamily="34" charset="0"/>
                <a:ea typeface="+mn-ea"/>
                <a:cs typeface="Arial" charset="0"/>
              </a:rPr>
              <a:t> &amp; </a:t>
            </a:r>
            <a:r>
              <a:rPr kumimoji="0" lang="en-US" sz="2400" b="0" i="0" u="sng" strike="noStrike" kern="1200" cap="none" spc="0" normalizeH="0" baseline="0" noProof="0" dirty="0">
                <a:ln>
                  <a:noFill/>
                </a:ln>
                <a:solidFill>
                  <a:prstClr val="black"/>
                </a:solidFill>
                <a:effectLst/>
                <a:uLnTx/>
                <a:uFillTx/>
                <a:latin typeface="Verdana" pitchFamily="34" charset="0"/>
                <a:ea typeface="+mn-ea"/>
                <a:cs typeface="Arial" charset="0"/>
              </a:rPr>
              <a:t>type</a:t>
            </a:r>
            <a:r>
              <a:rPr kumimoji="0" lang="en-US" sz="2400" b="0" i="0" u="none" strike="noStrike" kern="1200" cap="none" spc="0" normalizeH="0" baseline="0" noProof="0" dirty="0">
                <a:ln>
                  <a:noFill/>
                </a:ln>
                <a:solidFill>
                  <a:prstClr val="black"/>
                </a:solidFill>
                <a:effectLst/>
                <a:uLnTx/>
                <a:uFillTx/>
                <a:latin typeface="Verdana" pitchFamily="34" charset="0"/>
                <a:ea typeface="+mn-ea"/>
                <a:cs typeface="Arial" charset="0"/>
              </a:rPr>
              <a:t> of exercise critical. </a:t>
            </a:r>
          </a:p>
        </p:txBody>
      </p:sp>
      <p:sp>
        <p:nvSpPr>
          <p:cNvPr id="4" name="TextBox 3">
            <a:extLst>
              <a:ext uri="{FF2B5EF4-FFF2-40B4-BE49-F238E27FC236}">
                <a16:creationId xmlns:a16="http://schemas.microsoft.com/office/drawing/2014/main" id="{047C8DB9-0E08-4399-8013-56F344A19A9E}"/>
              </a:ext>
            </a:extLst>
          </p:cNvPr>
          <p:cNvSpPr txBox="1"/>
          <p:nvPr/>
        </p:nvSpPr>
        <p:spPr>
          <a:xfrm>
            <a:off x="547381" y="2070884"/>
            <a:ext cx="11097237"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Researchers learning more effective ways to teach– brains develop new skills.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“Perfect pitch”– long thought was some extraordinary natural talent.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Now we know how to teach it to almost every child.   </a:t>
            </a:r>
          </a:p>
        </p:txBody>
      </p:sp>
    </p:spTree>
    <p:extLst>
      <p:ext uri="{BB962C8B-B14F-4D97-AF65-F5344CB8AC3E}">
        <p14:creationId xmlns:p14="http://schemas.microsoft.com/office/powerpoint/2010/main" val="417737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463800" y="601134"/>
            <a:ext cx="7581434" cy="461665"/>
          </a:xfrm>
          <a:prstGeom prst="rect">
            <a:avLst/>
          </a:prstGeom>
          <a:noFill/>
        </p:spPr>
        <p:txBody>
          <a:bodyPr wrap="none" rtlCol="0">
            <a:spAutoFit/>
          </a:bodyPr>
          <a:lstStyle/>
          <a:p>
            <a:r>
              <a:rPr lang="en-US" u="sng" dirty="0"/>
              <a:t>Reducing demands on working memory in class</a:t>
            </a:r>
          </a:p>
        </p:txBody>
      </p:sp>
      <p:sp>
        <p:nvSpPr>
          <p:cNvPr id="4" name="TextBox 3"/>
          <p:cNvSpPr txBox="1"/>
          <p:nvPr/>
        </p:nvSpPr>
        <p:spPr>
          <a:xfrm>
            <a:off x="1524001" y="1941099"/>
            <a:ext cx="8802254" cy="2308324"/>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0033CC"/>
                </a:solidFill>
              </a:rPr>
              <a:t>Targeted pre-class reading with short online quiz</a:t>
            </a:r>
          </a:p>
          <a:p>
            <a:pPr marL="342900" indent="-342900">
              <a:buFont typeface="Arial" panose="020B0604020202020204" pitchFamily="34" charset="0"/>
              <a:buChar char="•"/>
            </a:pPr>
            <a:r>
              <a:rPr lang="en-US" dirty="0">
                <a:solidFill>
                  <a:srgbClr val="0033CC"/>
                </a:solidFill>
              </a:rPr>
              <a:t>Eliminate non-</a:t>
            </a:r>
            <a:r>
              <a:rPr lang="en-US" dirty="0" err="1">
                <a:solidFill>
                  <a:srgbClr val="0033CC"/>
                </a:solidFill>
              </a:rPr>
              <a:t>essentential</a:t>
            </a:r>
            <a:r>
              <a:rPr lang="en-US" dirty="0">
                <a:solidFill>
                  <a:srgbClr val="0033CC"/>
                </a:solidFill>
              </a:rPr>
              <a:t> jargon and information</a:t>
            </a:r>
          </a:p>
          <a:p>
            <a:pPr marL="342900" indent="-342900">
              <a:buFont typeface="Arial" panose="020B0604020202020204" pitchFamily="34" charset="0"/>
              <a:buChar char="•"/>
            </a:pPr>
            <a:r>
              <a:rPr lang="en-US" dirty="0">
                <a:solidFill>
                  <a:srgbClr val="0033CC"/>
                </a:solidFill>
              </a:rPr>
              <a:t>Explicitly connect </a:t>
            </a:r>
          </a:p>
          <a:p>
            <a:pPr marL="342900" indent="-342900">
              <a:buFont typeface="Arial" panose="020B0604020202020204" pitchFamily="34" charset="0"/>
              <a:buChar char="•"/>
            </a:pPr>
            <a:r>
              <a:rPr lang="en-US" dirty="0">
                <a:solidFill>
                  <a:srgbClr val="0033CC"/>
                </a:solidFill>
              </a:rPr>
              <a:t>Make lecture organization explicit.</a:t>
            </a:r>
          </a:p>
          <a:p>
            <a:endParaRPr lang="en-US" dirty="0">
              <a:solidFill>
                <a:schemeClr val="accent1"/>
              </a:solidFill>
            </a:endParaRPr>
          </a:p>
          <a:p>
            <a:endParaRPr lang="en-US" dirty="0"/>
          </a:p>
        </p:txBody>
      </p:sp>
    </p:spTree>
    <p:extLst>
      <p:ext uri="{BB962C8B-B14F-4D97-AF65-F5344CB8AC3E}">
        <p14:creationId xmlns:p14="http://schemas.microsoft.com/office/powerpoint/2010/main" val="94162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1866901" y="1604964"/>
            <a:ext cx="8990013" cy="884237"/>
          </a:xfrm>
          <a:prstGeom prst="rect">
            <a:avLst/>
          </a:prstGeom>
          <a:noFill/>
          <a:ln w="9525">
            <a:noFill/>
            <a:miter lim="800000"/>
            <a:headEnd/>
            <a:tailEnd/>
          </a:ln>
        </p:spPr>
        <p:txBody>
          <a:bodyPr>
            <a:spAutoFit/>
          </a:bodyPr>
          <a:lstStyle/>
          <a:p>
            <a:r>
              <a:rPr lang="en-US" sz="2800" dirty="0">
                <a:latin typeface="Arial" charset="0"/>
              </a:rPr>
              <a:t> </a:t>
            </a:r>
            <a:r>
              <a:rPr lang="en-US" dirty="0"/>
              <a:t>Used/perceived as expensive attendance and testing device</a:t>
            </a:r>
            <a:r>
              <a:rPr lang="en-US" dirty="0">
                <a:sym typeface="Symbol" pitchFamily="18" charset="2"/>
              </a:rPr>
              <a:t></a:t>
            </a:r>
            <a:r>
              <a:rPr lang="en-US" dirty="0"/>
              <a:t> little benefit, student resentment.</a:t>
            </a:r>
          </a:p>
        </p:txBody>
      </p:sp>
      <p:sp>
        <p:nvSpPr>
          <p:cNvPr id="50179" name="Text Box 4"/>
          <p:cNvSpPr txBox="1">
            <a:spLocks noChangeArrowheads="1"/>
          </p:cNvSpPr>
          <p:nvPr/>
        </p:nvSpPr>
        <p:spPr bwMode="auto">
          <a:xfrm>
            <a:off x="2887663" y="0"/>
            <a:ext cx="2449512" cy="579438"/>
          </a:xfrm>
          <a:prstGeom prst="rect">
            <a:avLst/>
          </a:prstGeom>
          <a:noFill/>
          <a:ln w="9525">
            <a:noFill/>
            <a:miter lim="800000"/>
            <a:headEnd/>
            <a:tailEnd/>
          </a:ln>
        </p:spPr>
        <p:txBody>
          <a:bodyPr wrap="none">
            <a:spAutoFit/>
          </a:bodyPr>
          <a:lstStyle/>
          <a:p>
            <a:pPr algn="ctr"/>
            <a:r>
              <a:rPr lang="en-US" sz="3200" u="sng"/>
              <a:t>clickers*</a:t>
            </a:r>
            <a:r>
              <a:rPr lang="en-US" sz="3200"/>
              <a:t>--</a:t>
            </a:r>
            <a:r>
              <a:rPr lang="en-US" sz="2800"/>
              <a:t> </a:t>
            </a:r>
            <a:endParaRPr lang="en-US"/>
          </a:p>
        </p:txBody>
      </p:sp>
      <p:sp>
        <p:nvSpPr>
          <p:cNvPr id="177158" name="Rectangle 6"/>
          <p:cNvSpPr>
            <a:spLocks noChangeArrowheads="1"/>
          </p:cNvSpPr>
          <p:nvPr/>
        </p:nvSpPr>
        <p:spPr bwMode="auto">
          <a:xfrm>
            <a:off x="2043113" y="673101"/>
            <a:ext cx="8799512" cy="830263"/>
          </a:xfrm>
          <a:prstGeom prst="rect">
            <a:avLst/>
          </a:prstGeom>
          <a:noFill/>
          <a:ln w="9525">
            <a:noFill/>
            <a:miter lim="800000"/>
            <a:headEnd/>
            <a:tailEnd/>
          </a:ln>
        </p:spPr>
        <p:txBody>
          <a:bodyPr>
            <a:spAutoFit/>
          </a:bodyPr>
          <a:lstStyle/>
          <a:p>
            <a:r>
              <a:rPr lang="en-US"/>
              <a:t>Not automatically helpful--</a:t>
            </a:r>
          </a:p>
          <a:p>
            <a:r>
              <a:rPr lang="en-US"/>
              <a:t>     </a:t>
            </a:r>
            <a:r>
              <a:rPr lang="en-US">
                <a:solidFill>
                  <a:schemeClr val="accent2"/>
                </a:solidFill>
                <a:latin typeface="Comic Sans MS" pitchFamily="66" charset="0"/>
              </a:rPr>
              <a:t>give accountability, anonymity, fast response</a:t>
            </a:r>
          </a:p>
        </p:txBody>
      </p:sp>
      <p:sp>
        <p:nvSpPr>
          <p:cNvPr id="177160" name="Text Box 8"/>
          <p:cNvSpPr txBox="1">
            <a:spLocks noChangeArrowheads="1"/>
          </p:cNvSpPr>
          <p:nvPr/>
        </p:nvSpPr>
        <p:spPr bwMode="auto">
          <a:xfrm>
            <a:off x="1025237" y="2921001"/>
            <a:ext cx="10474036" cy="2924175"/>
          </a:xfrm>
          <a:prstGeom prst="rect">
            <a:avLst/>
          </a:prstGeom>
          <a:noFill/>
          <a:ln w="9525">
            <a:noFill/>
            <a:miter lim="800000"/>
            <a:headEnd/>
            <a:tailEnd/>
          </a:ln>
        </p:spPr>
        <p:txBody>
          <a:bodyPr wrap="square">
            <a:spAutoFit/>
          </a:bodyPr>
          <a:lstStyle/>
          <a:p>
            <a:r>
              <a:rPr lang="en-US" dirty="0"/>
              <a:t>Used/perceived to enhance engagement, communication, and learning </a:t>
            </a:r>
            <a:r>
              <a:rPr lang="en-US" dirty="0">
                <a:sym typeface="Symbol" pitchFamily="18" charset="2"/>
              </a:rPr>
              <a:t> transformative</a:t>
            </a:r>
          </a:p>
          <a:p>
            <a:endParaRPr lang="en-US" sz="800" dirty="0">
              <a:latin typeface="Arial" charset="0"/>
            </a:endParaRPr>
          </a:p>
          <a:p>
            <a:endParaRPr lang="en-US" sz="800" dirty="0">
              <a:latin typeface="Arial" charset="0"/>
            </a:endParaRPr>
          </a:p>
          <a:p>
            <a:pPr>
              <a:buFontTx/>
              <a:buChar char="•"/>
            </a:pPr>
            <a:r>
              <a:rPr lang="en-US" dirty="0">
                <a:solidFill>
                  <a:schemeClr val="hlink"/>
                </a:solidFill>
                <a:latin typeface="Comic Sans MS" pitchFamily="66" charset="0"/>
                <a:sym typeface="Symbol" pitchFamily="18" charset="2"/>
              </a:rPr>
              <a:t>challenging questions-- concepts</a:t>
            </a:r>
          </a:p>
          <a:p>
            <a:pPr>
              <a:buFontTx/>
              <a:buChar char="•"/>
            </a:pPr>
            <a:r>
              <a:rPr lang="en-US" dirty="0">
                <a:solidFill>
                  <a:schemeClr val="hlink"/>
                </a:solidFill>
                <a:latin typeface="Comic Sans MS" pitchFamily="66" charset="0"/>
                <a:sym typeface="Symbol" pitchFamily="18" charset="2"/>
              </a:rPr>
              <a:t>student-student discussion (“peer instruction”) &amp; responses  (learning and feedback)</a:t>
            </a:r>
          </a:p>
          <a:p>
            <a:pPr>
              <a:buFontTx/>
              <a:buChar char="•"/>
            </a:pPr>
            <a:r>
              <a:rPr lang="en-US" dirty="0">
                <a:solidFill>
                  <a:schemeClr val="hlink"/>
                </a:solidFill>
                <a:latin typeface="Comic Sans MS" pitchFamily="66" charset="0"/>
                <a:sym typeface="Symbol" pitchFamily="18" charset="2"/>
              </a:rPr>
              <a:t>follow up instructor discussion- timely specific feedback</a:t>
            </a:r>
          </a:p>
          <a:p>
            <a:pPr>
              <a:buFontTx/>
              <a:buChar char="•"/>
            </a:pPr>
            <a:r>
              <a:rPr lang="en-US" dirty="0">
                <a:solidFill>
                  <a:schemeClr val="hlink"/>
                </a:solidFill>
                <a:latin typeface="Comic Sans MS" pitchFamily="66" charset="0"/>
                <a:sym typeface="Symbol" pitchFamily="18" charset="2"/>
              </a:rPr>
              <a:t>minimal but nonzero grade impact</a:t>
            </a:r>
          </a:p>
        </p:txBody>
      </p:sp>
      <p:sp>
        <p:nvSpPr>
          <p:cNvPr id="50182" name="Text Box 11"/>
          <p:cNvSpPr txBox="1">
            <a:spLocks noChangeArrowheads="1"/>
          </p:cNvSpPr>
          <p:nvPr/>
        </p:nvSpPr>
        <p:spPr bwMode="auto">
          <a:xfrm>
            <a:off x="2659064" y="6211888"/>
            <a:ext cx="7780337" cy="641350"/>
          </a:xfrm>
          <a:prstGeom prst="rect">
            <a:avLst/>
          </a:prstGeom>
          <a:noFill/>
          <a:ln w="9525">
            <a:noFill/>
            <a:miter lim="800000"/>
            <a:headEnd/>
            <a:tailEnd/>
          </a:ln>
        </p:spPr>
        <p:txBody>
          <a:bodyPr>
            <a:spAutoFit/>
          </a:bodyPr>
          <a:lstStyle/>
          <a:p>
            <a:r>
              <a:rPr lang="en-CA" sz="1800">
                <a:latin typeface="Comic Sans MS" pitchFamily="66" charset="0"/>
              </a:rPr>
              <a:t>*An instructor's guide to the effective use of personal response systems ("clickers") in teaching-- www.cwsei.ubc.ca</a:t>
            </a:r>
            <a:endParaRPr lang="en-US" sz="18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1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7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16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16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716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716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71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64091510"/>
              </p:ext>
            </p:extLst>
          </p:nvPr>
        </p:nvGraphicFramePr>
        <p:xfrm>
          <a:off x="2279577" y="404664"/>
          <a:ext cx="7488831" cy="590465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5015880" y="1484784"/>
            <a:ext cx="144016" cy="144016"/>
          </a:xfrm>
          <a:prstGeom prst="rect">
            <a:avLst/>
          </a:prstGeom>
          <a:solidFill>
            <a:srgbClr val="FF000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 name="Rectangle 3"/>
          <p:cNvSpPr/>
          <p:nvPr/>
        </p:nvSpPr>
        <p:spPr>
          <a:xfrm>
            <a:off x="3143672" y="1268760"/>
            <a:ext cx="144016" cy="144016"/>
          </a:xfrm>
          <a:prstGeom prst="rect">
            <a:avLst/>
          </a:prstGeom>
          <a:solidFill>
            <a:srgbClr val="FF000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 name="TextBox 4"/>
          <p:cNvSpPr txBox="1"/>
          <p:nvPr/>
        </p:nvSpPr>
        <p:spPr>
          <a:xfrm>
            <a:off x="4188372" y="3925615"/>
            <a:ext cx="6479628" cy="923330"/>
          </a:xfrm>
          <a:prstGeom prst="rect">
            <a:avLst/>
          </a:prstGeom>
          <a:noFill/>
        </p:spPr>
        <p:txBody>
          <a:bodyPr wrap="square" rtlCol="0">
            <a:spAutoFit/>
          </a:bodyPr>
          <a:lstStyle/>
          <a:p>
            <a:r>
              <a:rPr lang="en-CA" sz="1800" dirty="0"/>
              <a:t>Retention curves measured in Bus’s </a:t>
            </a:r>
            <a:r>
              <a:rPr lang="en-CA" sz="1800" dirty="0" err="1"/>
              <a:t>Sch’l</a:t>
            </a:r>
            <a:r>
              <a:rPr lang="en-CA" sz="1800" dirty="0"/>
              <a:t> course.</a:t>
            </a:r>
          </a:p>
          <a:p>
            <a:r>
              <a:rPr lang="en-CA" sz="1800" dirty="0" err="1"/>
              <a:t>UBC</a:t>
            </a:r>
            <a:r>
              <a:rPr lang="en-CA" sz="1800" dirty="0"/>
              <a:t> physics data on factual material, also rapid drop but pedagogy dependent. (in </a:t>
            </a:r>
            <a:r>
              <a:rPr lang="en-CA" sz="1800" dirty="0" err="1"/>
              <a:t>prog</a:t>
            </a:r>
            <a:r>
              <a:rPr lang="en-CA" sz="1800" dirty="0"/>
              <a:t>.) </a:t>
            </a:r>
          </a:p>
        </p:txBody>
      </p:sp>
      <p:sp>
        <p:nvSpPr>
          <p:cNvPr id="6" name="TextBox 5"/>
          <p:cNvSpPr txBox="1"/>
          <p:nvPr/>
        </p:nvSpPr>
        <p:spPr>
          <a:xfrm>
            <a:off x="4458279" y="559554"/>
            <a:ext cx="3203121" cy="461665"/>
          </a:xfrm>
          <a:prstGeom prst="rect">
            <a:avLst/>
          </a:prstGeom>
          <a:noFill/>
          <a:ln>
            <a:solidFill>
              <a:schemeClr val="tx1"/>
            </a:solidFill>
          </a:ln>
        </p:spPr>
        <p:txBody>
          <a:bodyPr wrap="none" rtlCol="0">
            <a:spAutoFit/>
          </a:bodyPr>
          <a:lstStyle/>
          <a:p>
            <a:r>
              <a:rPr lang="en-US" dirty="0"/>
              <a:t>long term retention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833490" y="239151"/>
            <a:ext cx="8370277" cy="4154984"/>
          </a:xfrm>
          <a:prstGeom prst="rect">
            <a:avLst/>
          </a:prstGeom>
          <a:noFill/>
        </p:spPr>
        <p:txBody>
          <a:bodyPr wrap="square" rtlCol="0">
            <a:spAutoFit/>
          </a:bodyPr>
          <a:lstStyle/>
          <a:p>
            <a:r>
              <a:rPr lang="en-US" u="sng" dirty="0"/>
              <a:t>Design principles for classroom instruction</a:t>
            </a:r>
          </a:p>
          <a:p>
            <a:r>
              <a:rPr lang="en-US" dirty="0"/>
              <a:t>1. Move simple information transfer out of class.  Save class time for active thinking and feedback. </a:t>
            </a:r>
          </a:p>
          <a:p>
            <a:endParaRPr lang="en-US" dirty="0"/>
          </a:p>
          <a:p>
            <a:r>
              <a:rPr lang="en-US" dirty="0"/>
              <a:t>2. “Cognitive task analysis”-- how does expert think</a:t>
            </a:r>
          </a:p>
          <a:p>
            <a:r>
              <a:rPr lang="en-US" dirty="0"/>
              <a:t>about problems?  </a:t>
            </a:r>
          </a:p>
          <a:p>
            <a:r>
              <a:rPr lang="en-US" dirty="0"/>
              <a:t>3. Class time filled with problems and questions that call for explicit expert thinking, address novice difficulties, challenging but doable, and are motivating.</a:t>
            </a:r>
          </a:p>
          <a:p>
            <a:r>
              <a:rPr lang="en-US" dirty="0"/>
              <a:t>4. Frequent specific feedback to guide thinking.</a:t>
            </a:r>
          </a:p>
        </p:txBody>
      </p:sp>
      <p:sp>
        <p:nvSpPr>
          <p:cNvPr id="5" name="Right Brace 4"/>
          <p:cNvSpPr/>
          <p:nvPr/>
        </p:nvSpPr>
        <p:spPr>
          <a:xfrm>
            <a:off x="9781735" y="1758462"/>
            <a:ext cx="281354" cy="2729133"/>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0060142" y="2897937"/>
            <a:ext cx="607859" cy="461665"/>
          </a:xfrm>
          <a:prstGeom prst="rect">
            <a:avLst/>
          </a:prstGeom>
          <a:noFill/>
        </p:spPr>
        <p:txBody>
          <a:bodyPr wrap="none" rtlCol="0">
            <a:spAutoFit/>
          </a:bodyPr>
          <a:lstStyle/>
          <a:p>
            <a:r>
              <a:rPr lang="en-US" dirty="0">
                <a:solidFill>
                  <a:schemeClr val="accent2"/>
                </a:solidFill>
              </a:rPr>
              <a:t>DP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0451" y="383259"/>
            <a:ext cx="10243476" cy="2246769"/>
          </a:xfrm>
          <a:prstGeom prst="rect">
            <a:avLst/>
          </a:prstGeom>
          <a:noFill/>
          <a:ln>
            <a:noFill/>
          </a:ln>
        </p:spPr>
        <p:txBody>
          <a:bodyPr wrap="square" rtlCol="0">
            <a:spAutoFit/>
          </a:bodyPr>
          <a:lstStyle/>
          <a:p>
            <a:r>
              <a:rPr lang="en-US" sz="2800" dirty="0">
                <a:latin typeface="Comic Sans MS" panose="030F0702030302020204" pitchFamily="66" charset="0"/>
              </a:rPr>
              <a:t>What is the goal of education? </a:t>
            </a:r>
          </a:p>
          <a:p>
            <a:r>
              <a:rPr lang="en-US" sz="2800" b="1" dirty="0">
                <a:latin typeface="Comic Sans MS" panose="030F0702030302020204" pitchFamily="66" charset="0"/>
              </a:rPr>
              <a:t>Students learn to make better decisions.</a:t>
            </a:r>
          </a:p>
          <a:p>
            <a:r>
              <a:rPr lang="en-US" sz="2800" b="1" dirty="0">
                <a:latin typeface="Comic Sans MS" panose="030F0702030302020204" pitchFamily="66" charset="0"/>
              </a:rPr>
              <a:t>Appropriate knowledge and processes of science to make better decisions with limited information.</a:t>
            </a:r>
          </a:p>
          <a:p>
            <a:r>
              <a:rPr lang="en-US" sz="2800" b="1" u="sng" dirty="0">
                <a:latin typeface="Comic Sans MS" panose="030F0702030302020204" pitchFamily="66" charset="0"/>
              </a:rPr>
              <a:t>Never more important than today</a:t>
            </a:r>
          </a:p>
        </p:txBody>
      </p:sp>
      <p:sp>
        <p:nvSpPr>
          <p:cNvPr id="4" name="Rectangle 3"/>
          <p:cNvSpPr/>
          <p:nvPr/>
        </p:nvSpPr>
        <p:spPr>
          <a:xfrm>
            <a:off x="1764629" y="3259815"/>
            <a:ext cx="8829963" cy="1200329"/>
          </a:xfrm>
          <a:prstGeom prst="rect">
            <a:avLst/>
          </a:prstGeom>
        </p:spPr>
        <p:txBody>
          <a:bodyPr wrap="square">
            <a:spAutoFit/>
          </a:bodyPr>
          <a:lstStyle/>
          <a:p>
            <a:pPr lvl="0"/>
            <a:r>
              <a:rPr lang="en-US" dirty="0"/>
              <a:t>At course and program level: </a:t>
            </a:r>
          </a:p>
          <a:p>
            <a:pPr lvl="0"/>
            <a:r>
              <a:rPr lang="en-US" i="1" dirty="0"/>
              <a:t>In relevant contexts, use the knowledge and reasoning of the discipline to make good decisions (“expertise”).</a:t>
            </a:r>
          </a:p>
        </p:txBody>
      </p:sp>
      <p:sp>
        <p:nvSpPr>
          <p:cNvPr id="5" name="TextBox 4"/>
          <p:cNvSpPr txBox="1"/>
          <p:nvPr/>
        </p:nvSpPr>
        <p:spPr>
          <a:xfrm>
            <a:off x="1942359" y="5139130"/>
            <a:ext cx="8901254" cy="954107"/>
          </a:xfrm>
          <a:prstGeom prst="rect">
            <a:avLst/>
          </a:prstGeom>
          <a:noFill/>
        </p:spPr>
        <p:txBody>
          <a:bodyPr wrap="square" rtlCol="0">
            <a:spAutoFit/>
          </a:bodyPr>
          <a:lstStyle/>
          <a:p>
            <a:r>
              <a:rPr lang="en-US" sz="2800" i="1" dirty="0"/>
              <a:t>Rest of talk– research on how to teach most effectively  (“practice!”)</a:t>
            </a:r>
          </a:p>
        </p:txBody>
      </p:sp>
    </p:spTree>
    <p:extLst>
      <p:ext uri="{BB962C8B-B14F-4D97-AF65-F5344CB8AC3E}">
        <p14:creationId xmlns:p14="http://schemas.microsoft.com/office/powerpoint/2010/main" val="101864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023" y="684755"/>
            <a:ext cx="10545289" cy="3200876"/>
          </a:xfrm>
          <a:prstGeom prst="rect">
            <a:avLst/>
          </a:prstGeom>
          <a:noFill/>
        </p:spPr>
        <p:txBody>
          <a:bodyPr wrap="square" rtlCol="0">
            <a:spAutoFit/>
          </a:bodyPr>
          <a:lstStyle/>
          <a:p>
            <a:endParaRPr lang="en-US" sz="1000" dirty="0"/>
          </a:p>
          <a:p>
            <a:r>
              <a:rPr lang="en-US" dirty="0"/>
              <a:t>I. General--How the brain learns scientific &amp; engineering thinking.  </a:t>
            </a:r>
          </a:p>
          <a:p>
            <a:endParaRPr lang="en-US" dirty="0"/>
          </a:p>
          <a:p>
            <a:r>
              <a:rPr lang="en-US" b="1" dirty="0"/>
              <a:t>II. Focusing down--Applying in university classrooms &amp; measuring results. </a:t>
            </a:r>
          </a:p>
          <a:p>
            <a:endParaRPr lang="en-US" dirty="0"/>
          </a:p>
          <a:p>
            <a:r>
              <a:rPr lang="en-US" dirty="0"/>
              <a:t>III. Focusing tighter– detailed findings from classroom research.  What works to improve learning and why. </a:t>
            </a:r>
            <a:r>
              <a:rPr lang="en-US" i="1" dirty="0"/>
              <a:t>(things you can use)</a:t>
            </a:r>
          </a:p>
          <a:p>
            <a:r>
              <a:rPr lang="en-US" i="1" dirty="0">
                <a:solidFill>
                  <a:schemeClr val="accent2"/>
                </a:solidFill>
              </a:rPr>
              <a:t>        </a:t>
            </a:r>
          </a:p>
        </p:txBody>
      </p:sp>
      <p:sp>
        <p:nvSpPr>
          <p:cNvPr id="3" name="TextBox 2"/>
          <p:cNvSpPr txBox="1"/>
          <p:nvPr/>
        </p:nvSpPr>
        <p:spPr>
          <a:xfrm>
            <a:off x="1927941" y="4657147"/>
            <a:ext cx="8562442" cy="461665"/>
          </a:xfrm>
          <a:prstGeom prst="rect">
            <a:avLst/>
          </a:prstGeom>
          <a:noFill/>
        </p:spPr>
        <p:txBody>
          <a:bodyPr wrap="square" rtlCol="0">
            <a:spAutoFit/>
          </a:bodyPr>
          <a:lstStyle/>
          <a:p>
            <a:r>
              <a:rPr lang="en-US" dirty="0"/>
              <a:t> </a:t>
            </a:r>
            <a:endParaRPr lang="en-US" i="1" dirty="0"/>
          </a:p>
        </p:txBody>
      </p:sp>
    </p:spTree>
    <p:extLst>
      <p:ext uri="{BB962C8B-B14F-4D97-AF65-F5344CB8AC3E}">
        <p14:creationId xmlns:p14="http://schemas.microsoft.com/office/powerpoint/2010/main" val="174812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18" descr="lareg lecture"/>
          <p:cNvPicPr>
            <a:picLocks noChangeAspect="1" noChangeArrowheads="1"/>
          </p:cNvPicPr>
          <p:nvPr>
            <p:custDataLst>
              <p:tags r:id="rId1"/>
            </p:custDataLst>
          </p:nvPr>
        </p:nvPicPr>
        <p:blipFill>
          <a:blip r:embed="rId4" cstate="print"/>
          <a:srcRect/>
          <a:stretch>
            <a:fillRect/>
          </a:stretch>
        </p:blipFill>
        <p:spPr bwMode="auto">
          <a:xfrm>
            <a:off x="7829088" y="94019"/>
            <a:ext cx="3444875" cy="2582863"/>
          </a:xfrm>
          <a:prstGeom prst="rect">
            <a:avLst/>
          </a:prstGeom>
          <a:noFill/>
          <a:ln w="9525">
            <a:noFill/>
            <a:miter lim="800000"/>
            <a:headEnd/>
            <a:tailEnd/>
          </a:ln>
        </p:spPr>
      </p:pic>
      <p:sp>
        <p:nvSpPr>
          <p:cNvPr id="6" name="TextBox 5"/>
          <p:cNvSpPr txBox="1">
            <a:spLocks noChangeArrowheads="1"/>
          </p:cNvSpPr>
          <p:nvPr/>
        </p:nvSpPr>
        <p:spPr bwMode="auto">
          <a:xfrm>
            <a:off x="665018" y="2691433"/>
            <a:ext cx="11166763" cy="1569660"/>
          </a:xfrm>
          <a:prstGeom prst="rect">
            <a:avLst/>
          </a:prstGeom>
          <a:noFill/>
          <a:ln w="9525">
            <a:noFill/>
            <a:miter lim="800000"/>
            <a:headEnd/>
            <a:tailEnd/>
          </a:ln>
        </p:spPr>
        <p:txBody>
          <a:bodyPr wrap="square">
            <a:spAutoFit/>
          </a:bodyPr>
          <a:lstStyle/>
          <a:p>
            <a:r>
              <a:rPr lang="en-US" b="1" dirty="0"/>
              <a:t>Control</a:t>
            </a:r>
            <a:r>
              <a:rPr lang="en-US" dirty="0"/>
              <a:t>--standard lecture class– highly experienced Prof with good student ratings.</a:t>
            </a:r>
          </a:p>
          <a:p>
            <a:r>
              <a:rPr lang="en-US" b="1" dirty="0"/>
              <a:t>Experiment</a:t>
            </a:r>
            <a:r>
              <a:rPr lang="en-US" dirty="0"/>
              <a:t>–- new physics Ph. D. trained in principles &amp; methods of research-based teaching. </a:t>
            </a:r>
          </a:p>
        </p:txBody>
      </p:sp>
      <p:sp>
        <p:nvSpPr>
          <p:cNvPr id="24581" name="Rectangle 6"/>
          <p:cNvSpPr>
            <a:spLocks noChangeArrowheads="1"/>
          </p:cNvSpPr>
          <p:nvPr/>
        </p:nvSpPr>
        <p:spPr bwMode="auto">
          <a:xfrm>
            <a:off x="415636" y="777742"/>
            <a:ext cx="7222837" cy="1200329"/>
          </a:xfrm>
          <a:prstGeom prst="rect">
            <a:avLst/>
          </a:prstGeom>
          <a:noFill/>
          <a:ln w="9525">
            <a:noFill/>
            <a:miter lim="800000"/>
            <a:headEnd/>
            <a:tailEnd/>
          </a:ln>
        </p:spPr>
        <p:txBody>
          <a:bodyPr wrap="square">
            <a:spAutoFit/>
          </a:bodyPr>
          <a:lstStyle/>
          <a:p>
            <a:r>
              <a:rPr lang="en-US" dirty="0"/>
              <a:t>Comparing the learning in class for two ~identical sections. 270 students each.</a:t>
            </a:r>
          </a:p>
          <a:p>
            <a:r>
              <a:rPr lang="en-US" dirty="0"/>
              <a:t>UBC 1</a:t>
            </a:r>
            <a:r>
              <a:rPr lang="en-US" baseline="30000" dirty="0"/>
              <a:t>st</a:t>
            </a:r>
            <a:r>
              <a:rPr lang="en-US" dirty="0"/>
              <a:t> year university physics for engineers. </a:t>
            </a:r>
          </a:p>
        </p:txBody>
      </p:sp>
      <p:sp>
        <p:nvSpPr>
          <p:cNvPr id="8" name="TextBox 7"/>
          <p:cNvSpPr txBox="1">
            <a:spLocks noChangeArrowheads="1"/>
          </p:cNvSpPr>
          <p:nvPr/>
        </p:nvSpPr>
        <p:spPr bwMode="auto">
          <a:xfrm>
            <a:off x="1935242" y="4353585"/>
            <a:ext cx="8478475" cy="1569660"/>
          </a:xfrm>
          <a:prstGeom prst="rect">
            <a:avLst/>
          </a:prstGeom>
          <a:noFill/>
          <a:ln w="9525">
            <a:noFill/>
            <a:miter lim="800000"/>
            <a:headEnd/>
            <a:tailEnd/>
          </a:ln>
        </p:spPr>
        <p:txBody>
          <a:bodyPr wrap="none">
            <a:spAutoFit/>
          </a:bodyPr>
          <a:lstStyle/>
          <a:p>
            <a:r>
              <a:rPr lang="en-US" dirty="0">
                <a:solidFill>
                  <a:schemeClr val="tx2">
                    <a:lumMod val="75000"/>
                  </a:schemeClr>
                </a:solidFill>
              </a:rPr>
              <a:t>They agreed on:</a:t>
            </a:r>
          </a:p>
          <a:p>
            <a:pPr marL="342900" indent="-342900">
              <a:buFont typeface="Arial" panose="020B0604020202020204" pitchFamily="34" charset="0"/>
              <a:buChar char="•"/>
            </a:pPr>
            <a:r>
              <a:rPr lang="en-US" dirty="0">
                <a:solidFill>
                  <a:schemeClr val="tx2">
                    <a:lumMod val="75000"/>
                  </a:schemeClr>
                </a:solidFill>
              </a:rPr>
              <a:t>Same material to cover</a:t>
            </a:r>
            <a:r>
              <a:rPr lang="en-US" i="1" dirty="0">
                <a:solidFill>
                  <a:schemeClr val="tx2">
                    <a:lumMod val="75000"/>
                  </a:schemeClr>
                </a:solidFill>
              </a:rPr>
              <a:t> (Cover as much?)</a:t>
            </a:r>
          </a:p>
          <a:p>
            <a:pPr marL="342900" indent="-342900">
              <a:buFont typeface="Arial" panose="020B0604020202020204" pitchFamily="34" charset="0"/>
              <a:buChar char="•"/>
            </a:pPr>
            <a:r>
              <a:rPr lang="en-US" dirty="0">
                <a:solidFill>
                  <a:schemeClr val="tx2">
                    <a:lumMod val="75000"/>
                  </a:schemeClr>
                </a:solidFill>
              </a:rPr>
              <a:t>Same class time (1 week)</a:t>
            </a:r>
          </a:p>
          <a:p>
            <a:pPr marL="342900" indent="-342900">
              <a:buFont typeface="Arial" panose="020B0604020202020204" pitchFamily="34" charset="0"/>
              <a:buChar char="•"/>
            </a:pPr>
            <a:r>
              <a:rPr lang="en-US" dirty="0">
                <a:solidFill>
                  <a:schemeClr val="tx2">
                    <a:lumMod val="75000"/>
                  </a:schemeClr>
                </a:solidFill>
              </a:rPr>
              <a:t>Same exam (jointly prepared)- start of next class</a:t>
            </a:r>
          </a:p>
        </p:txBody>
      </p:sp>
      <p:sp>
        <p:nvSpPr>
          <p:cNvPr id="2" name="TextBox 1"/>
          <p:cNvSpPr txBox="1"/>
          <p:nvPr/>
        </p:nvSpPr>
        <p:spPr>
          <a:xfrm>
            <a:off x="1342776" y="126989"/>
            <a:ext cx="5764720" cy="492443"/>
          </a:xfrm>
          <a:prstGeom prst="rect">
            <a:avLst/>
          </a:prstGeom>
          <a:noFill/>
        </p:spPr>
        <p:txBody>
          <a:bodyPr wrap="none" rtlCol="0">
            <a:spAutoFit/>
          </a:bodyPr>
          <a:lstStyle/>
          <a:p>
            <a:r>
              <a:rPr lang="en-US" sz="2600" b="1" u="sng" dirty="0">
                <a:solidFill>
                  <a:srgbClr val="0033CC"/>
                </a:solidFill>
              </a:rPr>
              <a:t> Learning in large intro class*</a:t>
            </a:r>
          </a:p>
        </p:txBody>
      </p:sp>
      <p:sp>
        <p:nvSpPr>
          <p:cNvPr id="7" name="Rectangle 6"/>
          <p:cNvSpPr/>
          <p:nvPr/>
        </p:nvSpPr>
        <p:spPr>
          <a:xfrm>
            <a:off x="1781578" y="6333094"/>
            <a:ext cx="8886422" cy="430887"/>
          </a:xfrm>
          <a:prstGeom prst="rect">
            <a:avLst/>
          </a:prstGeom>
        </p:spPr>
        <p:txBody>
          <a:bodyPr wrap="square">
            <a:spAutoFit/>
          </a:bodyPr>
          <a:lstStyle/>
          <a:p>
            <a:r>
              <a:rPr lang="en-US" sz="2200" i="1" dirty="0"/>
              <a:t>*Deslauriers, Schelew, Wieman, Sci. Mag.  May 13, ‘11</a:t>
            </a:r>
          </a:p>
        </p:txBody>
      </p:sp>
    </p:spTree>
    <p:extLst>
      <p:ext uri="{BB962C8B-B14F-4D97-AF65-F5344CB8AC3E}">
        <p14:creationId xmlns:p14="http://schemas.microsoft.com/office/powerpoint/2010/main" val="59075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1151998" y="515296"/>
            <a:ext cx="10704946" cy="1477328"/>
          </a:xfrm>
          <a:prstGeom prst="rect">
            <a:avLst/>
          </a:prstGeom>
          <a:solidFill>
            <a:schemeClr val="bg1"/>
          </a:solidFill>
          <a:ln w="9525">
            <a:noFill/>
            <a:miter lim="800000"/>
            <a:headEnd/>
            <a:tailEnd/>
          </a:ln>
        </p:spPr>
        <p:txBody>
          <a:bodyPr wrap="square">
            <a:spAutoFit/>
          </a:bodyPr>
          <a:lstStyle/>
          <a:p>
            <a:endParaRPr lang="en-US" sz="800" dirty="0"/>
          </a:p>
          <a:p>
            <a:r>
              <a:rPr lang="en-US" dirty="0"/>
              <a:t>1. Short </a:t>
            </a:r>
            <a:r>
              <a:rPr lang="en-US" dirty="0" err="1"/>
              <a:t>preclass</a:t>
            </a:r>
            <a:r>
              <a:rPr lang="en-US" dirty="0"/>
              <a:t> reading assignment--Learn basic facts and terminology without wasting class time. </a:t>
            </a:r>
            <a:br>
              <a:rPr lang="en-US" dirty="0"/>
            </a:br>
            <a:endParaRPr lang="en-US" sz="1000" dirty="0"/>
          </a:p>
          <a:p>
            <a:r>
              <a:rPr lang="en-US" dirty="0"/>
              <a:t>2. Class starts with question:</a:t>
            </a:r>
          </a:p>
        </p:txBody>
      </p:sp>
      <p:sp>
        <p:nvSpPr>
          <p:cNvPr id="2" name="TextBox 1"/>
          <p:cNvSpPr txBox="1"/>
          <p:nvPr/>
        </p:nvSpPr>
        <p:spPr>
          <a:xfrm>
            <a:off x="1759189" y="153615"/>
            <a:ext cx="2507918" cy="461665"/>
          </a:xfrm>
          <a:prstGeom prst="rect">
            <a:avLst/>
          </a:prstGeom>
          <a:solidFill>
            <a:schemeClr val="bg1"/>
          </a:solidFill>
        </p:spPr>
        <p:txBody>
          <a:bodyPr wrap="square" rtlCol="0">
            <a:spAutoFit/>
          </a:bodyPr>
          <a:lstStyle/>
          <a:p>
            <a:r>
              <a:rPr lang="en-US" dirty="0"/>
              <a:t>Experimental:</a:t>
            </a:r>
            <a:endParaRPr lang="en-US" i="1" dirty="0"/>
          </a:p>
        </p:txBody>
      </p:sp>
      <p:sp>
        <p:nvSpPr>
          <p:cNvPr id="6" name="Text Box 66"/>
          <p:cNvSpPr txBox="1">
            <a:spLocks noChangeArrowheads="1"/>
          </p:cNvSpPr>
          <p:nvPr/>
        </p:nvSpPr>
        <p:spPr bwMode="auto">
          <a:xfrm>
            <a:off x="6356812" y="1396538"/>
            <a:ext cx="3490383" cy="2308324"/>
          </a:xfrm>
          <a:prstGeom prst="rect">
            <a:avLst/>
          </a:prstGeom>
          <a:solidFill>
            <a:schemeClr val="bg1"/>
          </a:solidFill>
          <a:ln w="9525">
            <a:noFill/>
            <a:miter lim="800000"/>
            <a:headEnd/>
            <a:tailEnd/>
          </a:ln>
        </p:spPr>
        <p:txBody>
          <a:bodyPr wrap="square">
            <a:spAutoFit/>
          </a:bodyPr>
          <a:lstStyle/>
          <a:p>
            <a:r>
              <a:rPr lang="en-US" i="1" dirty="0">
                <a:latin typeface="Calibri" panose="020F0502020204030204" pitchFamily="34" charset="0"/>
              </a:rPr>
              <a:t>When switch is closed, bulb 2 will </a:t>
            </a:r>
          </a:p>
          <a:p>
            <a:r>
              <a:rPr lang="en-US" i="1" dirty="0">
                <a:latin typeface="Calibri" panose="020F0502020204030204" pitchFamily="34" charset="0"/>
              </a:rPr>
              <a:t>a. stay same brightness,  b. get brighter</a:t>
            </a:r>
          </a:p>
          <a:p>
            <a:r>
              <a:rPr lang="en-US" i="1" dirty="0">
                <a:latin typeface="Calibri" panose="020F0502020204030204" pitchFamily="34" charset="0"/>
              </a:rPr>
              <a:t>c. get dimmer, </a:t>
            </a:r>
          </a:p>
          <a:p>
            <a:r>
              <a:rPr lang="en-US" i="1" dirty="0">
                <a:latin typeface="Calibri" panose="020F0502020204030204" pitchFamily="34" charset="0"/>
              </a:rPr>
              <a:t>d. go out.  </a:t>
            </a:r>
          </a:p>
        </p:txBody>
      </p:sp>
      <p:grpSp>
        <p:nvGrpSpPr>
          <p:cNvPr id="7" name="Group 89"/>
          <p:cNvGrpSpPr>
            <a:grpSpLocks/>
          </p:cNvGrpSpPr>
          <p:nvPr/>
        </p:nvGrpSpPr>
        <p:grpSpPr bwMode="auto">
          <a:xfrm>
            <a:off x="3151397" y="1925236"/>
            <a:ext cx="2588154" cy="1760008"/>
            <a:chOff x="214313" y="364729"/>
            <a:chExt cx="2308225" cy="1772046"/>
          </a:xfrm>
        </p:grpSpPr>
        <p:sp>
          <p:nvSpPr>
            <p:cNvPr id="8" name="Rectangle 68"/>
            <p:cNvSpPr>
              <a:spLocks noChangeArrowheads="1"/>
            </p:cNvSpPr>
            <p:nvPr/>
          </p:nvSpPr>
          <p:spPr bwMode="auto">
            <a:xfrm>
              <a:off x="214313" y="364729"/>
              <a:ext cx="2308225" cy="1772046"/>
            </a:xfrm>
            <a:prstGeom prst="rect">
              <a:avLst/>
            </a:prstGeom>
            <a:solidFill>
              <a:schemeClr val="tx2">
                <a:lumMod val="20000"/>
                <a:lumOff val="80000"/>
              </a:schemeClr>
            </a:solidFill>
            <a:ln w="9525">
              <a:solidFill>
                <a:schemeClr val="tx1"/>
              </a:solidFill>
              <a:miter lim="800000"/>
              <a:headEnd/>
              <a:tailEnd/>
            </a:ln>
          </p:spPr>
          <p:txBody>
            <a:bodyPr wrap="none" anchor="ctr"/>
            <a:lstStyle/>
            <a:p>
              <a:endParaRPr lang="en-CA"/>
            </a:p>
          </p:txBody>
        </p:sp>
        <p:grpSp>
          <p:nvGrpSpPr>
            <p:cNvPr id="9" name="Group 69"/>
            <p:cNvGrpSpPr>
              <a:grpSpLocks/>
            </p:cNvGrpSpPr>
            <p:nvPr/>
          </p:nvGrpSpPr>
          <p:grpSpPr bwMode="auto">
            <a:xfrm>
              <a:off x="664636" y="436563"/>
              <a:ext cx="1792284" cy="1630796"/>
              <a:chOff x="755" y="2412"/>
              <a:chExt cx="1393" cy="1651"/>
            </a:xfrm>
          </p:grpSpPr>
          <p:grpSp>
            <p:nvGrpSpPr>
              <p:cNvPr id="13" name="Group 70"/>
              <p:cNvGrpSpPr>
                <a:grpSpLocks/>
              </p:cNvGrpSpPr>
              <p:nvPr/>
            </p:nvGrpSpPr>
            <p:grpSpPr bwMode="auto">
              <a:xfrm rot="-5400000">
                <a:off x="999" y="3550"/>
                <a:ext cx="269" cy="455"/>
                <a:chOff x="907" y="853"/>
                <a:chExt cx="314" cy="486"/>
              </a:xfrm>
            </p:grpSpPr>
            <p:sp>
              <p:nvSpPr>
                <p:cNvPr id="44" name="Rectangle 71"/>
                <p:cNvSpPr>
                  <a:spLocks noChangeArrowheads="1"/>
                </p:cNvSpPr>
                <p:nvPr/>
              </p:nvSpPr>
              <p:spPr bwMode="auto">
                <a:xfrm>
                  <a:off x="907" y="907"/>
                  <a:ext cx="314" cy="432"/>
                </a:xfrm>
                <a:prstGeom prst="rect">
                  <a:avLst/>
                </a:prstGeom>
                <a:solidFill>
                  <a:srgbClr val="EAEAEA"/>
                </a:solidFill>
                <a:ln w="19050">
                  <a:solidFill>
                    <a:srgbClr val="000000"/>
                  </a:solidFill>
                  <a:miter lim="800000"/>
                  <a:headEnd/>
                  <a:tailEnd/>
                </a:ln>
              </p:spPr>
              <p:txBody>
                <a:bodyPr vert="eaVert" wrap="none" anchor="ctr"/>
                <a:lstStyle/>
                <a:p>
                  <a:pPr algn="ctr"/>
                  <a:endParaRPr lang="en-US" sz="1200">
                    <a:latin typeface="Arial" charset="0"/>
                  </a:endParaRPr>
                </a:p>
              </p:txBody>
            </p:sp>
            <p:sp>
              <p:nvSpPr>
                <p:cNvPr id="45" name="Rectangle 72"/>
                <p:cNvSpPr>
                  <a:spLocks noChangeArrowheads="1"/>
                </p:cNvSpPr>
                <p:nvPr/>
              </p:nvSpPr>
              <p:spPr bwMode="auto">
                <a:xfrm>
                  <a:off x="1003" y="853"/>
                  <a:ext cx="117" cy="56"/>
                </a:xfrm>
                <a:prstGeom prst="rect">
                  <a:avLst/>
                </a:prstGeom>
                <a:solidFill>
                  <a:srgbClr val="00025E"/>
                </a:solidFill>
                <a:ln w="19050">
                  <a:solidFill>
                    <a:srgbClr val="000000"/>
                  </a:solidFill>
                  <a:miter lim="800000"/>
                  <a:headEnd/>
                  <a:tailEnd/>
                </a:ln>
              </p:spPr>
              <p:txBody>
                <a:bodyPr wrap="none" anchor="ctr"/>
                <a:lstStyle/>
                <a:p>
                  <a:endParaRPr lang="en-CA"/>
                </a:p>
              </p:txBody>
            </p:sp>
          </p:grpSp>
          <p:sp>
            <p:nvSpPr>
              <p:cNvPr id="14" name="Text Box 73"/>
              <p:cNvSpPr txBox="1">
                <a:spLocks noChangeArrowheads="1"/>
              </p:cNvSpPr>
              <p:nvPr/>
            </p:nvSpPr>
            <p:spPr bwMode="auto">
              <a:xfrm>
                <a:off x="928" y="3655"/>
                <a:ext cx="128" cy="408"/>
              </a:xfrm>
              <a:prstGeom prst="rect">
                <a:avLst/>
              </a:prstGeom>
              <a:noFill/>
              <a:ln w="9525">
                <a:noFill/>
                <a:miter lim="800000"/>
                <a:headEnd/>
                <a:tailEnd/>
              </a:ln>
            </p:spPr>
            <p:txBody>
              <a:bodyPr wrap="none">
                <a:spAutoFit/>
              </a:bodyPr>
              <a:lstStyle/>
              <a:p>
                <a:endParaRPr lang="en-US" sz="2000"/>
              </a:p>
            </p:txBody>
          </p:sp>
          <p:grpSp>
            <p:nvGrpSpPr>
              <p:cNvPr id="15" name="Group 74"/>
              <p:cNvGrpSpPr>
                <a:grpSpLocks/>
              </p:cNvGrpSpPr>
              <p:nvPr/>
            </p:nvGrpSpPr>
            <p:grpSpPr bwMode="auto">
              <a:xfrm>
                <a:off x="800" y="2417"/>
                <a:ext cx="230" cy="409"/>
                <a:chOff x="1016" y="113"/>
                <a:chExt cx="422" cy="750"/>
              </a:xfrm>
            </p:grpSpPr>
            <p:sp>
              <p:nvSpPr>
                <p:cNvPr id="38" name="Oval 75"/>
                <p:cNvSpPr>
                  <a:spLocks noChangeArrowheads="1"/>
                </p:cNvSpPr>
                <p:nvPr/>
              </p:nvSpPr>
              <p:spPr bwMode="auto">
                <a:xfrm rot="-5400000">
                  <a:off x="952" y="177"/>
                  <a:ext cx="550" cy="422"/>
                </a:xfrm>
                <a:prstGeom prst="ellipse">
                  <a:avLst/>
                </a:prstGeom>
                <a:solidFill>
                  <a:srgbClr val="FFFF00"/>
                </a:solidFill>
                <a:ln w="19050">
                  <a:solidFill>
                    <a:srgbClr val="000000"/>
                  </a:solidFill>
                  <a:round/>
                  <a:headEnd/>
                  <a:tailEnd/>
                </a:ln>
              </p:spPr>
              <p:txBody>
                <a:bodyPr wrap="none" anchor="ctr"/>
                <a:lstStyle/>
                <a:p>
                  <a:endParaRPr lang="en-CA"/>
                </a:p>
              </p:txBody>
            </p:sp>
            <p:sp>
              <p:nvSpPr>
                <p:cNvPr id="39" name="Rectangle 76"/>
                <p:cNvSpPr>
                  <a:spLocks noChangeArrowheads="1"/>
                </p:cNvSpPr>
                <p:nvPr/>
              </p:nvSpPr>
              <p:spPr bwMode="auto">
                <a:xfrm rot="-5400000">
                  <a:off x="1192" y="796"/>
                  <a:ext cx="48" cy="85"/>
                </a:xfrm>
                <a:prstGeom prst="rect">
                  <a:avLst/>
                </a:prstGeom>
                <a:solidFill>
                  <a:schemeClr val="tx1"/>
                </a:solidFill>
                <a:ln w="19050">
                  <a:solidFill>
                    <a:srgbClr val="000000"/>
                  </a:solidFill>
                  <a:miter lim="800000"/>
                  <a:headEnd/>
                  <a:tailEnd/>
                </a:ln>
              </p:spPr>
              <p:txBody>
                <a:bodyPr wrap="none" anchor="ctr"/>
                <a:lstStyle/>
                <a:p>
                  <a:endParaRPr lang="en-CA"/>
                </a:p>
              </p:txBody>
            </p:sp>
            <p:sp>
              <p:nvSpPr>
                <p:cNvPr id="40" name="Rectangle 77"/>
                <p:cNvSpPr>
                  <a:spLocks noChangeArrowheads="1"/>
                </p:cNvSpPr>
                <p:nvPr/>
              </p:nvSpPr>
              <p:spPr bwMode="auto">
                <a:xfrm rot="-5400000">
                  <a:off x="1121" y="631"/>
                  <a:ext cx="205" cy="209"/>
                </a:xfrm>
                <a:prstGeom prst="rect">
                  <a:avLst/>
                </a:prstGeom>
                <a:solidFill>
                  <a:srgbClr val="CC9900"/>
                </a:solidFill>
                <a:ln w="19050">
                  <a:solidFill>
                    <a:srgbClr val="000000"/>
                  </a:solidFill>
                  <a:miter lim="800000"/>
                  <a:headEnd/>
                  <a:tailEnd/>
                </a:ln>
              </p:spPr>
              <p:txBody>
                <a:bodyPr wrap="none" anchor="ctr"/>
                <a:lstStyle/>
                <a:p>
                  <a:endParaRPr lang="en-CA"/>
                </a:p>
              </p:txBody>
            </p:sp>
            <p:sp>
              <p:nvSpPr>
                <p:cNvPr id="41" name="Freeform 78"/>
                <p:cNvSpPr>
                  <a:spLocks/>
                </p:cNvSpPr>
                <p:nvPr/>
              </p:nvSpPr>
              <p:spPr bwMode="auto">
                <a:xfrm rot="-5400000">
                  <a:off x="1123" y="625"/>
                  <a:ext cx="59" cy="59"/>
                </a:xfrm>
                <a:custGeom>
                  <a:avLst/>
                  <a:gdLst>
                    <a:gd name="T0" fmla="*/ 0 w 69"/>
                    <a:gd name="T1" fmla="*/ 0 h 62"/>
                    <a:gd name="T2" fmla="*/ 3 w 69"/>
                    <a:gd name="T3" fmla="*/ 30 h 62"/>
                    <a:gd name="T4" fmla="*/ 13 w 69"/>
                    <a:gd name="T5" fmla="*/ 30 h 62"/>
                    <a:gd name="T6" fmla="*/ 0 60000 65536"/>
                    <a:gd name="T7" fmla="*/ 0 60000 65536"/>
                    <a:gd name="T8" fmla="*/ 0 60000 65536"/>
                    <a:gd name="T9" fmla="*/ 0 w 69"/>
                    <a:gd name="T10" fmla="*/ 0 h 62"/>
                    <a:gd name="T11" fmla="*/ 69 w 69"/>
                    <a:gd name="T12" fmla="*/ 62 h 62"/>
                  </a:gdLst>
                  <a:ahLst/>
                  <a:cxnLst>
                    <a:cxn ang="T6">
                      <a:pos x="T0" y="T1"/>
                    </a:cxn>
                    <a:cxn ang="T7">
                      <a:pos x="T2" y="T3"/>
                    </a:cxn>
                    <a:cxn ang="T8">
                      <a:pos x="T4" y="T5"/>
                    </a:cxn>
                  </a:cxnLst>
                  <a:rect l="T9" t="T10" r="T11" b="T12"/>
                  <a:pathLst>
                    <a:path w="69" h="62">
                      <a:moveTo>
                        <a:pt x="0" y="0"/>
                      </a:moveTo>
                      <a:cubicBezTo>
                        <a:pt x="2" y="22"/>
                        <a:pt x="4" y="44"/>
                        <a:pt x="16" y="53"/>
                      </a:cubicBezTo>
                      <a:cubicBezTo>
                        <a:pt x="28" y="62"/>
                        <a:pt x="60" y="53"/>
                        <a:pt x="69" y="53"/>
                      </a:cubicBezTo>
                    </a:path>
                  </a:pathLst>
                </a:custGeom>
                <a:noFill/>
                <a:ln w="19050">
                  <a:solidFill>
                    <a:srgbClr val="000000"/>
                  </a:solidFill>
                  <a:prstDash val="sysDot"/>
                  <a:round/>
                  <a:headEnd/>
                  <a:tailEnd/>
                </a:ln>
              </p:spPr>
              <p:txBody>
                <a:bodyPr/>
                <a:lstStyle/>
                <a:p>
                  <a:endParaRPr lang="en-CA"/>
                </a:p>
              </p:txBody>
            </p:sp>
            <p:sp>
              <p:nvSpPr>
                <p:cNvPr id="42" name="Line 79"/>
                <p:cNvSpPr>
                  <a:spLocks noChangeShapeType="1"/>
                </p:cNvSpPr>
                <p:nvPr/>
              </p:nvSpPr>
              <p:spPr bwMode="auto">
                <a:xfrm rot="-5400000">
                  <a:off x="1143" y="723"/>
                  <a:ext cx="200" cy="20"/>
                </a:xfrm>
                <a:prstGeom prst="line">
                  <a:avLst/>
                </a:prstGeom>
                <a:noFill/>
                <a:ln w="19050">
                  <a:solidFill>
                    <a:srgbClr val="000000"/>
                  </a:solidFill>
                  <a:prstDash val="sysDot"/>
                  <a:round/>
                  <a:headEnd/>
                  <a:tailEnd/>
                </a:ln>
              </p:spPr>
              <p:txBody>
                <a:bodyPr/>
                <a:lstStyle/>
                <a:p>
                  <a:endParaRPr lang="en-CA"/>
                </a:p>
              </p:txBody>
            </p:sp>
            <p:sp>
              <p:nvSpPr>
                <p:cNvPr id="43" name="Freeform 80"/>
                <p:cNvSpPr>
                  <a:spLocks/>
                </p:cNvSpPr>
                <p:nvPr/>
              </p:nvSpPr>
              <p:spPr bwMode="auto">
                <a:xfrm rot="-5400000">
                  <a:off x="1036" y="349"/>
                  <a:ext cx="376" cy="209"/>
                </a:xfrm>
                <a:custGeom>
                  <a:avLst/>
                  <a:gdLst>
                    <a:gd name="T0" fmla="*/ 3 w 443"/>
                    <a:gd name="T1" fmla="*/ 25 h 224"/>
                    <a:gd name="T2" fmla="*/ 47 w 443"/>
                    <a:gd name="T3" fmla="*/ 10 h 224"/>
                    <a:gd name="T4" fmla="*/ 69 w 443"/>
                    <a:gd name="T5" fmla="*/ 22 h 224"/>
                    <a:gd name="T6" fmla="*/ 64 w 443"/>
                    <a:gd name="T7" fmla="*/ 48 h 224"/>
                    <a:gd name="T8" fmla="*/ 59 w 443"/>
                    <a:gd name="T9" fmla="*/ 35 h 224"/>
                    <a:gd name="T10" fmla="*/ 65 w 443"/>
                    <a:gd name="T11" fmla="*/ 31 h 224"/>
                    <a:gd name="T12" fmla="*/ 74 w 443"/>
                    <a:gd name="T13" fmla="*/ 55 h 224"/>
                    <a:gd name="T14" fmla="*/ 64 w 443"/>
                    <a:gd name="T15" fmla="*/ 85 h 224"/>
                    <a:gd name="T16" fmla="*/ 66 w 443"/>
                    <a:gd name="T17" fmla="*/ 63 h 224"/>
                    <a:gd name="T18" fmla="*/ 67 w 443"/>
                    <a:gd name="T19" fmla="*/ 101 h 224"/>
                    <a:gd name="T20" fmla="*/ 63 w 443"/>
                    <a:gd name="T21" fmla="*/ 105 h 224"/>
                    <a:gd name="T22" fmla="*/ 53 w 443"/>
                    <a:gd name="T23" fmla="*/ 97 h 224"/>
                    <a:gd name="T24" fmla="*/ 0 w 443"/>
                    <a:gd name="T25" fmla="*/ 69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3"/>
                    <a:gd name="T40" fmla="*/ 0 h 224"/>
                    <a:gd name="T41" fmla="*/ 443 w 443"/>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3" h="224">
                      <a:moveTo>
                        <a:pt x="11" y="53"/>
                      </a:moveTo>
                      <a:cubicBezTo>
                        <a:pt x="101" y="25"/>
                        <a:pt x="194" y="28"/>
                        <a:pt x="288" y="21"/>
                      </a:cubicBezTo>
                      <a:cubicBezTo>
                        <a:pt x="411" y="33"/>
                        <a:pt x="383" y="0"/>
                        <a:pt x="416" y="48"/>
                      </a:cubicBezTo>
                      <a:cubicBezTo>
                        <a:pt x="424" y="74"/>
                        <a:pt x="415" y="93"/>
                        <a:pt x="389" y="101"/>
                      </a:cubicBezTo>
                      <a:cubicBezTo>
                        <a:pt x="388" y="101"/>
                        <a:pt x="356" y="82"/>
                        <a:pt x="363" y="74"/>
                      </a:cubicBezTo>
                      <a:cubicBezTo>
                        <a:pt x="370" y="65"/>
                        <a:pt x="395" y="64"/>
                        <a:pt x="395" y="64"/>
                      </a:cubicBezTo>
                      <a:cubicBezTo>
                        <a:pt x="429" y="72"/>
                        <a:pt x="432" y="87"/>
                        <a:pt x="443" y="117"/>
                      </a:cubicBezTo>
                      <a:cubicBezTo>
                        <a:pt x="436" y="163"/>
                        <a:pt x="430" y="168"/>
                        <a:pt x="389" y="181"/>
                      </a:cubicBezTo>
                      <a:cubicBezTo>
                        <a:pt x="376" y="160"/>
                        <a:pt x="373" y="142"/>
                        <a:pt x="400" y="133"/>
                      </a:cubicBezTo>
                      <a:cubicBezTo>
                        <a:pt x="431" y="143"/>
                        <a:pt x="434" y="201"/>
                        <a:pt x="405" y="218"/>
                      </a:cubicBezTo>
                      <a:cubicBezTo>
                        <a:pt x="397" y="223"/>
                        <a:pt x="388" y="222"/>
                        <a:pt x="379" y="224"/>
                      </a:cubicBezTo>
                      <a:cubicBezTo>
                        <a:pt x="359" y="219"/>
                        <a:pt x="339" y="214"/>
                        <a:pt x="320" y="208"/>
                      </a:cubicBezTo>
                      <a:cubicBezTo>
                        <a:pt x="225" y="143"/>
                        <a:pt x="115" y="149"/>
                        <a:pt x="0" y="149"/>
                      </a:cubicBezTo>
                    </a:path>
                  </a:pathLst>
                </a:custGeom>
                <a:noFill/>
                <a:ln w="19050">
                  <a:solidFill>
                    <a:srgbClr val="000000"/>
                  </a:solidFill>
                  <a:round/>
                  <a:headEnd/>
                  <a:tailEnd/>
                </a:ln>
              </p:spPr>
              <p:txBody>
                <a:bodyPr/>
                <a:lstStyle/>
                <a:p>
                  <a:endParaRPr lang="en-CA"/>
                </a:p>
              </p:txBody>
            </p:sp>
          </p:grpSp>
          <p:grpSp>
            <p:nvGrpSpPr>
              <p:cNvPr id="16" name="Group 81"/>
              <p:cNvGrpSpPr>
                <a:grpSpLocks/>
              </p:cNvGrpSpPr>
              <p:nvPr/>
            </p:nvGrpSpPr>
            <p:grpSpPr bwMode="auto">
              <a:xfrm>
                <a:off x="1203" y="2412"/>
                <a:ext cx="230" cy="409"/>
                <a:chOff x="1016" y="113"/>
                <a:chExt cx="422" cy="750"/>
              </a:xfrm>
            </p:grpSpPr>
            <p:sp>
              <p:nvSpPr>
                <p:cNvPr id="32" name="Oval 82"/>
                <p:cNvSpPr>
                  <a:spLocks noChangeArrowheads="1"/>
                </p:cNvSpPr>
                <p:nvPr/>
              </p:nvSpPr>
              <p:spPr bwMode="auto">
                <a:xfrm rot="-5400000">
                  <a:off x="952" y="177"/>
                  <a:ext cx="550" cy="422"/>
                </a:xfrm>
                <a:prstGeom prst="ellipse">
                  <a:avLst/>
                </a:prstGeom>
                <a:solidFill>
                  <a:srgbClr val="FFFF00"/>
                </a:solidFill>
                <a:ln w="19050">
                  <a:solidFill>
                    <a:srgbClr val="000000"/>
                  </a:solidFill>
                  <a:round/>
                  <a:headEnd/>
                  <a:tailEnd/>
                </a:ln>
              </p:spPr>
              <p:txBody>
                <a:bodyPr wrap="none" anchor="ctr"/>
                <a:lstStyle/>
                <a:p>
                  <a:endParaRPr lang="en-CA"/>
                </a:p>
              </p:txBody>
            </p:sp>
            <p:sp>
              <p:nvSpPr>
                <p:cNvPr id="33" name="Rectangle 83"/>
                <p:cNvSpPr>
                  <a:spLocks noChangeArrowheads="1"/>
                </p:cNvSpPr>
                <p:nvPr/>
              </p:nvSpPr>
              <p:spPr bwMode="auto">
                <a:xfrm rot="-5400000">
                  <a:off x="1192" y="796"/>
                  <a:ext cx="48" cy="85"/>
                </a:xfrm>
                <a:prstGeom prst="rect">
                  <a:avLst/>
                </a:prstGeom>
                <a:solidFill>
                  <a:schemeClr val="tx1"/>
                </a:solidFill>
                <a:ln w="19050">
                  <a:solidFill>
                    <a:srgbClr val="000000"/>
                  </a:solidFill>
                  <a:miter lim="800000"/>
                  <a:headEnd/>
                  <a:tailEnd/>
                </a:ln>
              </p:spPr>
              <p:txBody>
                <a:bodyPr wrap="none" anchor="ctr"/>
                <a:lstStyle/>
                <a:p>
                  <a:endParaRPr lang="en-CA"/>
                </a:p>
              </p:txBody>
            </p:sp>
            <p:sp>
              <p:nvSpPr>
                <p:cNvPr id="34" name="Rectangle 84"/>
                <p:cNvSpPr>
                  <a:spLocks noChangeArrowheads="1"/>
                </p:cNvSpPr>
                <p:nvPr/>
              </p:nvSpPr>
              <p:spPr bwMode="auto">
                <a:xfrm rot="-5400000">
                  <a:off x="1121" y="631"/>
                  <a:ext cx="205" cy="209"/>
                </a:xfrm>
                <a:prstGeom prst="rect">
                  <a:avLst/>
                </a:prstGeom>
                <a:solidFill>
                  <a:srgbClr val="CC9900"/>
                </a:solidFill>
                <a:ln w="19050">
                  <a:solidFill>
                    <a:srgbClr val="000000"/>
                  </a:solidFill>
                  <a:miter lim="800000"/>
                  <a:headEnd/>
                  <a:tailEnd/>
                </a:ln>
              </p:spPr>
              <p:txBody>
                <a:bodyPr wrap="none" anchor="ctr"/>
                <a:lstStyle/>
                <a:p>
                  <a:endParaRPr lang="en-CA"/>
                </a:p>
              </p:txBody>
            </p:sp>
            <p:sp>
              <p:nvSpPr>
                <p:cNvPr id="35" name="Freeform 85"/>
                <p:cNvSpPr>
                  <a:spLocks/>
                </p:cNvSpPr>
                <p:nvPr/>
              </p:nvSpPr>
              <p:spPr bwMode="auto">
                <a:xfrm rot="-5400000">
                  <a:off x="1123" y="625"/>
                  <a:ext cx="59" cy="59"/>
                </a:xfrm>
                <a:custGeom>
                  <a:avLst/>
                  <a:gdLst>
                    <a:gd name="T0" fmla="*/ 0 w 69"/>
                    <a:gd name="T1" fmla="*/ 0 h 62"/>
                    <a:gd name="T2" fmla="*/ 3 w 69"/>
                    <a:gd name="T3" fmla="*/ 30 h 62"/>
                    <a:gd name="T4" fmla="*/ 13 w 69"/>
                    <a:gd name="T5" fmla="*/ 30 h 62"/>
                    <a:gd name="T6" fmla="*/ 0 60000 65536"/>
                    <a:gd name="T7" fmla="*/ 0 60000 65536"/>
                    <a:gd name="T8" fmla="*/ 0 60000 65536"/>
                    <a:gd name="T9" fmla="*/ 0 w 69"/>
                    <a:gd name="T10" fmla="*/ 0 h 62"/>
                    <a:gd name="T11" fmla="*/ 69 w 69"/>
                    <a:gd name="T12" fmla="*/ 62 h 62"/>
                  </a:gdLst>
                  <a:ahLst/>
                  <a:cxnLst>
                    <a:cxn ang="T6">
                      <a:pos x="T0" y="T1"/>
                    </a:cxn>
                    <a:cxn ang="T7">
                      <a:pos x="T2" y="T3"/>
                    </a:cxn>
                    <a:cxn ang="T8">
                      <a:pos x="T4" y="T5"/>
                    </a:cxn>
                  </a:cxnLst>
                  <a:rect l="T9" t="T10" r="T11" b="T12"/>
                  <a:pathLst>
                    <a:path w="69" h="62">
                      <a:moveTo>
                        <a:pt x="0" y="0"/>
                      </a:moveTo>
                      <a:cubicBezTo>
                        <a:pt x="2" y="22"/>
                        <a:pt x="4" y="44"/>
                        <a:pt x="16" y="53"/>
                      </a:cubicBezTo>
                      <a:cubicBezTo>
                        <a:pt x="28" y="62"/>
                        <a:pt x="60" y="53"/>
                        <a:pt x="69" y="53"/>
                      </a:cubicBezTo>
                    </a:path>
                  </a:pathLst>
                </a:custGeom>
                <a:noFill/>
                <a:ln w="19050">
                  <a:solidFill>
                    <a:srgbClr val="000000"/>
                  </a:solidFill>
                  <a:prstDash val="sysDot"/>
                  <a:round/>
                  <a:headEnd/>
                  <a:tailEnd/>
                </a:ln>
              </p:spPr>
              <p:txBody>
                <a:bodyPr/>
                <a:lstStyle/>
                <a:p>
                  <a:endParaRPr lang="en-CA"/>
                </a:p>
              </p:txBody>
            </p:sp>
            <p:sp>
              <p:nvSpPr>
                <p:cNvPr id="36" name="Line 86"/>
                <p:cNvSpPr>
                  <a:spLocks noChangeShapeType="1"/>
                </p:cNvSpPr>
                <p:nvPr/>
              </p:nvSpPr>
              <p:spPr bwMode="auto">
                <a:xfrm rot="-5400000">
                  <a:off x="1143" y="723"/>
                  <a:ext cx="200" cy="20"/>
                </a:xfrm>
                <a:prstGeom prst="line">
                  <a:avLst/>
                </a:prstGeom>
                <a:noFill/>
                <a:ln w="19050">
                  <a:solidFill>
                    <a:srgbClr val="000000"/>
                  </a:solidFill>
                  <a:prstDash val="sysDot"/>
                  <a:round/>
                  <a:headEnd/>
                  <a:tailEnd/>
                </a:ln>
              </p:spPr>
              <p:txBody>
                <a:bodyPr/>
                <a:lstStyle/>
                <a:p>
                  <a:endParaRPr lang="en-CA"/>
                </a:p>
              </p:txBody>
            </p:sp>
            <p:sp>
              <p:nvSpPr>
                <p:cNvPr id="37" name="Freeform 87"/>
                <p:cNvSpPr>
                  <a:spLocks/>
                </p:cNvSpPr>
                <p:nvPr/>
              </p:nvSpPr>
              <p:spPr bwMode="auto">
                <a:xfrm rot="-5400000">
                  <a:off x="1036" y="349"/>
                  <a:ext cx="376" cy="209"/>
                </a:xfrm>
                <a:custGeom>
                  <a:avLst/>
                  <a:gdLst>
                    <a:gd name="T0" fmla="*/ 3 w 443"/>
                    <a:gd name="T1" fmla="*/ 25 h 224"/>
                    <a:gd name="T2" fmla="*/ 47 w 443"/>
                    <a:gd name="T3" fmla="*/ 10 h 224"/>
                    <a:gd name="T4" fmla="*/ 69 w 443"/>
                    <a:gd name="T5" fmla="*/ 22 h 224"/>
                    <a:gd name="T6" fmla="*/ 64 w 443"/>
                    <a:gd name="T7" fmla="*/ 48 h 224"/>
                    <a:gd name="T8" fmla="*/ 59 w 443"/>
                    <a:gd name="T9" fmla="*/ 35 h 224"/>
                    <a:gd name="T10" fmla="*/ 65 w 443"/>
                    <a:gd name="T11" fmla="*/ 31 h 224"/>
                    <a:gd name="T12" fmla="*/ 74 w 443"/>
                    <a:gd name="T13" fmla="*/ 55 h 224"/>
                    <a:gd name="T14" fmla="*/ 64 w 443"/>
                    <a:gd name="T15" fmla="*/ 85 h 224"/>
                    <a:gd name="T16" fmla="*/ 66 w 443"/>
                    <a:gd name="T17" fmla="*/ 63 h 224"/>
                    <a:gd name="T18" fmla="*/ 67 w 443"/>
                    <a:gd name="T19" fmla="*/ 101 h 224"/>
                    <a:gd name="T20" fmla="*/ 63 w 443"/>
                    <a:gd name="T21" fmla="*/ 105 h 224"/>
                    <a:gd name="T22" fmla="*/ 53 w 443"/>
                    <a:gd name="T23" fmla="*/ 97 h 224"/>
                    <a:gd name="T24" fmla="*/ 0 w 443"/>
                    <a:gd name="T25" fmla="*/ 69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3"/>
                    <a:gd name="T40" fmla="*/ 0 h 224"/>
                    <a:gd name="T41" fmla="*/ 443 w 443"/>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3" h="224">
                      <a:moveTo>
                        <a:pt x="11" y="53"/>
                      </a:moveTo>
                      <a:cubicBezTo>
                        <a:pt x="101" y="25"/>
                        <a:pt x="194" y="28"/>
                        <a:pt x="288" y="21"/>
                      </a:cubicBezTo>
                      <a:cubicBezTo>
                        <a:pt x="411" y="33"/>
                        <a:pt x="383" y="0"/>
                        <a:pt x="416" y="48"/>
                      </a:cubicBezTo>
                      <a:cubicBezTo>
                        <a:pt x="424" y="74"/>
                        <a:pt x="415" y="93"/>
                        <a:pt x="389" y="101"/>
                      </a:cubicBezTo>
                      <a:cubicBezTo>
                        <a:pt x="388" y="101"/>
                        <a:pt x="356" y="82"/>
                        <a:pt x="363" y="74"/>
                      </a:cubicBezTo>
                      <a:cubicBezTo>
                        <a:pt x="370" y="65"/>
                        <a:pt x="395" y="64"/>
                        <a:pt x="395" y="64"/>
                      </a:cubicBezTo>
                      <a:cubicBezTo>
                        <a:pt x="429" y="72"/>
                        <a:pt x="432" y="87"/>
                        <a:pt x="443" y="117"/>
                      </a:cubicBezTo>
                      <a:cubicBezTo>
                        <a:pt x="436" y="163"/>
                        <a:pt x="430" y="168"/>
                        <a:pt x="389" y="181"/>
                      </a:cubicBezTo>
                      <a:cubicBezTo>
                        <a:pt x="376" y="160"/>
                        <a:pt x="373" y="142"/>
                        <a:pt x="400" y="133"/>
                      </a:cubicBezTo>
                      <a:cubicBezTo>
                        <a:pt x="431" y="143"/>
                        <a:pt x="434" y="201"/>
                        <a:pt x="405" y="218"/>
                      </a:cubicBezTo>
                      <a:cubicBezTo>
                        <a:pt x="397" y="223"/>
                        <a:pt x="388" y="222"/>
                        <a:pt x="379" y="224"/>
                      </a:cubicBezTo>
                      <a:cubicBezTo>
                        <a:pt x="359" y="219"/>
                        <a:pt x="339" y="214"/>
                        <a:pt x="320" y="208"/>
                      </a:cubicBezTo>
                      <a:cubicBezTo>
                        <a:pt x="225" y="143"/>
                        <a:pt x="115" y="149"/>
                        <a:pt x="0" y="149"/>
                      </a:cubicBezTo>
                    </a:path>
                  </a:pathLst>
                </a:custGeom>
                <a:noFill/>
                <a:ln w="19050">
                  <a:solidFill>
                    <a:srgbClr val="000000"/>
                  </a:solidFill>
                  <a:round/>
                  <a:headEnd/>
                  <a:tailEnd/>
                </a:ln>
              </p:spPr>
              <p:txBody>
                <a:bodyPr/>
                <a:lstStyle/>
                <a:p>
                  <a:endParaRPr lang="en-CA"/>
                </a:p>
              </p:txBody>
            </p:sp>
          </p:grpSp>
          <p:grpSp>
            <p:nvGrpSpPr>
              <p:cNvPr id="17" name="Group 88"/>
              <p:cNvGrpSpPr>
                <a:grpSpLocks/>
              </p:cNvGrpSpPr>
              <p:nvPr/>
            </p:nvGrpSpPr>
            <p:grpSpPr bwMode="auto">
              <a:xfrm>
                <a:off x="1918" y="2431"/>
                <a:ext cx="230" cy="409"/>
                <a:chOff x="1016" y="113"/>
                <a:chExt cx="422" cy="750"/>
              </a:xfrm>
            </p:grpSpPr>
            <p:sp>
              <p:nvSpPr>
                <p:cNvPr id="26" name="Oval 89"/>
                <p:cNvSpPr>
                  <a:spLocks noChangeArrowheads="1"/>
                </p:cNvSpPr>
                <p:nvPr/>
              </p:nvSpPr>
              <p:spPr bwMode="auto">
                <a:xfrm rot="-5400000">
                  <a:off x="952" y="177"/>
                  <a:ext cx="550" cy="422"/>
                </a:xfrm>
                <a:prstGeom prst="ellipse">
                  <a:avLst/>
                </a:prstGeom>
                <a:solidFill>
                  <a:srgbClr val="FFFF00"/>
                </a:solidFill>
                <a:ln w="19050">
                  <a:solidFill>
                    <a:srgbClr val="000000"/>
                  </a:solidFill>
                  <a:round/>
                  <a:headEnd/>
                  <a:tailEnd/>
                </a:ln>
              </p:spPr>
              <p:txBody>
                <a:bodyPr wrap="none" anchor="ctr"/>
                <a:lstStyle/>
                <a:p>
                  <a:endParaRPr lang="en-CA"/>
                </a:p>
              </p:txBody>
            </p:sp>
            <p:sp>
              <p:nvSpPr>
                <p:cNvPr id="27" name="Rectangle 90"/>
                <p:cNvSpPr>
                  <a:spLocks noChangeArrowheads="1"/>
                </p:cNvSpPr>
                <p:nvPr/>
              </p:nvSpPr>
              <p:spPr bwMode="auto">
                <a:xfrm rot="-5400000">
                  <a:off x="1192" y="796"/>
                  <a:ext cx="48" cy="85"/>
                </a:xfrm>
                <a:prstGeom prst="rect">
                  <a:avLst/>
                </a:prstGeom>
                <a:solidFill>
                  <a:schemeClr val="tx1"/>
                </a:solidFill>
                <a:ln w="19050">
                  <a:solidFill>
                    <a:srgbClr val="000000"/>
                  </a:solidFill>
                  <a:miter lim="800000"/>
                  <a:headEnd/>
                  <a:tailEnd/>
                </a:ln>
              </p:spPr>
              <p:txBody>
                <a:bodyPr wrap="none" anchor="ctr"/>
                <a:lstStyle/>
                <a:p>
                  <a:endParaRPr lang="en-CA"/>
                </a:p>
              </p:txBody>
            </p:sp>
            <p:sp>
              <p:nvSpPr>
                <p:cNvPr id="28" name="Rectangle 91"/>
                <p:cNvSpPr>
                  <a:spLocks noChangeArrowheads="1"/>
                </p:cNvSpPr>
                <p:nvPr/>
              </p:nvSpPr>
              <p:spPr bwMode="auto">
                <a:xfrm rot="-5400000">
                  <a:off x="1121" y="631"/>
                  <a:ext cx="205" cy="209"/>
                </a:xfrm>
                <a:prstGeom prst="rect">
                  <a:avLst/>
                </a:prstGeom>
                <a:solidFill>
                  <a:srgbClr val="CC9900"/>
                </a:solidFill>
                <a:ln w="19050">
                  <a:solidFill>
                    <a:srgbClr val="000000"/>
                  </a:solidFill>
                  <a:miter lim="800000"/>
                  <a:headEnd/>
                  <a:tailEnd/>
                </a:ln>
              </p:spPr>
              <p:txBody>
                <a:bodyPr wrap="none" anchor="ctr"/>
                <a:lstStyle/>
                <a:p>
                  <a:endParaRPr lang="en-CA"/>
                </a:p>
              </p:txBody>
            </p:sp>
            <p:sp>
              <p:nvSpPr>
                <p:cNvPr id="29" name="Freeform 92"/>
                <p:cNvSpPr>
                  <a:spLocks/>
                </p:cNvSpPr>
                <p:nvPr/>
              </p:nvSpPr>
              <p:spPr bwMode="auto">
                <a:xfrm rot="-5400000">
                  <a:off x="1123" y="625"/>
                  <a:ext cx="59" cy="59"/>
                </a:xfrm>
                <a:custGeom>
                  <a:avLst/>
                  <a:gdLst>
                    <a:gd name="T0" fmla="*/ 0 w 69"/>
                    <a:gd name="T1" fmla="*/ 0 h 62"/>
                    <a:gd name="T2" fmla="*/ 3 w 69"/>
                    <a:gd name="T3" fmla="*/ 30 h 62"/>
                    <a:gd name="T4" fmla="*/ 13 w 69"/>
                    <a:gd name="T5" fmla="*/ 30 h 62"/>
                    <a:gd name="T6" fmla="*/ 0 60000 65536"/>
                    <a:gd name="T7" fmla="*/ 0 60000 65536"/>
                    <a:gd name="T8" fmla="*/ 0 60000 65536"/>
                    <a:gd name="T9" fmla="*/ 0 w 69"/>
                    <a:gd name="T10" fmla="*/ 0 h 62"/>
                    <a:gd name="T11" fmla="*/ 69 w 69"/>
                    <a:gd name="T12" fmla="*/ 62 h 62"/>
                  </a:gdLst>
                  <a:ahLst/>
                  <a:cxnLst>
                    <a:cxn ang="T6">
                      <a:pos x="T0" y="T1"/>
                    </a:cxn>
                    <a:cxn ang="T7">
                      <a:pos x="T2" y="T3"/>
                    </a:cxn>
                    <a:cxn ang="T8">
                      <a:pos x="T4" y="T5"/>
                    </a:cxn>
                  </a:cxnLst>
                  <a:rect l="T9" t="T10" r="T11" b="T12"/>
                  <a:pathLst>
                    <a:path w="69" h="62">
                      <a:moveTo>
                        <a:pt x="0" y="0"/>
                      </a:moveTo>
                      <a:cubicBezTo>
                        <a:pt x="2" y="22"/>
                        <a:pt x="4" y="44"/>
                        <a:pt x="16" y="53"/>
                      </a:cubicBezTo>
                      <a:cubicBezTo>
                        <a:pt x="28" y="62"/>
                        <a:pt x="60" y="53"/>
                        <a:pt x="69" y="53"/>
                      </a:cubicBezTo>
                    </a:path>
                  </a:pathLst>
                </a:custGeom>
                <a:noFill/>
                <a:ln w="19050">
                  <a:solidFill>
                    <a:srgbClr val="000000"/>
                  </a:solidFill>
                  <a:prstDash val="sysDot"/>
                  <a:round/>
                  <a:headEnd/>
                  <a:tailEnd/>
                </a:ln>
              </p:spPr>
              <p:txBody>
                <a:bodyPr/>
                <a:lstStyle/>
                <a:p>
                  <a:endParaRPr lang="en-CA"/>
                </a:p>
              </p:txBody>
            </p:sp>
            <p:sp>
              <p:nvSpPr>
                <p:cNvPr id="30" name="Line 93"/>
                <p:cNvSpPr>
                  <a:spLocks noChangeShapeType="1"/>
                </p:cNvSpPr>
                <p:nvPr/>
              </p:nvSpPr>
              <p:spPr bwMode="auto">
                <a:xfrm rot="-5400000">
                  <a:off x="1143" y="723"/>
                  <a:ext cx="200" cy="20"/>
                </a:xfrm>
                <a:prstGeom prst="line">
                  <a:avLst/>
                </a:prstGeom>
                <a:noFill/>
                <a:ln w="19050">
                  <a:solidFill>
                    <a:srgbClr val="000000"/>
                  </a:solidFill>
                  <a:prstDash val="sysDot"/>
                  <a:round/>
                  <a:headEnd/>
                  <a:tailEnd/>
                </a:ln>
              </p:spPr>
              <p:txBody>
                <a:bodyPr/>
                <a:lstStyle/>
                <a:p>
                  <a:endParaRPr lang="en-CA"/>
                </a:p>
              </p:txBody>
            </p:sp>
            <p:sp>
              <p:nvSpPr>
                <p:cNvPr id="31" name="Freeform 94"/>
                <p:cNvSpPr>
                  <a:spLocks/>
                </p:cNvSpPr>
                <p:nvPr/>
              </p:nvSpPr>
              <p:spPr bwMode="auto">
                <a:xfrm rot="-5400000">
                  <a:off x="1036" y="349"/>
                  <a:ext cx="376" cy="209"/>
                </a:xfrm>
                <a:custGeom>
                  <a:avLst/>
                  <a:gdLst>
                    <a:gd name="T0" fmla="*/ 3 w 443"/>
                    <a:gd name="T1" fmla="*/ 25 h 224"/>
                    <a:gd name="T2" fmla="*/ 47 w 443"/>
                    <a:gd name="T3" fmla="*/ 10 h 224"/>
                    <a:gd name="T4" fmla="*/ 69 w 443"/>
                    <a:gd name="T5" fmla="*/ 22 h 224"/>
                    <a:gd name="T6" fmla="*/ 64 w 443"/>
                    <a:gd name="T7" fmla="*/ 48 h 224"/>
                    <a:gd name="T8" fmla="*/ 59 w 443"/>
                    <a:gd name="T9" fmla="*/ 35 h 224"/>
                    <a:gd name="T10" fmla="*/ 65 w 443"/>
                    <a:gd name="T11" fmla="*/ 31 h 224"/>
                    <a:gd name="T12" fmla="*/ 74 w 443"/>
                    <a:gd name="T13" fmla="*/ 55 h 224"/>
                    <a:gd name="T14" fmla="*/ 64 w 443"/>
                    <a:gd name="T15" fmla="*/ 85 h 224"/>
                    <a:gd name="T16" fmla="*/ 66 w 443"/>
                    <a:gd name="T17" fmla="*/ 63 h 224"/>
                    <a:gd name="T18" fmla="*/ 67 w 443"/>
                    <a:gd name="T19" fmla="*/ 101 h 224"/>
                    <a:gd name="T20" fmla="*/ 63 w 443"/>
                    <a:gd name="T21" fmla="*/ 105 h 224"/>
                    <a:gd name="T22" fmla="*/ 53 w 443"/>
                    <a:gd name="T23" fmla="*/ 97 h 224"/>
                    <a:gd name="T24" fmla="*/ 0 w 443"/>
                    <a:gd name="T25" fmla="*/ 69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3"/>
                    <a:gd name="T40" fmla="*/ 0 h 224"/>
                    <a:gd name="T41" fmla="*/ 443 w 443"/>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3" h="224">
                      <a:moveTo>
                        <a:pt x="11" y="53"/>
                      </a:moveTo>
                      <a:cubicBezTo>
                        <a:pt x="101" y="25"/>
                        <a:pt x="194" y="28"/>
                        <a:pt x="288" y="21"/>
                      </a:cubicBezTo>
                      <a:cubicBezTo>
                        <a:pt x="411" y="33"/>
                        <a:pt x="383" y="0"/>
                        <a:pt x="416" y="48"/>
                      </a:cubicBezTo>
                      <a:cubicBezTo>
                        <a:pt x="424" y="74"/>
                        <a:pt x="415" y="93"/>
                        <a:pt x="389" y="101"/>
                      </a:cubicBezTo>
                      <a:cubicBezTo>
                        <a:pt x="388" y="101"/>
                        <a:pt x="356" y="82"/>
                        <a:pt x="363" y="74"/>
                      </a:cubicBezTo>
                      <a:cubicBezTo>
                        <a:pt x="370" y="65"/>
                        <a:pt x="395" y="64"/>
                        <a:pt x="395" y="64"/>
                      </a:cubicBezTo>
                      <a:cubicBezTo>
                        <a:pt x="429" y="72"/>
                        <a:pt x="432" y="87"/>
                        <a:pt x="443" y="117"/>
                      </a:cubicBezTo>
                      <a:cubicBezTo>
                        <a:pt x="436" y="163"/>
                        <a:pt x="430" y="168"/>
                        <a:pt x="389" y="181"/>
                      </a:cubicBezTo>
                      <a:cubicBezTo>
                        <a:pt x="376" y="160"/>
                        <a:pt x="373" y="142"/>
                        <a:pt x="400" y="133"/>
                      </a:cubicBezTo>
                      <a:cubicBezTo>
                        <a:pt x="431" y="143"/>
                        <a:pt x="434" y="201"/>
                        <a:pt x="405" y="218"/>
                      </a:cubicBezTo>
                      <a:cubicBezTo>
                        <a:pt x="397" y="223"/>
                        <a:pt x="388" y="222"/>
                        <a:pt x="379" y="224"/>
                      </a:cubicBezTo>
                      <a:cubicBezTo>
                        <a:pt x="359" y="219"/>
                        <a:pt x="339" y="214"/>
                        <a:pt x="320" y="208"/>
                      </a:cubicBezTo>
                      <a:cubicBezTo>
                        <a:pt x="225" y="143"/>
                        <a:pt x="115" y="149"/>
                        <a:pt x="0" y="149"/>
                      </a:cubicBezTo>
                    </a:path>
                  </a:pathLst>
                </a:custGeom>
                <a:noFill/>
                <a:ln w="19050">
                  <a:solidFill>
                    <a:srgbClr val="000000"/>
                  </a:solidFill>
                  <a:round/>
                  <a:headEnd/>
                  <a:tailEnd/>
                </a:ln>
              </p:spPr>
              <p:txBody>
                <a:bodyPr/>
                <a:lstStyle/>
                <a:p>
                  <a:endParaRPr lang="en-CA"/>
                </a:p>
              </p:txBody>
            </p:sp>
          </p:grpSp>
          <p:sp>
            <p:nvSpPr>
              <p:cNvPr id="18" name="Freeform 95"/>
              <p:cNvSpPr>
                <a:spLocks/>
              </p:cNvSpPr>
              <p:nvPr/>
            </p:nvSpPr>
            <p:spPr bwMode="auto">
              <a:xfrm>
                <a:off x="755" y="2826"/>
                <a:ext cx="151" cy="998"/>
              </a:xfrm>
              <a:custGeom>
                <a:avLst/>
                <a:gdLst>
                  <a:gd name="T0" fmla="*/ 145 w 151"/>
                  <a:gd name="T1" fmla="*/ 948 h 998"/>
                  <a:gd name="T2" fmla="*/ 37 w 151"/>
                  <a:gd name="T3" fmla="*/ 948 h 998"/>
                  <a:gd name="T4" fmla="*/ 19 w 151"/>
                  <a:gd name="T5" fmla="*/ 840 h 998"/>
                  <a:gd name="T6" fmla="*/ 151 w 151"/>
                  <a:gd name="T7" fmla="*/ 0 h 998"/>
                  <a:gd name="T8" fmla="*/ 0 60000 65536"/>
                  <a:gd name="T9" fmla="*/ 0 60000 65536"/>
                  <a:gd name="T10" fmla="*/ 0 60000 65536"/>
                  <a:gd name="T11" fmla="*/ 0 60000 65536"/>
                  <a:gd name="T12" fmla="*/ 0 w 151"/>
                  <a:gd name="T13" fmla="*/ 0 h 998"/>
                  <a:gd name="T14" fmla="*/ 151 w 151"/>
                  <a:gd name="T15" fmla="*/ 998 h 998"/>
                </a:gdLst>
                <a:ahLst/>
                <a:cxnLst>
                  <a:cxn ang="T8">
                    <a:pos x="T0" y="T1"/>
                  </a:cxn>
                  <a:cxn ang="T9">
                    <a:pos x="T2" y="T3"/>
                  </a:cxn>
                  <a:cxn ang="T10">
                    <a:pos x="T4" y="T5"/>
                  </a:cxn>
                  <a:cxn ang="T11">
                    <a:pos x="T6" y="T7"/>
                  </a:cxn>
                </a:cxnLst>
                <a:rect l="T12" t="T13" r="T14" b="T15"/>
                <a:pathLst>
                  <a:path w="151" h="998">
                    <a:moveTo>
                      <a:pt x="145" y="948"/>
                    </a:moveTo>
                    <a:cubicBezTo>
                      <a:pt x="101" y="957"/>
                      <a:pt x="58" y="966"/>
                      <a:pt x="37" y="948"/>
                    </a:cubicBezTo>
                    <a:cubicBezTo>
                      <a:pt x="16" y="930"/>
                      <a:pt x="0" y="998"/>
                      <a:pt x="19" y="840"/>
                    </a:cubicBezTo>
                    <a:cubicBezTo>
                      <a:pt x="38" y="682"/>
                      <a:pt x="129" y="140"/>
                      <a:pt x="151" y="0"/>
                    </a:cubicBezTo>
                  </a:path>
                </a:pathLst>
              </a:custGeom>
              <a:noFill/>
              <a:ln w="9525">
                <a:solidFill>
                  <a:srgbClr val="000000"/>
                </a:solidFill>
                <a:round/>
                <a:headEnd/>
                <a:tailEnd/>
              </a:ln>
            </p:spPr>
            <p:txBody>
              <a:bodyPr/>
              <a:lstStyle/>
              <a:p>
                <a:endParaRPr lang="en-CA"/>
              </a:p>
            </p:txBody>
          </p:sp>
          <p:sp>
            <p:nvSpPr>
              <p:cNvPr id="19" name="Freeform 96"/>
              <p:cNvSpPr>
                <a:spLocks/>
              </p:cNvSpPr>
              <p:nvPr/>
            </p:nvSpPr>
            <p:spPr bwMode="auto">
              <a:xfrm>
                <a:off x="960" y="2730"/>
                <a:ext cx="348" cy="172"/>
              </a:xfrm>
              <a:custGeom>
                <a:avLst/>
                <a:gdLst>
                  <a:gd name="T0" fmla="*/ 0 w 348"/>
                  <a:gd name="T1" fmla="*/ 18 h 172"/>
                  <a:gd name="T2" fmla="*/ 96 w 348"/>
                  <a:gd name="T3" fmla="*/ 24 h 172"/>
                  <a:gd name="T4" fmla="*/ 264 w 348"/>
                  <a:gd name="T5" fmla="*/ 162 h 172"/>
                  <a:gd name="T6" fmla="*/ 348 w 348"/>
                  <a:gd name="T7" fmla="*/ 84 h 172"/>
                  <a:gd name="T8" fmla="*/ 0 60000 65536"/>
                  <a:gd name="T9" fmla="*/ 0 60000 65536"/>
                  <a:gd name="T10" fmla="*/ 0 60000 65536"/>
                  <a:gd name="T11" fmla="*/ 0 60000 65536"/>
                  <a:gd name="T12" fmla="*/ 0 w 348"/>
                  <a:gd name="T13" fmla="*/ 0 h 172"/>
                  <a:gd name="T14" fmla="*/ 348 w 348"/>
                  <a:gd name="T15" fmla="*/ 172 h 172"/>
                </a:gdLst>
                <a:ahLst/>
                <a:cxnLst>
                  <a:cxn ang="T8">
                    <a:pos x="T0" y="T1"/>
                  </a:cxn>
                  <a:cxn ang="T9">
                    <a:pos x="T2" y="T3"/>
                  </a:cxn>
                  <a:cxn ang="T10">
                    <a:pos x="T4" y="T5"/>
                  </a:cxn>
                  <a:cxn ang="T11">
                    <a:pos x="T6" y="T7"/>
                  </a:cxn>
                </a:cxnLst>
                <a:rect l="T12" t="T13" r="T14" b="T15"/>
                <a:pathLst>
                  <a:path w="348" h="172">
                    <a:moveTo>
                      <a:pt x="0" y="18"/>
                    </a:moveTo>
                    <a:cubicBezTo>
                      <a:pt x="26" y="9"/>
                      <a:pt x="52" y="0"/>
                      <a:pt x="96" y="24"/>
                    </a:cubicBezTo>
                    <a:cubicBezTo>
                      <a:pt x="140" y="48"/>
                      <a:pt x="222" y="152"/>
                      <a:pt x="264" y="162"/>
                    </a:cubicBezTo>
                    <a:cubicBezTo>
                      <a:pt x="306" y="172"/>
                      <a:pt x="334" y="97"/>
                      <a:pt x="348" y="84"/>
                    </a:cubicBezTo>
                  </a:path>
                </a:pathLst>
              </a:custGeom>
              <a:noFill/>
              <a:ln w="9525">
                <a:solidFill>
                  <a:srgbClr val="000000"/>
                </a:solidFill>
                <a:round/>
                <a:headEnd/>
                <a:tailEnd/>
              </a:ln>
            </p:spPr>
            <p:txBody>
              <a:bodyPr/>
              <a:lstStyle/>
              <a:p>
                <a:endParaRPr lang="en-CA"/>
              </a:p>
            </p:txBody>
          </p:sp>
          <p:sp>
            <p:nvSpPr>
              <p:cNvPr id="20" name="Freeform 97"/>
              <p:cNvSpPr>
                <a:spLocks/>
              </p:cNvSpPr>
              <p:nvPr/>
            </p:nvSpPr>
            <p:spPr bwMode="auto">
              <a:xfrm>
                <a:off x="1368" y="2748"/>
                <a:ext cx="606" cy="12"/>
              </a:xfrm>
              <a:custGeom>
                <a:avLst/>
                <a:gdLst>
                  <a:gd name="T0" fmla="*/ 0 w 606"/>
                  <a:gd name="T1" fmla="*/ 0 h 12"/>
                  <a:gd name="T2" fmla="*/ 606 w 606"/>
                  <a:gd name="T3" fmla="*/ 12 h 12"/>
                  <a:gd name="T4" fmla="*/ 0 60000 65536"/>
                  <a:gd name="T5" fmla="*/ 0 60000 65536"/>
                  <a:gd name="T6" fmla="*/ 0 w 606"/>
                  <a:gd name="T7" fmla="*/ 0 h 12"/>
                  <a:gd name="T8" fmla="*/ 606 w 606"/>
                  <a:gd name="T9" fmla="*/ 12 h 12"/>
                </a:gdLst>
                <a:ahLst/>
                <a:cxnLst>
                  <a:cxn ang="T4">
                    <a:pos x="T0" y="T1"/>
                  </a:cxn>
                  <a:cxn ang="T5">
                    <a:pos x="T2" y="T3"/>
                  </a:cxn>
                </a:cxnLst>
                <a:rect l="T6" t="T7" r="T8" b="T9"/>
                <a:pathLst>
                  <a:path w="606" h="12">
                    <a:moveTo>
                      <a:pt x="0" y="0"/>
                    </a:moveTo>
                    <a:cubicBezTo>
                      <a:pt x="252" y="5"/>
                      <a:pt x="505" y="10"/>
                      <a:pt x="606" y="12"/>
                    </a:cubicBezTo>
                  </a:path>
                </a:pathLst>
              </a:custGeom>
              <a:noFill/>
              <a:ln w="9525">
                <a:solidFill>
                  <a:srgbClr val="000000"/>
                </a:solidFill>
                <a:round/>
                <a:headEnd/>
                <a:tailEnd/>
              </a:ln>
            </p:spPr>
            <p:txBody>
              <a:bodyPr/>
              <a:lstStyle/>
              <a:p>
                <a:endParaRPr lang="en-CA"/>
              </a:p>
            </p:txBody>
          </p:sp>
          <p:sp>
            <p:nvSpPr>
              <p:cNvPr id="21" name="Freeform 98"/>
              <p:cNvSpPr>
                <a:spLocks/>
              </p:cNvSpPr>
              <p:nvPr/>
            </p:nvSpPr>
            <p:spPr bwMode="auto">
              <a:xfrm>
                <a:off x="1356" y="2832"/>
                <a:ext cx="785" cy="1016"/>
              </a:xfrm>
              <a:custGeom>
                <a:avLst/>
                <a:gdLst>
                  <a:gd name="T0" fmla="*/ 678 w 785"/>
                  <a:gd name="T1" fmla="*/ 0 h 1016"/>
                  <a:gd name="T2" fmla="*/ 672 w 785"/>
                  <a:gd name="T3" fmla="*/ 858 h 1016"/>
                  <a:gd name="T4" fmla="*/ 0 w 785"/>
                  <a:gd name="T5" fmla="*/ 948 h 1016"/>
                  <a:gd name="T6" fmla="*/ 0 60000 65536"/>
                  <a:gd name="T7" fmla="*/ 0 60000 65536"/>
                  <a:gd name="T8" fmla="*/ 0 60000 65536"/>
                  <a:gd name="T9" fmla="*/ 0 w 785"/>
                  <a:gd name="T10" fmla="*/ 0 h 1016"/>
                  <a:gd name="T11" fmla="*/ 785 w 785"/>
                  <a:gd name="T12" fmla="*/ 1016 h 1016"/>
                </a:gdLst>
                <a:ahLst/>
                <a:cxnLst>
                  <a:cxn ang="T6">
                    <a:pos x="T0" y="T1"/>
                  </a:cxn>
                  <a:cxn ang="T7">
                    <a:pos x="T2" y="T3"/>
                  </a:cxn>
                  <a:cxn ang="T8">
                    <a:pos x="T4" y="T5"/>
                  </a:cxn>
                </a:cxnLst>
                <a:rect l="T9" t="T10" r="T11" b="T12"/>
                <a:pathLst>
                  <a:path w="785" h="1016">
                    <a:moveTo>
                      <a:pt x="678" y="0"/>
                    </a:moveTo>
                    <a:cubicBezTo>
                      <a:pt x="731" y="350"/>
                      <a:pt x="785" y="700"/>
                      <a:pt x="672" y="858"/>
                    </a:cubicBezTo>
                    <a:cubicBezTo>
                      <a:pt x="559" y="1016"/>
                      <a:pt x="112" y="933"/>
                      <a:pt x="0" y="948"/>
                    </a:cubicBezTo>
                  </a:path>
                </a:pathLst>
              </a:custGeom>
              <a:noFill/>
              <a:ln w="9525">
                <a:solidFill>
                  <a:srgbClr val="000000"/>
                </a:solidFill>
                <a:round/>
                <a:headEnd/>
                <a:tailEnd/>
              </a:ln>
            </p:spPr>
            <p:txBody>
              <a:bodyPr/>
              <a:lstStyle/>
              <a:p>
                <a:endParaRPr lang="en-CA"/>
              </a:p>
            </p:txBody>
          </p:sp>
          <p:sp>
            <p:nvSpPr>
              <p:cNvPr id="22" name="Line 99"/>
              <p:cNvSpPr>
                <a:spLocks noChangeShapeType="1"/>
              </p:cNvSpPr>
              <p:nvPr/>
            </p:nvSpPr>
            <p:spPr bwMode="auto">
              <a:xfrm>
                <a:off x="1584" y="2754"/>
                <a:ext cx="24" cy="408"/>
              </a:xfrm>
              <a:prstGeom prst="line">
                <a:avLst/>
              </a:prstGeom>
              <a:noFill/>
              <a:ln w="9525">
                <a:solidFill>
                  <a:srgbClr val="000000"/>
                </a:solidFill>
                <a:round/>
                <a:headEnd/>
                <a:tailEnd/>
              </a:ln>
            </p:spPr>
            <p:txBody>
              <a:bodyPr/>
              <a:lstStyle/>
              <a:p>
                <a:endParaRPr lang="en-CA"/>
              </a:p>
            </p:txBody>
          </p:sp>
          <p:sp>
            <p:nvSpPr>
              <p:cNvPr id="23" name="Line 100"/>
              <p:cNvSpPr>
                <a:spLocks noChangeShapeType="1"/>
              </p:cNvSpPr>
              <p:nvPr/>
            </p:nvSpPr>
            <p:spPr bwMode="auto">
              <a:xfrm>
                <a:off x="1608" y="3162"/>
                <a:ext cx="174" cy="180"/>
              </a:xfrm>
              <a:prstGeom prst="line">
                <a:avLst/>
              </a:prstGeom>
              <a:noFill/>
              <a:ln w="9525">
                <a:solidFill>
                  <a:srgbClr val="000000"/>
                </a:solidFill>
                <a:round/>
                <a:headEnd/>
                <a:tailEnd/>
              </a:ln>
            </p:spPr>
            <p:txBody>
              <a:bodyPr/>
              <a:lstStyle/>
              <a:p>
                <a:endParaRPr lang="en-CA"/>
              </a:p>
            </p:txBody>
          </p:sp>
          <p:sp>
            <p:nvSpPr>
              <p:cNvPr id="24" name="Line 101"/>
              <p:cNvSpPr>
                <a:spLocks noChangeShapeType="1"/>
              </p:cNvSpPr>
              <p:nvPr/>
            </p:nvSpPr>
            <p:spPr bwMode="auto">
              <a:xfrm>
                <a:off x="1620" y="3372"/>
                <a:ext cx="24" cy="420"/>
              </a:xfrm>
              <a:prstGeom prst="line">
                <a:avLst/>
              </a:prstGeom>
              <a:noFill/>
              <a:ln w="9525">
                <a:solidFill>
                  <a:srgbClr val="000000"/>
                </a:solidFill>
                <a:round/>
                <a:headEnd/>
                <a:tailEnd/>
              </a:ln>
            </p:spPr>
            <p:txBody>
              <a:bodyPr/>
              <a:lstStyle/>
              <a:p>
                <a:endParaRPr lang="en-CA"/>
              </a:p>
            </p:txBody>
          </p:sp>
          <p:sp>
            <p:nvSpPr>
              <p:cNvPr id="25" name="Oval 102"/>
              <p:cNvSpPr>
                <a:spLocks noChangeArrowheads="1"/>
              </p:cNvSpPr>
              <p:nvPr/>
            </p:nvSpPr>
            <p:spPr bwMode="auto">
              <a:xfrm>
                <a:off x="1590" y="3360"/>
                <a:ext cx="56" cy="56"/>
              </a:xfrm>
              <a:prstGeom prst="ellipse">
                <a:avLst/>
              </a:prstGeom>
              <a:solidFill>
                <a:srgbClr val="00025E"/>
              </a:solidFill>
              <a:ln w="9525">
                <a:solidFill>
                  <a:srgbClr val="000000"/>
                </a:solidFill>
                <a:round/>
                <a:headEnd/>
                <a:tailEnd/>
              </a:ln>
            </p:spPr>
            <p:txBody>
              <a:bodyPr wrap="none" anchor="ctr"/>
              <a:lstStyle/>
              <a:p>
                <a:endParaRPr lang="en-CA"/>
              </a:p>
            </p:txBody>
          </p:sp>
        </p:grpSp>
        <p:sp>
          <p:nvSpPr>
            <p:cNvPr id="10" name="Text Box 103"/>
            <p:cNvSpPr txBox="1">
              <a:spLocks noChangeArrowheads="1"/>
            </p:cNvSpPr>
            <p:nvPr/>
          </p:nvSpPr>
          <p:spPr bwMode="auto">
            <a:xfrm>
              <a:off x="1460500" y="393700"/>
              <a:ext cx="310514" cy="402847"/>
            </a:xfrm>
            <a:prstGeom prst="rect">
              <a:avLst/>
            </a:prstGeom>
            <a:noFill/>
            <a:ln w="9525">
              <a:noFill/>
              <a:miter lim="800000"/>
              <a:headEnd/>
              <a:tailEnd/>
            </a:ln>
          </p:spPr>
          <p:txBody>
            <a:bodyPr wrap="none">
              <a:spAutoFit/>
            </a:bodyPr>
            <a:lstStyle/>
            <a:p>
              <a:r>
                <a:rPr lang="en-US" sz="2000"/>
                <a:t>2</a:t>
              </a:r>
            </a:p>
          </p:txBody>
        </p:sp>
        <p:sp>
          <p:nvSpPr>
            <p:cNvPr id="11" name="Text Box 104"/>
            <p:cNvSpPr txBox="1">
              <a:spLocks noChangeArrowheads="1"/>
            </p:cNvSpPr>
            <p:nvPr/>
          </p:nvSpPr>
          <p:spPr bwMode="auto">
            <a:xfrm>
              <a:off x="428625" y="409575"/>
              <a:ext cx="310514" cy="402847"/>
            </a:xfrm>
            <a:prstGeom prst="rect">
              <a:avLst/>
            </a:prstGeom>
            <a:noFill/>
            <a:ln w="9525">
              <a:noFill/>
              <a:miter lim="800000"/>
              <a:headEnd/>
              <a:tailEnd/>
            </a:ln>
          </p:spPr>
          <p:txBody>
            <a:bodyPr wrap="none">
              <a:spAutoFit/>
            </a:bodyPr>
            <a:lstStyle/>
            <a:p>
              <a:r>
                <a:rPr lang="en-US" sz="2000"/>
                <a:t>1</a:t>
              </a:r>
            </a:p>
          </p:txBody>
        </p:sp>
        <p:sp>
          <p:nvSpPr>
            <p:cNvPr id="12" name="Text Box 105"/>
            <p:cNvSpPr txBox="1">
              <a:spLocks noChangeArrowheads="1"/>
            </p:cNvSpPr>
            <p:nvPr/>
          </p:nvSpPr>
          <p:spPr bwMode="auto">
            <a:xfrm>
              <a:off x="1881188" y="385762"/>
              <a:ext cx="310514" cy="402847"/>
            </a:xfrm>
            <a:prstGeom prst="rect">
              <a:avLst/>
            </a:prstGeom>
            <a:noFill/>
            <a:ln w="9525">
              <a:noFill/>
              <a:miter lim="800000"/>
              <a:headEnd/>
              <a:tailEnd/>
            </a:ln>
          </p:spPr>
          <p:txBody>
            <a:bodyPr wrap="none">
              <a:spAutoFit/>
            </a:bodyPr>
            <a:lstStyle/>
            <a:p>
              <a:r>
                <a:rPr lang="en-US" sz="2000"/>
                <a:t>3</a:t>
              </a:r>
            </a:p>
          </p:txBody>
        </p:sp>
      </p:grpSp>
      <p:grpSp>
        <p:nvGrpSpPr>
          <p:cNvPr id="47" name="Group 97"/>
          <p:cNvGrpSpPr>
            <a:grpSpLocks/>
          </p:cNvGrpSpPr>
          <p:nvPr/>
        </p:nvGrpSpPr>
        <p:grpSpPr bwMode="auto">
          <a:xfrm>
            <a:off x="6353186" y="3941062"/>
            <a:ext cx="2197140" cy="1499506"/>
            <a:chOff x="5006976" y="3490715"/>
            <a:chExt cx="2536825" cy="1809947"/>
          </a:xfrm>
          <a:solidFill>
            <a:schemeClr val="bg1"/>
          </a:solidFill>
        </p:grpSpPr>
        <p:sp>
          <p:nvSpPr>
            <p:cNvPr id="48" name="Rectangle 11"/>
            <p:cNvSpPr>
              <a:spLocks noChangeArrowheads="1"/>
            </p:cNvSpPr>
            <p:nvPr/>
          </p:nvSpPr>
          <p:spPr bwMode="auto">
            <a:xfrm>
              <a:off x="5006976" y="4488963"/>
              <a:ext cx="239970" cy="153796"/>
            </a:xfrm>
            <a:prstGeom prst="rect">
              <a:avLst/>
            </a:prstGeom>
            <a:grpFill/>
            <a:ln w="9525">
              <a:solidFill>
                <a:schemeClr val="tx1"/>
              </a:solidFill>
              <a:miter lim="800000"/>
              <a:headEnd/>
              <a:tailEnd/>
            </a:ln>
          </p:spPr>
          <p:txBody>
            <a:bodyPr wrap="none" anchor="ctr"/>
            <a:lstStyle/>
            <a:p>
              <a:endParaRPr lang="en-CA"/>
            </a:p>
          </p:txBody>
        </p:sp>
        <p:pic>
          <p:nvPicPr>
            <p:cNvPr id="49" name="Picture 13" descr="j0238161[1]"/>
            <p:cNvPicPr>
              <a:picLocks noChangeAspect="1" noChangeArrowheads="1"/>
            </p:cNvPicPr>
            <p:nvPr/>
          </p:nvPicPr>
          <p:blipFill>
            <a:blip r:embed="rId3" cstate="print"/>
            <a:srcRect/>
            <a:stretch>
              <a:fillRect/>
            </a:stretch>
          </p:blipFill>
          <p:spPr bwMode="auto">
            <a:xfrm>
              <a:off x="5629755" y="3490715"/>
              <a:ext cx="1914046" cy="1809947"/>
            </a:xfrm>
            <a:prstGeom prst="rect">
              <a:avLst/>
            </a:prstGeom>
            <a:grpFill/>
            <a:ln w="9525">
              <a:noFill/>
              <a:miter lim="800000"/>
              <a:headEnd/>
              <a:tailEnd/>
            </a:ln>
          </p:spPr>
        </p:pic>
        <p:sp>
          <p:nvSpPr>
            <p:cNvPr id="50" name="Freeform 27"/>
            <p:cNvSpPr>
              <a:spLocks/>
            </p:cNvSpPr>
            <p:nvPr/>
          </p:nvSpPr>
          <p:spPr bwMode="auto">
            <a:xfrm>
              <a:off x="5231233" y="4037544"/>
              <a:ext cx="1218419" cy="529740"/>
            </a:xfrm>
            <a:custGeom>
              <a:avLst/>
              <a:gdLst>
                <a:gd name="T0" fmla="*/ 0 w 853"/>
                <a:gd name="T1" fmla="*/ 2147483647 h 372"/>
                <a:gd name="T2" fmla="*/ 2147483647 w 853"/>
                <a:gd name="T3" fmla="*/ 2147483647 h 372"/>
                <a:gd name="T4" fmla="*/ 2147483647 w 853"/>
                <a:gd name="T5" fmla="*/ 2147483647 h 372"/>
                <a:gd name="T6" fmla="*/ 2147483647 w 853"/>
                <a:gd name="T7" fmla="*/ 2147483647 h 372"/>
                <a:gd name="T8" fmla="*/ 2147483647 w 853"/>
                <a:gd name="T9" fmla="*/ 2147483647 h 372"/>
                <a:gd name="T10" fmla="*/ 2147483647 w 853"/>
                <a:gd name="T11" fmla="*/ 2147483647 h 372"/>
                <a:gd name="T12" fmla="*/ 2147483647 w 853"/>
                <a:gd name="T13" fmla="*/ 2147483647 h 372"/>
                <a:gd name="T14" fmla="*/ 2147483647 w 853"/>
                <a:gd name="T15" fmla="*/ 2147483647 h 372"/>
                <a:gd name="T16" fmla="*/ 2147483647 w 853"/>
                <a:gd name="T17" fmla="*/ 2147483647 h 372"/>
                <a:gd name="T18" fmla="*/ 2147483647 w 853"/>
                <a:gd name="T19" fmla="*/ 0 h 372"/>
                <a:gd name="T20" fmla="*/ 2147483647 w 853"/>
                <a:gd name="T21" fmla="*/ 2147483647 h 372"/>
                <a:gd name="T22" fmla="*/ 2147483647 w 853"/>
                <a:gd name="T23" fmla="*/ 2147483647 h 372"/>
                <a:gd name="T24" fmla="*/ 2147483647 w 853"/>
                <a:gd name="T25" fmla="*/ 2147483647 h 372"/>
                <a:gd name="T26" fmla="*/ 2147483647 w 853"/>
                <a:gd name="T27" fmla="*/ 2147483647 h 372"/>
                <a:gd name="T28" fmla="*/ 2147483647 w 853"/>
                <a:gd name="T29" fmla="*/ 2147483647 h 372"/>
                <a:gd name="T30" fmla="*/ 2147483647 w 853"/>
                <a:gd name="T31" fmla="*/ 2147483647 h 372"/>
                <a:gd name="T32" fmla="*/ 2147483647 w 853"/>
                <a:gd name="T33" fmla="*/ 2147483647 h 372"/>
                <a:gd name="T34" fmla="*/ 2147483647 w 853"/>
                <a:gd name="T35" fmla="*/ 2147483647 h 3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3"/>
                <a:gd name="T55" fmla="*/ 0 h 372"/>
                <a:gd name="T56" fmla="*/ 853 w 853"/>
                <a:gd name="T57" fmla="*/ 372 h 3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3" h="372">
                  <a:moveTo>
                    <a:pt x="0" y="372"/>
                  </a:moveTo>
                  <a:cubicBezTo>
                    <a:pt x="22" y="367"/>
                    <a:pt x="44" y="364"/>
                    <a:pt x="65" y="357"/>
                  </a:cubicBezTo>
                  <a:cubicBezTo>
                    <a:pt x="80" y="352"/>
                    <a:pt x="109" y="343"/>
                    <a:pt x="109" y="343"/>
                  </a:cubicBezTo>
                  <a:cubicBezTo>
                    <a:pt x="122" y="324"/>
                    <a:pt x="123" y="316"/>
                    <a:pt x="146" y="306"/>
                  </a:cubicBezTo>
                  <a:cubicBezTo>
                    <a:pt x="160" y="300"/>
                    <a:pt x="189" y="292"/>
                    <a:pt x="189" y="292"/>
                  </a:cubicBezTo>
                  <a:cubicBezTo>
                    <a:pt x="249" y="251"/>
                    <a:pt x="279" y="195"/>
                    <a:pt x="328" y="146"/>
                  </a:cubicBezTo>
                  <a:cubicBezTo>
                    <a:pt x="378" y="96"/>
                    <a:pt x="321" y="172"/>
                    <a:pt x="372" y="109"/>
                  </a:cubicBezTo>
                  <a:cubicBezTo>
                    <a:pt x="391" y="86"/>
                    <a:pt x="404" y="69"/>
                    <a:pt x="430" y="51"/>
                  </a:cubicBezTo>
                  <a:cubicBezTo>
                    <a:pt x="443" y="31"/>
                    <a:pt x="443" y="24"/>
                    <a:pt x="466" y="14"/>
                  </a:cubicBezTo>
                  <a:cubicBezTo>
                    <a:pt x="480" y="8"/>
                    <a:pt x="510" y="0"/>
                    <a:pt x="510" y="0"/>
                  </a:cubicBezTo>
                  <a:cubicBezTo>
                    <a:pt x="516" y="0"/>
                    <a:pt x="604" y="6"/>
                    <a:pt x="627" y="14"/>
                  </a:cubicBezTo>
                  <a:cubicBezTo>
                    <a:pt x="635" y="17"/>
                    <a:pt x="641" y="25"/>
                    <a:pt x="649" y="29"/>
                  </a:cubicBezTo>
                  <a:cubicBezTo>
                    <a:pt x="656" y="32"/>
                    <a:pt x="663" y="34"/>
                    <a:pt x="670" y="36"/>
                  </a:cubicBezTo>
                  <a:cubicBezTo>
                    <a:pt x="702" y="58"/>
                    <a:pt x="725" y="88"/>
                    <a:pt x="758" y="109"/>
                  </a:cubicBezTo>
                  <a:cubicBezTo>
                    <a:pt x="767" y="137"/>
                    <a:pt x="765" y="150"/>
                    <a:pt x="794" y="160"/>
                  </a:cubicBezTo>
                  <a:cubicBezTo>
                    <a:pt x="801" y="165"/>
                    <a:pt x="810" y="168"/>
                    <a:pt x="816" y="175"/>
                  </a:cubicBezTo>
                  <a:cubicBezTo>
                    <a:pt x="834" y="197"/>
                    <a:pt x="814" y="208"/>
                    <a:pt x="831" y="233"/>
                  </a:cubicBezTo>
                  <a:cubicBezTo>
                    <a:pt x="835" y="239"/>
                    <a:pt x="853" y="240"/>
                    <a:pt x="853" y="240"/>
                  </a:cubicBezTo>
                </a:path>
              </a:pathLst>
            </a:custGeom>
            <a:grpFill/>
            <a:ln w="28575">
              <a:solidFill>
                <a:schemeClr val="tx1"/>
              </a:solidFill>
              <a:round/>
              <a:headEnd/>
              <a:tailEnd/>
            </a:ln>
          </p:spPr>
          <p:txBody>
            <a:bodyPr/>
            <a:lstStyle/>
            <a:p>
              <a:endParaRPr lang="en-CA"/>
            </a:p>
          </p:txBody>
        </p:sp>
      </p:grpSp>
      <p:sp>
        <p:nvSpPr>
          <p:cNvPr id="51" name="TextBox 50"/>
          <p:cNvSpPr txBox="1">
            <a:spLocks noChangeArrowheads="1"/>
          </p:cNvSpPr>
          <p:nvPr/>
        </p:nvSpPr>
        <p:spPr bwMode="auto">
          <a:xfrm>
            <a:off x="1759189" y="3788251"/>
            <a:ext cx="6293902" cy="461665"/>
          </a:xfrm>
          <a:prstGeom prst="rect">
            <a:avLst/>
          </a:prstGeom>
          <a:noFill/>
          <a:ln w="9525">
            <a:noFill/>
            <a:miter lim="800000"/>
            <a:headEnd/>
            <a:tailEnd/>
          </a:ln>
        </p:spPr>
        <p:txBody>
          <a:bodyPr wrap="none">
            <a:spAutoFit/>
          </a:bodyPr>
          <a:lstStyle/>
          <a:p>
            <a:r>
              <a:rPr lang="en-US" dirty="0"/>
              <a:t>3. Individual answer with clicker/phone</a:t>
            </a:r>
            <a:endParaRPr lang="en-US" i="1" dirty="0"/>
          </a:p>
        </p:txBody>
      </p:sp>
      <p:grpSp>
        <p:nvGrpSpPr>
          <p:cNvPr id="52" name="Group 96"/>
          <p:cNvGrpSpPr>
            <a:grpSpLocks/>
          </p:cNvGrpSpPr>
          <p:nvPr/>
        </p:nvGrpSpPr>
        <p:grpSpPr bwMode="auto">
          <a:xfrm>
            <a:off x="2454292" y="4195119"/>
            <a:ext cx="3010393" cy="949050"/>
            <a:chOff x="669744" y="3431904"/>
            <a:chExt cx="4251506" cy="1575072"/>
          </a:xfrm>
          <a:solidFill>
            <a:schemeClr val="bg1"/>
          </a:solidFill>
        </p:grpSpPr>
        <p:grpSp>
          <p:nvGrpSpPr>
            <p:cNvPr id="53" name="Group 92"/>
            <p:cNvGrpSpPr>
              <a:grpSpLocks/>
            </p:cNvGrpSpPr>
            <p:nvPr/>
          </p:nvGrpSpPr>
          <p:grpSpPr bwMode="auto">
            <a:xfrm>
              <a:off x="669744" y="3431904"/>
              <a:ext cx="1174145" cy="1312364"/>
              <a:chOff x="1141232" y="4774929"/>
              <a:chExt cx="1174145" cy="1312364"/>
            </a:xfrm>
            <a:grpFill/>
          </p:grpSpPr>
          <p:grpSp>
            <p:nvGrpSpPr>
              <p:cNvPr id="58" name="Group 10"/>
              <p:cNvGrpSpPr>
                <a:grpSpLocks/>
              </p:cNvGrpSpPr>
              <p:nvPr/>
            </p:nvGrpSpPr>
            <p:grpSpPr bwMode="auto">
              <a:xfrm rot="493603">
                <a:off x="1753712" y="5233422"/>
                <a:ext cx="561665" cy="187634"/>
                <a:chOff x="816" y="2820"/>
                <a:chExt cx="486" cy="168"/>
              </a:xfrm>
              <a:grpFill/>
            </p:grpSpPr>
            <p:sp>
              <p:nvSpPr>
                <p:cNvPr id="69" name="Rectangle 5"/>
                <p:cNvSpPr>
                  <a:spLocks noChangeArrowheads="1"/>
                </p:cNvSpPr>
                <p:nvPr/>
              </p:nvSpPr>
              <p:spPr bwMode="auto">
                <a:xfrm>
                  <a:off x="816" y="2820"/>
                  <a:ext cx="486" cy="168"/>
                </a:xfrm>
                <a:prstGeom prst="rect">
                  <a:avLst/>
                </a:prstGeom>
                <a:grpFill/>
                <a:ln w="9525">
                  <a:noFill/>
                  <a:miter lim="800000"/>
                  <a:headEnd/>
                  <a:tailEnd/>
                </a:ln>
              </p:spPr>
              <p:txBody>
                <a:bodyPr wrap="none" anchor="ctr"/>
                <a:lstStyle/>
                <a:p>
                  <a:endParaRPr lang="en-CA"/>
                </a:p>
              </p:txBody>
            </p:sp>
            <p:sp>
              <p:nvSpPr>
                <p:cNvPr id="70" name="Oval 6"/>
                <p:cNvSpPr>
                  <a:spLocks noChangeArrowheads="1"/>
                </p:cNvSpPr>
                <p:nvPr/>
              </p:nvSpPr>
              <p:spPr bwMode="auto">
                <a:xfrm>
                  <a:off x="870" y="2868"/>
                  <a:ext cx="60" cy="60"/>
                </a:xfrm>
                <a:prstGeom prst="ellipse">
                  <a:avLst/>
                </a:prstGeom>
                <a:grpFill/>
                <a:ln w="9525">
                  <a:solidFill>
                    <a:schemeClr val="tx1"/>
                  </a:solidFill>
                  <a:round/>
                  <a:headEnd/>
                  <a:tailEnd/>
                </a:ln>
              </p:spPr>
              <p:txBody>
                <a:bodyPr wrap="none" anchor="ctr"/>
                <a:lstStyle/>
                <a:p>
                  <a:endParaRPr lang="en-CA"/>
                </a:p>
              </p:txBody>
            </p:sp>
            <p:sp>
              <p:nvSpPr>
                <p:cNvPr id="71" name="Oval 7"/>
                <p:cNvSpPr>
                  <a:spLocks noChangeArrowheads="1"/>
                </p:cNvSpPr>
                <p:nvPr/>
              </p:nvSpPr>
              <p:spPr bwMode="auto">
                <a:xfrm>
                  <a:off x="967" y="2869"/>
                  <a:ext cx="60" cy="60"/>
                </a:xfrm>
                <a:prstGeom prst="ellipse">
                  <a:avLst/>
                </a:prstGeom>
                <a:grpFill/>
                <a:ln w="9525">
                  <a:solidFill>
                    <a:schemeClr val="tx1"/>
                  </a:solidFill>
                  <a:round/>
                  <a:headEnd/>
                  <a:tailEnd/>
                </a:ln>
              </p:spPr>
              <p:txBody>
                <a:bodyPr wrap="none" anchor="ctr"/>
                <a:lstStyle/>
                <a:p>
                  <a:endParaRPr lang="en-CA"/>
                </a:p>
              </p:txBody>
            </p:sp>
            <p:sp>
              <p:nvSpPr>
                <p:cNvPr id="72" name="Oval 8"/>
                <p:cNvSpPr>
                  <a:spLocks noChangeArrowheads="1"/>
                </p:cNvSpPr>
                <p:nvPr/>
              </p:nvSpPr>
              <p:spPr bwMode="auto">
                <a:xfrm>
                  <a:off x="1064" y="2870"/>
                  <a:ext cx="60" cy="60"/>
                </a:xfrm>
                <a:prstGeom prst="ellipse">
                  <a:avLst/>
                </a:prstGeom>
                <a:solidFill>
                  <a:schemeClr val="tx1"/>
                </a:solidFill>
                <a:ln w="9525">
                  <a:solidFill>
                    <a:schemeClr val="tx1"/>
                  </a:solidFill>
                  <a:round/>
                  <a:headEnd/>
                  <a:tailEnd/>
                </a:ln>
              </p:spPr>
              <p:txBody>
                <a:bodyPr wrap="none" anchor="ctr"/>
                <a:lstStyle/>
                <a:p>
                  <a:endParaRPr lang="en-CA"/>
                </a:p>
              </p:txBody>
            </p:sp>
            <p:sp>
              <p:nvSpPr>
                <p:cNvPr id="73" name="Oval 9"/>
                <p:cNvSpPr>
                  <a:spLocks noChangeArrowheads="1"/>
                </p:cNvSpPr>
                <p:nvPr/>
              </p:nvSpPr>
              <p:spPr bwMode="auto">
                <a:xfrm>
                  <a:off x="1161" y="2871"/>
                  <a:ext cx="60" cy="60"/>
                </a:xfrm>
                <a:prstGeom prst="ellipse">
                  <a:avLst/>
                </a:prstGeom>
                <a:grpFill/>
                <a:ln w="9525">
                  <a:solidFill>
                    <a:schemeClr val="tx1"/>
                  </a:solidFill>
                  <a:round/>
                  <a:headEnd/>
                  <a:tailEnd/>
                </a:ln>
              </p:spPr>
              <p:txBody>
                <a:bodyPr wrap="none" anchor="ctr"/>
                <a:lstStyle/>
                <a:p>
                  <a:endParaRPr lang="en-CA"/>
                </a:p>
              </p:txBody>
            </p:sp>
          </p:grpSp>
          <p:grpSp>
            <p:nvGrpSpPr>
              <p:cNvPr id="59" name="Group 37"/>
              <p:cNvGrpSpPr>
                <a:grpSpLocks/>
              </p:cNvGrpSpPr>
              <p:nvPr/>
            </p:nvGrpSpPr>
            <p:grpSpPr bwMode="auto">
              <a:xfrm>
                <a:off x="1141232" y="4774929"/>
                <a:ext cx="661443" cy="1312364"/>
                <a:chOff x="685" y="2253"/>
                <a:chExt cx="636" cy="1178"/>
              </a:xfrm>
              <a:grpFill/>
            </p:grpSpPr>
            <p:sp>
              <p:nvSpPr>
                <p:cNvPr id="60" name="Oval 28"/>
                <p:cNvSpPr>
                  <a:spLocks noChangeArrowheads="1"/>
                </p:cNvSpPr>
                <p:nvPr/>
              </p:nvSpPr>
              <p:spPr bwMode="auto">
                <a:xfrm>
                  <a:off x="795" y="2253"/>
                  <a:ext cx="379" cy="357"/>
                </a:xfrm>
                <a:prstGeom prst="ellipse">
                  <a:avLst/>
                </a:prstGeom>
                <a:grpFill/>
                <a:ln w="9525">
                  <a:solidFill>
                    <a:schemeClr val="tx1"/>
                  </a:solidFill>
                  <a:round/>
                  <a:headEnd/>
                  <a:tailEnd/>
                </a:ln>
              </p:spPr>
              <p:txBody>
                <a:bodyPr wrap="none" anchor="ctr"/>
                <a:lstStyle/>
                <a:p>
                  <a:endParaRPr lang="en-CA"/>
                </a:p>
              </p:txBody>
            </p:sp>
            <p:sp>
              <p:nvSpPr>
                <p:cNvPr id="61" name="Line 29"/>
                <p:cNvSpPr>
                  <a:spLocks noChangeShapeType="1"/>
                </p:cNvSpPr>
                <p:nvPr/>
              </p:nvSpPr>
              <p:spPr bwMode="auto">
                <a:xfrm>
                  <a:off x="992" y="2596"/>
                  <a:ext cx="0" cy="466"/>
                </a:xfrm>
                <a:prstGeom prst="line">
                  <a:avLst/>
                </a:prstGeom>
                <a:grpFill/>
                <a:ln w="76200">
                  <a:solidFill>
                    <a:schemeClr val="tx1"/>
                  </a:solidFill>
                  <a:round/>
                  <a:headEnd/>
                  <a:tailEnd/>
                </a:ln>
              </p:spPr>
              <p:txBody>
                <a:bodyPr/>
                <a:lstStyle/>
                <a:p>
                  <a:endParaRPr lang="en-CA"/>
                </a:p>
              </p:txBody>
            </p:sp>
            <p:sp>
              <p:nvSpPr>
                <p:cNvPr id="62" name="Line 30"/>
                <p:cNvSpPr>
                  <a:spLocks noChangeShapeType="1"/>
                </p:cNvSpPr>
                <p:nvPr/>
              </p:nvSpPr>
              <p:spPr bwMode="auto">
                <a:xfrm>
                  <a:off x="685" y="2661"/>
                  <a:ext cx="299" cy="95"/>
                </a:xfrm>
                <a:prstGeom prst="line">
                  <a:avLst/>
                </a:prstGeom>
                <a:grpFill/>
                <a:ln w="57150">
                  <a:solidFill>
                    <a:schemeClr val="tx1"/>
                  </a:solidFill>
                  <a:round/>
                  <a:headEnd/>
                  <a:tailEnd/>
                </a:ln>
              </p:spPr>
              <p:txBody>
                <a:bodyPr/>
                <a:lstStyle/>
                <a:p>
                  <a:endParaRPr lang="en-CA"/>
                </a:p>
              </p:txBody>
            </p:sp>
            <p:sp>
              <p:nvSpPr>
                <p:cNvPr id="63" name="Line 31"/>
                <p:cNvSpPr>
                  <a:spLocks noChangeShapeType="1"/>
                </p:cNvSpPr>
                <p:nvPr/>
              </p:nvSpPr>
              <p:spPr bwMode="auto">
                <a:xfrm flipV="1">
                  <a:off x="1015" y="2737"/>
                  <a:ext cx="306" cy="22"/>
                </a:xfrm>
                <a:prstGeom prst="line">
                  <a:avLst/>
                </a:prstGeom>
                <a:grpFill/>
                <a:ln w="57150">
                  <a:solidFill>
                    <a:schemeClr val="tx1"/>
                  </a:solidFill>
                  <a:round/>
                  <a:headEnd/>
                  <a:tailEnd/>
                </a:ln>
              </p:spPr>
              <p:txBody>
                <a:bodyPr/>
                <a:lstStyle/>
                <a:p>
                  <a:endParaRPr lang="en-CA"/>
                </a:p>
              </p:txBody>
            </p:sp>
            <p:sp>
              <p:nvSpPr>
                <p:cNvPr id="64" name="Line 32"/>
                <p:cNvSpPr>
                  <a:spLocks noChangeShapeType="1"/>
                </p:cNvSpPr>
                <p:nvPr/>
              </p:nvSpPr>
              <p:spPr bwMode="auto">
                <a:xfrm flipH="1">
                  <a:off x="772" y="3048"/>
                  <a:ext cx="212" cy="380"/>
                </a:xfrm>
                <a:prstGeom prst="line">
                  <a:avLst/>
                </a:prstGeom>
                <a:grpFill/>
                <a:ln w="57150">
                  <a:solidFill>
                    <a:schemeClr val="tx1"/>
                  </a:solidFill>
                  <a:round/>
                  <a:headEnd/>
                  <a:tailEnd/>
                </a:ln>
              </p:spPr>
              <p:txBody>
                <a:bodyPr/>
                <a:lstStyle/>
                <a:p>
                  <a:endParaRPr lang="en-CA"/>
                </a:p>
              </p:txBody>
            </p:sp>
            <p:sp>
              <p:nvSpPr>
                <p:cNvPr id="65" name="Line 33"/>
                <p:cNvSpPr>
                  <a:spLocks noChangeShapeType="1"/>
                </p:cNvSpPr>
                <p:nvPr/>
              </p:nvSpPr>
              <p:spPr bwMode="auto">
                <a:xfrm>
                  <a:off x="1001" y="3058"/>
                  <a:ext cx="182" cy="373"/>
                </a:xfrm>
                <a:prstGeom prst="line">
                  <a:avLst/>
                </a:prstGeom>
                <a:grpFill/>
                <a:ln w="57150">
                  <a:solidFill>
                    <a:schemeClr val="tx1"/>
                  </a:solidFill>
                  <a:round/>
                  <a:headEnd/>
                  <a:tailEnd/>
                </a:ln>
              </p:spPr>
              <p:txBody>
                <a:bodyPr/>
                <a:lstStyle/>
                <a:p>
                  <a:endParaRPr lang="en-CA"/>
                </a:p>
              </p:txBody>
            </p:sp>
            <p:sp>
              <p:nvSpPr>
                <p:cNvPr id="66" name="Oval 34"/>
                <p:cNvSpPr>
                  <a:spLocks noChangeArrowheads="1"/>
                </p:cNvSpPr>
                <p:nvPr/>
              </p:nvSpPr>
              <p:spPr bwMode="auto">
                <a:xfrm>
                  <a:off x="897" y="2362"/>
                  <a:ext cx="56" cy="56"/>
                </a:xfrm>
                <a:prstGeom prst="ellipse">
                  <a:avLst/>
                </a:prstGeom>
                <a:grpFill/>
                <a:ln w="9525">
                  <a:solidFill>
                    <a:schemeClr val="tx1"/>
                  </a:solidFill>
                  <a:round/>
                  <a:headEnd/>
                  <a:tailEnd/>
                </a:ln>
              </p:spPr>
              <p:txBody>
                <a:bodyPr wrap="none" anchor="ctr"/>
                <a:lstStyle/>
                <a:p>
                  <a:endParaRPr lang="en-CA"/>
                </a:p>
              </p:txBody>
            </p:sp>
            <p:sp>
              <p:nvSpPr>
                <p:cNvPr id="67" name="Oval 35"/>
                <p:cNvSpPr>
                  <a:spLocks noChangeArrowheads="1"/>
                </p:cNvSpPr>
                <p:nvPr/>
              </p:nvSpPr>
              <p:spPr bwMode="auto">
                <a:xfrm>
                  <a:off x="1022" y="2361"/>
                  <a:ext cx="56" cy="56"/>
                </a:xfrm>
                <a:prstGeom prst="ellipse">
                  <a:avLst/>
                </a:prstGeom>
                <a:grpFill/>
                <a:ln w="9525">
                  <a:solidFill>
                    <a:schemeClr val="tx1"/>
                  </a:solidFill>
                  <a:round/>
                  <a:headEnd/>
                  <a:tailEnd/>
                </a:ln>
              </p:spPr>
              <p:txBody>
                <a:bodyPr wrap="none" anchor="ctr"/>
                <a:lstStyle/>
                <a:p>
                  <a:endParaRPr lang="en-CA"/>
                </a:p>
              </p:txBody>
            </p:sp>
            <p:sp>
              <p:nvSpPr>
                <p:cNvPr id="68" name="Line 36"/>
                <p:cNvSpPr>
                  <a:spLocks noChangeShapeType="1"/>
                </p:cNvSpPr>
                <p:nvPr/>
              </p:nvSpPr>
              <p:spPr bwMode="auto">
                <a:xfrm flipV="1">
                  <a:off x="933" y="2508"/>
                  <a:ext cx="139" cy="7"/>
                </a:xfrm>
                <a:prstGeom prst="line">
                  <a:avLst/>
                </a:prstGeom>
                <a:grpFill/>
                <a:ln w="9525">
                  <a:solidFill>
                    <a:srgbClr val="00025E"/>
                  </a:solidFill>
                  <a:round/>
                  <a:headEnd/>
                  <a:tailEnd/>
                </a:ln>
              </p:spPr>
              <p:txBody>
                <a:bodyPr/>
                <a:lstStyle/>
                <a:p>
                  <a:endParaRPr lang="en-CA"/>
                </a:p>
              </p:txBody>
            </p:sp>
          </p:grpSp>
        </p:grpSp>
        <p:sp>
          <p:nvSpPr>
            <p:cNvPr id="54" name="Arc 38"/>
            <p:cNvSpPr>
              <a:spLocks/>
            </p:cNvSpPr>
            <p:nvPr/>
          </p:nvSpPr>
          <p:spPr bwMode="auto">
            <a:xfrm rot="2510176">
              <a:off x="2128838" y="3949700"/>
              <a:ext cx="300037" cy="3857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9525">
              <a:solidFill>
                <a:schemeClr val="tx1"/>
              </a:solidFill>
              <a:round/>
              <a:headEnd/>
              <a:tailEnd/>
            </a:ln>
          </p:spPr>
          <p:txBody>
            <a:bodyPr wrap="none" anchor="ctr"/>
            <a:lstStyle/>
            <a:p>
              <a:endParaRPr lang="en-CA"/>
            </a:p>
          </p:txBody>
        </p:sp>
        <p:sp>
          <p:nvSpPr>
            <p:cNvPr id="55" name="Arc 39"/>
            <p:cNvSpPr>
              <a:spLocks/>
            </p:cNvSpPr>
            <p:nvPr/>
          </p:nvSpPr>
          <p:spPr bwMode="auto">
            <a:xfrm rot="3080512">
              <a:off x="3313906" y="3999706"/>
              <a:ext cx="819150" cy="70643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9525">
              <a:solidFill>
                <a:schemeClr val="tx1"/>
              </a:solidFill>
              <a:round/>
              <a:headEnd/>
              <a:tailEnd/>
            </a:ln>
          </p:spPr>
          <p:txBody>
            <a:bodyPr wrap="none" anchor="ctr"/>
            <a:lstStyle/>
            <a:p>
              <a:endParaRPr lang="en-CA"/>
            </a:p>
          </p:txBody>
        </p:sp>
        <p:sp>
          <p:nvSpPr>
            <p:cNvPr id="56" name="Arc 40"/>
            <p:cNvSpPr>
              <a:spLocks/>
            </p:cNvSpPr>
            <p:nvPr/>
          </p:nvSpPr>
          <p:spPr bwMode="auto">
            <a:xfrm rot="3877999">
              <a:off x="4010819" y="4096545"/>
              <a:ext cx="1114425" cy="706437"/>
            </a:xfrm>
            <a:custGeom>
              <a:avLst/>
              <a:gdLst>
                <a:gd name="T0" fmla="*/ 0 w 23513"/>
                <a:gd name="T1" fmla="*/ 2147483647 h 21600"/>
                <a:gd name="T2" fmla="*/ 2147483647 w 23513"/>
                <a:gd name="T3" fmla="*/ 2147483647 h 21600"/>
                <a:gd name="T4" fmla="*/ 2147483647 w 23513"/>
                <a:gd name="T5" fmla="*/ 2147483647 h 21600"/>
                <a:gd name="T6" fmla="*/ 0 60000 65536"/>
                <a:gd name="T7" fmla="*/ 0 60000 65536"/>
                <a:gd name="T8" fmla="*/ 0 60000 65536"/>
                <a:gd name="T9" fmla="*/ 0 w 23513"/>
                <a:gd name="T10" fmla="*/ 0 h 21600"/>
                <a:gd name="T11" fmla="*/ 23513 w 23513"/>
                <a:gd name="T12" fmla="*/ 21600 h 21600"/>
              </a:gdLst>
              <a:ahLst/>
              <a:cxnLst>
                <a:cxn ang="T6">
                  <a:pos x="T0" y="T1"/>
                </a:cxn>
                <a:cxn ang="T7">
                  <a:pos x="T2" y="T3"/>
                </a:cxn>
                <a:cxn ang="T8">
                  <a:pos x="T4" y="T5"/>
                </a:cxn>
              </a:cxnLst>
              <a:rect l="T9" t="T10" r="T11" b="T12"/>
              <a:pathLst>
                <a:path w="23513" h="21600" fill="none" extrusionOk="0">
                  <a:moveTo>
                    <a:pt x="-1" y="84"/>
                  </a:moveTo>
                  <a:cubicBezTo>
                    <a:pt x="636" y="28"/>
                    <a:pt x="1274" y="-1"/>
                    <a:pt x="1913" y="0"/>
                  </a:cubicBezTo>
                  <a:cubicBezTo>
                    <a:pt x="13842" y="0"/>
                    <a:pt x="23513" y="9670"/>
                    <a:pt x="23513" y="21600"/>
                  </a:cubicBezTo>
                </a:path>
                <a:path w="23513" h="21600" stroke="0" extrusionOk="0">
                  <a:moveTo>
                    <a:pt x="-1" y="84"/>
                  </a:moveTo>
                  <a:cubicBezTo>
                    <a:pt x="636" y="28"/>
                    <a:pt x="1274" y="-1"/>
                    <a:pt x="1913" y="0"/>
                  </a:cubicBezTo>
                  <a:cubicBezTo>
                    <a:pt x="13842" y="0"/>
                    <a:pt x="23513" y="9670"/>
                    <a:pt x="23513" y="21600"/>
                  </a:cubicBezTo>
                  <a:lnTo>
                    <a:pt x="1913" y="21600"/>
                  </a:lnTo>
                  <a:close/>
                </a:path>
              </a:pathLst>
            </a:custGeom>
            <a:grpFill/>
            <a:ln w="9525">
              <a:solidFill>
                <a:schemeClr val="tx1"/>
              </a:solidFill>
              <a:round/>
              <a:headEnd/>
              <a:tailEnd/>
            </a:ln>
          </p:spPr>
          <p:txBody>
            <a:bodyPr wrap="none" anchor="ctr"/>
            <a:lstStyle/>
            <a:p>
              <a:endParaRPr lang="en-CA"/>
            </a:p>
          </p:txBody>
        </p:sp>
        <p:sp>
          <p:nvSpPr>
            <p:cNvPr id="57" name="Arc 38"/>
            <p:cNvSpPr>
              <a:spLocks/>
            </p:cNvSpPr>
            <p:nvPr/>
          </p:nvSpPr>
          <p:spPr bwMode="auto">
            <a:xfrm rot="2510176">
              <a:off x="2514797" y="3919564"/>
              <a:ext cx="676091" cy="78408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9525">
              <a:solidFill>
                <a:schemeClr val="tx1"/>
              </a:solidFill>
              <a:round/>
              <a:headEnd/>
              <a:tailEnd/>
            </a:ln>
          </p:spPr>
          <p:txBody>
            <a:bodyPr wrap="none" anchor="ctr"/>
            <a:lstStyle/>
            <a:p>
              <a:endParaRPr lang="en-CA"/>
            </a:p>
          </p:txBody>
        </p:sp>
      </p:grpSp>
      <p:sp>
        <p:nvSpPr>
          <p:cNvPr id="75" name="TextBox 74"/>
          <p:cNvSpPr txBox="1"/>
          <p:nvPr/>
        </p:nvSpPr>
        <p:spPr>
          <a:xfrm>
            <a:off x="5546331" y="4173455"/>
            <a:ext cx="1617751" cy="707886"/>
          </a:xfrm>
          <a:prstGeom prst="rect">
            <a:avLst/>
          </a:prstGeom>
          <a:solidFill>
            <a:schemeClr val="bg1"/>
          </a:solidFill>
        </p:spPr>
        <p:txBody>
          <a:bodyPr wrap="none" rtlCol="0">
            <a:spAutoFit/>
          </a:bodyPr>
          <a:lstStyle/>
          <a:p>
            <a:r>
              <a:rPr lang="en-US" sz="2000" i="1" dirty="0"/>
              <a:t>Jane Smith</a:t>
            </a:r>
          </a:p>
          <a:p>
            <a:r>
              <a:rPr lang="en-US" sz="2000" i="1" dirty="0"/>
              <a:t>chose a. </a:t>
            </a:r>
            <a:endParaRPr lang="en-CA" sz="2000" i="1" dirty="0"/>
          </a:p>
        </p:txBody>
      </p:sp>
      <p:sp>
        <p:nvSpPr>
          <p:cNvPr id="74" name="TextBox 73"/>
          <p:cNvSpPr txBox="1">
            <a:spLocks noChangeArrowheads="1"/>
          </p:cNvSpPr>
          <p:nvPr/>
        </p:nvSpPr>
        <p:spPr bwMode="auto">
          <a:xfrm>
            <a:off x="1745592" y="5214395"/>
            <a:ext cx="9054354" cy="1200329"/>
          </a:xfrm>
          <a:prstGeom prst="rect">
            <a:avLst/>
          </a:prstGeom>
          <a:solidFill>
            <a:schemeClr val="bg1"/>
          </a:solidFill>
          <a:ln w="9525">
            <a:noFill/>
            <a:miter lim="800000"/>
            <a:headEnd/>
            <a:tailEnd/>
          </a:ln>
        </p:spPr>
        <p:txBody>
          <a:bodyPr wrap="square">
            <a:spAutoFit/>
          </a:bodyPr>
          <a:lstStyle/>
          <a:p>
            <a:r>
              <a:rPr lang="en-US" dirty="0"/>
              <a:t>4. Discuss with neighbors, revote. </a:t>
            </a:r>
            <a:r>
              <a:rPr lang="en-US" sz="2200" i="1" dirty="0"/>
              <a:t>(“Peer instruction”)</a:t>
            </a:r>
          </a:p>
          <a:p>
            <a:r>
              <a:rPr lang="en-US" dirty="0"/>
              <a:t>    </a:t>
            </a:r>
            <a:r>
              <a:rPr lang="en-US" b="1" u="sng" dirty="0">
                <a:latin typeface="Comic Sans MS" pitchFamily="66" charset="0"/>
              </a:rPr>
              <a:t>Instructor circulating and listening in on conversations</a:t>
            </a:r>
            <a:r>
              <a:rPr lang="en-US" dirty="0">
                <a:latin typeface="Comic Sans MS" pitchFamily="66" charset="0"/>
              </a:rPr>
              <a:t>!  What aspects of student thinking like physicist, what not? </a:t>
            </a:r>
          </a:p>
        </p:txBody>
      </p:sp>
    </p:spTree>
    <p:extLst>
      <p:ext uri="{BB962C8B-B14F-4D97-AF65-F5344CB8AC3E}">
        <p14:creationId xmlns:p14="http://schemas.microsoft.com/office/powerpoint/2010/main" val="342094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5">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400" dirty="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24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74266</TotalTime>
  <Words>5103</Words>
  <Application>Microsoft Office PowerPoint</Application>
  <PresentationFormat>Widescreen</PresentationFormat>
  <Paragraphs>776</Paragraphs>
  <Slides>64</Slides>
  <Notes>16</Notes>
  <HiddenSlides>0</HiddenSlides>
  <MMClips>0</MMClips>
  <ScaleCrop>false</ScaleCrop>
  <HeadingPairs>
    <vt:vector size="8" baseType="variant">
      <vt:variant>
        <vt:lpstr>Fonts Used</vt:lpstr>
      </vt:variant>
      <vt:variant>
        <vt:i4>10</vt:i4>
      </vt:variant>
      <vt:variant>
        <vt:lpstr>Theme</vt:lpstr>
      </vt:variant>
      <vt:variant>
        <vt:i4>7</vt:i4>
      </vt:variant>
      <vt:variant>
        <vt:lpstr>Embedded OLE Servers</vt:lpstr>
      </vt:variant>
      <vt:variant>
        <vt:i4>1</vt:i4>
      </vt:variant>
      <vt:variant>
        <vt:lpstr>Slide Titles</vt:lpstr>
      </vt:variant>
      <vt:variant>
        <vt:i4>64</vt:i4>
      </vt:variant>
    </vt:vector>
  </HeadingPairs>
  <TitlesOfParts>
    <vt:vector size="82" baseType="lpstr">
      <vt:lpstr>Calibri Light</vt:lpstr>
      <vt:lpstr>Comic Sans MS</vt:lpstr>
      <vt:lpstr>Bierstadt Display</vt:lpstr>
      <vt:lpstr>Arial Narrow</vt:lpstr>
      <vt:lpstr>Source Sans Pro</vt:lpstr>
      <vt:lpstr>Tahoma</vt:lpstr>
      <vt:lpstr>Calibri</vt:lpstr>
      <vt:lpstr>Arial</vt:lpstr>
      <vt:lpstr>Symbol</vt:lpstr>
      <vt:lpstr>Verdana</vt:lpstr>
      <vt:lpstr>Custom Design</vt:lpstr>
      <vt:lpstr>1_Office Theme</vt:lpstr>
      <vt:lpstr>2_Office Theme</vt:lpstr>
      <vt:lpstr>4_Office Theme</vt:lpstr>
      <vt:lpstr>Office Theme</vt:lpstr>
      <vt:lpstr>5_Office Theme</vt:lpstr>
      <vt:lpstr>3_Office Theme</vt:lpstr>
      <vt:lpstr>ClipArt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Improving measure of prior preparation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jila, university of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cwieman</dc:creator>
  <cp:lastModifiedBy>Carl Wieman</cp:lastModifiedBy>
  <cp:revision>1673</cp:revision>
  <cp:lastPrinted>2019-05-07T00:41:09Z</cp:lastPrinted>
  <dcterms:created xsi:type="dcterms:W3CDTF">2003-05-20T01:06:42Z</dcterms:created>
  <dcterms:modified xsi:type="dcterms:W3CDTF">2022-04-21T19:30:29Z</dcterms:modified>
</cp:coreProperties>
</file>