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77" r:id="rId2"/>
  </p:sldMasterIdLst>
  <p:notesMasterIdLst>
    <p:notesMasterId r:id="rId34"/>
  </p:notesMasterIdLst>
  <p:handoutMasterIdLst>
    <p:handoutMasterId r:id="rId35"/>
  </p:handoutMasterIdLst>
  <p:sldIdLst>
    <p:sldId id="256" r:id="rId3"/>
    <p:sldId id="1396" r:id="rId4"/>
    <p:sldId id="1379" r:id="rId5"/>
    <p:sldId id="1375" r:id="rId6"/>
    <p:sldId id="1377" r:id="rId7"/>
    <p:sldId id="1386" r:id="rId8"/>
    <p:sldId id="1378" r:id="rId9"/>
    <p:sldId id="1380" r:id="rId10"/>
    <p:sldId id="457" r:id="rId11"/>
    <p:sldId id="435" r:id="rId12"/>
    <p:sldId id="1387" r:id="rId13"/>
    <p:sldId id="432" r:id="rId14"/>
    <p:sldId id="284" r:id="rId15"/>
    <p:sldId id="1382" r:id="rId16"/>
    <p:sldId id="411" r:id="rId17"/>
    <p:sldId id="265" r:id="rId18"/>
    <p:sldId id="1367" r:id="rId19"/>
    <p:sldId id="1393" r:id="rId20"/>
    <p:sldId id="437" r:id="rId21"/>
    <p:sldId id="1383" r:id="rId22"/>
    <p:sldId id="1394" r:id="rId23"/>
    <p:sldId id="1391" r:id="rId24"/>
    <p:sldId id="1397" r:id="rId25"/>
    <p:sldId id="302" r:id="rId26"/>
    <p:sldId id="1366" r:id="rId27"/>
    <p:sldId id="1370" r:id="rId28"/>
    <p:sldId id="444" r:id="rId29"/>
    <p:sldId id="1395" r:id="rId30"/>
    <p:sldId id="1319" r:id="rId31"/>
    <p:sldId id="1392" r:id="rId32"/>
    <p:sldId id="42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52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5B5E43-A327-4CE2-8476-B587F9CC37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428750" y="0"/>
            <a:ext cx="4000500" cy="4587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dirty="0"/>
              <a:t>Persistence Isn’t Futile, Pt 1: Strengthen Your Mindset</a:t>
            </a:r>
          </a:p>
          <a:p>
            <a:pPr algn="ctr"/>
            <a:r>
              <a:rPr lang="en-US" dirty="0"/>
              <a:t>Ari Tuckman, PsyD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03D36-0F17-477D-A4A8-D92B60FC8B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Ari@TuckmanPsych.com</a:t>
            </a:r>
          </a:p>
          <a:p>
            <a:pPr>
              <a:defRPr/>
            </a:pPr>
            <a:r>
              <a:rPr lang="en-US" dirty="0"/>
              <a:t>adultADHDbook.com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388C0-D885-4D4B-B267-96974BE16D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513E1-6C46-4369-B119-0394425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6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97471-70F8-4A1D-BC0D-C0F7C6B9E1A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85858-73BB-426C-90BA-5D92E6D3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6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DE66DCFB-D2AD-40DD-8743-9936F8C477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Acceptance is Empowering</a:t>
            </a: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id="{64926FE0-7114-461A-A9E3-AF5BD2A97A66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Ari@TuckmanPsych.com</a:t>
            </a:r>
          </a:p>
        </p:txBody>
      </p:sp>
      <p:sp>
        <p:nvSpPr>
          <p:cNvPr id="12292" name="Rectangle 9">
            <a:extLst>
              <a:ext uri="{FF2B5EF4-FFF2-40B4-BE49-F238E27FC236}">
                <a16:creationId xmlns:a16="http://schemas.microsoft.com/office/drawing/2014/main" id="{9A9A73AA-E628-41A2-A7DB-B4366CEC2C2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244FDC15-F229-4425-A35D-AB92838EE75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215900" marR="0" lvl="0" indent="-21590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293" name="Text Box 1">
            <a:extLst>
              <a:ext uri="{FF2B5EF4-FFF2-40B4-BE49-F238E27FC236}">
                <a16:creationId xmlns:a16="http://schemas.microsoft.com/office/drawing/2014/main" id="{950BF59C-9352-4DDB-8FD6-3835B28CC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68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Acceptance is Empowering</a:t>
            </a:r>
          </a:p>
        </p:txBody>
      </p:sp>
      <p:sp>
        <p:nvSpPr>
          <p:cNvPr id="12294" name="Text Box 2">
            <a:extLst>
              <a:ext uri="{FF2B5EF4-FFF2-40B4-BE49-F238E27FC236}">
                <a16:creationId xmlns:a16="http://schemas.microsoft.com/office/drawing/2014/main" id="{D03B3477-86C5-4B33-A3B2-AF4BBCE6A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45550"/>
            <a:ext cx="2968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Ari@TuckmanPsych.com</a:t>
            </a:r>
          </a:p>
        </p:txBody>
      </p:sp>
      <p:sp>
        <p:nvSpPr>
          <p:cNvPr id="12295" name="Text Box 3">
            <a:extLst>
              <a:ext uri="{FF2B5EF4-FFF2-40B4-BE49-F238E27FC236}">
                <a16:creationId xmlns:a16="http://schemas.microsoft.com/office/drawing/2014/main" id="{29BDBD31-3ADA-4812-823C-403CFACA4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845550"/>
            <a:ext cx="2968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E07D6BC1-9FC9-469E-BB94-8C773EE51FA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296" name="Text Box 4">
            <a:extLst>
              <a:ext uri="{FF2B5EF4-FFF2-40B4-BE49-F238E27FC236}">
                <a16:creationId xmlns:a16="http://schemas.microsoft.com/office/drawing/2014/main" id="{B8A98494-08BF-440C-8C2B-BA130EA05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698500"/>
            <a:ext cx="4654550" cy="34909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297" name="Rectangle 5">
            <a:extLst>
              <a:ext uri="{FF2B5EF4-FFF2-40B4-BE49-F238E27FC236}">
                <a16:creationId xmlns:a16="http://schemas.microsoft.com/office/drawing/2014/main" id="{FBC726DC-547B-4DD0-B9F0-0CEA465DB8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22775"/>
            <a:ext cx="5484813" cy="4191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48646658-B9E6-46B2-9B5B-74CF3BD8CD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Acceptance is Empowering</a:t>
            </a:r>
          </a:p>
        </p:txBody>
      </p:sp>
      <p:sp>
        <p:nvSpPr>
          <p:cNvPr id="24579" name="Rectangle 7">
            <a:extLst>
              <a:ext uri="{FF2B5EF4-FFF2-40B4-BE49-F238E27FC236}">
                <a16:creationId xmlns:a16="http://schemas.microsoft.com/office/drawing/2014/main" id="{4B914F18-E065-4A5E-AB8F-72FCB83FD8D4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Ari@TuckmanPsych.com</a:t>
            </a:r>
          </a:p>
        </p:txBody>
      </p:sp>
      <p:sp>
        <p:nvSpPr>
          <p:cNvPr id="24580" name="Rectangle 8">
            <a:extLst>
              <a:ext uri="{FF2B5EF4-FFF2-40B4-BE49-F238E27FC236}">
                <a16:creationId xmlns:a16="http://schemas.microsoft.com/office/drawing/2014/main" id="{188384C9-AB20-4226-A324-628FE107F9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B223E6AB-B724-429A-9CAB-1C686388989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215900" marR="0" lvl="0" indent="-21590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4581" name="Text Box 1">
            <a:extLst>
              <a:ext uri="{FF2B5EF4-FFF2-40B4-BE49-F238E27FC236}">
                <a16:creationId xmlns:a16="http://schemas.microsoft.com/office/drawing/2014/main" id="{EB12718F-1136-4C6A-AA57-6C7DE73C0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698500"/>
            <a:ext cx="4654550" cy="3490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4582" name="Rectangle 2">
            <a:extLst>
              <a:ext uri="{FF2B5EF4-FFF2-40B4-BE49-F238E27FC236}">
                <a16:creationId xmlns:a16="http://schemas.microsoft.com/office/drawing/2014/main" id="{C931A945-EEEF-4586-8CDD-725CCF22851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22775"/>
            <a:ext cx="5484813" cy="42846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385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271F5E9C-6253-4AD5-B079-5DC82EC669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Acceptance is Empowering</a:t>
            </a:r>
          </a:p>
        </p:txBody>
      </p:sp>
      <p:sp>
        <p:nvSpPr>
          <p:cNvPr id="48131" name="Rectangle 7">
            <a:extLst>
              <a:ext uri="{FF2B5EF4-FFF2-40B4-BE49-F238E27FC236}">
                <a16:creationId xmlns:a16="http://schemas.microsoft.com/office/drawing/2014/main" id="{9F7E8766-7121-4938-A6DC-63EEC69AA6D9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Ari@TuckmanPsych.com</a:t>
            </a:r>
          </a:p>
        </p:txBody>
      </p:sp>
      <p:sp>
        <p:nvSpPr>
          <p:cNvPr id="48132" name="Rectangle 8">
            <a:extLst>
              <a:ext uri="{FF2B5EF4-FFF2-40B4-BE49-F238E27FC236}">
                <a16:creationId xmlns:a16="http://schemas.microsoft.com/office/drawing/2014/main" id="{941D1B77-6272-4605-97A5-4F201F80865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38B775B0-7C62-44DF-87DF-B0736B1771D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215900" marR="0" lvl="0" indent="-21590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8133" name="Text Box 1">
            <a:extLst>
              <a:ext uri="{FF2B5EF4-FFF2-40B4-BE49-F238E27FC236}">
                <a16:creationId xmlns:a16="http://schemas.microsoft.com/office/drawing/2014/main" id="{37C55FBC-873D-4ADC-9F00-E2EB36713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698500"/>
            <a:ext cx="4654550" cy="3490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8134" name="Rectangle 2">
            <a:extLst>
              <a:ext uri="{FF2B5EF4-FFF2-40B4-BE49-F238E27FC236}">
                <a16:creationId xmlns:a16="http://schemas.microsoft.com/office/drawing/2014/main" id="{889BD23F-AD41-41B2-84DE-4DEBF02A000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22775"/>
            <a:ext cx="5484813" cy="42846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19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7238" algn="l"/>
                <a:tab pos="1514475" algn="l"/>
                <a:tab pos="2271713" algn="l"/>
                <a:tab pos="302895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Integrative Treatment for Adult ADHD</a:t>
            </a:r>
          </a:p>
        </p:txBody>
      </p:sp>
      <p:sp>
        <p:nvSpPr>
          <p:cNvPr id="185347" name="Rectangle 11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7238" algn="l"/>
                <a:tab pos="1514475" algn="l"/>
                <a:tab pos="2271713" algn="l"/>
                <a:tab pos="302895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Ari@TuckmanPsych.com</a:t>
            </a:r>
          </a:p>
        </p:txBody>
      </p:sp>
      <p:sp>
        <p:nvSpPr>
          <p:cNvPr id="18534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r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7238" algn="l"/>
                <a:tab pos="1514475" algn="l"/>
                <a:tab pos="2271713" algn="l"/>
                <a:tab pos="3028950" algn="l"/>
              </a:tabLst>
              <a:defRPr/>
            </a:pPr>
            <a:fld id="{B2896CFD-B5DA-46A4-A56B-A740984A4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778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7238" algn="l"/>
                  <a:tab pos="1514475" algn="l"/>
                  <a:tab pos="2271713" algn="l"/>
                  <a:tab pos="3028950" algn="l"/>
                </a:tabLst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5349" name="Text Box 1"/>
          <p:cNvSpPr txBox="1">
            <a:spLocks noChangeArrowheads="1"/>
          </p:cNvSpPr>
          <p:nvPr/>
        </p:nvSpPr>
        <p:spPr bwMode="auto">
          <a:xfrm>
            <a:off x="1227138" y="719138"/>
            <a:ext cx="4856162" cy="3594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5646" tIns="47823" rIns="95646" bIns="47823" anchor="ctr"/>
          <a:lstStyle>
            <a:lvl1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5350" name="Rectangle 2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3587" cy="44084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59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20CBF362-D2FD-4F48-B815-C881F730A8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Acceptance is Empowering</a:t>
            </a:r>
          </a:p>
        </p:txBody>
      </p:sp>
      <p:sp>
        <p:nvSpPr>
          <p:cNvPr id="28675" name="Rectangle 8">
            <a:extLst>
              <a:ext uri="{FF2B5EF4-FFF2-40B4-BE49-F238E27FC236}">
                <a16:creationId xmlns:a16="http://schemas.microsoft.com/office/drawing/2014/main" id="{2F4754EE-B48D-4FC6-B19B-32C3C86F7C26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Ari@TuckmanPsych.com</a:t>
            </a:r>
          </a:p>
        </p:txBody>
      </p:sp>
      <p:sp>
        <p:nvSpPr>
          <p:cNvPr id="28676" name="Rectangle 9">
            <a:extLst>
              <a:ext uri="{FF2B5EF4-FFF2-40B4-BE49-F238E27FC236}">
                <a16:creationId xmlns:a16="http://schemas.microsoft.com/office/drawing/2014/main" id="{C29B4D02-A62C-4EEF-8FB9-14B46896E44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6481C247-FD42-4311-A924-25704236E16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215900" marR="0" lvl="0" indent="-21590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677" name="Text Box 1">
            <a:extLst>
              <a:ext uri="{FF2B5EF4-FFF2-40B4-BE49-F238E27FC236}">
                <a16:creationId xmlns:a16="http://schemas.microsoft.com/office/drawing/2014/main" id="{D8BEFB15-452C-43E0-9271-A6681389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68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Acceptance is Empowering</a:t>
            </a:r>
          </a:p>
        </p:txBody>
      </p:sp>
      <p:sp>
        <p:nvSpPr>
          <p:cNvPr id="28678" name="Text Box 2">
            <a:extLst>
              <a:ext uri="{FF2B5EF4-FFF2-40B4-BE49-F238E27FC236}">
                <a16:creationId xmlns:a16="http://schemas.microsoft.com/office/drawing/2014/main" id="{081221C8-C92C-4623-AACC-BFDC9414B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45550"/>
            <a:ext cx="2968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Ari@TuckmanPsych.com</a:t>
            </a:r>
          </a:p>
        </p:txBody>
      </p:sp>
      <p:sp>
        <p:nvSpPr>
          <p:cNvPr id="28679" name="Text Box 3">
            <a:extLst>
              <a:ext uri="{FF2B5EF4-FFF2-40B4-BE49-F238E27FC236}">
                <a16:creationId xmlns:a16="http://schemas.microsoft.com/office/drawing/2014/main" id="{C042FC7A-0B1D-456C-A189-24441E349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845550"/>
            <a:ext cx="2968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28A51EA4-4333-42CF-8B80-CEEF3A8483B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680" name="Text Box 4">
            <a:extLst>
              <a:ext uri="{FF2B5EF4-FFF2-40B4-BE49-F238E27FC236}">
                <a16:creationId xmlns:a16="http://schemas.microsoft.com/office/drawing/2014/main" id="{AAB6CE46-D683-4B52-A7F8-34DDC9811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698500"/>
            <a:ext cx="4654550" cy="34909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681" name="Rectangle 5">
            <a:extLst>
              <a:ext uri="{FF2B5EF4-FFF2-40B4-BE49-F238E27FC236}">
                <a16:creationId xmlns:a16="http://schemas.microsoft.com/office/drawing/2014/main" id="{1CEECE0B-37F1-4995-B455-047C1D391A4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22775"/>
            <a:ext cx="5484813" cy="42846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559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>
            <a:extLst>
              <a:ext uri="{FF2B5EF4-FFF2-40B4-BE49-F238E27FC236}">
                <a16:creationId xmlns:a16="http://schemas.microsoft.com/office/drawing/2014/main" id="{267CF8B2-D8CE-4B30-95CD-1992FDBACC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Acceptance is Empowering</a:t>
            </a:r>
          </a:p>
        </p:txBody>
      </p:sp>
      <p:sp>
        <p:nvSpPr>
          <p:cNvPr id="58371" name="Rectangle 7">
            <a:extLst>
              <a:ext uri="{FF2B5EF4-FFF2-40B4-BE49-F238E27FC236}">
                <a16:creationId xmlns:a16="http://schemas.microsoft.com/office/drawing/2014/main" id="{BFFF8009-AB78-42E5-880E-56BD50EFADBA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Ari@TuckmanPsych.com</a:t>
            </a:r>
          </a:p>
        </p:txBody>
      </p:sp>
      <p:sp>
        <p:nvSpPr>
          <p:cNvPr id="58372" name="Rectangle 8">
            <a:extLst>
              <a:ext uri="{FF2B5EF4-FFF2-40B4-BE49-F238E27FC236}">
                <a16:creationId xmlns:a16="http://schemas.microsoft.com/office/drawing/2014/main" id="{DFC21805-D225-49E1-B758-C173B6BE5DC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34F35846-148C-4BAD-923D-679A61DE08D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215900" marR="0" lvl="0" indent="-21590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8373" name="Text Box 1">
            <a:extLst>
              <a:ext uri="{FF2B5EF4-FFF2-40B4-BE49-F238E27FC236}">
                <a16:creationId xmlns:a16="http://schemas.microsoft.com/office/drawing/2014/main" id="{15C084AE-22C4-4F2C-89A6-2EF218187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698500"/>
            <a:ext cx="4654550" cy="3490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8374" name="Rectangle 2">
            <a:extLst>
              <a:ext uri="{FF2B5EF4-FFF2-40B4-BE49-F238E27FC236}">
                <a16:creationId xmlns:a16="http://schemas.microsoft.com/office/drawing/2014/main" id="{E4BBF7DE-F34E-44C4-8727-C5F5DC1336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22775"/>
            <a:ext cx="5484813" cy="42846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096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7238" algn="l"/>
                <a:tab pos="1514475" algn="l"/>
                <a:tab pos="2271713" algn="l"/>
                <a:tab pos="302895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Integrative Treatment for Adult ADHD</a:t>
            </a:r>
          </a:p>
        </p:txBody>
      </p:sp>
      <p:sp>
        <p:nvSpPr>
          <p:cNvPr id="181251" name="Rectangle 11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7238" algn="l"/>
                <a:tab pos="1514475" algn="l"/>
                <a:tab pos="2271713" algn="l"/>
                <a:tab pos="302895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Ari@TuckmanPsych.com</a:t>
            </a:r>
          </a:p>
        </p:txBody>
      </p:sp>
      <p:sp>
        <p:nvSpPr>
          <p:cNvPr id="18125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r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7238" algn="l"/>
                <a:tab pos="1514475" algn="l"/>
                <a:tab pos="2271713" algn="l"/>
                <a:tab pos="3028950" algn="l"/>
              </a:tabLst>
              <a:defRPr/>
            </a:pPr>
            <a:fld id="{B734DD42-8318-4FFF-91E0-96D9620BB0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778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7238" algn="l"/>
                  <a:tab pos="1514475" algn="l"/>
                  <a:tab pos="2271713" algn="l"/>
                  <a:tab pos="3028950" algn="l"/>
                </a:tabLst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1253" name="Text Box 1"/>
          <p:cNvSpPr txBox="1">
            <a:spLocks noChangeArrowheads="1"/>
          </p:cNvSpPr>
          <p:nvPr/>
        </p:nvSpPr>
        <p:spPr bwMode="auto">
          <a:xfrm>
            <a:off x="1227138" y="719138"/>
            <a:ext cx="4862512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5646" tIns="47823" rIns="95646" bIns="47823" anchor="ctr"/>
          <a:lstStyle>
            <a:lvl1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1254" name="Rectangle 2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3587" cy="43116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53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7238" algn="l"/>
                <a:tab pos="1514475" algn="l"/>
                <a:tab pos="2271713" algn="l"/>
                <a:tab pos="302895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Integrative Treatment for Adult ADHD</a:t>
            </a:r>
          </a:p>
        </p:txBody>
      </p:sp>
      <p:sp>
        <p:nvSpPr>
          <p:cNvPr id="181251" name="Rectangle 11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7238" algn="l"/>
                <a:tab pos="1514475" algn="l"/>
                <a:tab pos="2271713" algn="l"/>
                <a:tab pos="302895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Ari@TuckmanPsych.com</a:t>
            </a:r>
          </a:p>
        </p:txBody>
      </p:sp>
      <p:sp>
        <p:nvSpPr>
          <p:cNvPr id="18125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57238" algn="l"/>
                <a:tab pos="1514475" algn="l"/>
                <a:tab pos="2271713" algn="l"/>
                <a:tab pos="302895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r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57238" algn="l"/>
                <a:tab pos="1514475" algn="l"/>
                <a:tab pos="2271713" algn="l"/>
                <a:tab pos="3028950" algn="l"/>
              </a:tabLst>
              <a:defRPr/>
            </a:pPr>
            <a:fld id="{B734DD42-8318-4FFF-91E0-96D9620BB0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778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57238" algn="l"/>
                  <a:tab pos="1514475" algn="l"/>
                  <a:tab pos="2271713" algn="l"/>
                  <a:tab pos="3028950" algn="l"/>
                </a:tabLst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1253" name="Text Box 1"/>
          <p:cNvSpPr txBox="1">
            <a:spLocks noChangeArrowheads="1"/>
          </p:cNvSpPr>
          <p:nvPr/>
        </p:nvSpPr>
        <p:spPr bwMode="auto">
          <a:xfrm>
            <a:off x="1227138" y="719138"/>
            <a:ext cx="4862512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5646" tIns="47823" rIns="95646" bIns="47823" anchor="ctr"/>
          <a:lstStyle>
            <a:lvl1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defTabSz="477838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marL="0" marR="0" lvl="0" indent="0" algn="l" defTabSz="477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1254" name="Rectangle 2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3587" cy="43116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49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>
            <a:extLst>
              <a:ext uri="{FF2B5EF4-FFF2-40B4-BE49-F238E27FC236}">
                <a16:creationId xmlns:a16="http://schemas.microsoft.com/office/drawing/2014/main" id="{E671DBED-BFB9-4B38-A521-85C7E3E706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85813" indent="-3016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209675" indent="-2413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93863" indent="-2413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178050" indent="-2413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6352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924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496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68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65175" algn="l"/>
                <a:tab pos="1531938" algn="l"/>
                <a:tab pos="2298700" algn="l"/>
                <a:tab pos="3065463" algn="l"/>
              </a:tabLst>
              <a:defRPr/>
            </a:pPr>
            <a:r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Integrative Treatment for Adult ADHD</a:t>
            </a:r>
          </a:p>
        </p:txBody>
      </p:sp>
      <p:sp>
        <p:nvSpPr>
          <p:cNvPr id="338947" name="Rectangle 11">
            <a:extLst>
              <a:ext uri="{FF2B5EF4-FFF2-40B4-BE49-F238E27FC236}">
                <a16:creationId xmlns:a16="http://schemas.microsoft.com/office/drawing/2014/main" id="{E90D89BA-1EE3-4137-828D-2AD8F66B31E7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85813" indent="-3016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209675" indent="-2413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93863" indent="-2413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178050" indent="-2413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6352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924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496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68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65175" algn="l"/>
                <a:tab pos="1531938" algn="l"/>
                <a:tab pos="2298700" algn="l"/>
                <a:tab pos="3065463" algn="l"/>
              </a:tabLst>
              <a:defRPr/>
            </a:pPr>
            <a:r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t>Ari@TuckmanPsych.com</a:t>
            </a:r>
          </a:p>
        </p:txBody>
      </p:sp>
      <p:sp>
        <p:nvSpPr>
          <p:cNvPr id="338948" name="Rectangle 12">
            <a:extLst>
              <a:ext uri="{FF2B5EF4-FFF2-40B4-BE49-F238E27FC236}">
                <a16:creationId xmlns:a16="http://schemas.microsoft.com/office/drawing/2014/main" id="{F0B20801-0647-4C21-A9C8-EEB6B5A7BF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85813" indent="-3016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209675" indent="-2413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93863" indent="-2413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178050" indent="-2413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6352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924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496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6850" indent="-2413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65175" algn="l"/>
                <a:tab pos="1531938" algn="l"/>
                <a:tab pos="2298700" algn="l"/>
                <a:tab pos="30654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215900" marR="0" lvl="0" indent="-21590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65175" algn="l"/>
                <a:tab pos="1531938" algn="l"/>
                <a:tab pos="2298700" algn="l"/>
                <a:tab pos="3065463" algn="l"/>
              </a:tabLst>
              <a:defRPr/>
            </a:pPr>
            <a:fld id="{BED89966-FD38-4779-9E67-DCDCABD7367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215900" marR="0" lvl="0" indent="-21590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765175" algn="l"/>
                  <a:tab pos="1531938" algn="l"/>
                  <a:tab pos="2298700" algn="l"/>
                  <a:tab pos="3065463" algn="l"/>
                </a:tabLst>
                <a:defRPr/>
              </a:pPr>
              <a:t>31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9701" name="Text Box 1">
            <a:extLst>
              <a:ext uri="{FF2B5EF4-FFF2-40B4-BE49-F238E27FC236}">
                <a16:creationId xmlns:a16="http://schemas.microsoft.com/office/drawing/2014/main" id="{770882FE-5341-456B-8E85-35D23FACB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720725"/>
            <a:ext cx="4862512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26" tIns="48413" rIns="96826" bIns="48413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8950" name="Rectangle 2">
            <a:extLst>
              <a:ext uri="{FF2B5EF4-FFF2-40B4-BE49-F238E27FC236}">
                <a16:creationId xmlns:a16="http://schemas.microsoft.com/office/drawing/2014/main" id="{784815CF-19FB-4653-9977-65F340DE939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3587" cy="44084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5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y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6F33BFA-BE51-4986-BB95-35F2CA74C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EB80F0F3-4459-4DE5-BDAA-E17822E36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6DC5031-D76A-4A78-A7F5-ED92B104E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CCFFC49-0AD5-4AED-A0CE-DD60CE1FB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2E31781-2685-4DE6-8591-2CC17F864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7CEB0EF6-9529-4564-851E-3C95F34606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820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1AB72-C0C4-448D-8031-63723ADAE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F8B70-E374-4088-A1D1-AB8D822F90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97EF9-EB6A-4789-BC6E-C619E872BD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A442DEEF-1071-45C0-B7BA-6A3735733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88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CB5E1-C58A-44E7-A836-0B44B696E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E307E-E830-4E32-A4F2-57FF152BC3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DF2BA-F543-41CE-99F8-90E884691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49666B1C-259D-4B2E-A88A-1E93F7A19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042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78A7CD-9892-4AED-BEBB-A2653CCA2E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2F1378-7E07-4DA0-B419-584953BF6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8019C8-0011-4006-A9DC-8F30FC64EC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B12AB990-2356-4FA0-A673-15C8C06313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577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3BB6B5-214A-4321-A7EC-C7F2FF0659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48629F-A156-4850-B906-EC4EE94F4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2325EC-26D4-41A7-ABA8-060D3D1D59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C5D2BC3E-0B84-48F9-87ED-42C345B0A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12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71AB1-E358-436B-AB6D-D0840F30B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53F92-0BE1-4769-B417-5A52EBF95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72202-1651-43E7-81FA-8B46E3A21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323219AE-CD2C-4193-ABF2-FBE93BFF3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828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9CE35C-FBBA-4CE6-8667-0FDAA2201B5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B2FFB-AE90-4C2B-8C54-2DBEC518486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BE495-9DDD-481D-917D-994E7097C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566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0109A2-BE01-47BA-AD88-A2907C1ED6E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A66121-FD82-47D1-9F6F-6040AC88603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809-6DE0-44E6-9210-1B5F9D420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860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CB8CB0-9D72-4F25-9390-B3CF538EBEE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161C77-E4FE-41DB-8A3B-6C839F9FC02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BF6BF-AE64-4692-BE89-AB97F914D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632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B07BFE-E2CD-4B09-93B5-7D0BD7987F9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E691E3D-3C0E-4E2B-809C-5503B71404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CF981-CAD4-468A-8123-D3CC502AE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335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DD151A3-9B4F-4CE3-866A-E834184BD8E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7885511-9797-4957-9E79-EEFCF65F9FE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7E5C7-1468-46E6-8A8F-11B4F9654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09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6F33BFA-BE51-4986-BB95-35F2CA74C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EB80F0F3-4459-4DE5-BDAA-E17822E36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 algn="ctr">
              <a:defRPr sz="5000"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6DC5031-D76A-4A78-A7F5-ED92B104E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CCFFC49-0AD5-4AED-A0CE-DD60CE1FB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2E31781-2685-4DE6-8591-2CC17F864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7CEB0EF6-9529-4564-851E-3C95F34606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7816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945C925-77B4-4D6B-AD6E-D3E3AACD7C9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3491D6-D19B-4FCE-8E00-F77FBCA149B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CB556-528C-4099-A7DC-D7D2F14F5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736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CB22B25-79E5-4170-B95C-57950FA8AC7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66D8A5-6E57-460B-B78E-5C1C8C09824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367F-4A22-4C3E-B9D2-750CF9D2B5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090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09AE442-655A-469A-BBC8-A65FA2DC3ED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4B71444-1C04-42FC-8941-1C96D084D91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99D65-52F4-4488-B48B-5F9B7A76E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214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6F62D3B-3929-4395-AEDB-777D9CC492B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BD91E61-1A37-4478-B8F4-3F9A6C30CC1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C19D2-3A33-4B16-B834-9F216E32E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373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09C24-89CF-4D58-96FD-52A2EE041AE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FA4D4F-37DE-4BCD-94BC-EA64A81A87B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1609-31F0-4E8D-9F3D-47FE55C79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5270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7" y="1524003"/>
            <a:ext cx="2741084" cy="460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524003"/>
            <a:ext cx="8022167" cy="4602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CFB886-506C-45C8-A84D-52CC0EC5C04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A0AE4-890D-4E06-92DB-C11475F5B89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FF8DA-376E-4A3A-A3A6-BF688650C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50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1"/>
            <a:ext cx="10160000" cy="1749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Ari Tuckman, PsyD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BAD25-7E12-4A97-A21A-4C0DB702D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59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y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7F5890-74E3-4C13-8DF2-3B71DEF41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CDDFBF-C03A-4657-9712-22EADD1B4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0775BE-60F7-438E-B765-E9A61A4E8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81284074-FC77-49AF-A37E-E209A2732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17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320959-46F6-44E6-8135-19DB433234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283ABB-2E93-4B18-840D-DAC24C6E3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D774EB-F6CF-4A11-AC6D-054A5217D6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774CB351-1837-4B95-B2C2-EAB68CD7E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36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29B2A-A80B-4DFB-BD13-838E63BE19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8F4A7-DD8B-476E-806B-11C2F4FC9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959E-4AD7-4931-804D-025772B510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D85142CB-7D33-4DE5-B5F6-7C61A6A47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5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7CA8A0-10AE-448F-9CA8-4F478456A9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4E2E76-87E6-4A9A-A482-393606F2C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F42BD1-4A55-4D22-A5C8-A9DA7A47C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2FA479BB-D378-4205-A958-1C7B74B7A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26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FCE742-6754-4215-891B-8558F021E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F06F64-57E0-449E-B61E-C816A34779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B1274C-BF76-489C-A5F7-FDE9B732D0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9250DDD2-3D4B-4A84-97DE-17B13B960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31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0C3F95-3F1A-4CDA-9DB4-B0510732C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E9772E-382F-42D6-88E1-1840BCAE2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3FC0A3-0389-447A-870C-AC49C89493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31A8E16B-8C12-44E2-A1A4-8436D4BF0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25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E6D522B-5954-4A44-A3A6-3AD8685C3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2600D8A-E179-45E0-BBE0-08467D026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B672115A-3CB0-47AF-B355-8380E35070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887B7972-2B76-45DC-85DA-E4563742FE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914400" eaLnBrk="1" hangingPunct="1"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Practical Strategies to Overcome Executive Functioning Weaknesses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3A2204C7-9BE6-4B91-A553-FE0161854C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000000"/>
                </a:solidFill>
                <a:latin typeface="Garamond" panose="02020404030301010803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969FD6D-A0BC-494E-AC19-B971BC549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367" name="Freeform 7">
            <a:extLst>
              <a:ext uri="{FF2B5EF4-FFF2-40B4-BE49-F238E27FC236}">
                <a16:creationId xmlns:a16="http://schemas.microsoft.com/office/drawing/2014/main" id="{D0DE529B-C87A-4339-B9A0-7F7DE3B2F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C821FAB3-F3D7-4486-8633-10B26B513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762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876" r:id="rId2"/>
    <p:sldLayoutId id="2147483875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A1F8BD0E-F57D-4EA9-9886-1426B8EF6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2" y="1524000"/>
            <a:ext cx="10157884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239B638F-A964-40D6-BC6D-370AF6E2B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43641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80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2C3CF44-98BE-4BC4-83C8-45FC14B7091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3641"/>
            <a:ext cx="3854451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ct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000000"/>
                </a:solidFill>
                <a:latin typeface="+mj-lt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/>
              <a:t>Acceptance is Empowering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F5878E4-47F2-4001-A60F-C40EE9ADE99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41"/>
            <a:ext cx="2838451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CCD44F54-17E3-49F4-A5A3-C09FCC13F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Freeform 5">
            <a:extLst>
              <a:ext uri="{FF2B5EF4-FFF2-40B4-BE49-F238E27FC236}">
                <a16:creationId xmlns:a16="http://schemas.microsoft.com/office/drawing/2014/main" id="{7C0752DA-C47B-458E-A129-9861FB858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055" name="Line 6">
            <a:extLst>
              <a:ext uri="{FF2B5EF4-FFF2-40B4-BE49-F238E27FC236}">
                <a16:creationId xmlns:a16="http://schemas.microsoft.com/office/drawing/2014/main" id="{309EFA5E-8DF0-48B8-B5EA-7F6462FCD9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2" y="3962400"/>
            <a:ext cx="8682567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56" name="Rectangle 7">
            <a:extLst>
              <a:ext uri="{FF2B5EF4-FFF2-40B4-BE49-F238E27FC236}">
                <a16:creationId xmlns:a16="http://schemas.microsoft.com/office/drawing/2014/main" id="{8000779C-E601-4DB7-B770-781156F57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6451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192508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anose="02020404030301010803" pitchFamily="18" charset="0"/>
          <a:ea typeface="Microsoft YaHei" panose="020B0503020204020204" pitchFamily="34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anose="02020404030301010803" pitchFamily="18" charset="0"/>
          <a:ea typeface="Microsoft YaHei" panose="020B0503020204020204" pitchFamily="34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anose="02020404030301010803" pitchFamily="18" charset="0"/>
          <a:ea typeface="Microsoft YaHei" panose="020B0503020204020204" pitchFamily="34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anose="02020404030301010803" pitchFamily="18" charset="0"/>
          <a:ea typeface="Microsoft YaHei" panose="020B0503020204020204" pitchFamily="34" charset="-12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anose="02020404030301010803" pitchFamily="18" charset="0"/>
          <a:ea typeface="Microsoft YaHei" panose="020B0503020204020204" pitchFamily="34" charset="-12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anose="02020404030301010803" pitchFamily="18" charset="0"/>
          <a:ea typeface="Microsoft YaHei" panose="020B0503020204020204" pitchFamily="34" charset="-12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anose="02020404030301010803" pitchFamily="18" charset="0"/>
          <a:ea typeface="Microsoft YaHei" panose="020B0503020204020204" pitchFamily="34" charset="-12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anose="02020404030301010803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3644B15A-1450-4889-A9A4-2FB4EB0EE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3" y="6243641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7BBEFA67-31C5-4982-A0A2-B626CC841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3" y="6243641"/>
            <a:ext cx="2130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1268" name="Text Box 3">
            <a:extLst>
              <a:ext uri="{FF2B5EF4-FFF2-40B4-BE49-F238E27FC236}">
                <a16:creationId xmlns:a16="http://schemas.microsoft.com/office/drawing/2014/main" id="{27A769FE-E75C-4D5C-AAC5-1BB809EF5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3" y="1484310"/>
            <a:ext cx="10515597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 panose="02020404030301010803" pitchFamily="18" charset="0"/>
                <a:ea typeface="Microsoft YaHei" panose="020B0503020204020204" pitchFamily="34" charset="-122"/>
                <a:cs typeface="+mn-cs"/>
              </a:rPr>
              <a:t>Persistence Isn’t Futile, Pt 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6633"/>
                </a:solidFill>
                <a:effectLst/>
                <a:uLnTx/>
                <a:uFillTx/>
                <a:latin typeface="Garamond" panose="02020404030301010803" pitchFamily="18" charset="0"/>
                <a:ea typeface="Microsoft YaHei" panose="020B0503020204020204" pitchFamily="34" charset="-122"/>
                <a:cs typeface="+mn-cs"/>
              </a:rPr>
              <a:t>Strengthen Your Mindset</a:t>
            </a:r>
            <a:endParaRPr kumimoji="0" lang="en-US" altLang="en-US" sz="4600" b="0" i="0" u="none" strike="noStrike" kern="1200" cap="none" spc="0" normalizeH="0" baseline="0" noProof="0" dirty="0">
              <a:ln>
                <a:noFill/>
              </a:ln>
              <a:solidFill>
                <a:srgbClr val="006633"/>
              </a:solidFill>
              <a:effectLst/>
              <a:uLnTx/>
              <a:uFillTx/>
              <a:latin typeface="Garamond" panose="02020404030301010803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744799CC-FD9C-40AB-BB1B-669E5F810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962400"/>
            <a:ext cx="6553200" cy="206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42900" marR="0" lvl="0" indent="-341313" algn="l" defTabSz="4572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Ari Tuckman, PsyD, MBA</a:t>
            </a:r>
          </a:p>
          <a:p>
            <a:pPr marL="342900" marR="0" lvl="0" indent="-341313" algn="l" defTabSz="4572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West Chester, PA</a:t>
            </a:r>
          </a:p>
          <a:p>
            <a:pPr marL="342900" marR="0" lvl="0" indent="-341313" algn="l" defTabSz="4572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Ari@TuckmanPsych.com</a:t>
            </a:r>
          </a:p>
          <a:p>
            <a:pPr marL="342900" marR="0" lvl="0" indent="-341313" algn="l" defTabSz="4572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adultADHDbook.com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the Tank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ADHD makes it harder to manage sleep, diet, and exercise</a:t>
            </a:r>
          </a:p>
          <a:p>
            <a:pPr lvl="1"/>
            <a:r>
              <a:rPr lang="en-US" dirty="0"/>
              <a:t>Which makes it harder to keep showing up in those better ways</a:t>
            </a:r>
          </a:p>
          <a:p>
            <a:endParaRPr lang="en-US" sz="1600" dirty="0"/>
          </a:p>
          <a:p>
            <a:r>
              <a:rPr lang="en-US" dirty="0"/>
              <a:t>Even partial improvements will be beneficial</a:t>
            </a:r>
          </a:p>
          <a:p>
            <a:pPr lvl="1"/>
            <a:r>
              <a:rPr lang="en-US" dirty="0"/>
              <a:t>Better focus, complex problem-solving, willpower, and emotional regulation</a:t>
            </a:r>
          </a:p>
          <a:p>
            <a:endParaRPr lang="en-US" sz="1600" dirty="0"/>
          </a:p>
          <a:p>
            <a:r>
              <a:rPr lang="en-US" dirty="0"/>
              <a:t>Regardless of what happened yesterday, make today a good day</a:t>
            </a:r>
          </a:p>
          <a:p>
            <a:pPr lvl="1"/>
            <a:r>
              <a:rPr lang="en-US" dirty="0"/>
              <a:t>How does this benefit your bigger goals?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B420F-9C0D-434F-8F6B-05F04D1293AC}" type="slidenum">
              <a:rPr lang="en-US" altLang="en-US">
                <a:solidFill>
                  <a:srgbClr val="000000"/>
                </a:solidFill>
                <a:latin typeface="Garamond"/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89818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485F8-49CE-7029-5713-C43135C79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Resilience is an Inside Job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BA320-A265-0A78-59A8-C482256F4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4980B-A2B1-5A72-3FB8-369C1800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A07B4-2796-04F5-280D-07C1059B9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0EF6-9529-4564-851E-3C95F346069B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960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">
            <a:extLst>
              <a:ext uri="{FF2B5EF4-FFF2-40B4-BE49-F238E27FC236}">
                <a16:creationId xmlns:a16="http://schemas.microsoft.com/office/drawing/2014/main" id="{3D650AC8-0E42-4187-BDB9-B7B8A9696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Take It Seriously, But Not Personally</a:t>
            </a:r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BFA55C01-D3D3-4002-95CA-9717373DC8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ADHD will keep showing up</a:t>
            </a:r>
          </a:p>
          <a:p>
            <a:pPr lvl="1"/>
            <a:r>
              <a:rPr lang="en-US" altLang="en-US" dirty="0"/>
              <a:t>So you need to also</a:t>
            </a:r>
          </a:p>
          <a:p>
            <a:endParaRPr lang="en-US" altLang="en-US" dirty="0"/>
          </a:p>
          <a:p>
            <a:r>
              <a:rPr lang="en-US" altLang="en-US" dirty="0"/>
              <a:t>Every intervention is diagnostic—what does it tell you?</a:t>
            </a:r>
          </a:p>
          <a:p>
            <a:pPr lvl="1"/>
            <a:r>
              <a:rPr lang="en-US" altLang="en-US" dirty="0"/>
              <a:t>Are you a little better informed for next time?</a:t>
            </a:r>
          </a:p>
          <a:p>
            <a:pPr lvl="1"/>
            <a:r>
              <a:rPr lang="en-US" altLang="en-US" dirty="0"/>
              <a:t>You have way more control over the future than the past</a:t>
            </a:r>
          </a:p>
          <a:p>
            <a:endParaRPr lang="en-US" altLang="en-US" dirty="0"/>
          </a:p>
          <a:p>
            <a:r>
              <a:rPr lang="en-US" altLang="en-US" dirty="0"/>
              <a:t>Life keeps changing, so we need to evolve also</a:t>
            </a:r>
          </a:p>
          <a:p>
            <a:pPr lvl="1"/>
            <a:r>
              <a:rPr lang="en-US" altLang="en-US" dirty="0"/>
              <a:t>Aging is mandatory. Wisdom is optional.</a:t>
            </a:r>
          </a:p>
        </p:txBody>
      </p:sp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1088AEA8-CFF1-4620-A56B-26B46483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/>
            <a:r>
              <a:rPr lang="en-US" noProof="0" dirty="0">
                <a:solidFill>
                  <a:schemeClr val="tx1"/>
                </a:solidFill>
                <a:latin typeface="+mj-lt"/>
              </a:rPr>
              <a:t>Persistence Isn’t Futile</a:t>
            </a:r>
          </a:p>
          <a:p>
            <a:pPr lvl="0"/>
            <a:r>
              <a:rPr lang="en-US" noProof="0" dirty="0">
                <a:solidFill>
                  <a:schemeClr val="tx1"/>
                </a:solidFill>
                <a:latin typeface="+mj-lt"/>
              </a:rPr>
              <a:t>Ari Tuckman, PsyD, MBA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A656DDA7-E258-472C-B930-1CC89E155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90EEE24A-7E0A-4943-8087-D5888D051329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349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>
            <a:extLst>
              <a:ext uri="{FF2B5EF4-FFF2-40B4-BE49-F238E27FC236}">
                <a16:creationId xmlns:a16="http://schemas.microsoft.com/office/drawing/2014/main" id="{EC7FB5CC-77CE-4F02-A1C2-98D24558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Microsoft YaHei" panose="020B0503020204020204" pitchFamily="34" charset="-122"/>
                <a:cs typeface="+mn-cs"/>
              </a:rPr>
              <a:t>Persistence Isn’t Futile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Microsoft YaHei" panose="020B0503020204020204" pitchFamily="34" charset="-122"/>
                <a:cs typeface="+mn-cs"/>
              </a:rPr>
              <a:t>Ari Tuckman, PsyD, MBA</a:t>
            </a:r>
          </a:p>
        </p:txBody>
      </p:sp>
      <p:sp>
        <p:nvSpPr>
          <p:cNvPr id="47107" name="Slide Number Placeholder 5">
            <a:extLst>
              <a:ext uri="{FF2B5EF4-FFF2-40B4-BE49-F238E27FC236}">
                <a16:creationId xmlns:a16="http://schemas.microsoft.com/office/drawing/2014/main" id="{0C9BB4E0-EF53-4E0A-BC29-41FF2208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A8D3E9D-3F24-48AA-82C0-DB5F47E167B5}" type="slidenum">
              <a:rPr lang="en-US" altLang="en-US">
                <a:solidFill>
                  <a:srgbClr val="000000"/>
                </a:solidFill>
                <a:latin typeface="Garamond" panose="02020404030301010803" pitchFamily="18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47108" name="Rectangle 1">
            <a:extLst>
              <a:ext uri="{FF2B5EF4-FFF2-40B4-BE49-F238E27FC236}">
                <a16:creationId xmlns:a16="http://schemas.microsoft.com/office/drawing/2014/main" id="{4B997AD9-C592-4ABE-8379-928FFB39F9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23875" y="277816"/>
            <a:ext cx="9686925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dirty="0"/>
              <a:t>Discomfort is Unavoidable—</a:t>
            </a:r>
            <a:r>
              <a:rPr lang="en-US" altLang="en-US" sz="3800"/>
              <a:t>And Beneficial</a:t>
            </a:r>
            <a:endParaRPr lang="en-US" altLang="en-US" sz="3800" dirty="0"/>
          </a:p>
        </p:txBody>
      </p:sp>
      <p:sp>
        <p:nvSpPr>
          <p:cNvPr id="47109" name="Rectangle 2">
            <a:extLst>
              <a:ext uri="{FF2B5EF4-FFF2-40B4-BE49-F238E27FC236}">
                <a16:creationId xmlns:a16="http://schemas.microsoft.com/office/drawing/2014/main" id="{4B0E959A-A59B-4633-B100-89542E0D3A6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3875" y="1600203"/>
            <a:ext cx="11054294" cy="4530725"/>
          </a:xfrm>
        </p:spPr>
        <p:txBody>
          <a:bodyPr/>
          <a:lstStyle/>
          <a:p>
            <a:pPr marL="339725" indent="-339725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A comfortable life is a small life</a:t>
            </a:r>
          </a:p>
          <a:p>
            <a:pPr marL="666750" lvl="1" indent="-325438" eaLnBrk="1" hangingPunct="1"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Comfort and excitement are mutually exclusive</a:t>
            </a:r>
          </a:p>
          <a:p>
            <a:pPr marL="339725" indent="-339725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sz="2400" dirty="0"/>
          </a:p>
          <a:p>
            <a:pPr marL="339725" indent="-339725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Find a way to tolerate discomfort without allowing it to:</a:t>
            </a:r>
          </a:p>
          <a:p>
            <a:pPr marL="666750" lvl="1" indent="-325438" eaLnBrk="1" hangingPunct="1"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Stop you from doing what you need/want to</a:t>
            </a:r>
          </a:p>
          <a:p>
            <a:pPr marL="666750" lvl="1" indent="-325438" eaLnBrk="1" hangingPunct="1"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Ruin your enjoyment of what you’re doing</a:t>
            </a:r>
          </a:p>
          <a:p>
            <a:pPr marL="339725" indent="-339725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sz="2400" dirty="0"/>
          </a:p>
          <a:p>
            <a:pPr marL="339725" indent="-339725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Suffer, but for a purpose</a:t>
            </a:r>
          </a:p>
          <a:p>
            <a:pPr marL="666750" lvl="1" indent="-325438" eaLnBrk="1" hangingPunct="1"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Really remind yourself of the future benefit</a:t>
            </a:r>
          </a:p>
        </p:txBody>
      </p:sp>
    </p:spTree>
    <p:extLst>
      <p:ext uri="{BB962C8B-B14F-4D97-AF65-F5344CB8AC3E}">
        <p14:creationId xmlns:p14="http://schemas.microsoft.com/office/powerpoint/2010/main" val="4091884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E2CA-8FE0-74D8-44BE-D6822387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the Past in the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EC26-4134-208C-927A-62BB8308B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Growing up with ADHD taught you a lot</a:t>
            </a:r>
          </a:p>
          <a:p>
            <a:pPr lvl="1"/>
            <a:r>
              <a:rPr lang="en-US" dirty="0"/>
              <a:t>About yourself, others, how to handle challenges. . .</a:t>
            </a:r>
          </a:p>
          <a:p>
            <a:pPr lvl="1"/>
            <a:r>
              <a:rPr lang="en-US" dirty="0"/>
              <a:t>But do those lessons still apply now that you understand and manage your ADHD better?</a:t>
            </a:r>
          </a:p>
          <a:p>
            <a:pPr lvl="1"/>
            <a:endParaRPr lang="en-US" dirty="0"/>
          </a:p>
          <a:p>
            <a:r>
              <a:rPr lang="en-US" dirty="0"/>
              <a:t>How do you respond to adversity and setbacks?</a:t>
            </a:r>
          </a:p>
          <a:p>
            <a:pPr lvl="1"/>
            <a:r>
              <a:rPr lang="en-US" dirty="0"/>
              <a:t>Can you stay in the present?</a:t>
            </a:r>
          </a:p>
          <a:p>
            <a:pPr lvl="1"/>
            <a:r>
              <a:rPr lang="en-US" dirty="0"/>
              <a:t>Can you keep showing up with your strengths?</a:t>
            </a:r>
          </a:p>
          <a:p>
            <a:pPr lvl="1"/>
            <a:r>
              <a:rPr lang="en-US" dirty="0"/>
              <a:t>Can you tolerate someone else’s reaction without being lost to it?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5107D-8080-D471-F2A8-2312C3E2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E2BDD-CA2B-FC13-2312-A298629A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274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Improvement is Only Half the Battle</a:t>
            </a:r>
          </a:p>
        </p:txBody>
      </p:sp>
      <p:sp>
        <p:nvSpPr>
          <p:cNvPr id="8704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functioning by building skills, but there are limits to this</a:t>
            </a:r>
          </a:p>
          <a:p>
            <a:pPr lvl="1"/>
            <a:r>
              <a:rPr lang="en-US" dirty="0"/>
              <a:t>Even for people without ADHD</a:t>
            </a:r>
          </a:p>
          <a:p>
            <a:pPr lvl="1"/>
            <a:r>
              <a:rPr lang="en-US" dirty="0"/>
              <a:t>But how good do you need to be? Why?</a:t>
            </a:r>
          </a:p>
          <a:p>
            <a:endParaRPr lang="en-US" dirty="0"/>
          </a:p>
          <a:p>
            <a:r>
              <a:rPr lang="en-US" dirty="0"/>
              <a:t>Work on acceptance of remaining weaknesses and setbacks</a:t>
            </a:r>
          </a:p>
          <a:p>
            <a:pPr lvl="1"/>
            <a:r>
              <a:rPr lang="en-US" dirty="0"/>
              <a:t>This is easier if you value your strengths and work hard with what you have</a:t>
            </a:r>
          </a:p>
          <a:p>
            <a:pPr lvl="1"/>
            <a:r>
              <a:rPr lang="en-US" dirty="0"/>
              <a:t>Not passive resignation, but active acceptance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770C-09A9-48F8-9E39-836472C867E8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11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7D7CCBBA-C264-42D2-8801-C8939E462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3" y="6248403"/>
            <a:ext cx="3914774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Microsoft YaHei" panose="020B0503020204020204" pitchFamily="34" charset="-122"/>
                <a:cs typeface="+mn-cs"/>
              </a:rPr>
              <a:t>Persistence Isn’t Futile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Microsoft YaHei" panose="020B0503020204020204" pitchFamily="34" charset="-122"/>
                <a:cs typeface="+mn-cs"/>
              </a:rPr>
              <a:t>Ari Tuckman, PsyD, MBA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077ADC1-3E7B-4A9A-91A7-7FB7A290C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2925" y="6248403"/>
            <a:ext cx="2130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ClrTx/>
            </a:pPr>
            <a:fld id="{16369E2A-33DA-45FD-8217-0BB3405DC291}" type="slidenum">
              <a:rPr lang="en-US" altLang="en-US" sz="1200">
                <a:latin typeface="Garamond" panose="02020404030301010803" pitchFamily="18" charset="0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buClrTx/>
              </a:pPr>
              <a:t>16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7652" name="Text Box 3">
            <a:extLst>
              <a:ext uri="{FF2B5EF4-FFF2-40B4-BE49-F238E27FC236}">
                <a16:creationId xmlns:a16="http://schemas.microsoft.com/office/drawing/2014/main" id="{EF27247A-14CA-4143-9B21-D5A044528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277816"/>
            <a:ext cx="9696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4200" dirty="0">
                <a:solidFill>
                  <a:srgbClr val="006633"/>
                </a:solidFill>
                <a:latin typeface="Garamond" panose="02020404030301010803" pitchFamily="18" charset="0"/>
              </a:rPr>
              <a:t>Find the Good in the Bad</a:t>
            </a:r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6D69C7-322D-42A5-B1FB-6509CEC20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1600203"/>
            <a:ext cx="110490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665163" indent="-325438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57200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en-US" altLang="en-US" dirty="0"/>
              <a:t>Keep your head on so you can understand what happened</a:t>
            </a:r>
          </a:p>
          <a:p>
            <a:pPr lvl="1" defTabSz="45720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</a:pPr>
            <a:r>
              <a:rPr lang="en-US" altLang="en-US" dirty="0"/>
              <a:t>Acknowledge your disappointment, embarrassment, frustration, etc. without being swept away by it (e.g., rejection, shame)</a:t>
            </a:r>
          </a:p>
          <a:p>
            <a:pPr defTabSz="457200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endParaRPr lang="en-US" altLang="en-US" dirty="0"/>
          </a:p>
          <a:p>
            <a:pPr defTabSz="457200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en-US" altLang="en-US" dirty="0"/>
              <a:t>Give credit where credit is due</a:t>
            </a:r>
          </a:p>
          <a:p>
            <a:pPr lvl="1" defTabSz="45720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</a:pPr>
            <a:r>
              <a:rPr lang="en-US" altLang="en-US" dirty="0"/>
              <a:t>Notice what went well or is positive—this is your to do list for next time (yes, there </a:t>
            </a:r>
            <a:r>
              <a:rPr lang="en-US" altLang="en-US" i="1" dirty="0"/>
              <a:t>will</a:t>
            </a:r>
            <a:r>
              <a:rPr lang="en-US" altLang="en-US" dirty="0"/>
              <a:t> be a next time)</a:t>
            </a:r>
          </a:p>
          <a:p>
            <a:pPr lvl="1" defTabSz="45720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3B812F"/>
              </a:buClr>
              <a:buSzPct val="60000"/>
            </a:pPr>
            <a:endParaRPr lang="en-US" altLang="en-US" dirty="0"/>
          </a:p>
          <a:p>
            <a:pPr defTabSz="457200" fontAlgn="base">
              <a:lnSpc>
                <a:spcPct val="90000"/>
              </a:lnSpc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</a:pPr>
            <a:r>
              <a:rPr lang="en-US" altLang="en-US" dirty="0"/>
              <a:t>Learn valuable lessons</a:t>
            </a:r>
          </a:p>
          <a:p>
            <a:pPr lvl="1" defTabSz="457200" fontAlgn="base">
              <a:lnSpc>
                <a:spcPct val="90000"/>
              </a:lnSpc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</a:pPr>
            <a:r>
              <a:rPr lang="en-US" altLang="en-US" dirty="0"/>
              <a:t>The price has already been paid, so you may as well get the wisdom</a:t>
            </a:r>
          </a:p>
        </p:txBody>
      </p:sp>
    </p:spTree>
    <p:extLst>
      <p:ext uri="{BB962C8B-B14F-4D97-AF65-F5344CB8AC3E}">
        <p14:creationId xmlns:p14="http://schemas.microsoft.com/office/powerpoint/2010/main" val="1531751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F1C5-4135-FB28-9E70-B008703C1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Pursue the Positives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A725E-C8CE-5098-855C-435C80B17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don’t manage your ADHD well, too much of life becomes about avoiding negatives</a:t>
            </a:r>
          </a:p>
          <a:p>
            <a:pPr lvl="1"/>
            <a:r>
              <a:rPr lang="en-US" dirty="0"/>
              <a:t>Not motivating. . . and really not inspiring</a:t>
            </a:r>
          </a:p>
          <a:p>
            <a:pPr lvl="1"/>
            <a:r>
              <a:rPr lang="en-US" dirty="0"/>
              <a:t>Pursuing the positives gets squeezed out</a:t>
            </a:r>
          </a:p>
          <a:p>
            <a:endParaRPr lang="en-US" dirty="0"/>
          </a:p>
          <a:p>
            <a:r>
              <a:rPr lang="en-US" dirty="0"/>
              <a:t>What is actually worth working towards? What makes life interesting and meaningful?</a:t>
            </a:r>
          </a:p>
          <a:p>
            <a:pPr lvl="1"/>
            <a:r>
              <a:rPr lang="en-US" dirty="0"/>
              <a:t>This is your motivation</a:t>
            </a:r>
          </a:p>
          <a:p>
            <a:pPr lvl="1"/>
            <a:r>
              <a:rPr lang="en-US" dirty="0"/>
              <a:t>Suffer, but get something for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3E0AC-525D-65FE-1DF2-2AA2A5BA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25BCB-42D4-101D-24BF-24FBE2A2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29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CDDE-CE7C-5045-57C6-93B2B7BDC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 you want?</a:t>
            </a:r>
            <a:br>
              <a:rPr lang="en-US" dirty="0"/>
            </a:br>
            <a:r>
              <a:rPr lang="en-US" dirty="0"/>
              <a:t>And what are you willing to do to get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F3577-A40D-68A5-213C-229D3F2DC6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42D86-F46A-AE77-4E29-B8CDA6DE5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7E790-513B-B144-1315-A84B3FAC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0EF6-9529-4564-851E-3C95F346069B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162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Clear on Your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working towards?</a:t>
            </a:r>
          </a:p>
          <a:p>
            <a:pPr lvl="1"/>
            <a:r>
              <a:rPr lang="en-US" dirty="0"/>
              <a:t>Why is this goal important to you?</a:t>
            </a:r>
          </a:p>
          <a:p>
            <a:pPr lvl="1"/>
            <a:r>
              <a:rPr lang="en-US" dirty="0"/>
              <a:t>How does this one task relate to bigger goals?</a:t>
            </a:r>
          </a:p>
          <a:p>
            <a:endParaRPr lang="en-US" dirty="0"/>
          </a:p>
          <a:p>
            <a:r>
              <a:rPr lang="en-US" dirty="0"/>
              <a:t>How do competing goals rank relative to each other?</a:t>
            </a:r>
          </a:p>
          <a:p>
            <a:pPr lvl="1"/>
            <a:r>
              <a:rPr lang="en-US" dirty="0"/>
              <a:t>Relative value, not absolute value</a:t>
            </a:r>
          </a:p>
          <a:p>
            <a:pPr lvl="1"/>
            <a:endParaRPr lang="en-US" dirty="0"/>
          </a:p>
          <a:p>
            <a:r>
              <a:rPr lang="en-US" dirty="0"/>
              <a:t>What is your North star in this moment?</a:t>
            </a:r>
          </a:p>
          <a:p>
            <a:pPr lvl="1"/>
            <a:r>
              <a:rPr lang="en-US" dirty="0"/>
              <a:t>How can you keep that front and center?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B420F-9C0D-434F-8F6B-05F04D1293AC}" type="slidenum">
              <a:rPr lang="en-US" altLang="en-US">
                <a:solidFill>
                  <a:srgbClr val="000000"/>
                </a:solidFill>
                <a:latin typeface="Garamond"/>
              </a:rPr>
              <a:pPr>
                <a:defRPr/>
              </a:pPr>
              <a:t>19</a:t>
            </a:fld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8606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B574-2E95-6022-BFDA-86E79562C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ADHD Makes It Easy to Give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EB41C-9AFF-70BE-BE18-9612BEDFF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Seriously, </a:t>
            </a:r>
            <a:r>
              <a:rPr lang="en-US" i="1" dirty="0"/>
              <a:t>again!?</a:t>
            </a:r>
          </a:p>
          <a:p>
            <a:pPr lvl="1"/>
            <a:r>
              <a:rPr lang="en-US" dirty="0"/>
              <a:t>WTF?</a:t>
            </a:r>
          </a:p>
          <a:p>
            <a:endParaRPr lang="en-US" dirty="0"/>
          </a:p>
          <a:p>
            <a:r>
              <a:rPr lang="en-US" dirty="0"/>
              <a:t>Performance can be inconsistent and unpredictable</a:t>
            </a:r>
          </a:p>
          <a:p>
            <a:pPr lvl="1"/>
            <a:r>
              <a:rPr lang="en-US" dirty="0"/>
              <a:t>And therefore hard to take charge of</a:t>
            </a:r>
          </a:p>
          <a:p>
            <a:pPr lvl="1"/>
            <a:r>
              <a:rPr lang="en-US" dirty="0"/>
              <a:t>But always easy to blame yourself</a:t>
            </a:r>
          </a:p>
          <a:p>
            <a:endParaRPr lang="en-US" dirty="0"/>
          </a:p>
          <a:p>
            <a:r>
              <a:rPr lang="en-US" dirty="0"/>
              <a:t>How can you keep working hard and moving forward?</a:t>
            </a:r>
          </a:p>
          <a:p>
            <a:pPr lvl="1"/>
            <a:r>
              <a:rPr lang="en-US" dirty="0"/>
              <a:t>Especially after setbacks?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030B9-1410-286E-6E2E-CEDE6358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8F736-D4D3-47DB-8B64-51E5C8B2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110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E2CA-8FE0-74D8-44BE-D6822387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Don’t Actually Have to Do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EC26-4134-208C-927A-62BB8308B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one can make you do anything</a:t>
            </a:r>
          </a:p>
          <a:p>
            <a:pPr lvl="1"/>
            <a:r>
              <a:rPr lang="en-US" dirty="0"/>
              <a:t>But you may not be willing to pay the price or prefer the benefits</a:t>
            </a:r>
          </a:p>
          <a:p>
            <a:endParaRPr lang="en-US" dirty="0"/>
          </a:p>
          <a:p>
            <a:r>
              <a:rPr lang="en-US" dirty="0"/>
              <a:t>So when a task feels artificially imposed, recognize that you are still making a choice</a:t>
            </a:r>
          </a:p>
          <a:p>
            <a:pPr lvl="1"/>
            <a:r>
              <a:rPr lang="en-US" dirty="0"/>
              <a:t>And could choose against it</a:t>
            </a:r>
          </a:p>
          <a:p>
            <a:endParaRPr lang="en-US" dirty="0"/>
          </a:p>
          <a:p>
            <a:r>
              <a:rPr lang="en-US" dirty="0"/>
              <a:t>Whatever you choose, own it</a:t>
            </a:r>
          </a:p>
          <a:p>
            <a:pPr lvl="1"/>
            <a:r>
              <a:rPr lang="en-US" dirty="0"/>
              <a:t>Blaming others gives away your agency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5107D-8080-D471-F2A8-2312C3E2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E2BDD-CA2B-FC13-2312-A298629A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80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A9D5-88B3-6A2B-B2D2-CFD2E991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a Person Do You Want to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4530F-9DFE-C43F-B88D-4F95CEE21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Regardless of outcomes or what others think, you know what you did</a:t>
            </a:r>
          </a:p>
          <a:p>
            <a:pPr lvl="1"/>
            <a:r>
              <a:rPr lang="en-US" dirty="0"/>
              <a:t>Do you feel proud or guilty of how you handled yourself?</a:t>
            </a:r>
          </a:p>
          <a:p>
            <a:endParaRPr lang="en-US" dirty="0"/>
          </a:p>
          <a:p>
            <a:r>
              <a:rPr lang="en-US" dirty="0"/>
              <a:t>“I want to be the kind of person who. . .”</a:t>
            </a:r>
          </a:p>
          <a:p>
            <a:pPr lvl="1"/>
            <a:r>
              <a:rPr lang="en-US" dirty="0"/>
              <a:t>This may make suffering in the moment easier to tolerate</a:t>
            </a:r>
          </a:p>
          <a:p>
            <a:endParaRPr lang="en-US" dirty="0"/>
          </a:p>
          <a:p>
            <a:r>
              <a:rPr lang="en-US" dirty="0"/>
              <a:t>Others will have opinions, but only you get to decide on this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8A335-02C5-788C-8AE1-62F3436E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53281-8E73-4737-7EFE-6172849F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341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485F8-49CE-7029-5713-C43135C79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Play Well with Others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BA320-A265-0A78-59A8-C482256F4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4980B-A2B1-5A72-3FB8-369C1800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A07B4-2796-04F5-280D-07C1059B9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0EF6-9529-4564-851E-3C95F346069B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1123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02E67-DC76-7667-4D59-2AE08C65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Your Cheering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E3B10-1CED-039D-7043-27778620C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need a little help from our friends</a:t>
            </a:r>
          </a:p>
          <a:p>
            <a:pPr lvl="1"/>
            <a:r>
              <a:rPr lang="en-US" dirty="0"/>
              <a:t>Honesty and vulnerability, without fear of judgment</a:t>
            </a:r>
          </a:p>
          <a:p>
            <a:pPr lvl="1"/>
            <a:endParaRPr lang="en-US" dirty="0"/>
          </a:p>
          <a:p>
            <a:r>
              <a:rPr lang="en-US" dirty="0"/>
              <a:t>Find the people who will support you—the successes and the failures</a:t>
            </a:r>
          </a:p>
          <a:p>
            <a:pPr lvl="1"/>
            <a:r>
              <a:rPr lang="en-US" dirty="0"/>
              <a:t>Earn it</a:t>
            </a:r>
          </a:p>
          <a:p>
            <a:pPr lvl="1"/>
            <a:r>
              <a:rPr lang="en-US" dirty="0"/>
              <a:t>Expect it</a:t>
            </a:r>
          </a:p>
          <a:p>
            <a:pPr lvl="1"/>
            <a:r>
              <a:rPr lang="en-US" dirty="0"/>
              <a:t>Give it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C1FBC-C3F0-53B8-D94F-7935BAC1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83FDF-E02C-409C-3CAB-4F72D02DB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427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>
            <a:extLst>
              <a:ext uri="{FF2B5EF4-FFF2-40B4-BE49-F238E27FC236}">
                <a16:creationId xmlns:a16="http://schemas.microsoft.com/office/drawing/2014/main" id="{80BED9BF-C459-4DAB-BCAA-9646F3F4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Microsoft YaHei" panose="020B0503020204020204" pitchFamily="34" charset="-122"/>
                <a:cs typeface="+mn-cs"/>
              </a:rPr>
              <a:t>Persistence Isn’t Futile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Microsoft YaHei" panose="020B0503020204020204" pitchFamily="34" charset="-122"/>
                <a:cs typeface="+mn-cs"/>
              </a:rPr>
              <a:t>Ari Tuckman, PsyD, MBA</a:t>
            </a: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67B13E2B-BDC8-45E6-97BE-6E84426F6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69A88C4-BF0A-4A59-8724-82638E6F525B}" type="slidenum">
              <a:rPr lang="en-US" altLang="en-US">
                <a:solidFill>
                  <a:srgbClr val="000000"/>
                </a:solidFill>
                <a:latin typeface="Garamond" panose="02020404030301010803" pitchFamily="18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57348" name="Rectangle 1">
            <a:extLst>
              <a:ext uri="{FF2B5EF4-FFF2-40B4-BE49-F238E27FC236}">
                <a16:creationId xmlns:a16="http://schemas.microsoft.com/office/drawing/2014/main" id="{7D258E83-2D33-40D8-AA6A-B5B47F867D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276225"/>
            <a:ext cx="9696450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Manage Your Reputation</a:t>
            </a:r>
          </a:p>
        </p:txBody>
      </p:sp>
      <p:sp>
        <p:nvSpPr>
          <p:cNvPr id="56325" name="Rectangle 2">
            <a:extLst>
              <a:ext uri="{FF2B5EF4-FFF2-40B4-BE49-F238E27FC236}">
                <a16:creationId xmlns:a16="http://schemas.microsoft.com/office/drawing/2014/main" id="{3DB072C5-3C46-4518-9D07-DAD51EA4C16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14349" y="1600200"/>
            <a:ext cx="11063819" cy="4624388"/>
          </a:xfrm>
        </p:spPr>
        <p:txBody>
          <a:bodyPr/>
          <a:lstStyle/>
          <a:p>
            <a:pPr marL="339725" indent="-339725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en-US" altLang="en-US" dirty="0"/>
              <a:t>Active </a:t>
            </a:r>
            <a:r>
              <a:rPr lang="en-US" altLang="en-US" u="sng" dirty="0"/>
              <a:t>expectation management</a:t>
            </a:r>
            <a:r>
              <a:rPr lang="en-US" altLang="en-US" dirty="0"/>
              <a:t> can reduce the social costs of ADHD and makes it easier to keep showing up</a:t>
            </a:r>
          </a:p>
          <a:p>
            <a:pPr marL="666750" lvl="1" indent="-325438" eaLnBrk="1" hangingPunct="1"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en-US" altLang="en-US" dirty="0"/>
              <a:t>Hold steady on what people should and shouldn’t expect from you</a:t>
            </a:r>
          </a:p>
          <a:p>
            <a:pPr marL="666750" lvl="1" indent="-325438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endParaRPr lang="en-US" altLang="en-US" sz="3000" dirty="0"/>
          </a:p>
          <a:p>
            <a:pPr marL="339725" indent="-339725" eaLnBrk="1" hangingPunct="1"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en-US" altLang="en-US" dirty="0"/>
              <a:t>Re-interpret ADHD behaviors as unintentional and discourage over-reading of their meaning</a:t>
            </a:r>
          </a:p>
          <a:p>
            <a:pPr marL="666750" lvl="1" indent="-325438" eaLnBrk="1" hangingPunct="1"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en-US" altLang="en-US" dirty="0"/>
              <a:t>Get ahead of the story</a:t>
            </a:r>
          </a:p>
          <a:p>
            <a:pPr marL="666750" lvl="1" indent="-325438" eaLnBrk="1" hangingPunct="1"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en-US" altLang="en-US" dirty="0"/>
              <a:t>Talk symptoms before diagnoses</a:t>
            </a:r>
          </a:p>
          <a:p>
            <a:pPr marL="666750" lvl="1" indent="-325438" eaLnBrk="1" hangingPunct="1"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en-US" altLang="en-US" dirty="0"/>
              <a:t>Give permission to others to manage their own happiness</a:t>
            </a:r>
          </a:p>
        </p:txBody>
      </p:sp>
    </p:spTree>
    <p:extLst>
      <p:ext uri="{BB962C8B-B14F-4D97-AF65-F5344CB8AC3E}">
        <p14:creationId xmlns:p14="http://schemas.microsoft.com/office/powerpoint/2010/main" val="858820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/>
              <a:t>This is me trying.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63916DE-D5F6-4DC8-9287-1773004EBF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—Jessica McCabe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E23EBF0F-E923-487B-B393-23151D58D2B7}" type="slidenum">
              <a:rPr lang="en-US">
                <a:latin typeface="Garamond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25</a:t>
            </a:fld>
            <a:endParaRPr lang="en-US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709743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96C4-0E2D-CA39-251B-F7667C19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Sets the Bar?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A2AC-BEE3-99B6-FA8D-E1A75CC63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gets to decide what is good enough?</a:t>
            </a:r>
          </a:p>
          <a:p>
            <a:pPr lvl="1"/>
            <a:r>
              <a:rPr lang="en-US" dirty="0"/>
              <a:t>What will it take to meet someone else’s standard? Is it worth it to you?</a:t>
            </a:r>
          </a:p>
          <a:p>
            <a:pPr lvl="1"/>
            <a:r>
              <a:rPr lang="en-US" dirty="0"/>
              <a:t>Some requirements in life are hard to avoid (school, work), but we still have options</a:t>
            </a:r>
          </a:p>
          <a:p>
            <a:pPr lvl="1"/>
            <a:r>
              <a:rPr lang="en-US" dirty="0"/>
              <a:t>Ultimately, you decide what to take on—and the price and reward for doing or not doing</a:t>
            </a:r>
          </a:p>
          <a:p>
            <a:endParaRPr lang="en-US" sz="2000" dirty="0"/>
          </a:p>
          <a:p>
            <a:r>
              <a:rPr lang="en-US" dirty="0"/>
              <a:t>Relationships and friendships need to go both ways</a:t>
            </a:r>
          </a:p>
          <a:p>
            <a:pPr lvl="1"/>
            <a:r>
              <a:rPr lang="en-US" dirty="0"/>
              <a:t>Both people have the ability to push for change or to reduce or end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2F661-F320-3962-1DD7-4909CE681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DB9ED7-07DB-4E3C-6F93-583A5748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853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Disappoint Early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ADHD makes it easy to over-promise</a:t>
            </a:r>
          </a:p>
          <a:p>
            <a:endParaRPr lang="en-US" sz="1400" dirty="0"/>
          </a:p>
          <a:p>
            <a:r>
              <a:rPr lang="en-US" dirty="0"/>
              <a:t>Avoid false agreements</a:t>
            </a:r>
          </a:p>
          <a:p>
            <a:pPr lvl="1"/>
            <a:r>
              <a:rPr lang="en-US" dirty="0"/>
              <a:t>Get clear on whether you are willing and able to do it on the requested time frame</a:t>
            </a:r>
          </a:p>
          <a:p>
            <a:pPr lvl="1"/>
            <a:r>
              <a:rPr lang="en-US" dirty="0"/>
              <a:t>Be willing to tolerate the other person’s reaction if it’s no—without praying for a miracle</a:t>
            </a:r>
          </a:p>
          <a:p>
            <a:endParaRPr lang="en-US" sz="1400" dirty="0"/>
          </a:p>
          <a:p>
            <a:r>
              <a:rPr lang="en-US" dirty="0"/>
              <a:t>Disappointing early gives the other person more time to adjust</a:t>
            </a:r>
          </a:p>
          <a:p>
            <a:pPr lvl="1"/>
            <a:r>
              <a:rPr lang="en-US" dirty="0"/>
              <a:t>Or make their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B420F-9C0D-434F-8F6B-05F04D1293AC}" type="slidenum">
              <a:rPr lang="en-US" altLang="en-US">
                <a:solidFill>
                  <a:srgbClr val="000000"/>
                </a:solidFill>
                <a:latin typeface="Garamond"/>
              </a:rPr>
              <a:pPr>
                <a:defRPr/>
              </a:pPr>
              <a:t>27</a:t>
            </a:fld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60077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025A8-4502-0142-3362-9FE550B3C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Own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C9B3E-86BA-FF44-0526-8E5302926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messed up, own it</a:t>
            </a:r>
          </a:p>
          <a:p>
            <a:pPr lvl="1"/>
            <a:r>
              <a:rPr lang="en-US" dirty="0"/>
              <a:t>Without excuses, avoidance, blame, or vague explanations</a:t>
            </a:r>
          </a:p>
          <a:p>
            <a:endParaRPr lang="en-US" dirty="0"/>
          </a:p>
          <a:p>
            <a:r>
              <a:rPr lang="en-US" dirty="0"/>
              <a:t>You can’t change the past, but you can fix the social impact</a:t>
            </a:r>
          </a:p>
          <a:p>
            <a:endParaRPr lang="en-US" dirty="0"/>
          </a:p>
          <a:p>
            <a:r>
              <a:rPr lang="en-US" dirty="0"/>
              <a:t>“What can I do now?”</a:t>
            </a:r>
          </a:p>
          <a:p>
            <a:pPr lvl="1"/>
            <a:r>
              <a:rPr lang="en-US" dirty="0"/>
              <a:t>Fix it? Make amends?</a:t>
            </a:r>
          </a:p>
          <a:p>
            <a:pPr lvl="1"/>
            <a:r>
              <a:rPr lang="en-US" dirty="0"/>
              <a:t>At some point, the other person needs to figure out how to move 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E6A3F-5FA8-F90F-D07D-E424545B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CD3D8-B4E5-269D-74EC-99518080B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276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000" dirty="0"/>
              <a:t>I used to suffer from ADHD. Now I just have it.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63916DE-D5F6-4DC8-9287-1773004EBF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—</a:t>
            </a:r>
            <a:r>
              <a:rPr lang="en-US"/>
              <a:t>Rick Green, </a:t>
            </a:r>
            <a:r>
              <a:rPr lang="en-US" i="1"/>
              <a:t>ADD &amp; Loving It!?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E23EBF0F-E923-487B-B393-23151D58D2B7}" type="slidenum">
              <a:rPr lang="en-US">
                <a:latin typeface="Garamond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29</a:t>
            </a:fld>
            <a:endParaRPr lang="en-US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785997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7AF1-28B1-5C9D-8BD6-EABC7441E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ADHD is lifelong. But every day is a new day.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973EF-3553-FB2C-28C2-D167FBBC2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can you do </a:t>
            </a:r>
            <a:r>
              <a:rPr lang="en-US" i="1" dirty="0"/>
              <a:t>now</a:t>
            </a:r>
            <a:r>
              <a:rPr lang="en-US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8A5CC-C634-F990-F4A4-EDFE261E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2D5E-790D-76B8-258C-B05AEE83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0EF6-9529-4564-851E-3C95F346069B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2480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7AF1-28B1-5C9D-8BD6-EABC7441E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ADHD is lifelong. But every day is a new day.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973EF-3553-FB2C-28C2-D167FBBC2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can you do </a:t>
            </a:r>
            <a:r>
              <a:rPr lang="en-US" i="1" dirty="0"/>
              <a:t>now</a:t>
            </a:r>
            <a:r>
              <a:rPr lang="en-US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8A5CC-C634-F990-F4A4-EDFE261E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2D5E-790D-76B8-258C-B05AEE83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0EF6-9529-4564-851E-3C95F346069B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7950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4" name="Rectangle 1">
            <a:extLst>
              <a:ext uri="{FF2B5EF4-FFF2-40B4-BE49-F238E27FC236}">
                <a16:creationId xmlns:a16="http://schemas.microsoft.com/office/drawing/2014/main" id="{81965C91-D782-475A-AA48-A407582B7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adultADHDbook.com</a:t>
            </a:r>
          </a:p>
        </p:txBody>
      </p:sp>
      <p:sp>
        <p:nvSpPr>
          <p:cNvPr id="337925" name="Rectangle 2">
            <a:extLst>
              <a:ext uri="{FF2B5EF4-FFF2-40B4-BE49-F238E27FC236}">
                <a16:creationId xmlns:a16="http://schemas.microsoft.com/office/drawing/2014/main" id="{439F6225-AFA0-41BC-9BE4-94ED9D61DE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339725" indent="-339725" eaLnBrk="1" hangingPunct="1">
              <a:buClr>
                <a:srgbClr val="CC9900"/>
              </a:buClr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100+ podcast episodes,</a:t>
            </a:r>
          </a:p>
          <a:p>
            <a:pPr marL="0" indent="0" eaLnBrk="1" hangingPunct="1">
              <a:buClr>
                <a:srgbClr val="CC9900"/>
              </a:buClr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2,750,000+ downloads</a:t>
            </a:r>
          </a:p>
          <a:p>
            <a:pPr marL="339725" indent="-339725" eaLnBrk="1" hangingPunct="1">
              <a:buClr>
                <a:srgbClr val="CC9900"/>
              </a:buClr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Information on all four books</a:t>
            </a:r>
          </a:p>
          <a:p>
            <a:pPr marL="339725" indent="-339725" eaLnBrk="1" hangingPunct="1">
              <a:buClr>
                <a:srgbClr val="CC9900"/>
              </a:buClr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Upcoming presentations</a:t>
            </a:r>
          </a:p>
          <a:p>
            <a:pPr marL="339725" indent="-339725" eaLnBrk="1" hangingPunct="1">
              <a:buClr>
                <a:srgbClr val="CC9900"/>
              </a:buClr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/>
              <a:t>Recordings of past presentations</a:t>
            </a:r>
          </a:p>
          <a:p>
            <a:pPr marL="339725" indent="-339725" eaLnBrk="1" hangingPunct="1">
              <a:buClr>
                <a:srgbClr val="CC9900"/>
              </a:buClr>
              <a:buFont typeface="Wingdings" panose="05000000000000000000" pitchFamily="2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/>
              <a:t>Handouts </a:t>
            </a:r>
            <a:r>
              <a:rPr lang="en-US" altLang="en-US" dirty="0"/>
              <a:t>and articles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451253-0B26-42B6-9292-5802F919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337923" name="Slide Number Placeholder 5">
            <a:extLst>
              <a:ext uri="{FF2B5EF4-FFF2-40B4-BE49-F238E27FC236}">
                <a16:creationId xmlns:a16="http://schemas.microsoft.com/office/drawing/2014/main" id="{B0E7E2DF-AE22-482B-86F0-6B9122D0C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72AF1641-074B-424F-AE69-32FF287E9C8F}" type="slidenum">
              <a:rPr lang="en-US" altLang="en-US" sz="1200">
                <a:solidFill>
                  <a:srgbClr val="000000"/>
                </a:solidFill>
                <a:latin typeface="Garamond" panose="02020404030301010803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31</a:t>
            </a:fld>
            <a:endParaRPr lang="en-US" altLang="en-US" sz="12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2B6D3-BB4F-436E-B9E6-6C9060C588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1417639"/>
            <a:ext cx="3296372" cy="46767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2C64-19BB-D1E5-B22F-C4E705C6A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Matters More than the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84E2D-9DE5-B010-52DF-A31AC6629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successes explained?</a:t>
            </a:r>
          </a:p>
          <a:p>
            <a:pPr lvl="1"/>
            <a:r>
              <a:rPr lang="en-US" dirty="0"/>
              <a:t>Luck?</a:t>
            </a:r>
          </a:p>
          <a:p>
            <a:pPr lvl="1"/>
            <a:r>
              <a:rPr lang="en-US" dirty="0"/>
              <a:t>Inherent ability or character?</a:t>
            </a:r>
          </a:p>
          <a:p>
            <a:pPr lvl="1"/>
            <a:r>
              <a:rPr lang="en-US" dirty="0"/>
              <a:t>Effort and practice?</a:t>
            </a:r>
          </a:p>
          <a:p>
            <a:pPr lvl="1"/>
            <a:endParaRPr lang="en-US" sz="1100" dirty="0"/>
          </a:p>
          <a:p>
            <a:r>
              <a:rPr lang="en-US" dirty="0"/>
              <a:t>Are successes and failures explained the same way?</a:t>
            </a:r>
          </a:p>
          <a:p>
            <a:pPr lvl="1"/>
            <a:r>
              <a:rPr lang="en-US" dirty="0"/>
              <a:t>And what lessons do they hold for next time?</a:t>
            </a:r>
          </a:p>
          <a:p>
            <a:pPr lvl="1"/>
            <a:r>
              <a:rPr lang="en-US" dirty="0"/>
              <a:t>Do they encourage or discourage persistence?</a:t>
            </a:r>
          </a:p>
          <a:p>
            <a:pPr lvl="1"/>
            <a:r>
              <a:rPr lang="en-US" dirty="0"/>
              <a:t>What is in your power—and isn’t?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D7EB47-99D9-9D19-7C60-B9561D03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A6E6A7-8235-ACB0-1B14-3B7EDA3B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12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C700-623D-1A76-94EF-CBAD85784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 on Top of Your ADHD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84158-3862-9DBC-A417-14E356BD08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C66AE-EB8D-19C7-4B9C-F949F235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9FA93-BE71-E9F0-5FE2-3405F9CE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0EF6-9529-4564-851E-3C95F346069B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9028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00BE1-9706-626E-6E50-B3BA9A419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Willpower rarely works as well as we hope it will.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D9340-9CC6-C7E6-FB45-181709B784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If you can manage your ADHD with willpower, then you don’t have ADHD.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57626-B1F4-DDDC-9832-0A5C091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14752-F87A-5DF8-FD5A-05BEB00B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0EF6-9529-4564-851E-3C95F346069B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076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21F2-953C-ACBE-9ECF-7B5E2387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Self-Awareness Guides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FFE55-22BE-4025-DE32-4508C1061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your strengths, weaknesses, preferences and situation guides strategy selection</a:t>
            </a:r>
          </a:p>
          <a:p>
            <a:pPr lvl="1"/>
            <a:r>
              <a:rPr lang="en-US" dirty="0"/>
              <a:t>How has an ADHD diagnosis changed your approach?</a:t>
            </a:r>
          </a:p>
          <a:p>
            <a:endParaRPr lang="en-US" dirty="0"/>
          </a:p>
          <a:p>
            <a:r>
              <a:rPr lang="en-US" dirty="0"/>
              <a:t>Targeted strategies are more likely to work</a:t>
            </a:r>
          </a:p>
          <a:p>
            <a:pPr lvl="1"/>
            <a:r>
              <a:rPr lang="en-US" dirty="0"/>
              <a:t>And therefore worth working hard at</a:t>
            </a:r>
          </a:p>
          <a:p>
            <a:endParaRPr lang="en-US" dirty="0"/>
          </a:p>
          <a:p>
            <a:r>
              <a:rPr lang="en-US" dirty="0"/>
              <a:t>Don’t re-invent the wheel</a:t>
            </a:r>
          </a:p>
          <a:p>
            <a:pPr lvl="1"/>
            <a:r>
              <a:rPr lang="en-US" dirty="0"/>
              <a:t>Are you working at learning new skills, habits and systems?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AB5D5-FD5E-0DAB-A912-9E150F92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CDB6F-4288-D3B3-3BF9-F5BE4AF0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28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BA4C6-266B-DCA1-7A24-0686FA9A5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Your Meds Working?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10E8-6156-BEAC-2C96-194A5D0B3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don’t know what your meds are doing, then they’re not doing anything</a:t>
            </a:r>
          </a:p>
          <a:p>
            <a:pPr lvl="1"/>
            <a:r>
              <a:rPr lang="en-US" dirty="0"/>
              <a:t>Do you know when they wear off?</a:t>
            </a:r>
          </a:p>
          <a:p>
            <a:pPr lvl="1"/>
            <a:r>
              <a:rPr lang="en-US" dirty="0"/>
              <a:t>Can others tell the difference?</a:t>
            </a:r>
          </a:p>
          <a:p>
            <a:endParaRPr lang="en-US" dirty="0"/>
          </a:p>
          <a:p>
            <a:r>
              <a:rPr lang="en-US" dirty="0"/>
              <a:t>Pick a side</a:t>
            </a:r>
          </a:p>
          <a:p>
            <a:pPr lvl="1"/>
            <a:r>
              <a:rPr lang="en-US" dirty="0"/>
              <a:t>You don’t have to take meds, but then you need to accept the additional struggles</a:t>
            </a:r>
          </a:p>
          <a:p>
            <a:pPr lvl="1"/>
            <a:r>
              <a:rPr lang="en-US" dirty="0"/>
              <a:t>And others’ reactions to those struggles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6B0CC-426D-CD27-649F-937C897D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87A04-84F8-75BD-2489-E891E2445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13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2DFB0-B841-4DD9-867F-D7DC44CB3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Serious About Blockers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01E00-FDDB-4E9D-AC8B-EBAB3A0AB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Blockers/limiters reduce online off ramps</a:t>
            </a:r>
          </a:p>
          <a:p>
            <a:endParaRPr lang="en-US" sz="2800" dirty="0"/>
          </a:p>
          <a:p>
            <a:r>
              <a:rPr lang="en-US" dirty="0"/>
              <a:t>This is especially important for those with insufficient oversight and willpower</a:t>
            </a:r>
          </a:p>
          <a:p>
            <a:pPr lvl="1"/>
            <a:r>
              <a:rPr lang="en-US" dirty="0"/>
              <a:t>The proof is in the pudding. . .</a:t>
            </a:r>
          </a:p>
          <a:p>
            <a:endParaRPr lang="en-US" sz="2800" dirty="0"/>
          </a:p>
          <a:p>
            <a:r>
              <a:rPr lang="en-US" dirty="0"/>
              <a:t>If you spend too much time online but resist using a blocker, then you need to ask yourself why</a:t>
            </a:r>
          </a:p>
          <a:p>
            <a:pPr lvl="1"/>
            <a:r>
              <a:rPr lang="en-US" dirty="0"/>
              <a:t>What goals are you working towards?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80E24-1D8D-4C3F-A828-CD306D2BB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Persistence Isn’t Futile</a:t>
            </a:r>
          </a:p>
          <a:p>
            <a:pPr lvl="0"/>
            <a:r>
              <a:rPr lang="en-US" noProof="0" dirty="0"/>
              <a:t>Ari Tuckman, PsyD, MBA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3EEAE-8038-4A32-A18C-DC9FCFD0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4074-FC77-49AF-A37E-E209A273220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758826"/>
      </p:ext>
    </p:extLst>
  </p:cSld>
  <p:clrMapOvr>
    <a:masterClrMapping/>
  </p:clrMapOvr>
</p:sld>
</file>

<file path=ppt/theme/theme1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86106</TotalTime>
  <Words>1851</Words>
  <Application>Microsoft Office PowerPoint</Application>
  <PresentationFormat>Widescreen</PresentationFormat>
  <Paragraphs>327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Garamond</vt:lpstr>
      <vt:lpstr>Times New Roman</vt:lpstr>
      <vt:lpstr>Wingdings</vt:lpstr>
      <vt:lpstr>1_Edge</vt:lpstr>
      <vt:lpstr>2_Office Theme</vt:lpstr>
      <vt:lpstr>PowerPoint Presentation</vt:lpstr>
      <vt:lpstr>ADHD Makes It Easy to Give Up</vt:lpstr>
      <vt:lpstr>ADHD is lifelong. But every day is a new day.</vt:lpstr>
      <vt:lpstr>The Meaning Matters More than the Event</vt:lpstr>
      <vt:lpstr>Get on Top of Your ADHD</vt:lpstr>
      <vt:lpstr>Willpower rarely works as well as we hope it will.</vt:lpstr>
      <vt:lpstr>Self-Awareness Guides Strategies</vt:lpstr>
      <vt:lpstr>Are Your Meds Working?</vt:lpstr>
      <vt:lpstr>Get Serious About Blockers</vt:lpstr>
      <vt:lpstr>Fill the Tank</vt:lpstr>
      <vt:lpstr>Resilience is an Inside Job</vt:lpstr>
      <vt:lpstr>Take It Seriously, But Not Personally</vt:lpstr>
      <vt:lpstr>Discomfort is Unavoidable—And Beneficial</vt:lpstr>
      <vt:lpstr>Leave the Past in the Past</vt:lpstr>
      <vt:lpstr>Improvement is Only Half the Battle</vt:lpstr>
      <vt:lpstr>PowerPoint Presentation</vt:lpstr>
      <vt:lpstr>Pursue the Positives</vt:lpstr>
      <vt:lpstr>What do you want? And what are you willing to do to get it?</vt:lpstr>
      <vt:lpstr>Get Clear on Your Priorities</vt:lpstr>
      <vt:lpstr>You Don’t Actually Have to Do It</vt:lpstr>
      <vt:lpstr>What Kind of a Person Do You Want to Be?</vt:lpstr>
      <vt:lpstr>Play Well with Others</vt:lpstr>
      <vt:lpstr>Build Your Cheering Section</vt:lpstr>
      <vt:lpstr>Manage Your Reputation</vt:lpstr>
      <vt:lpstr>This is me trying.</vt:lpstr>
      <vt:lpstr>Who Sets the Bar?</vt:lpstr>
      <vt:lpstr>Disappoint Early</vt:lpstr>
      <vt:lpstr>Really Own It</vt:lpstr>
      <vt:lpstr>I used to suffer from ADHD. Now I just have it.</vt:lpstr>
      <vt:lpstr>ADHD is lifelong. But every day is a new day.</vt:lpstr>
      <vt:lpstr>adultADHDbook.com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Tuckman</dc:creator>
  <cp:lastModifiedBy>Ari Tuckman</cp:lastModifiedBy>
  <cp:revision>276</cp:revision>
  <dcterms:created xsi:type="dcterms:W3CDTF">2019-04-17T14:40:39Z</dcterms:created>
  <dcterms:modified xsi:type="dcterms:W3CDTF">2023-11-05T23:13:18Z</dcterms:modified>
</cp:coreProperties>
</file>