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27"/>
  </p:notesMasterIdLst>
  <p:handoutMasterIdLst>
    <p:handoutMasterId r:id="rId28"/>
  </p:handoutMasterIdLst>
  <p:sldIdLst>
    <p:sldId id="259" r:id="rId2"/>
    <p:sldId id="274" r:id="rId3"/>
    <p:sldId id="273" r:id="rId4"/>
    <p:sldId id="262" r:id="rId5"/>
    <p:sldId id="260" r:id="rId6"/>
    <p:sldId id="285" r:id="rId7"/>
    <p:sldId id="270" r:id="rId8"/>
    <p:sldId id="282" r:id="rId9"/>
    <p:sldId id="283" r:id="rId10"/>
    <p:sldId id="261" r:id="rId11"/>
    <p:sldId id="284" r:id="rId12"/>
    <p:sldId id="269" r:id="rId13"/>
    <p:sldId id="267" r:id="rId14"/>
    <p:sldId id="272" r:id="rId15"/>
    <p:sldId id="280" r:id="rId16"/>
    <p:sldId id="271" r:id="rId17"/>
    <p:sldId id="291" r:id="rId18"/>
    <p:sldId id="263" r:id="rId19"/>
    <p:sldId id="290" r:id="rId20"/>
    <p:sldId id="256" r:id="rId21"/>
    <p:sldId id="266" r:id="rId22"/>
    <p:sldId id="279" r:id="rId23"/>
    <p:sldId id="624" r:id="rId24"/>
    <p:sldId id="623" r:id="rId25"/>
    <p:sldId id="277"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2" d="100"/>
          <a:sy n="102" d="100"/>
        </p:scale>
        <p:origin x="58" y="58"/>
      </p:cViewPr>
      <p:guideLst/>
    </p:cSldViewPr>
  </p:slideViewPr>
  <p:notesTextViewPr>
    <p:cViewPr>
      <p:scale>
        <a:sx n="1" d="1"/>
        <a:sy n="1" d="1"/>
      </p:scale>
      <p:origin x="0" y="0"/>
    </p:cViewPr>
  </p:notesTextViewPr>
  <p:notesViewPr>
    <p:cSldViewPr snapToGrid="0">
      <p:cViewPr varScale="1">
        <p:scale>
          <a:sx n="62" d="100"/>
          <a:sy n="62" d="100"/>
        </p:scale>
        <p:origin x="3226"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A4F5071-0DB8-2B64-E0BF-86E0EB7C1E7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dirty="0"/>
              <a:t>Section 504/IEP: Emphasis on  Behavior</a:t>
            </a:r>
          </a:p>
          <a:p>
            <a:r>
              <a:rPr lang="en-US" dirty="0"/>
              <a:t>drjeffreykatz@gmail.com</a:t>
            </a:r>
          </a:p>
        </p:txBody>
      </p:sp>
      <p:sp>
        <p:nvSpPr>
          <p:cNvPr id="3" name="Date Placeholder 2">
            <a:extLst>
              <a:ext uri="{FF2B5EF4-FFF2-40B4-BE49-F238E27FC236}">
                <a16:creationId xmlns:a16="http://schemas.microsoft.com/office/drawing/2014/main" id="{63059433-4AA5-ACD7-CE05-5FBE32202FF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en-US" dirty="0"/>
              <a:t>Jeffrey S Katz, Ph.D.     CHADD 2024</a:t>
            </a:r>
          </a:p>
        </p:txBody>
      </p:sp>
      <p:sp>
        <p:nvSpPr>
          <p:cNvPr id="4" name="Footer Placeholder 3">
            <a:extLst>
              <a:ext uri="{FF2B5EF4-FFF2-40B4-BE49-F238E27FC236}">
                <a16:creationId xmlns:a16="http://schemas.microsoft.com/office/drawing/2014/main" id="{522C1D1B-0819-C38B-9E33-55F4DF89F39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7333FCE-567F-0578-7963-4C183D0D24B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E4C7E5-02BA-4905-A528-98B833290D02}" type="slidenum">
              <a:rPr lang="en-US" smtClean="0"/>
              <a:t>‹#›</a:t>
            </a:fld>
            <a:endParaRPr lang="en-US"/>
          </a:p>
        </p:txBody>
      </p:sp>
    </p:spTree>
    <p:extLst>
      <p:ext uri="{BB962C8B-B14F-4D97-AF65-F5344CB8AC3E}">
        <p14:creationId xmlns:p14="http://schemas.microsoft.com/office/powerpoint/2010/main" val="3182663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E5229F-EE29-4CEC-8921-9C0E344B380E}" type="datetimeFigureOut">
              <a:rPr lang="en-US" smtClean="0"/>
              <a:t>10/25/2024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8604F9-2FEA-41B5-A40E-370719A016FC}" type="slidenum">
              <a:rPr lang="en-US" smtClean="0"/>
              <a:t>‹#›</a:t>
            </a:fld>
            <a:endParaRPr lang="en-US"/>
          </a:p>
        </p:txBody>
      </p:sp>
    </p:spTree>
    <p:extLst>
      <p:ext uri="{BB962C8B-B14F-4D97-AF65-F5344CB8AC3E}">
        <p14:creationId xmlns:p14="http://schemas.microsoft.com/office/powerpoint/2010/main" val="406143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What CHADD APPC are doing.</a:t>
            </a:r>
          </a:p>
          <a:p>
            <a:endParaRPr lang="en-US" dirty="0"/>
          </a:p>
        </p:txBody>
      </p:sp>
      <p:sp>
        <p:nvSpPr>
          <p:cNvPr id="4" name="Slide Number Placeholder 3"/>
          <p:cNvSpPr>
            <a:spLocks noGrp="1"/>
          </p:cNvSpPr>
          <p:nvPr>
            <p:ph type="sldNum" sz="quarter" idx="5"/>
          </p:nvPr>
        </p:nvSpPr>
        <p:spPr/>
        <p:txBody>
          <a:bodyPr/>
          <a:lstStyle/>
          <a:p>
            <a:fld id="{9A8604F9-2FEA-41B5-A40E-370719A016FC}" type="slidenum">
              <a:rPr lang="en-US" smtClean="0"/>
              <a:t>18</a:t>
            </a:fld>
            <a:endParaRPr lang="en-US"/>
          </a:p>
        </p:txBody>
      </p:sp>
    </p:spTree>
    <p:extLst>
      <p:ext uri="{BB962C8B-B14F-4D97-AF65-F5344CB8AC3E}">
        <p14:creationId xmlns:p14="http://schemas.microsoft.com/office/powerpoint/2010/main" val="2513225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8604F9-2FEA-41B5-A40E-370719A016FC}" type="slidenum">
              <a:rPr lang="en-US" smtClean="0"/>
              <a:t>20</a:t>
            </a:fld>
            <a:endParaRPr lang="en-US"/>
          </a:p>
        </p:txBody>
      </p:sp>
    </p:spTree>
    <p:extLst>
      <p:ext uri="{BB962C8B-B14F-4D97-AF65-F5344CB8AC3E}">
        <p14:creationId xmlns:p14="http://schemas.microsoft.com/office/powerpoint/2010/main" val="97802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17F54-48F8-7336-21DC-11A5FDD4DE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E2D8324-F8D2-3674-3325-B147555791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72B151A-0F0C-64BE-B539-F7D24BD6DEDF}"/>
              </a:ext>
            </a:extLst>
          </p:cNvPr>
          <p:cNvSpPr>
            <a:spLocks noGrp="1"/>
          </p:cNvSpPr>
          <p:nvPr>
            <p:ph type="dt" sz="half" idx="10"/>
          </p:nvPr>
        </p:nvSpPr>
        <p:spPr/>
        <p:txBody>
          <a:bodyPr/>
          <a:lstStyle/>
          <a:p>
            <a:fld id="{C764DE79-268F-4C1A-8933-263129D2AF90}" type="datetimeFigureOut">
              <a:rPr lang="en-US" smtClean="0"/>
              <a:t>10/25/2024</a:t>
            </a:fld>
            <a:endParaRPr lang="en-US" dirty="0"/>
          </a:p>
        </p:txBody>
      </p:sp>
      <p:sp>
        <p:nvSpPr>
          <p:cNvPr id="5" name="Footer Placeholder 4">
            <a:extLst>
              <a:ext uri="{FF2B5EF4-FFF2-40B4-BE49-F238E27FC236}">
                <a16:creationId xmlns:a16="http://schemas.microsoft.com/office/drawing/2014/main" id="{FFDB73B1-0434-B660-498F-10B29F95759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6ED25F8-5492-E0D1-6B8C-C44FF4CAB665}"/>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757223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102DD-453A-D54D-76F8-303FE580EED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57ADEAE-C494-F5AB-09D3-CA87FF8E6DE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9405AC-852A-C4BA-7121-80D9CA27F210}"/>
              </a:ext>
            </a:extLst>
          </p:cNvPr>
          <p:cNvSpPr>
            <a:spLocks noGrp="1"/>
          </p:cNvSpPr>
          <p:nvPr>
            <p:ph type="dt" sz="half" idx="10"/>
          </p:nvPr>
        </p:nvSpPr>
        <p:spPr/>
        <p:txBody>
          <a:bodyPr/>
          <a:lstStyle/>
          <a:p>
            <a:fld id="{C764DE79-268F-4C1A-8933-263129D2AF90}" type="datetimeFigureOut">
              <a:rPr lang="en-US" smtClean="0"/>
              <a:t>10/25/2024</a:t>
            </a:fld>
            <a:endParaRPr lang="en-US" dirty="0"/>
          </a:p>
        </p:txBody>
      </p:sp>
      <p:sp>
        <p:nvSpPr>
          <p:cNvPr id="5" name="Footer Placeholder 4">
            <a:extLst>
              <a:ext uri="{FF2B5EF4-FFF2-40B4-BE49-F238E27FC236}">
                <a16:creationId xmlns:a16="http://schemas.microsoft.com/office/drawing/2014/main" id="{53145550-1849-C03F-A413-899A36B79CA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8D1DE2D-1CCC-5A56-2F65-406B67E7A81C}"/>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712686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1D2462-D823-2E04-DCC5-2BA52BFFEF3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8239984-D454-0701-0777-28CD9EC8C4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EDE8C0-AF33-E618-5AEC-98CAAA66964C}"/>
              </a:ext>
            </a:extLst>
          </p:cNvPr>
          <p:cNvSpPr>
            <a:spLocks noGrp="1"/>
          </p:cNvSpPr>
          <p:nvPr>
            <p:ph type="dt" sz="half" idx="10"/>
          </p:nvPr>
        </p:nvSpPr>
        <p:spPr/>
        <p:txBody>
          <a:bodyPr/>
          <a:lstStyle/>
          <a:p>
            <a:fld id="{C764DE79-268F-4C1A-8933-263129D2AF90}" type="datetimeFigureOut">
              <a:rPr lang="en-US" smtClean="0"/>
              <a:t>10/25/2024</a:t>
            </a:fld>
            <a:endParaRPr lang="en-US" dirty="0"/>
          </a:p>
        </p:txBody>
      </p:sp>
      <p:sp>
        <p:nvSpPr>
          <p:cNvPr id="5" name="Footer Placeholder 4">
            <a:extLst>
              <a:ext uri="{FF2B5EF4-FFF2-40B4-BE49-F238E27FC236}">
                <a16:creationId xmlns:a16="http://schemas.microsoft.com/office/drawing/2014/main" id="{A4926747-E313-DF93-7FA9-6AB929CBD19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9401FBC-5E58-CBDD-CB28-FB14E7713CA1}"/>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43939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09F46-1D28-9639-6837-CDB2C3A6AC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085565-5581-81C6-A856-6D03B077744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F0771D-C92A-9952-284E-2C51BF602006}"/>
              </a:ext>
            </a:extLst>
          </p:cNvPr>
          <p:cNvSpPr>
            <a:spLocks noGrp="1"/>
          </p:cNvSpPr>
          <p:nvPr>
            <p:ph type="dt" sz="half" idx="10"/>
          </p:nvPr>
        </p:nvSpPr>
        <p:spPr/>
        <p:txBody>
          <a:bodyPr/>
          <a:lstStyle/>
          <a:p>
            <a:fld id="{C764DE79-268F-4C1A-8933-263129D2AF90}" type="datetimeFigureOut">
              <a:rPr lang="en-US" smtClean="0"/>
              <a:t>10/25/2024</a:t>
            </a:fld>
            <a:endParaRPr lang="en-US" dirty="0"/>
          </a:p>
        </p:txBody>
      </p:sp>
      <p:sp>
        <p:nvSpPr>
          <p:cNvPr id="5" name="Footer Placeholder 4">
            <a:extLst>
              <a:ext uri="{FF2B5EF4-FFF2-40B4-BE49-F238E27FC236}">
                <a16:creationId xmlns:a16="http://schemas.microsoft.com/office/drawing/2014/main" id="{62165537-78E1-42A5-5BD4-BD9136B6424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E8FB7F6-5E24-9018-37C7-793ED77F9FB6}"/>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60612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1A294-7918-7004-3E6E-194E16F813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7D6F180-6CF2-7E1B-CC9F-963086233E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F70419-3A3B-0E47-6D74-35986EB57777}"/>
              </a:ext>
            </a:extLst>
          </p:cNvPr>
          <p:cNvSpPr>
            <a:spLocks noGrp="1"/>
          </p:cNvSpPr>
          <p:nvPr>
            <p:ph type="dt" sz="half" idx="10"/>
          </p:nvPr>
        </p:nvSpPr>
        <p:spPr/>
        <p:txBody>
          <a:bodyPr/>
          <a:lstStyle/>
          <a:p>
            <a:fld id="{C764DE79-268F-4C1A-8933-263129D2AF90}" type="datetimeFigureOut">
              <a:rPr lang="en-US" smtClean="0"/>
              <a:t>10/25/2024</a:t>
            </a:fld>
            <a:endParaRPr lang="en-US" dirty="0"/>
          </a:p>
        </p:txBody>
      </p:sp>
      <p:sp>
        <p:nvSpPr>
          <p:cNvPr id="5" name="Footer Placeholder 4">
            <a:extLst>
              <a:ext uri="{FF2B5EF4-FFF2-40B4-BE49-F238E27FC236}">
                <a16:creationId xmlns:a16="http://schemas.microsoft.com/office/drawing/2014/main" id="{59ACBB40-8AB8-8B34-123D-118ECC9EB1A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68CEB16-9605-91E3-33DC-F2AC07B1ED80}"/>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86115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EC6A1-F8AD-8C80-7A7F-CB93B9D6F8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D746A3-336C-9B74-F7A3-1E627780124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B1D1D8A-BBB1-E455-55E8-47093AD3385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F4B0C4-7599-2F77-9B10-B448E08CE6EC}"/>
              </a:ext>
            </a:extLst>
          </p:cNvPr>
          <p:cNvSpPr>
            <a:spLocks noGrp="1"/>
          </p:cNvSpPr>
          <p:nvPr>
            <p:ph type="dt" sz="half" idx="10"/>
          </p:nvPr>
        </p:nvSpPr>
        <p:spPr/>
        <p:txBody>
          <a:bodyPr/>
          <a:lstStyle/>
          <a:p>
            <a:fld id="{C764DE79-268F-4C1A-8933-263129D2AF90}" type="datetimeFigureOut">
              <a:rPr lang="en-US" smtClean="0"/>
              <a:t>10/25/2024</a:t>
            </a:fld>
            <a:endParaRPr lang="en-US" dirty="0"/>
          </a:p>
        </p:txBody>
      </p:sp>
      <p:sp>
        <p:nvSpPr>
          <p:cNvPr id="6" name="Footer Placeholder 5">
            <a:extLst>
              <a:ext uri="{FF2B5EF4-FFF2-40B4-BE49-F238E27FC236}">
                <a16:creationId xmlns:a16="http://schemas.microsoft.com/office/drawing/2014/main" id="{E53274D9-9C8D-8AFE-D309-E966CB17DFB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F681470-7CB2-86E4-AFF7-4C0B61D2BFCD}"/>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13240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B220C-0E62-7EC3-FA2F-5100BA08FDA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D62EA43-D668-859D-9F6E-78DB582619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DBF169-DA14-8493-4EBE-A21EA9C252A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32D8F2F-69B4-3FD3-BBA2-6BDDAD3206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0738F8-FEA6-E1C8-D1DE-95F1D55641D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161D0BF-E6C1-5A28-E318-B6683FF6CAE7}"/>
              </a:ext>
            </a:extLst>
          </p:cNvPr>
          <p:cNvSpPr>
            <a:spLocks noGrp="1"/>
          </p:cNvSpPr>
          <p:nvPr>
            <p:ph type="dt" sz="half" idx="10"/>
          </p:nvPr>
        </p:nvSpPr>
        <p:spPr/>
        <p:txBody>
          <a:bodyPr/>
          <a:lstStyle/>
          <a:p>
            <a:fld id="{C764DE79-268F-4C1A-8933-263129D2AF90}" type="datetimeFigureOut">
              <a:rPr lang="en-US" smtClean="0"/>
              <a:t>10/25/2024</a:t>
            </a:fld>
            <a:endParaRPr lang="en-US" dirty="0"/>
          </a:p>
        </p:txBody>
      </p:sp>
      <p:sp>
        <p:nvSpPr>
          <p:cNvPr id="8" name="Footer Placeholder 7">
            <a:extLst>
              <a:ext uri="{FF2B5EF4-FFF2-40B4-BE49-F238E27FC236}">
                <a16:creationId xmlns:a16="http://schemas.microsoft.com/office/drawing/2014/main" id="{A9DD33BE-E25E-6FD1-989B-0BCAA88E2BC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0E5BA7F-DADF-7BB8-FEB1-EC7D49526426}"/>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275958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F6F36-D1B1-AD6F-C71D-AD05B26904C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C3ED22F-A37C-D847-0681-8FB0011229D0}"/>
              </a:ext>
            </a:extLst>
          </p:cNvPr>
          <p:cNvSpPr>
            <a:spLocks noGrp="1"/>
          </p:cNvSpPr>
          <p:nvPr>
            <p:ph type="dt" sz="half" idx="10"/>
          </p:nvPr>
        </p:nvSpPr>
        <p:spPr/>
        <p:txBody>
          <a:bodyPr/>
          <a:lstStyle/>
          <a:p>
            <a:fld id="{C764DE79-268F-4C1A-8933-263129D2AF90}" type="datetimeFigureOut">
              <a:rPr lang="en-US" smtClean="0"/>
              <a:t>10/25/2024</a:t>
            </a:fld>
            <a:endParaRPr lang="en-US" dirty="0"/>
          </a:p>
        </p:txBody>
      </p:sp>
      <p:sp>
        <p:nvSpPr>
          <p:cNvPr id="4" name="Footer Placeholder 3">
            <a:extLst>
              <a:ext uri="{FF2B5EF4-FFF2-40B4-BE49-F238E27FC236}">
                <a16:creationId xmlns:a16="http://schemas.microsoft.com/office/drawing/2014/main" id="{3E0091F9-F1CE-96F9-91FB-ED33D563217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86C6CC9-AD63-0F57-03CD-BD45EDF397ED}"/>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407497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D6BA09-DA3E-7735-6901-B11B10285D2C}"/>
              </a:ext>
            </a:extLst>
          </p:cNvPr>
          <p:cNvSpPr>
            <a:spLocks noGrp="1"/>
          </p:cNvSpPr>
          <p:nvPr>
            <p:ph type="dt" sz="half" idx="10"/>
          </p:nvPr>
        </p:nvSpPr>
        <p:spPr/>
        <p:txBody>
          <a:bodyPr/>
          <a:lstStyle/>
          <a:p>
            <a:fld id="{C764DE79-268F-4C1A-8933-263129D2AF90}" type="datetimeFigureOut">
              <a:rPr lang="en-US" smtClean="0"/>
              <a:t>10/25/2024</a:t>
            </a:fld>
            <a:endParaRPr lang="en-US" dirty="0"/>
          </a:p>
        </p:txBody>
      </p:sp>
      <p:sp>
        <p:nvSpPr>
          <p:cNvPr id="3" name="Footer Placeholder 2">
            <a:extLst>
              <a:ext uri="{FF2B5EF4-FFF2-40B4-BE49-F238E27FC236}">
                <a16:creationId xmlns:a16="http://schemas.microsoft.com/office/drawing/2014/main" id="{7E8A8117-390F-59B8-58B4-EF70BD9D9CDD}"/>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3986D5A-B097-5FFC-C3D7-D1C56C0545F5}"/>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142156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DB663-61ED-D4E3-4E9D-9AB02EBDD7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6A17F8A-9507-62AE-C39E-62468AC5F1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30A6560-F42C-CC44-F669-EE46E2FFB2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08AB9F-2975-BDAE-3C6C-A173762793F7}"/>
              </a:ext>
            </a:extLst>
          </p:cNvPr>
          <p:cNvSpPr>
            <a:spLocks noGrp="1"/>
          </p:cNvSpPr>
          <p:nvPr>
            <p:ph type="dt" sz="half" idx="10"/>
          </p:nvPr>
        </p:nvSpPr>
        <p:spPr/>
        <p:txBody>
          <a:bodyPr/>
          <a:lstStyle/>
          <a:p>
            <a:fld id="{C764DE79-268F-4C1A-8933-263129D2AF90}" type="datetimeFigureOut">
              <a:rPr lang="en-US" smtClean="0"/>
              <a:t>10/25/2024</a:t>
            </a:fld>
            <a:endParaRPr lang="en-US" dirty="0"/>
          </a:p>
        </p:txBody>
      </p:sp>
      <p:sp>
        <p:nvSpPr>
          <p:cNvPr id="6" name="Footer Placeholder 5">
            <a:extLst>
              <a:ext uri="{FF2B5EF4-FFF2-40B4-BE49-F238E27FC236}">
                <a16:creationId xmlns:a16="http://schemas.microsoft.com/office/drawing/2014/main" id="{F04D21EE-814F-A74B-ABBA-77D080D863C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AA94C7-DA33-7FF9-70E6-024BBD924E87}"/>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99029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22CE3-200F-B61A-C123-128853533F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248A0C4-3FA0-1D0D-7169-A2000DEC0C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205F6DF-BB0F-8384-F544-042FBD8AFB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3DA111-15DA-AB91-A5B5-C8D5344BFCFD}"/>
              </a:ext>
            </a:extLst>
          </p:cNvPr>
          <p:cNvSpPr>
            <a:spLocks noGrp="1"/>
          </p:cNvSpPr>
          <p:nvPr>
            <p:ph type="dt" sz="half" idx="10"/>
          </p:nvPr>
        </p:nvSpPr>
        <p:spPr/>
        <p:txBody>
          <a:bodyPr/>
          <a:lstStyle/>
          <a:p>
            <a:fld id="{C764DE79-268F-4C1A-8933-263129D2AF90}" type="datetimeFigureOut">
              <a:rPr lang="en-US" smtClean="0"/>
              <a:t>10/25/2024</a:t>
            </a:fld>
            <a:endParaRPr lang="en-US" dirty="0"/>
          </a:p>
        </p:txBody>
      </p:sp>
      <p:sp>
        <p:nvSpPr>
          <p:cNvPr id="6" name="Footer Placeholder 5">
            <a:extLst>
              <a:ext uri="{FF2B5EF4-FFF2-40B4-BE49-F238E27FC236}">
                <a16:creationId xmlns:a16="http://schemas.microsoft.com/office/drawing/2014/main" id="{A630E57A-226C-50C5-B980-BFC24B94D06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1B904C8-8923-0122-76A2-A4B9BD05FA3C}"/>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759619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073863-9B12-9774-3C2F-DAE730B39D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928011C-5FBF-F30C-8272-D5184EE365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A4E140-CE94-B33C-385D-9BC95B9BB4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764DE79-268F-4C1A-8933-263129D2AF90}" type="datetimeFigureOut">
              <a:rPr lang="en-US" smtClean="0"/>
              <a:t>10/25/2024</a:t>
            </a:fld>
            <a:endParaRPr lang="en-US" dirty="0"/>
          </a:p>
        </p:txBody>
      </p:sp>
      <p:sp>
        <p:nvSpPr>
          <p:cNvPr id="5" name="Footer Placeholder 4">
            <a:extLst>
              <a:ext uri="{FF2B5EF4-FFF2-40B4-BE49-F238E27FC236}">
                <a16:creationId xmlns:a16="http://schemas.microsoft.com/office/drawing/2014/main" id="{349C076C-552C-4D38-B38A-A4A64CCC1E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5C939BB8-F5F1-F43C-EA49-DF8AA58098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4045169054"/>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drjeffreykatz@gmail.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www2.ed.gov/about/offices/list/ocr/letters/colleague-201607-504-adhd.pdf"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8" Type="http://schemas.openxmlformats.org/officeDocument/2006/relationships/hyperlink" Target="http://t1.info.ed.gov/r/?id=h14b686b,1477966,147a6ce" TargetMode="External"/><Relationship Id="rId3" Type="http://schemas.openxmlformats.org/officeDocument/2006/relationships/hyperlink" Target="http://t1.info.ed.gov/r/?id=h14b686b,1477966,147a6c9" TargetMode="External"/><Relationship Id="rId7" Type="http://schemas.openxmlformats.org/officeDocument/2006/relationships/hyperlink" Target="http://t1.info.ed.gov/r/?id=h14b686b,1477966,147a6cd" TargetMode="External"/><Relationship Id="rId12" Type="http://schemas.openxmlformats.org/officeDocument/2006/relationships/hyperlink" Target="http://t1.info.ed.gov/r/?id=h14b686b,1477966,147a6d2" TargetMode="External"/><Relationship Id="rId2" Type="http://schemas.openxmlformats.org/officeDocument/2006/relationships/hyperlink" Target="http://t1.info.ed.gov/r/?id=h14b686b,1477966,147a6c8" TargetMode="External"/><Relationship Id="rId1" Type="http://schemas.openxmlformats.org/officeDocument/2006/relationships/slideLayout" Target="../slideLayouts/slideLayout2.xml"/><Relationship Id="rId6" Type="http://schemas.openxmlformats.org/officeDocument/2006/relationships/hyperlink" Target="http://t1.info.ed.gov/r/?id=h14b686b,1477966,147a6cc" TargetMode="External"/><Relationship Id="rId11" Type="http://schemas.openxmlformats.org/officeDocument/2006/relationships/hyperlink" Target="http://t1.info.ed.gov/r/?id=h14b686b,1477966,147a6d1" TargetMode="External"/><Relationship Id="rId5" Type="http://schemas.openxmlformats.org/officeDocument/2006/relationships/hyperlink" Target="http://t1.info.ed.gov/r/?id=h14b686b,1477966,147a6cb" TargetMode="External"/><Relationship Id="rId10" Type="http://schemas.openxmlformats.org/officeDocument/2006/relationships/hyperlink" Target="http://t1.info.ed.gov/r/?id=h14b686b,1477966,147a6d0" TargetMode="External"/><Relationship Id="rId4" Type="http://schemas.openxmlformats.org/officeDocument/2006/relationships/hyperlink" Target="http://t1.info.ed.gov/r/?id=h14b686b,1477966,147a6ca" TargetMode="External"/><Relationship Id="rId9" Type="http://schemas.openxmlformats.org/officeDocument/2006/relationships/hyperlink" Target="http://t1.info.ed.gov/r/?id=h14b686b,1477966,147a6c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s://www.bing.com/ck/a?!&amp;&amp;p=929cebec5443d1abJmltdHM9MTcyOTgxNDQwMCZpZ3VpZD0xN2FlMzQ5My1kNWI5LTZmMWQtMWRhOC0zYWExZDQ2OTZlZDUmaW5zaWQ9NTUxMw&amp;ptn=3&amp;ver=2&amp;hsh=3&amp;fclid=17ae3493-d5b9-6f1d-1da8-3aa1d4696ed5&amp;u=a1aHR0cHM6Ly93d3cuYmluZy5jb20vYWxpbmsvbGluaz91cmw9aHR0cHMlM2ElMmYlMmZwZWF0Yy5vcmclMmYmc291cmNlPXNlcnAtbG9jYWwmaD1KSGMlMmZtNkM4NFZ3N3dBOGFnSTRuZmlLWjROQXNucE52ZlNpR0F0MnJUTG8lM2QmcD1sd19nYnQmaWc9NDQ1NjU5RUY5RTNDNDhCNzk4OUY1NzM3MUI5MUE3Q0QmeXBpZD1ZTjg3M3gxNzk3OTA2NjA5MzE1NjQ3NTcxNg&amp;ntb=1"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14D29-1EB5-F350-ABB0-3C6399E09181}"/>
              </a:ext>
            </a:extLst>
          </p:cNvPr>
          <p:cNvSpPr>
            <a:spLocks noGrp="1"/>
          </p:cNvSpPr>
          <p:nvPr>
            <p:ph type="title"/>
          </p:nvPr>
        </p:nvSpPr>
        <p:spPr>
          <a:xfrm>
            <a:off x="985283" y="832957"/>
            <a:ext cx="10515600" cy="1580633"/>
          </a:xfrm>
        </p:spPr>
        <p:txBody>
          <a:bodyPr>
            <a:normAutofit fontScale="90000"/>
          </a:bodyPr>
          <a:lstStyle/>
          <a:p>
            <a:pPr algn="ctr"/>
            <a:br>
              <a:rPr lang="en-US" dirty="0"/>
            </a:br>
            <a:br>
              <a:rPr lang="en-US" dirty="0"/>
            </a:br>
            <a:br>
              <a:rPr lang="en-US" dirty="0"/>
            </a:br>
            <a:r>
              <a:rPr lang="en-US" dirty="0"/>
              <a:t>Section 504/IEP: </a:t>
            </a:r>
            <a:br>
              <a:rPr lang="en-US" dirty="0"/>
            </a:br>
            <a:r>
              <a:rPr lang="en-US" dirty="0"/>
              <a:t>Emphasis on Behavioral Concerns</a:t>
            </a:r>
            <a:br>
              <a:rPr lang="en-US" dirty="0"/>
            </a:br>
            <a:r>
              <a:rPr lang="en-US" dirty="0"/>
              <a:t>What Parents Should Know</a:t>
            </a:r>
            <a:br>
              <a:rPr lang="en-US" dirty="0"/>
            </a:br>
            <a:br>
              <a:rPr lang="en-US" dirty="0"/>
            </a:br>
            <a:endParaRPr lang="en-US" dirty="0"/>
          </a:p>
        </p:txBody>
      </p:sp>
      <p:sp>
        <p:nvSpPr>
          <p:cNvPr id="3" name="Content Placeholder 2">
            <a:extLst>
              <a:ext uri="{FF2B5EF4-FFF2-40B4-BE49-F238E27FC236}">
                <a16:creationId xmlns:a16="http://schemas.microsoft.com/office/drawing/2014/main" id="{EF2AB1D4-E5F7-020A-41BD-7C88475F150E}"/>
              </a:ext>
            </a:extLst>
          </p:cNvPr>
          <p:cNvSpPr>
            <a:spLocks noGrp="1"/>
          </p:cNvSpPr>
          <p:nvPr>
            <p:ph idx="1"/>
          </p:nvPr>
        </p:nvSpPr>
        <p:spPr>
          <a:xfrm>
            <a:off x="838200" y="3087585"/>
            <a:ext cx="10515600" cy="3089378"/>
          </a:xfrm>
        </p:spPr>
        <p:txBody>
          <a:bodyPr>
            <a:normAutofit/>
          </a:bodyPr>
          <a:lstStyle/>
          <a:p>
            <a:endParaRPr lang="en-US" dirty="0"/>
          </a:p>
          <a:p>
            <a:pPr marL="0" indent="0" algn="ctr">
              <a:buNone/>
            </a:pPr>
            <a:r>
              <a:rPr lang="en-US" dirty="0"/>
              <a:t>Jeffrey S. Katz, Ph.D.</a:t>
            </a:r>
          </a:p>
          <a:p>
            <a:pPr marL="0" indent="0" algn="ctr">
              <a:buNone/>
            </a:pPr>
            <a:r>
              <a:rPr lang="en-US" dirty="0"/>
              <a:t>Clinical Psychologist</a:t>
            </a:r>
          </a:p>
          <a:p>
            <a:pPr marL="0" indent="0" algn="ctr">
              <a:buNone/>
            </a:pPr>
            <a:r>
              <a:rPr lang="en-US" dirty="0"/>
              <a:t>Virginia Beach, Virginia</a:t>
            </a:r>
          </a:p>
          <a:p>
            <a:pPr marL="0" indent="0" algn="ctr">
              <a:buNone/>
            </a:pPr>
            <a:r>
              <a:rPr lang="en-US" dirty="0">
                <a:hlinkClick r:id="rId2">
                  <a:extLst>
                    <a:ext uri="{A12FA001-AC4F-418D-AE19-62706E023703}">
                      <ahyp:hlinkClr xmlns:ahyp="http://schemas.microsoft.com/office/drawing/2018/hyperlinkcolor" val="tx"/>
                    </a:ext>
                  </a:extLst>
                </a:hlinkClick>
              </a:rPr>
              <a:t>drjeffreykatz@gmail.com</a:t>
            </a:r>
            <a:endParaRPr lang="en-US" dirty="0"/>
          </a:p>
          <a:p>
            <a:pPr algn="ctr"/>
            <a:r>
              <a:rPr lang="en-US" dirty="0"/>
              <a:t>757-463-4232</a:t>
            </a:r>
          </a:p>
        </p:txBody>
      </p:sp>
    </p:spTree>
    <p:extLst>
      <p:ext uri="{BB962C8B-B14F-4D97-AF65-F5344CB8AC3E}">
        <p14:creationId xmlns:p14="http://schemas.microsoft.com/office/powerpoint/2010/main" val="24197469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B3E97-1DE7-30E0-4A00-B04F0391F7F2}"/>
              </a:ext>
            </a:extLst>
          </p:cNvPr>
          <p:cNvSpPr>
            <a:spLocks noGrp="1"/>
          </p:cNvSpPr>
          <p:nvPr>
            <p:ph type="ctrTitle"/>
          </p:nvPr>
        </p:nvSpPr>
        <p:spPr>
          <a:xfrm>
            <a:off x="1582057" y="3360056"/>
            <a:ext cx="9144000" cy="1037773"/>
          </a:xfrm>
        </p:spPr>
        <p:txBody>
          <a:bodyPr>
            <a:normAutofit fontScale="90000"/>
          </a:bodyPr>
          <a:lstStyle/>
          <a:p>
            <a:br>
              <a:rPr lang="en-US" dirty="0"/>
            </a:br>
            <a:br>
              <a:rPr lang="en-US" dirty="0"/>
            </a:br>
            <a:br>
              <a:rPr lang="en-US" dirty="0"/>
            </a:br>
            <a:br>
              <a:rPr lang="en-US" dirty="0"/>
            </a:br>
            <a:r>
              <a:rPr lang="en-US" dirty="0"/>
              <a:t>When Should Behavior Become a Part of a Section 504 Plan</a:t>
            </a:r>
            <a:br>
              <a:rPr lang="en-US" dirty="0"/>
            </a:br>
            <a:r>
              <a:rPr lang="en-US" dirty="0"/>
              <a:t>or</a:t>
            </a:r>
            <a:br>
              <a:rPr lang="en-US" dirty="0"/>
            </a:br>
            <a:r>
              <a:rPr lang="en-US" dirty="0"/>
              <a:t> an IEP</a:t>
            </a:r>
          </a:p>
        </p:txBody>
      </p:sp>
      <p:sp>
        <p:nvSpPr>
          <p:cNvPr id="3" name="Subtitle 2">
            <a:extLst>
              <a:ext uri="{FF2B5EF4-FFF2-40B4-BE49-F238E27FC236}">
                <a16:creationId xmlns:a16="http://schemas.microsoft.com/office/drawing/2014/main" id="{0F02285F-D27E-0843-AF98-AFC2088633D7}"/>
              </a:ext>
            </a:extLst>
          </p:cNvPr>
          <p:cNvSpPr>
            <a:spLocks noGrp="1"/>
          </p:cNvSpPr>
          <p:nvPr>
            <p:ph type="subTitle" idx="1"/>
          </p:nvPr>
        </p:nvSpPr>
        <p:spPr>
          <a:xfrm>
            <a:off x="1524000" y="2948193"/>
            <a:ext cx="9144000" cy="3670321"/>
          </a:xfrm>
        </p:spPr>
        <p:txBody>
          <a:bodyPr>
            <a:normAutofit/>
          </a:bodyPr>
          <a:lstStyle/>
          <a:p>
            <a:endParaRPr lang="en-US" sz="2000" dirty="0"/>
          </a:p>
        </p:txBody>
      </p:sp>
    </p:spTree>
    <p:extLst>
      <p:ext uri="{BB962C8B-B14F-4D97-AF65-F5344CB8AC3E}">
        <p14:creationId xmlns:p14="http://schemas.microsoft.com/office/powerpoint/2010/main" val="649333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5D3E0-E271-1F73-B727-0F7A804118B3}"/>
              </a:ext>
            </a:extLst>
          </p:cNvPr>
          <p:cNvSpPr>
            <a:spLocks noGrp="1"/>
          </p:cNvSpPr>
          <p:nvPr>
            <p:ph type="title"/>
          </p:nvPr>
        </p:nvSpPr>
        <p:spPr/>
        <p:txBody>
          <a:bodyPr/>
          <a:lstStyle/>
          <a:p>
            <a:pPr algn="ctr"/>
            <a:r>
              <a:rPr lang="en-US" sz="2800" dirty="0">
                <a:solidFill>
                  <a:srgbClr val="1A202C"/>
                </a:solidFill>
                <a:effectLst/>
                <a:latin typeface="Segoe UI" panose="020B0502040204020203" pitchFamily="34" charset="0"/>
                <a:ea typeface="Times New Roman" panose="02020603050405020304" pitchFamily="18" charset="0"/>
                <a:cs typeface="Times New Roman" panose="02020603050405020304" pitchFamily="18" charset="0"/>
              </a:rPr>
              <a:t>OCR’s Commitment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383A168E-C051-AD4C-3336-9C3BF5668582}"/>
              </a:ext>
            </a:extLst>
          </p:cNvPr>
          <p:cNvSpPr>
            <a:spLocks noGrp="1"/>
          </p:cNvSpPr>
          <p:nvPr>
            <p:ph idx="1"/>
          </p:nvPr>
        </p:nvSpPr>
        <p:spPr/>
        <p:txBody>
          <a:bodyPr/>
          <a:lstStyle/>
          <a:p>
            <a:pPr marL="0" marR="0" indent="0" algn="ctr">
              <a:buNone/>
            </a:pPr>
            <a:r>
              <a:rPr lang="en-US" sz="2400" dirty="0">
                <a:solidFill>
                  <a:srgbClr val="1A202C"/>
                </a:solidFill>
                <a:effectLst/>
                <a:latin typeface="Segoe UI" panose="020B0502040204020203" pitchFamily="34" charset="0"/>
                <a:ea typeface="Times New Roman" panose="02020603050405020304" pitchFamily="18" charset="0"/>
                <a:cs typeface="Times New Roman" panose="02020603050405020304" pitchFamily="18" charset="0"/>
              </a:rPr>
              <a:t>Ensuring equal access to education and preventing discrimination through enforcement of civil rights laws.</a:t>
            </a:r>
          </a:p>
          <a:p>
            <a:pPr marL="0" marR="0" indent="0">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indent="0" algn="ctr">
              <a:buNone/>
            </a:pPr>
            <a:r>
              <a:rPr lang="en-US" sz="2400" dirty="0">
                <a:solidFill>
                  <a:srgbClr val="1A202C"/>
                </a:solidFill>
                <a:effectLst/>
                <a:latin typeface="Segoe UI" panose="020B0502040204020203" pitchFamily="34" charset="0"/>
                <a:ea typeface="Times New Roman" panose="02020603050405020304" pitchFamily="18" charset="0"/>
                <a:cs typeface="Times New Roman" panose="02020603050405020304" pitchFamily="18" charset="0"/>
              </a:rPr>
              <a:t>Acknowledges that many students with disabilities face discipline due to lack of support and services.</a:t>
            </a:r>
            <a:endParaRPr lang="en-US" sz="2400" dirty="0"/>
          </a:p>
        </p:txBody>
      </p:sp>
    </p:spTree>
    <p:extLst>
      <p:ext uri="{BB962C8B-B14F-4D97-AF65-F5344CB8AC3E}">
        <p14:creationId xmlns:p14="http://schemas.microsoft.com/office/powerpoint/2010/main" val="2190030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05DF7-0853-EC77-6F1A-1D617F83D70C}"/>
              </a:ext>
            </a:extLst>
          </p:cNvPr>
          <p:cNvSpPr>
            <a:spLocks noGrp="1"/>
          </p:cNvSpPr>
          <p:nvPr>
            <p:ph type="title"/>
          </p:nvPr>
        </p:nvSpPr>
        <p:spPr>
          <a:xfrm>
            <a:off x="838200" y="857250"/>
            <a:ext cx="10515600" cy="833438"/>
          </a:xfrm>
        </p:spPr>
        <p:txBody>
          <a:bodyPr>
            <a:normAutofit fontScale="90000"/>
          </a:bodyPr>
          <a:lstStyle/>
          <a:p>
            <a:pPr algn="ctr"/>
            <a:r>
              <a:rPr lang="en-US" sz="4000" b="1" dirty="0">
                <a:effectLst/>
                <a:latin typeface="Calibri" panose="020F0502020204030204" pitchFamily="34" charset="0"/>
                <a:ea typeface="Times New Roman" panose="02020603050405020304" pitchFamily="18" charset="0"/>
                <a:cs typeface="Times New Roman" panose="02020603050405020304" pitchFamily="18" charset="0"/>
              </a:rPr>
              <a:t>The same protections available to students with disabilities under IDEA are available to students qualified under Section 504</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180765C2-6607-0665-A67F-E33B01487D82}"/>
              </a:ext>
            </a:extLst>
          </p:cNvPr>
          <p:cNvSpPr>
            <a:spLocks noGrp="1"/>
          </p:cNvSpPr>
          <p:nvPr>
            <p:ph idx="1"/>
          </p:nvPr>
        </p:nvSpPr>
        <p:spPr>
          <a:xfrm>
            <a:off x="838200" y="2190750"/>
            <a:ext cx="10515600" cy="4457699"/>
          </a:xfrm>
        </p:spPr>
        <p:txBody>
          <a:bodyPr/>
          <a:lstStyle/>
          <a:p>
            <a:pPr marL="342900" marR="0" lvl="0" indent="-342900" fontAlgn="base">
              <a:buFont typeface="Symbol" panose="05050102010706020507" pitchFamily="18" charset="2"/>
              <a:buChar char=""/>
              <a:tabLst>
                <a:tab pos="457200" algn="l"/>
              </a:tabLst>
            </a:pPr>
            <a:r>
              <a:rPr lang="en-US" sz="3200" dirty="0">
                <a:effectLst/>
                <a:latin typeface="Calibri" panose="020F0502020204030204" pitchFamily="34" charset="0"/>
                <a:ea typeface="Times New Roman" panose="02020603050405020304" pitchFamily="18" charset="0"/>
                <a:cs typeface="Times New Roman" panose="02020603050405020304" pitchFamily="18" charset="0"/>
              </a:rPr>
              <a:t>An LEA may discipline a Section 504 student </a:t>
            </a:r>
            <a:r>
              <a:rPr lang="en-US" sz="3200" u="sng" dirty="0">
                <a:effectLst/>
                <a:latin typeface="Calibri" panose="020F0502020204030204" pitchFamily="34" charset="0"/>
                <a:ea typeface="Times New Roman" panose="02020603050405020304" pitchFamily="18" charset="0"/>
                <a:cs typeface="Times New Roman" panose="02020603050405020304" pitchFamily="18" charset="0"/>
              </a:rPr>
              <a:t>without</a:t>
            </a:r>
            <a:r>
              <a:rPr lang="en-US" sz="3200" dirty="0">
                <a:effectLst/>
                <a:latin typeface="Calibri" panose="020F0502020204030204" pitchFamily="34" charset="0"/>
                <a:ea typeface="Times New Roman" panose="02020603050405020304" pitchFamily="18" charset="0"/>
                <a:cs typeface="Times New Roman" panose="02020603050405020304" pitchFamily="18" charset="0"/>
              </a:rPr>
              <a:t> applying due process procedures if: </a:t>
            </a:r>
            <a:endParaRPr lang="en-US" sz="3200" dirty="0">
              <a:effectLst/>
              <a:latin typeface="Times New Roman" panose="02020603050405020304" pitchFamily="18" charset="0"/>
              <a:ea typeface="Times New Roman" panose="02020603050405020304" pitchFamily="18" charset="0"/>
            </a:endParaRPr>
          </a:p>
          <a:p>
            <a:pPr marL="742950" marR="0" lvl="1" indent="-285750" fontAlgn="base">
              <a:buFont typeface="Wingdings" panose="05000000000000000000" pitchFamily="2" charset="2"/>
              <a:buChar char=""/>
              <a:tabLst>
                <a:tab pos="914400" algn="l"/>
              </a:tabLst>
            </a:pPr>
            <a:r>
              <a:rPr lang="en-US" sz="3200" dirty="0">
                <a:effectLst/>
                <a:latin typeface="Calibri" panose="020F0502020204030204" pitchFamily="34" charset="0"/>
                <a:ea typeface="Times New Roman" panose="02020603050405020304" pitchFamily="18" charset="0"/>
                <a:cs typeface="Times New Roman" panose="02020603050405020304" pitchFamily="18" charset="0"/>
              </a:rPr>
              <a:t>The school is disciplining the student with respect to the use or possession of illegal drugs or alcohol; and</a:t>
            </a:r>
            <a:endParaRPr lang="en-US" sz="3200" dirty="0">
              <a:effectLst/>
              <a:latin typeface="Times New Roman" panose="02020603050405020304" pitchFamily="18" charset="0"/>
              <a:ea typeface="Times New Roman" panose="02020603050405020304" pitchFamily="18" charset="0"/>
            </a:endParaRPr>
          </a:p>
          <a:p>
            <a:pPr marL="742950" marR="0" lvl="1" indent="-285750" fontAlgn="base">
              <a:buFont typeface="Wingdings" panose="05000000000000000000" pitchFamily="2" charset="2"/>
              <a:buChar char=""/>
              <a:tabLst>
                <a:tab pos="914400" algn="l"/>
              </a:tabLst>
            </a:pPr>
            <a:r>
              <a:rPr lang="en-US" sz="3200" dirty="0">
                <a:effectLst/>
                <a:latin typeface="Calibri" panose="020F0502020204030204" pitchFamily="34" charset="0"/>
                <a:ea typeface="Times New Roman" panose="02020603050405020304" pitchFamily="18" charset="0"/>
                <a:cs typeface="Times New Roman" panose="02020603050405020304" pitchFamily="18" charset="0"/>
              </a:rPr>
              <a:t>The student is currently engaged in the use of illegal drugs; and</a:t>
            </a:r>
            <a:endParaRPr lang="en-US" sz="3200" dirty="0">
              <a:effectLst/>
              <a:latin typeface="Times New Roman" panose="02020603050405020304" pitchFamily="18" charset="0"/>
              <a:ea typeface="Times New Roman" panose="02020603050405020304" pitchFamily="18" charset="0"/>
            </a:endParaRPr>
          </a:p>
          <a:p>
            <a:pPr marL="742950" marR="0" lvl="1" indent="-285750" fontAlgn="base">
              <a:buFont typeface="Wingdings" panose="05000000000000000000" pitchFamily="2" charset="2"/>
              <a:buChar char=""/>
              <a:tabLst>
                <a:tab pos="914400" algn="l"/>
              </a:tabLst>
            </a:pPr>
            <a:r>
              <a:rPr lang="en-US" sz="3200" dirty="0">
                <a:effectLst/>
                <a:latin typeface="Calibri" panose="020F0502020204030204" pitchFamily="34" charset="0"/>
                <a:ea typeface="Times New Roman" panose="02020603050405020304" pitchFamily="18" charset="0"/>
                <a:cs typeface="Times New Roman" panose="02020603050405020304" pitchFamily="18" charset="0"/>
              </a:rPr>
              <a:t>The disciplinary action taken with respect to the disabled student is the same as those taken with nondisabled students in similar situations.</a:t>
            </a:r>
            <a:endParaRPr lang="en-US" sz="32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596695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66D5C-692F-F518-B4EA-2B48D22DB61E}"/>
              </a:ext>
            </a:extLst>
          </p:cNvPr>
          <p:cNvSpPr>
            <a:spLocks noGrp="1"/>
          </p:cNvSpPr>
          <p:nvPr>
            <p:ph type="ctrTitle"/>
          </p:nvPr>
        </p:nvSpPr>
        <p:spPr>
          <a:xfrm>
            <a:off x="1524000" y="381000"/>
            <a:ext cx="9144000" cy="970279"/>
          </a:xfrm>
        </p:spPr>
        <p:txBody>
          <a:bodyPr>
            <a:normAutofit fontScale="90000"/>
          </a:bodyPr>
          <a:lstStyle/>
          <a:p>
            <a:r>
              <a:rPr lang="en-US" sz="3600" dirty="0"/>
              <a:t>Section 504 Eligibility Is NOT Automatic But May Be Considered IF</a:t>
            </a:r>
          </a:p>
        </p:txBody>
      </p:sp>
      <p:sp>
        <p:nvSpPr>
          <p:cNvPr id="3" name="Subtitle 2">
            <a:extLst>
              <a:ext uri="{FF2B5EF4-FFF2-40B4-BE49-F238E27FC236}">
                <a16:creationId xmlns:a16="http://schemas.microsoft.com/office/drawing/2014/main" id="{258C7BDD-75E0-C816-2B7E-5861208F4480}"/>
              </a:ext>
            </a:extLst>
          </p:cNvPr>
          <p:cNvSpPr>
            <a:spLocks noGrp="1"/>
          </p:cNvSpPr>
          <p:nvPr>
            <p:ph type="subTitle" idx="1"/>
          </p:nvPr>
        </p:nvSpPr>
        <p:spPr>
          <a:xfrm>
            <a:off x="209550" y="1351280"/>
            <a:ext cx="11725275" cy="4954270"/>
          </a:xfrm>
        </p:spPr>
        <p:txBody>
          <a:bodyPr>
            <a:normAutofit/>
          </a:bodyPr>
          <a:lstStyle/>
          <a:p>
            <a:pPr marR="0" lvl="0" fontAlgn="base">
              <a:lnSpc>
                <a:spcPct val="90000"/>
              </a:lnSpc>
              <a:tabLst>
                <a:tab pos="457200" algn="l"/>
              </a:tabLs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R="0" lvl="0" fontAlgn="base">
              <a:lnSpc>
                <a:spcPct val="90000"/>
              </a:lnSpc>
              <a:tabLst>
                <a:tab pos="457200" algn="l"/>
              </a:tabLst>
            </a:pPr>
            <a:r>
              <a:rPr lang="en-US" sz="2800" dirty="0">
                <a:latin typeface="Calibri" panose="020F0502020204030204" pitchFamily="34" charset="0"/>
                <a:ea typeface="Calibri" panose="020F0502020204030204" pitchFamily="34" charset="0"/>
                <a:cs typeface="Times New Roman" panose="02020603050405020304" pitchFamily="18" charset="0"/>
              </a:rPr>
              <a:t>a</a:t>
            </a:r>
            <a:r>
              <a:rPr lang="en-US" sz="2800" dirty="0">
                <a:effectLst/>
                <a:latin typeface="Calibri" panose="020F0502020204030204" pitchFamily="34" charset="0"/>
                <a:ea typeface="Calibri" panose="020F0502020204030204" pitchFamily="34" charset="0"/>
                <a:cs typeface="Times New Roman" panose="02020603050405020304" pitchFamily="18" charset="0"/>
              </a:rPr>
              <a:t> student has had more than the average disciplinary actions.</a:t>
            </a:r>
          </a:p>
          <a:p>
            <a:pPr marR="0" lvl="0" fontAlgn="base">
              <a:lnSpc>
                <a:spcPct val="90000"/>
              </a:lnSpc>
              <a:tabLst>
                <a:tab pos="457200" algn="l"/>
              </a:tabLst>
            </a:pPr>
            <a:r>
              <a:rPr lang="en-US" sz="2800" dirty="0">
                <a:effectLst/>
                <a:latin typeface="Calibri" panose="020F0502020204030204" pitchFamily="34" charset="0"/>
                <a:ea typeface="Calibri" panose="020F0502020204030204" pitchFamily="34" charset="0"/>
                <a:cs typeface="Times New Roman" panose="02020603050405020304" pitchFamily="18" charset="0"/>
              </a:rPr>
              <a:t>This suggests that the student may have an unidentified disability.</a:t>
            </a:r>
          </a:p>
          <a:p>
            <a:pPr marR="0" lvl="0" fontAlgn="base">
              <a:lnSpc>
                <a:spcPct val="90000"/>
              </a:lnSpc>
              <a:tabLst>
                <a:tab pos="457200" algn="l"/>
              </a:tabLst>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R="0" lvl="0" fontAlgn="base">
              <a:lnSpc>
                <a:spcPct val="90000"/>
              </a:lnSpc>
              <a:tabLst>
                <a:tab pos="457200" algn="l"/>
              </a:tabLst>
            </a:pPr>
            <a:r>
              <a:rPr lang="en-US" sz="2800" dirty="0">
                <a:effectLst/>
                <a:latin typeface="Calibri" panose="020F0502020204030204" pitchFamily="34" charset="0"/>
                <a:ea typeface="Calibri" panose="020F0502020204030204" pitchFamily="34" charset="0"/>
                <a:cs typeface="Times New Roman" panose="02020603050405020304" pitchFamily="18" charset="0"/>
              </a:rPr>
              <a:t>Suspension or expulsion is being considered and you don’t have a basis to consider eligibility under IDEA.</a:t>
            </a:r>
          </a:p>
          <a:p>
            <a:endParaRPr lang="en-US" dirty="0"/>
          </a:p>
        </p:txBody>
      </p:sp>
    </p:spTree>
    <p:extLst>
      <p:ext uri="{BB962C8B-B14F-4D97-AF65-F5344CB8AC3E}">
        <p14:creationId xmlns:p14="http://schemas.microsoft.com/office/powerpoint/2010/main" val="2940236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4767D-A53B-FE62-2950-90773363AEF5}"/>
              </a:ext>
            </a:extLst>
          </p:cNvPr>
          <p:cNvSpPr>
            <a:spLocks noGrp="1"/>
          </p:cNvSpPr>
          <p:nvPr>
            <p:ph type="title"/>
          </p:nvPr>
        </p:nvSpPr>
        <p:spPr/>
        <p:txBody>
          <a:bodyPr>
            <a:normAutofit fontScale="90000"/>
          </a:bodyPr>
          <a:lstStyle/>
          <a:p>
            <a:pPr algn="ct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dirty="0">
                <a:effectLst/>
                <a:latin typeface="Calibri" panose="020F0502020204030204" pitchFamily="34" charset="0"/>
                <a:ea typeface="Calibri" panose="020F0502020204030204" pitchFamily="34" charset="0"/>
                <a:cs typeface="Times New Roman" panose="02020603050405020304" pitchFamily="18" charset="0"/>
              </a:rPr>
              <a:t>Bus Suspensions</a:t>
            </a:r>
            <a:br>
              <a:rPr lang="en-US" sz="44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02CE6F3B-A24E-E39D-C102-C47DE8863F6C}"/>
              </a:ext>
            </a:extLst>
          </p:cNvPr>
          <p:cNvSpPr>
            <a:spLocks noGrp="1"/>
          </p:cNvSpPr>
          <p:nvPr>
            <p:ph idx="1"/>
          </p:nvPr>
        </p:nvSpPr>
        <p:spPr/>
        <p:txBody>
          <a:bodyPr>
            <a:normAutofit/>
          </a:bodyPr>
          <a:lstStyle/>
          <a:p>
            <a:pPr marL="342900" marR="0" lvl="0" indent="-342900">
              <a:buFont typeface="Symbol" panose="05050102010706020507" pitchFamily="18" charset="2"/>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2600" dirty="0">
                <a:effectLst/>
                <a:latin typeface="Calibri" panose="020F0502020204030204" pitchFamily="34" charset="0"/>
                <a:ea typeface="Calibri" panose="020F0502020204030204" pitchFamily="34" charset="0"/>
                <a:cs typeface="Times New Roman" panose="02020603050405020304" pitchFamily="18" charset="0"/>
              </a:rPr>
              <a:t>Section 504 parallels IDEA provisions that a bus suspension counts as a removal if FAPE is interrupted.</a:t>
            </a:r>
          </a:p>
          <a:p>
            <a:pPr marL="342900" marR="0" lvl="0" indent="-342900">
              <a:buFont typeface="Symbol" panose="05050102010706020507" pitchFamily="18" charset="2"/>
              <a:buChar char=""/>
              <a:tabLst>
                <a:tab pos="457200" algn="l"/>
              </a:tabLst>
            </a:pP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buFont typeface="Symbol" panose="05050102010706020507" pitchFamily="18" charset="2"/>
              <a:buChar char=""/>
              <a:tabLst>
                <a:tab pos="457200" algn="l"/>
              </a:tabLst>
            </a:pPr>
            <a:r>
              <a:rPr lang="en-US" sz="2600" dirty="0">
                <a:effectLst/>
                <a:latin typeface="Calibri" panose="020F0502020204030204" pitchFamily="34" charset="0"/>
                <a:ea typeface="Calibri" panose="020F0502020204030204" pitchFamily="34" charset="0"/>
                <a:cs typeface="Times New Roman" panose="02020603050405020304" pitchFamily="18" charset="0"/>
              </a:rPr>
              <a:t>According to OCR, only the school’s offer to provide alternative transportation erases the removal.</a:t>
            </a:r>
          </a:p>
          <a:p>
            <a:pPr marL="342900" marR="0" lvl="0" indent="-342900">
              <a:buFont typeface="Symbol" panose="05050102010706020507" pitchFamily="18" charset="2"/>
              <a:buChar char=""/>
              <a:tabLst>
                <a:tab pos="457200" algn="l"/>
              </a:tabLst>
            </a:pP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buFont typeface="Symbol" panose="05050102010706020507" pitchFamily="18" charset="2"/>
              <a:buChar char=""/>
              <a:tabLst>
                <a:tab pos="457200" algn="l"/>
              </a:tabLst>
            </a:pPr>
            <a:r>
              <a:rPr lang="en-US" sz="2600" dirty="0">
                <a:effectLst/>
                <a:latin typeface="Calibri" panose="020F0502020204030204" pitchFamily="34" charset="0"/>
                <a:ea typeface="Calibri" panose="020F0502020204030204" pitchFamily="34" charset="0"/>
                <a:cs typeface="Times New Roman" panose="02020603050405020304" pitchFamily="18" charset="0"/>
              </a:rPr>
              <a:t>If the student comes to school on his/her own, or the parent brings the student, </a:t>
            </a:r>
            <a:r>
              <a:rPr lang="en-US" sz="2600" u="sng" dirty="0">
                <a:effectLst/>
                <a:latin typeface="Calibri" panose="020F0502020204030204" pitchFamily="34" charset="0"/>
                <a:ea typeface="Calibri" panose="020F0502020204030204" pitchFamily="34" charset="0"/>
                <a:cs typeface="Times New Roman" panose="02020603050405020304" pitchFamily="18" charset="0"/>
              </a:rPr>
              <a:t>and</a:t>
            </a:r>
            <a:r>
              <a:rPr lang="en-US" sz="2600" dirty="0">
                <a:effectLst/>
                <a:latin typeface="Calibri" panose="020F0502020204030204" pitchFamily="34" charset="0"/>
                <a:ea typeface="Calibri" panose="020F0502020204030204" pitchFamily="34" charset="0"/>
                <a:cs typeface="Times New Roman" panose="02020603050405020304" pitchFamily="18" charset="0"/>
              </a:rPr>
              <a:t> the school does not offer an alternative (reimbursement or alternative form of transportation), OCR considers the student removed from his placement that day even if the student is there. </a:t>
            </a:r>
          </a:p>
          <a:p>
            <a:endParaRPr lang="en-US" dirty="0"/>
          </a:p>
        </p:txBody>
      </p:sp>
    </p:spTree>
    <p:extLst>
      <p:ext uri="{BB962C8B-B14F-4D97-AF65-F5344CB8AC3E}">
        <p14:creationId xmlns:p14="http://schemas.microsoft.com/office/powerpoint/2010/main" val="38338621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62300-1774-26F5-A746-AA579D2A7CA3}"/>
              </a:ext>
            </a:extLst>
          </p:cNvPr>
          <p:cNvSpPr>
            <a:spLocks noGrp="1"/>
          </p:cNvSpPr>
          <p:nvPr>
            <p:ph type="title"/>
          </p:nvPr>
        </p:nvSpPr>
        <p:spPr/>
        <p:txBody>
          <a:bodyPr/>
          <a:lstStyle/>
          <a:p>
            <a:pPr algn="ctr"/>
            <a:r>
              <a:rPr lang="en-US" dirty="0"/>
              <a:t>Positive Behavioral </a:t>
            </a:r>
            <a:r>
              <a:rPr lang="en-US" dirty="0" err="1"/>
              <a:t>Intevention</a:t>
            </a:r>
            <a:r>
              <a:rPr lang="en-US" dirty="0"/>
              <a:t> and Support</a:t>
            </a:r>
          </a:p>
        </p:txBody>
      </p:sp>
      <p:sp>
        <p:nvSpPr>
          <p:cNvPr id="4" name="TextBox 3">
            <a:extLst>
              <a:ext uri="{FF2B5EF4-FFF2-40B4-BE49-F238E27FC236}">
                <a16:creationId xmlns:a16="http://schemas.microsoft.com/office/drawing/2014/main" id="{60E5096E-5D8B-2C7F-12EF-07DD2995385F}"/>
              </a:ext>
            </a:extLst>
          </p:cNvPr>
          <p:cNvSpPr txBox="1"/>
          <p:nvPr/>
        </p:nvSpPr>
        <p:spPr>
          <a:xfrm>
            <a:off x="290286" y="2005096"/>
            <a:ext cx="11350171" cy="2554545"/>
          </a:xfrm>
          <a:prstGeom prst="rect">
            <a:avLst/>
          </a:prstGeom>
          <a:noFill/>
        </p:spPr>
        <p:txBody>
          <a:bodyPr wrap="square">
            <a:spAutoFit/>
          </a:bodyPr>
          <a:lstStyle/>
          <a:p>
            <a:pPr algn="ctr"/>
            <a:r>
              <a:rPr lang="en-US" sz="2000" dirty="0">
                <a:latin typeface="Times New Roman" panose="02020603050405020304" pitchFamily="18" charset="0"/>
                <a:ea typeface="Times New Roman" panose="02020603050405020304" pitchFamily="18" charset="0"/>
              </a:rPr>
              <a:t>PBIS identifies the most problematic behaviors, the child’s strengths, the settings and circumstances in which problem behaviors occur and in which they are minimized and identifies skills for the child to learn.  </a:t>
            </a:r>
          </a:p>
          <a:p>
            <a:pPr algn="ctr"/>
            <a:endParaRPr lang="en-US" sz="2000" dirty="0">
              <a:latin typeface="Times New Roman" panose="02020603050405020304" pitchFamily="18" charset="0"/>
              <a:ea typeface="Times New Roman" panose="02020603050405020304" pitchFamily="18" charset="0"/>
            </a:endParaRPr>
          </a:p>
          <a:p>
            <a:pPr algn="ctr"/>
            <a:r>
              <a:rPr lang="en-US" sz="2000" dirty="0">
                <a:latin typeface="Times New Roman" panose="02020603050405020304" pitchFamily="18" charset="0"/>
                <a:ea typeface="Times New Roman" panose="02020603050405020304" pitchFamily="18" charset="0"/>
              </a:rPr>
              <a:t>A behavioral intervention plan can then be developed that takes into account these factors.  </a:t>
            </a:r>
          </a:p>
          <a:p>
            <a:pPr algn="ctr"/>
            <a:endParaRPr lang="en-US" sz="2000" dirty="0">
              <a:latin typeface="Times New Roman" panose="02020603050405020304" pitchFamily="18" charset="0"/>
              <a:ea typeface="Times New Roman" panose="02020603050405020304" pitchFamily="18" charset="0"/>
            </a:endParaRPr>
          </a:p>
          <a:p>
            <a:pPr algn="ctr"/>
            <a:r>
              <a:rPr lang="en-US" sz="2000" dirty="0">
                <a:latin typeface="Times New Roman" panose="02020603050405020304" pitchFamily="18" charset="0"/>
                <a:ea typeface="Times New Roman" panose="02020603050405020304" pitchFamily="18" charset="0"/>
              </a:rPr>
              <a:t>The plan provides techniques for the teacher to use to minimize difficulties, interventions when they do occur and guidance in teaching skills.  Interventions with the child provide positive rewards and positive consequences to help the child more easily focus on what is desired.</a:t>
            </a:r>
            <a:endParaRPr lang="en-US" sz="2000" dirty="0"/>
          </a:p>
        </p:txBody>
      </p:sp>
    </p:spTree>
    <p:extLst>
      <p:ext uri="{BB962C8B-B14F-4D97-AF65-F5344CB8AC3E}">
        <p14:creationId xmlns:p14="http://schemas.microsoft.com/office/powerpoint/2010/main" val="2558941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82972-E69A-9978-B6C3-A152D00414FD}"/>
              </a:ext>
            </a:extLst>
          </p:cNvPr>
          <p:cNvSpPr>
            <a:spLocks noGrp="1"/>
          </p:cNvSpPr>
          <p:nvPr>
            <p:ph type="ctrTitle"/>
          </p:nvPr>
        </p:nvSpPr>
        <p:spPr>
          <a:xfrm>
            <a:off x="1524000" y="209550"/>
            <a:ext cx="9144000" cy="2395538"/>
          </a:xfrm>
        </p:spPr>
        <p:txBody>
          <a:bodyPr/>
          <a:lstStyle/>
          <a:p>
            <a:r>
              <a:rPr lang="en-US" sz="4000" b="1" dirty="0">
                <a:solidFill>
                  <a:srgbClr val="333399"/>
                </a:solidFill>
                <a:effectLst/>
                <a:latin typeface="Calibri Light" panose="020F0302020204030204" pitchFamily="34" charset="0"/>
                <a:ea typeface="Times New Roman" panose="02020603050405020304" pitchFamily="18" charset="0"/>
                <a:cs typeface="Times New Roman" panose="02020603050405020304" pitchFamily="18" charset="0"/>
              </a:rPr>
              <a:t>Manifestation Determination Review (MDR) Hearing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Subtitle 2">
            <a:extLst>
              <a:ext uri="{FF2B5EF4-FFF2-40B4-BE49-F238E27FC236}">
                <a16:creationId xmlns:a16="http://schemas.microsoft.com/office/drawing/2014/main" id="{4FE55091-58A8-A38E-0079-757352917466}"/>
              </a:ext>
            </a:extLst>
          </p:cNvPr>
          <p:cNvSpPr>
            <a:spLocks noGrp="1"/>
          </p:cNvSpPr>
          <p:nvPr>
            <p:ph type="subTitle" idx="1"/>
          </p:nvPr>
        </p:nvSpPr>
        <p:spPr>
          <a:xfrm>
            <a:off x="1352550" y="1868488"/>
            <a:ext cx="9144000" cy="1655762"/>
          </a:xfrm>
        </p:spPr>
        <p:txBody>
          <a:bodyPr>
            <a:normAutofit fontScale="25000" lnSpcReduction="20000"/>
          </a:bodyPr>
          <a:lstStyle/>
          <a:p>
            <a:pPr marL="342900" marR="0" lvl="0" indent="-342900">
              <a:buFont typeface="Symbol" panose="05050102010706020507" pitchFamily="18" charset="2"/>
              <a:buChar char=""/>
              <a:tabLst>
                <a:tab pos="457200" algn="l"/>
              </a:tabLst>
            </a:pPr>
            <a:r>
              <a:rPr lang="en-US" sz="8000" dirty="0">
                <a:effectLst/>
                <a:latin typeface="Calibri" panose="020F0502020204030204" pitchFamily="34" charset="0"/>
                <a:ea typeface="Calibri" panose="020F0502020204030204" pitchFamily="34" charset="0"/>
                <a:cs typeface="Times New Roman" panose="02020603050405020304" pitchFamily="18" charset="0"/>
              </a:rPr>
              <a:t>The school division must conduct a MDR before suspending a student with a disability for more than 10 days.</a:t>
            </a:r>
          </a:p>
          <a:p>
            <a:pPr marL="342900" marR="0" lvl="0" indent="-342900">
              <a:buFont typeface="Symbol" panose="05050102010706020507" pitchFamily="18" charset="2"/>
              <a:buChar char=""/>
              <a:tabLst>
                <a:tab pos="457200" algn="l"/>
              </a:tabLst>
            </a:pPr>
            <a:r>
              <a:rPr lang="en-US" sz="8000" dirty="0">
                <a:effectLst/>
                <a:latin typeface="Calibri" panose="020F0502020204030204" pitchFamily="34" charset="0"/>
                <a:ea typeface="Calibri" panose="020F0502020204030204" pitchFamily="34" charset="0"/>
                <a:cs typeface="Times New Roman" panose="02020603050405020304" pitchFamily="18" charset="0"/>
              </a:rPr>
              <a:t>Such a disciplinary action is considered a significant change in placement, triggering the re-evaluation requirements. </a:t>
            </a:r>
          </a:p>
          <a:p>
            <a:pPr marL="342900" marR="0" lvl="0" indent="-342900">
              <a:buFont typeface="Symbol" panose="05050102010706020507" pitchFamily="18" charset="2"/>
              <a:buChar char=""/>
              <a:tabLst>
                <a:tab pos="457200" algn="l"/>
              </a:tabLst>
            </a:pPr>
            <a:r>
              <a:rPr lang="en-US" sz="8000" dirty="0">
                <a:effectLst/>
                <a:latin typeface="Calibri" panose="020F0502020204030204" pitchFamily="34" charset="0"/>
                <a:ea typeface="Calibri" panose="020F0502020204030204" pitchFamily="34" charset="0"/>
                <a:cs typeface="Times New Roman" panose="02020603050405020304" pitchFamily="18" charset="0"/>
              </a:rPr>
              <a:t>Factors to consider when determining if there is a “pattern” of removals:</a:t>
            </a:r>
          </a:p>
          <a:p>
            <a:pPr marL="742950" marR="0" lvl="1" indent="-285750">
              <a:buFont typeface="Symbol" panose="05050102010706020507" pitchFamily="18" charset="2"/>
              <a:buChar char=""/>
              <a:tabLst>
                <a:tab pos="914400" algn="l"/>
              </a:tabLst>
            </a:pPr>
            <a:r>
              <a:rPr lang="en-US" sz="8000" dirty="0">
                <a:effectLst/>
                <a:latin typeface="Calibri" panose="020F0502020204030204" pitchFamily="34" charset="0"/>
                <a:ea typeface="Calibri" panose="020F0502020204030204" pitchFamily="34" charset="0"/>
                <a:cs typeface="Times New Roman" panose="02020603050405020304" pitchFamily="18" charset="0"/>
              </a:rPr>
              <a:t>Length of each suspension;</a:t>
            </a:r>
          </a:p>
          <a:p>
            <a:pPr marL="742950" marR="0" lvl="1" indent="-285750">
              <a:buFont typeface="Symbol" panose="05050102010706020507" pitchFamily="18" charset="2"/>
              <a:buChar char=""/>
              <a:tabLst>
                <a:tab pos="914400" algn="l"/>
              </a:tabLst>
            </a:pPr>
            <a:r>
              <a:rPr lang="en-US" sz="8000" dirty="0">
                <a:effectLst/>
                <a:latin typeface="Calibri" panose="020F0502020204030204" pitchFamily="34" charset="0"/>
                <a:ea typeface="Calibri" panose="020F0502020204030204" pitchFamily="34" charset="0"/>
                <a:cs typeface="Times New Roman" panose="02020603050405020304" pitchFamily="18" charset="0"/>
              </a:rPr>
              <a:t>Proximity of the suspensions to each other;</a:t>
            </a:r>
          </a:p>
          <a:p>
            <a:pPr marL="742950" marR="0" lvl="1" indent="-285750">
              <a:buFont typeface="Symbol" panose="05050102010706020507" pitchFamily="18" charset="2"/>
              <a:buChar char=""/>
              <a:tabLst>
                <a:tab pos="914400" algn="l"/>
              </a:tabLst>
            </a:pPr>
            <a:r>
              <a:rPr lang="en-US" sz="8000" dirty="0">
                <a:effectLst/>
                <a:latin typeface="Calibri" panose="020F0502020204030204" pitchFamily="34" charset="0"/>
                <a:ea typeface="Calibri" panose="020F0502020204030204" pitchFamily="34" charset="0"/>
                <a:cs typeface="Times New Roman" panose="02020603050405020304" pitchFamily="18" charset="0"/>
              </a:rPr>
              <a:t>Total time the student is excluded from school.</a:t>
            </a:r>
          </a:p>
          <a:p>
            <a:pPr marL="0" marR="0"/>
            <a:r>
              <a:rPr lang="en-US" sz="8000" dirty="0">
                <a:effectLst/>
                <a:latin typeface="Calibri" panose="020F0502020204030204" pitchFamily="34" charset="0"/>
                <a:ea typeface="Calibri" panose="020F0502020204030204" pitchFamily="34" charset="0"/>
                <a:cs typeface="Times New Roman" panose="02020603050405020304" pitchFamily="18" charset="0"/>
              </a:rPr>
              <a:t>Cessation of Services</a:t>
            </a:r>
          </a:p>
          <a:p>
            <a:pPr marL="342900" marR="0" lvl="0" indent="-342900" fontAlgn="base">
              <a:buFont typeface="Symbol" panose="05050102010706020507" pitchFamily="18" charset="2"/>
              <a:buChar char=""/>
              <a:tabLst>
                <a:tab pos="457200" algn="l"/>
              </a:tabLst>
            </a:pPr>
            <a:r>
              <a:rPr lang="en-US" sz="8000" dirty="0">
                <a:effectLst/>
                <a:latin typeface="Calibri" panose="020F0502020204030204" pitchFamily="34" charset="0"/>
                <a:ea typeface="Times New Roman" panose="02020603050405020304" pitchFamily="18" charset="0"/>
                <a:cs typeface="Times New Roman" panose="02020603050405020304" pitchFamily="18" charset="0"/>
              </a:rPr>
              <a:t>Section 504 does not impose an obligation to provide continuing services for properly expelled students.</a:t>
            </a:r>
            <a:endParaRPr lang="en-US" sz="8000" dirty="0">
              <a:effectLst/>
              <a:latin typeface="Times New Roman" panose="02020603050405020304" pitchFamily="18" charset="0"/>
              <a:ea typeface="Times New Roman" panose="02020603050405020304" pitchFamily="18" charset="0"/>
            </a:endParaRPr>
          </a:p>
          <a:p>
            <a:pPr marL="742950" marR="0" lvl="1" indent="-285750" fontAlgn="base">
              <a:buFont typeface="Wingdings" panose="05000000000000000000" pitchFamily="2" charset="2"/>
              <a:buChar char=""/>
              <a:tabLst>
                <a:tab pos="914400" algn="l"/>
              </a:tabLst>
            </a:pPr>
            <a:r>
              <a:rPr lang="en-US" sz="8000" dirty="0">
                <a:effectLst/>
                <a:latin typeface="Calibri" panose="020F0502020204030204" pitchFamily="34" charset="0"/>
                <a:ea typeface="Times New Roman" panose="02020603050405020304" pitchFamily="18" charset="0"/>
                <a:cs typeface="Times New Roman" panose="02020603050405020304" pitchFamily="18" charset="0"/>
              </a:rPr>
              <a:t>However, it is discriminatory to not provide services if services are provided in these instances to nondisabled students.</a:t>
            </a:r>
            <a:endParaRPr lang="en-US" sz="8000" dirty="0">
              <a:effectLst/>
              <a:latin typeface="Times New Roman" panose="02020603050405020304" pitchFamily="18" charset="0"/>
              <a:ea typeface="Times New Roman" panose="02020603050405020304" pitchFamily="18" charset="0"/>
            </a:endParaRPr>
          </a:p>
          <a:p>
            <a:pPr marL="742950" marR="0" lvl="1" indent="-285750" fontAlgn="base">
              <a:buFont typeface="Wingdings" panose="05000000000000000000" pitchFamily="2" charset="2"/>
              <a:buChar char=""/>
              <a:tabLst>
                <a:tab pos="914400" algn="l"/>
              </a:tabLst>
            </a:pPr>
            <a:r>
              <a:rPr lang="en-US" sz="8000" dirty="0">
                <a:effectLst/>
                <a:latin typeface="Calibri" panose="020F0502020204030204" pitchFamily="34" charset="0"/>
                <a:ea typeface="Times New Roman" panose="02020603050405020304" pitchFamily="18" charset="0"/>
                <a:cs typeface="Times New Roman" panose="02020603050405020304" pitchFamily="18" charset="0"/>
              </a:rPr>
              <a:t>If the school division has adopted IDEA requirements to comply with Section 504, IDEA directs the school division</a:t>
            </a:r>
            <a:r>
              <a:rPr lang="en-US" sz="8000" dirty="0">
                <a:effectLst/>
                <a:latin typeface="Calibri" panose="020F0502020204030204" pitchFamily="34" charset="0"/>
                <a:ea typeface="Times New Roman" panose="02020603050405020304" pitchFamily="18" charset="0"/>
              </a:rPr>
              <a:t>’</a:t>
            </a:r>
            <a:r>
              <a:rPr lang="en-US" sz="8000" dirty="0">
                <a:effectLst/>
                <a:latin typeface="Calibri" panose="020F0502020204030204" pitchFamily="34" charset="0"/>
                <a:ea typeface="Times New Roman" panose="02020603050405020304" pitchFamily="18" charset="0"/>
                <a:cs typeface="Times New Roman" panose="02020603050405020304" pitchFamily="18" charset="0"/>
              </a:rPr>
              <a:t>s obligations. </a:t>
            </a:r>
            <a:endParaRPr lang="en-US" sz="8000" dirty="0">
              <a:effectLst/>
              <a:latin typeface="Times New Roman" panose="02020603050405020304" pitchFamily="18" charset="0"/>
              <a:ea typeface="Times New Roman" panose="02020603050405020304" pitchFamily="18" charset="0"/>
            </a:endParaRPr>
          </a:p>
          <a:p>
            <a:pPr marL="0" marR="0"/>
            <a:r>
              <a:rPr lang="en-US" sz="80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3257148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DE2B1-0811-2AAE-BEF4-501A670DCB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54630C-76E3-71AF-0F06-D62322D814E5}"/>
              </a:ext>
            </a:extLst>
          </p:cNvPr>
          <p:cNvSpPr>
            <a:spLocks noGrp="1"/>
          </p:cNvSpPr>
          <p:nvPr>
            <p:ph type="title"/>
          </p:nvPr>
        </p:nvSpPr>
        <p:spPr/>
        <p:txBody>
          <a:bodyPr/>
          <a:lstStyle/>
          <a:p>
            <a:pPr algn="ctr"/>
            <a:r>
              <a:rPr lang="en-US" dirty="0"/>
              <a:t>More About A Manifestation Determination Hearing</a:t>
            </a:r>
          </a:p>
        </p:txBody>
      </p:sp>
      <p:sp>
        <p:nvSpPr>
          <p:cNvPr id="4" name="TextBox 3">
            <a:extLst>
              <a:ext uri="{FF2B5EF4-FFF2-40B4-BE49-F238E27FC236}">
                <a16:creationId xmlns:a16="http://schemas.microsoft.com/office/drawing/2014/main" id="{9879C15E-35EA-683D-6355-250AE2F1844E}"/>
              </a:ext>
            </a:extLst>
          </p:cNvPr>
          <p:cNvSpPr txBox="1"/>
          <p:nvPr/>
        </p:nvSpPr>
        <p:spPr>
          <a:xfrm>
            <a:off x="3048000" y="3105835"/>
            <a:ext cx="6096000" cy="3385542"/>
          </a:xfrm>
          <a:prstGeom prst="rect">
            <a:avLst/>
          </a:prstGeom>
          <a:noFill/>
        </p:spPr>
        <p:txBody>
          <a:bodyPr wrap="square">
            <a:spAutoFit/>
          </a:bodyPr>
          <a:lstStyle/>
          <a:p>
            <a:pPr algn="l"/>
            <a:endParaRPr lang="en-US" dirty="0"/>
          </a:p>
          <a:p>
            <a:pPr algn="ctr"/>
            <a:r>
              <a:rPr lang="en-US" dirty="0"/>
              <a:t>	</a:t>
            </a:r>
            <a:r>
              <a:rPr lang="en-US" sz="2800" dirty="0"/>
              <a:t>Appropriate IEP?  </a:t>
            </a:r>
          </a:p>
          <a:p>
            <a:pPr algn="ctr"/>
            <a:endParaRPr lang="en-US" sz="2800" dirty="0"/>
          </a:p>
          <a:p>
            <a:pPr algn="ctr"/>
            <a:r>
              <a:rPr lang="en-US" sz="2800" dirty="0"/>
              <a:t>	IEP being followed?</a:t>
            </a:r>
          </a:p>
          <a:p>
            <a:pPr algn="ctr"/>
            <a:endParaRPr lang="en-US" sz="2800" dirty="0"/>
          </a:p>
          <a:p>
            <a:pPr algn="ctr"/>
            <a:r>
              <a:rPr lang="en-US" sz="2800" dirty="0"/>
              <a:t>	No Behavior Intervention Plan?</a:t>
            </a:r>
          </a:p>
          <a:p>
            <a:pPr algn="ctr"/>
            <a:endParaRPr lang="en-US" sz="2800" dirty="0"/>
          </a:p>
          <a:p>
            <a:pPr algn="ctr"/>
            <a:r>
              <a:rPr lang="en-US" sz="2800" dirty="0"/>
              <a:t>	BIP not kept current?</a:t>
            </a:r>
          </a:p>
        </p:txBody>
      </p:sp>
    </p:spTree>
    <p:extLst>
      <p:ext uri="{BB962C8B-B14F-4D97-AF65-F5344CB8AC3E}">
        <p14:creationId xmlns:p14="http://schemas.microsoft.com/office/powerpoint/2010/main" val="1439823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EEAAE-D39D-8BC2-F4F1-FF364D1FF52C}"/>
              </a:ext>
            </a:extLst>
          </p:cNvPr>
          <p:cNvSpPr>
            <a:spLocks noGrp="1"/>
          </p:cNvSpPr>
          <p:nvPr>
            <p:ph type="title"/>
          </p:nvPr>
        </p:nvSpPr>
        <p:spPr>
          <a:xfrm>
            <a:off x="838200" y="365125"/>
            <a:ext cx="10515600" cy="1460500"/>
          </a:xfrm>
        </p:spPr>
        <p:txBody>
          <a:bodyPr>
            <a:normAutofit fontScale="90000"/>
          </a:bodyPr>
          <a:lstStyle/>
          <a:p>
            <a:pPr algn="ctr"/>
            <a:r>
              <a:rPr lang="en-US" dirty="0"/>
              <a:t>OSEP (Office of Special Education Programs)</a:t>
            </a:r>
            <a:br>
              <a:rPr lang="en-US" dirty="0"/>
            </a:br>
            <a:r>
              <a:rPr lang="en-US" dirty="0"/>
              <a:t>and OCR (Office of Civil Rights)</a:t>
            </a:r>
            <a:br>
              <a:rPr lang="en-US" dirty="0"/>
            </a:br>
            <a:r>
              <a:rPr lang="en-US" u="sng" dirty="0"/>
              <a:t>Are Making It Clear</a:t>
            </a:r>
          </a:p>
        </p:txBody>
      </p:sp>
      <p:sp>
        <p:nvSpPr>
          <p:cNvPr id="3" name="Content Placeholder 2">
            <a:extLst>
              <a:ext uri="{FF2B5EF4-FFF2-40B4-BE49-F238E27FC236}">
                <a16:creationId xmlns:a16="http://schemas.microsoft.com/office/drawing/2014/main" id="{D79BBA25-6DF6-FAEC-42E1-C2F51E7B5A80}"/>
              </a:ext>
            </a:extLst>
          </p:cNvPr>
          <p:cNvSpPr>
            <a:spLocks noGrp="1"/>
          </p:cNvSpPr>
          <p:nvPr>
            <p:ph idx="1"/>
          </p:nvPr>
        </p:nvSpPr>
        <p:spPr/>
        <p:txBody>
          <a:bodyPr/>
          <a:lstStyle/>
          <a:p>
            <a:pPr algn="ctr"/>
            <a:endParaRPr lang="en-US" dirty="0"/>
          </a:p>
          <a:p>
            <a:pPr algn="ctr"/>
            <a:r>
              <a:rPr lang="en-US" dirty="0"/>
              <a:t>Supporting Students with Disabilities and Avoiding the Discriminatory Use of Student Discipline under Section 504 of the Rehabilitation Act of 1973 </a:t>
            </a:r>
          </a:p>
          <a:p>
            <a:pPr algn="ctr"/>
            <a:r>
              <a:rPr lang="en-US" dirty="0"/>
              <a:t>U.S. Department of Education Office for Civil Rights </a:t>
            </a:r>
          </a:p>
          <a:p>
            <a:pPr algn="ctr"/>
            <a:r>
              <a:rPr lang="en-US" dirty="0"/>
              <a:t>July 2022</a:t>
            </a:r>
          </a:p>
        </p:txBody>
      </p:sp>
    </p:spTree>
    <p:extLst>
      <p:ext uri="{BB962C8B-B14F-4D97-AF65-F5344CB8AC3E}">
        <p14:creationId xmlns:p14="http://schemas.microsoft.com/office/powerpoint/2010/main" val="2982766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D59A51A-FD9C-2D9A-B6F4-5F5388B149C4}"/>
              </a:ext>
            </a:extLst>
          </p:cNvPr>
          <p:cNvSpPr txBox="1"/>
          <p:nvPr/>
        </p:nvSpPr>
        <p:spPr>
          <a:xfrm>
            <a:off x="1168400" y="1127088"/>
            <a:ext cx="10631715" cy="3785652"/>
          </a:xfrm>
          <a:prstGeom prst="rect">
            <a:avLst/>
          </a:prstGeom>
          <a:noFill/>
        </p:spPr>
        <p:txBody>
          <a:bodyPr wrap="square">
            <a:spAutoFit/>
          </a:bodyPr>
          <a:lstStyle/>
          <a:p>
            <a:r>
              <a:rPr lang="en-US" dirty="0"/>
              <a:t>	</a:t>
            </a:r>
            <a:r>
              <a:rPr lang="en-US" sz="2400" dirty="0"/>
              <a:t>Compliance with IDEA and Section 504 requirements to provide a free appropriate public education (FAPE) to students with disabilities can assist schools in effectively supporting and responding to behavior that is based on a student’s disability and that could lead to student discipline. </a:t>
            </a:r>
          </a:p>
          <a:p>
            <a:endParaRPr lang="en-US" sz="2400" dirty="0"/>
          </a:p>
          <a:p>
            <a:endParaRPr lang="en-US" sz="2400" dirty="0"/>
          </a:p>
          <a:p>
            <a:r>
              <a:rPr lang="en-US" sz="2400" dirty="0"/>
              <a:t>	By using Section IDEA and 504 procedures to identify and meet the behavioral, social, emotional, and academic needs of students with disabilities as required for FAPE, schools can help prevent or reduce behaviors that might otherwise result in discipline. </a:t>
            </a:r>
          </a:p>
        </p:txBody>
      </p:sp>
    </p:spTree>
    <p:extLst>
      <p:ext uri="{BB962C8B-B14F-4D97-AF65-F5344CB8AC3E}">
        <p14:creationId xmlns:p14="http://schemas.microsoft.com/office/powerpoint/2010/main" val="412353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FBC20-6AEC-2797-D658-754B416787C5}"/>
              </a:ext>
            </a:extLst>
          </p:cNvPr>
          <p:cNvSpPr>
            <a:spLocks noGrp="1"/>
          </p:cNvSpPr>
          <p:nvPr>
            <p:ph type="title"/>
          </p:nvPr>
        </p:nvSpPr>
        <p:spPr/>
        <p:txBody>
          <a:bodyPr/>
          <a:lstStyle/>
          <a:p>
            <a:pPr algn="ctr"/>
            <a:r>
              <a:rPr lang="en-US" dirty="0"/>
              <a:t>Designing IEP and Section 504 Plans</a:t>
            </a:r>
          </a:p>
        </p:txBody>
      </p:sp>
      <p:sp>
        <p:nvSpPr>
          <p:cNvPr id="4" name="TextBox 3">
            <a:extLst>
              <a:ext uri="{FF2B5EF4-FFF2-40B4-BE49-F238E27FC236}">
                <a16:creationId xmlns:a16="http://schemas.microsoft.com/office/drawing/2014/main" id="{5A0C35E4-4D17-9FDC-F250-4487257D69B5}"/>
              </a:ext>
            </a:extLst>
          </p:cNvPr>
          <p:cNvSpPr txBox="1"/>
          <p:nvPr/>
        </p:nvSpPr>
        <p:spPr>
          <a:xfrm>
            <a:off x="581025" y="1690688"/>
            <a:ext cx="11182350" cy="3539430"/>
          </a:xfrm>
          <a:prstGeom prst="rect">
            <a:avLst/>
          </a:prstGeom>
          <a:noFill/>
        </p:spPr>
        <p:txBody>
          <a:bodyPr wrap="square">
            <a:spAutoFit/>
          </a:bodyPr>
          <a:lstStyle/>
          <a:p>
            <a:r>
              <a:rPr lang="en-US" sz="3200" dirty="0"/>
              <a:t>What’s the problem?</a:t>
            </a:r>
          </a:p>
          <a:p>
            <a:endParaRPr lang="en-US" sz="3200" dirty="0"/>
          </a:p>
          <a:p>
            <a:r>
              <a:rPr lang="en-US" sz="3200" dirty="0"/>
              <a:t>How can we consider the problem from an understanding of ADHD?</a:t>
            </a:r>
          </a:p>
          <a:p>
            <a:endParaRPr lang="en-US" sz="3200" dirty="0"/>
          </a:p>
          <a:p>
            <a:r>
              <a:rPr lang="en-US" sz="3200" dirty="0"/>
              <a:t>How can we design an accommodation/intervention, from an understanding of ADHD?</a:t>
            </a:r>
          </a:p>
        </p:txBody>
      </p:sp>
    </p:spTree>
    <p:extLst>
      <p:ext uri="{BB962C8B-B14F-4D97-AF65-F5344CB8AC3E}">
        <p14:creationId xmlns:p14="http://schemas.microsoft.com/office/powerpoint/2010/main" val="7114335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2B606-65B0-73F1-656B-DCA3D2082C71}"/>
              </a:ext>
            </a:extLst>
          </p:cNvPr>
          <p:cNvSpPr>
            <a:spLocks noGrp="1"/>
          </p:cNvSpPr>
          <p:nvPr>
            <p:ph type="ctrTitle"/>
          </p:nvPr>
        </p:nvSpPr>
        <p:spPr>
          <a:xfrm>
            <a:off x="1524000" y="1122362"/>
            <a:ext cx="9144000" cy="5087937"/>
          </a:xfrm>
        </p:spPr>
        <p:txBody>
          <a:bodyPr/>
          <a:lstStyle/>
          <a:p>
            <a:endParaRPr lang="en-US" dirty="0"/>
          </a:p>
        </p:txBody>
      </p:sp>
      <p:sp>
        <p:nvSpPr>
          <p:cNvPr id="3" name="Subtitle 2">
            <a:extLst>
              <a:ext uri="{FF2B5EF4-FFF2-40B4-BE49-F238E27FC236}">
                <a16:creationId xmlns:a16="http://schemas.microsoft.com/office/drawing/2014/main" id="{44448EDC-EC1C-52F9-C34D-B44C8695EB24}"/>
              </a:ext>
            </a:extLst>
          </p:cNvPr>
          <p:cNvSpPr>
            <a:spLocks noGrp="1"/>
          </p:cNvSpPr>
          <p:nvPr>
            <p:ph type="subTitle" idx="1"/>
          </p:nvPr>
        </p:nvSpPr>
        <p:spPr>
          <a:xfrm>
            <a:off x="1524000" y="5095874"/>
            <a:ext cx="9144000" cy="161925"/>
          </a:xfrm>
        </p:spPr>
        <p:txBody>
          <a:bodyPr>
            <a:normAutofit fontScale="25000" lnSpcReduction="20000"/>
          </a:bodyPr>
          <a:lstStyle/>
          <a:p>
            <a:endParaRPr lang="en-US" dirty="0"/>
          </a:p>
          <a:p>
            <a:endParaRPr lang="en-US" dirty="0"/>
          </a:p>
        </p:txBody>
      </p:sp>
      <p:sp>
        <p:nvSpPr>
          <p:cNvPr id="5" name="TextBox 4">
            <a:extLst>
              <a:ext uri="{FF2B5EF4-FFF2-40B4-BE49-F238E27FC236}">
                <a16:creationId xmlns:a16="http://schemas.microsoft.com/office/drawing/2014/main" id="{50DDD87B-0583-3536-AC06-31FDA8996A54}"/>
              </a:ext>
            </a:extLst>
          </p:cNvPr>
          <p:cNvSpPr txBox="1"/>
          <p:nvPr/>
        </p:nvSpPr>
        <p:spPr>
          <a:xfrm>
            <a:off x="3124200" y="1216184"/>
            <a:ext cx="6096000" cy="4154984"/>
          </a:xfrm>
          <a:prstGeom prst="rect">
            <a:avLst/>
          </a:prstGeom>
          <a:noFill/>
        </p:spPr>
        <p:txBody>
          <a:bodyPr wrap="square">
            <a:spAutoFit/>
          </a:bodyPr>
          <a:lstStyle/>
          <a:p>
            <a:pPr algn="ctr"/>
            <a:r>
              <a:rPr lang="en-US" sz="2400" dirty="0"/>
              <a:t>POSITIVE, PROACTIVE APPROACHES TO SUPPORTING CHILDREN WITH DISABILITIES: A GUIDE FOR STAKEHOLDERS </a:t>
            </a:r>
          </a:p>
          <a:p>
            <a:pPr algn="ctr"/>
            <a:endParaRPr lang="en-US" sz="2400" dirty="0"/>
          </a:p>
          <a:p>
            <a:pPr algn="ctr"/>
            <a:r>
              <a:rPr lang="en-US" sz="2400" dirty="0"/>
              <a:t>OSEP Policy Support 22-01 (TA guide) </a:t>
            </a:r>
          </a:p>
          <a:p>
            <a:pPr algn="ctr"/>
            <a:endParaRPr lang="en-US" sz="2400" dirty="0"/>
          </a:p>
          <a:p>
            <a:pPr algn="ctr"/>
            <a:r>
              <a:rPr lang="en-US" sz="2400" dirty="0"/>
              <a:t>U.S. DEPARTMENT OF EDUCATION OFFICE OF SPECIAL EDUCATION AND REHABILITATIVE SERVICES</a:t>
            </a:r>
          </a:p>
          <a:p>
            <a:pPr algn="ctr"/>
            <a:r>
              <a:rPr lang="en-US" sz="2400" dirty="0"/>
              <a:t> </a:t>
            </a:r>
          </a:p>
          <a:p>
            <a:pPr algn="ctr"/>
            <a:r>
              <a:rPr lang="en-US" sz="2400" dirty="0"/>
              <a:t>JULY 19, 2022</a:t>
            </a:r>
          </a:p>
        </p:txBody>
      </p:sp>
    </p:spTree>
    <p:extLst>
      <p:ext uri="{BB962C8B-B14F-4D97-AF65-F5344CB8AC3E}">
        <p14:creationId xmlns:p14="http://schemas.microsoft.com/office/powerpoint/2010/main" val="24097147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97560-AAFC-4F05-2282-1C6AB0CF2B23}"/>
              </a:ext>
            </a:extLst>
          </p:cNvPr>
          <p:cNvSpPr>
            <a:spLocks noGrp="1"/>
          </p:cNvSpPr>
          <p:nvPr>
            <p:ph type="ctrTitle"/>
          </p:nvPr>
        </p:nvSpPr>
        <p:spPr>
          <a:xfrm>
            <a:off x="1524000" y="276226"/>
            <a:ext cx="9144000" cy="914400"/>
          </a:xfrm>
        </p:spPr>
        <p:txBody>
          <a:bodyPr>
            <a:normAutofit fontScale="90000"/>
          </a:bodyPr>
          <a:lstStyle/>
          <a:p>
            <a:r>
              <a:rPr lang="en-US" dirty="0"/>
              <a:t>Resources</a:t>
            </a:r>
          </a:p>
        </p:txBody>
      </p:sp>
      <p:sp>
        <p:nvSpPr>
          <p:cNvPr id="3" name="Subtitle 2">
            <a:extLst>
              <a:ext uri="{FF2B5EF4-FFF2-40B4-BE49-F238E27FC236}">
                <a16:creationId xmlns:a16="http://schemas.microsoft.com/office/drawing/2014/main" id="{F3506E78-94D3-F632-B46E-0CD4969B9468}"/>
              </a:ext>
            </a:extLst>
          </p:cNvPr>
          <p:cNvSpPr>
            <a:spLocks noGrp="1"/>
          </p:cNvSpPr>
          <p:nvPr>
            <p:ph type="subTitle" idx="1"/>
          </p:nvPr>
        </p:nvSpPr>
        <p:spPr>
          <a:xfrm>
            <a:off x="638175" y="1190626"/>
            <a:ext cx="10896599" cy="5391149"/>
          </a:xfrm>
        </p:spPr>
        <p:txBody>
          <a:bodyPr>
            <a:normAutofit/>
          </a:bodyPr>
          <a:lstStyle/>
          <a:p>
            <a:endParaRPr lang="en-US" sz="3200" b="1" dirty="0"/>
          </a:p>
          <a:p>
            <a:endParaRPr lang="en-US" sz="3200" b="1" dirty="0"/>
          </a:p>
        </p:txBody>
      </p:sp>
      <p:sp>
        <p:nvSpPr>
          <p:cNvPr id="6" name="Title 1">
            <a:extLst>
              <a:ext uri="{FF2B5EF4-FFF2-40B4-BE49-F238E27FC236}">
                <a16:creationId xmlns:a16="http://schemas.microsoft.com/office/drawing/2014/main" id="{AF70BE70-B4C3-CC73-FA8B-D6EB2B56ACB6}"/>
              </a:ext>
            </a:extLst>
          </p:cNvPr>
          <p:cNvSpPr txBox="1">
            <a:spLocks/>
          </p:cNvSpPr>
          <p:nvPr/>
        </p:nvSpPr>
        <p:spPr>
          <a:xfrm>
            <a:off x="2209800" y="-376917"/>
            <a:ext cx="7772400" cy="360997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dirty="0"/>
              <a:t>United States Department of Education</a:t>
            </a:r>
            <a:br>
              <a:rPr lang="en-US" sz="3600" dirty="0"/>
            </a:br>
            <a:r>
              <a:rPr lang="en-US" sz="3600" dirty="0"/>
              <a:t>Office of Civil Rights</a:t>
            </a:r>
            <a:br>
              <a:rPr lang="en-US" sz="3600" dirty="0"/>
            </a:br>
            <a:r>
              <a:rPr lang="en-US" sz="3600" dirty="0"/>
              <a:t>Resource Guide for Students with ADHD</a:t>
            </a:r>
          </a:p>
        </p:txBody>
      </p:sp>
      <p:sp>
        <p:nvSpPr>
          <p:cNvPr id="7" name="Subtitle 2">
            <a:extLst>
              <a:ext uri="{FF2B5EF4-FFF2-40B4-BE49-F238E27FC236}">
                <a16:creationId xmlns:a16="http://schemas.microsoft.com/office/drawing/2014/main" id="{FB400889-591F-7990-D51C-409610FC8325}"/>
              </a:ext>
            </a:extLst>
          </p:cNvPr>
          <p:cNvSpPr txBox="1">
            <a:spLocks/>
          </p:cNvSpPr>
          <p:nvPr/>
        </p:nvSpPr>
        <p:spPr>
          <a:xfrm>
            <a:off x="2963636" y="3755571"/>
            <a:ext cx="6400800" cy="17526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u="sng" dirty="0">
                <a:hlinkClick r:id="rId2"/>
              </a:rPr>
              <a:t>http://www2.ed.gov/about/offices/list/ocr/letters/colleague-201607-504-adhd.pdf</a:t>
            </a:r>
            <a:endParaRPr lang="en-US" u="sng" dirty="0"/>
          </a:p>
          <a:p>
            <a:endParaRPr lang="en-US" u="sng" dirty="0"/>
          </a:p>
          <a:p>
            <a:r>
              <a:rPr lang="en-US" dirty="0">
                <a:solidFill>
                  <a:srgbClr val="FF0000"/>
                </a:solidFill>
              </a:rPr>
              <a:t>This is a document you must have.</a:t>
            </a:r>
          </a:p>
          <a:p>
            <a:endParaRPr lang="en-US" dirty="0"/>
          </a:p>
        </p:txBody>
      </p:sp>
    </p:spTree>
    <p:extLst>
      <p:ext uri="{BB962C8B-B14F-4D97-AF65-F5344CB8AC3E}">
        <p14:creationId xmlns:p14="http://schemas.microsoft.com/office/powerpoint/2010/main" val="292543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DFDF6-7D8C-066F-3885-3930B457BB73}"/>
              </a:ext>
            </a:extLst>
          </p:cNvPr>
          <p:cNvSpPr>
            <a:spLocks noGrp="1"/>
          </p:cNvSpPr>
          <p:nvPr>
            <p:ph type="title"/>
          </p:nvPr>
        </p:nvSpPr>
        <p:spPr>
          <a:xfrm>
            <a:off x="838200" y="365125"/>
            <a:ext cx="10515600" cy="549275"/>
          </a:xfrm>
        </p:spPr>
        <p:txBody>
          <a:bodyPr>
            <a:normAutofit fontScale="90000"/>
          </a:bodyPr>
          <a:lstStyle/>
          <a:p>
            <a:pPr algn="ctr"/>
            <a:endParaRPr lang="en-US" dirty="0"/>
          </a:p>
        </p:txBody>
      </p:sp>
      <p:sp>
        <p:nvSpPr>
          <p:cNvPr id="4" name="Content Placeholder 3">
            <a:extLst>
              <a:ext uri="{FF2B5EF4-FFF2-40B4-BE49-F238E27FC236}">
                <a16:creationId xmlns:a16="http://schemas.microsoft.com/office/drawing/2014/main" id="{E6271636-6896-8A09-E0E8-563A57AEB628}"/>
              </a:ext>
            </a:extLst>
          </p:cNvPr>
          <p:cNvSpPr txBox="1">
            <a:spLocks noGrp="1"/>
          </p:cNvSpPr>
          <p:nvPr>
            <p:ph idx="1"/>
          </p:nvPr>
        </p:nvSpPr>
        <p:spPr>
          <a:xfrm>
            <a:off x="838200" y="1825625"/>
            <a:ext cx="10515600" cy="4722318"/>
          </a:xfrm>
          <a:prstGeom prst="rect">
            <a:avLst/>
          </a:prstGeom>
          <a:noFill/>
        </p:spPr>
        <p:txBody>
          <a:bodyPr wrap="square">
            <a:spAutoFit/>
          </a:bodyPr>
          <a:lstStyle/>
          <a:p>
            <a:pPr marL="342900" marR="0" lvl="0" indent="-342900" algn="ctr">
              <a:buSzPts val="1000"/>
              <a:buFont typeface="Symbol" panose="05050102010706020507" pitchFamily="18" charset="2"/>
              <a:buChar char=""/>
              <a:tabLst>
                <a:tab pos="457200" algn="l"/>
              </a:tabLs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Section 504 Protections for Students with Anxiety Disorders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ctr">
              <a:buSzPts val="1000"/>
              <a:buFont typeface="Symbol" panose="05050102010706020507" pitchFamily="18" charset="2"/>
              <a:buChar char=""/>
              <a:tabLst>
                <a:tab pos="457200" algn="l"/>
              </a:tabLs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Section</a:t>
            </a:r>
            <a:r>
              <a:rPr lang="en-US" sz="3200" dirty="0">
                <a:solidFill>
                  <a:srgbClr val="467886"/>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504 Protections for Students with Depression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ctr">
              <a:buSzPts val="1000"/>
              <a:buFont typeface="Symbol" panose="05050102010706020507" pitchFamily="18" charset="2"/>
              <a:buChar char=""/>
              <a:tabLst>
                <a:tab pos="457200" algn="l"/>
              </a:tabLs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Section 504 Protections for Students with Eating Disorders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ctr">
              <a:buSzPts val="1000"/>
              <a:buFont typeface="Symbol" panose="05050102010706020507" pitchFamily="18" charset="2"/>
              <a:buChar char=""/>
              <a:tabLst>
                <a:tab pos="457200" algn="l"/>
              </a:tabLs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Section 504 Protections for Students with Bipolar Disorder</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sz="3200" dirty="0">
              <a:effectLst/>
              <a:latin typeface="Times New Roman" panose="02020603050405020304" pitchFamily="18" charset="0"/>
              <a:ea typeface="Times New Roman" panose="02020603050405020304" pitchFamily="18" charset="0"/>
            </a:endParaRPr>
          </a:p>
          <a:p>
            <a:pPr algn="ctr"/>
            <a:r>
              <a:rPr lang="en-US" sz="3200" dirty="0">
                <a:effectLst/>
                <a:latin typeface="Times New Roman" panose="02020603050405020304" pitchFamily="18" charset="0"/>
                <a:ea typeface="Times New Roman" panose="02020603050405020304" pitchFamily="18" charset="0"/>
              </a:rPr>
              <a:t>These resources are part of a larger series on specific medical conditions, which thus far includes fact sheets on </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diabetes</a:t>
            </a:r>
            <a:r>
              <a:rPr lang="en-US" sz="3200" dirty="0">
                <a:effectLst/>
                <a:latin typeface="Times New Roman" panose="02020603050405020304" pitchFamily="18" charset="0"/>
                <a:ea typeface="Times New Roman" panose="02020603050405020304" pitchFamily="18" charset="0"/>
              </a:rPr>
              <a:t>, </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GER/GERD</a:t>
            </a:r>
            <a:r>
              <a:rPr lang="en-US" sz="3200" dirty="0">
                <a:effectLst/>
                <a:latin typeface="Times New Roman" panose="02020603050405020304" pitchFamily="18" charset="0"/>
                <a:ea typeface="Times New Roman" panose="02020603050405020304" pitchFamily="18" charset="0"/>
              </a:rPr>
              <a:t>, </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food allergies</a:t>
            </a:r>
            <a:r>
              <a:rPr lang="en-US" sz="3200" dirty="0">
                <a:effectLst/>
                <a:latin typeface="Times New Roman" panose="02020603050405020304" pitchFamily="18" charset="0"/>
                <a:ea typeface="Times New Roman" panose="02020603050405020304" pitchFamily="18" charset="0"/>
              </a:rPr>
              <a:t>, </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asthma</a:t>
            </a:r>
            <a:r>
              <a:rPr lang="en-US" sz="3200" dirty="0">
                <a:effectLst/>
                <a:latin typeface="Times New Roman" panose="02020603050405020304" pitchFamily="18" charset="0"/>
                <a:ea typeface="Times New Roman" panose="02020603050405020304" pitchFamily="18" charset="0"/>
              </a:rPr>
              <a:t>, </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cancer</a:t>
            </a:r>
            <a:r>
              <a:rPr lang="en-US" sz="3200" dirty="0">
                <a:effectLst/>
                <a:latin typeface="Times New Roman" panose="02020603050405020304" pitchFamily="18" charset="0"/>
                <a:ea typeface="Times New Roman" panose="02020603050405020304" pitchFamily="18" charset="0"/>
              </a:rPr>
              <a:t>, </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hlinkClick r:id="rId11">
                  <a:extLst>
                    <a:ext uri="{A12FA001-AC4F-418D-AE19-62706E023703}">
                      <ahyp:hlinkClr xmlns:ahyp="http://schemas.microsoft.com/office/drawing/2018/hyperlinkcolor" val="tx"/>
                    </a:ext>
                  </a:extLst>
                </a:hlinkClick>
              </a:rPr>
              <a:t>sickle cell disease</a:t>
            </a:r>
            <a:r>
              <a:rPr lang="en-US" sz="3200" dirty="0">
                <a:effectLst/>
                <a:latin typeface="Times New Roman" panose="02020603050405020304" pitchFamily="18" charset="0"/>
                <a:ea typeface="Times New Roman" panose="02020603050405020304" pitchFamily="18" charset="0"/>
              </a:rPr>
              <a:t>, and </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hlinkClick r:id="rId12">
                  <a:extLst>
                    <a:ext uri="{A12FA001-AC4F-418D-AE19-62706E023703}">
                      <ahyp:hlinkClr xmlns:ahyp="http://schemas.microsoft.com/office/drawing/2018/hyperlinkcolor" val="tx"/>
                    </a:ext>
                  </a:extLst>
                </a:hlinkClick>
              </a:rPr>
              <a:t>epilepsy</a:t>
            </a:r>
            <a:r>
              <a:rPr lang="en-US" sz="3200" dirty="0">
                <a:effectLst/>
                <a:latin typeface="Times New Roman" panose="02020603050405020304" pitchFamily="18" charset="0"/>
                <a:ea typeface="Times New Roman" panose="02020603050405020304" pitchFamily="18" charset="0"/>
              </a:rPr>
              <a:t>.</a:t>
            </a:r>
            <a:endParaRPr lang="en-US" sz="3200" dirty="0"/>
          </a:p>
        </p:txBody>
      </p:sp>
    </p:spTree>
    <p:extLst>
      <p:ext uri="{BB962C8B-B14F-4D97-AF65-F5344CB8AC3E}">
        <p14:creationId xmlns:p14="http://schemas.microsoft.com/office/powerpoint/2010/main" val="22808459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A844246-B2C2-85B2-A128-0FFBFD5C6CF1}"/>
              </a:ext>
            </a:extLst>
          </p:cNvPr>
          <p:cNvSpPr txBox="1"/>
          <p:nvPr/>
        </p:nvSpPr>
        <p:spPr>
          <a:xfrm>
            <a:off x="2759529" y="684255"/>
            <a:ext cx="6097554" cy="4524315"/>
          </a:xfrm>
          <a:prstGeom prst="rect">
            <a:avLst/>
          </a:prstGeom>
          <a:noFill/>
        </p:spPr>
        <p:txBody>
          <a:bodyPr wrap="square">
            <a:spAutoFit/>
          </a:bodyPr>
          <a:lstStyle/>
          <a:p>
            <a:pPr algn="ctr"/>
            <a:r>
              <a:rPr lang="en-US" sz="2400" dirty="0"/>
              <a:t>QUESTIONS AND ANSWERS: </a:t>
            </a:r>
          </a:p>
          <a:p>
            <a:pPr algn="ctr"/>
            <a:r>
              <a:rPr lang="en-US" sz="2400" dirty="0"/>
              <a:t>ADDRESSING THE NEEDS OF CHILDREN WITH DISABILITIES AND IDEA’S DISCIPLINE PROVISIONS </a:t>
            </a:r>
          </a:p>
          <a:p>
            <a:pPr algn="ctr"/>
            <a:endParaRPr lang="en-US" sz="2400" dirty="0"/>
          </a:p>
          <a:p>
            <a:pPr algn="ctr"/>
            <a:r>
              <a:rPr lang="en-US" sz="2400" dirty="0"/>
              <a:t>OSEP Q&amp;A  22-02</a:t>
            </a:r>
          </a:p>
          <a:p>
            <a:pPr algn="ctr"/>
            <a:endParaRPr lang="en-US" sz="2400" dirty="0"/>
          </a:p>
          <a:p>
            <a:pPr algn="ctr"/>
            <a:r>
              <a:rPr lang="en-US" sz="2400" dirty="0"/>
              <a:t> U.S. DEPARTMENT OF EDUCATION </a:t>
            </a:r>
          </a:p>
          <a:p>
            <a:pPr algn="ctr"/>
            <a:r>
              <a:rPr lang="en-US" sz="2400" dirty="0"/>
              <a:t>OFFICE OF SPECIAL EDUCATION AND </a:t>
            </a:r>
          </a:p>
          <a:p>
            <a:pPr algn="ctr"/>
            <a:r>
              <a:rPr lang="en-US" sz="2400" dirty="0"/>
              <a:t>REHABILITATIVE SERVICES </a:t>
            </a:r>
          </a:p>
          <a:p>
            <a:pPr algn="ctr"/>
            <a:endParaRPr lang="en-US" sz="2400" dirty="0"/>
          </a:p>
          <a:p>
            <a:pPr algn="ctr"/>
            <a:r>
              <a:rPr lang="en-US" sz="2400" dirty="0"/>
              <a:t>JULY 19, 2022 </a:t>
            </a:r>
          </a:p>
        </p:txBody>
      </p:sp>
    </p:spTree>
    <p:extLst>
      <p:ext uri="{BB962C8B-B14F-4D97-AF65-F5344CB8AC3E}">
        <p14:creationId xmlns:p14="http://schemas.microsoft.com/office/powerpoint/2010/main" val="15836369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C42CA-3333-8D0D-85F9-0565DA05E7D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AE2C52B0-F3EB-CAB7-C4BA-9B7B65B54818}"/>
              </a:ext>
            </a:extLst>
          </p:cNvPr>
          <p:cNvSpPr>
            <a:spLocks noGrp="1"/>
          </p:cNvSpPr>
          <p:nvPr>
            <p:ph idx="1"/>
          </p:nvPr>
        </p:nvSpPr>
        <p:spPr/>
        <p:txBody>
          <a:bodyPr>
            <a:normAutofit lnSpcReduction="10000"/>
          </a:bodyPr>
          <a:lstStyle/>
          <a:p>
            <a:pPr marL="0" indent="0" algn="ctr">
              <a:buNone/>
            </a:pPr>
            <a:r>
              <a:rPr lang="en-US" b="1" dirty="0">
                <a:latin typeface="Roboto" panose="02000000000000000000" pitchFamily="2" charset="0"/>
                <a:ea typeface="Roboto" panose="02000000000000000000" pitchFamily="2" charset="0"/>
                <a:cs typeface="Roboto" panose="02000000000000000000" pitchFamily="2" charset="0"/>
              </a:rPr>
              <a:t>Center for Parent Information &amp; Resources</a:t>
            </a:r>
          </a:p>
          <a:p>
            <a:pPr lvl="3"/>
            <a:endParaRPr lang="en-US" sz="2800" b="1" dirty="0">
              <a:latin typeface="Roboto" panose="02000000000000000000" pitchFamily="2" charset="0"/>
              <a:ea typeface="Roboto" panose="02000000000000000000" pitchFamily="2" charset="0"/>
              <a:cs typeface="Roboto" panose="02000000000000000000" pitchFamily="2" charset="0"/>
            </a:endParaRPr>
          </a:p>
          <a:p>
            <a:pPr marL="0" indent="0" algn="ctr">
              <a:buNone/>
            </a:pPr>
            <a:r>
              <a:rPr lang="en-US" b="1" dirty="0">
                <a:latin typeface="Roboto" panose="02000000000000000000" pitchFamily="2" charset="0"/>
                <a:ea typeface="Roboto" panose="02000000000000000000" pitchFamily="2" charset="0"/>
                <a:cs typeface="Roboto" panose="02000000000000000000" pitchFamily="2" charset="0"/>
              </a:rPr>
              <a:t>Parentcenterhub.org</a:t>
            </a:r>
          </a:p>
          <a:p>
            <a:pPr marL="0" indent="0" algn="ctr">
              <a:buNone/>
            </a:pPr>
            <a:endParaRPr lang="en-US" dirty="0"/>
          </a:p>
          <a:p>
            <a:pPr marL="0" indent="0" algn="l">
              <a:buNone/>
            </a:pPr>
            <a:r>
              <a:rPr lang="en-US" b="1" u="sng" strike="noStrike" dirty="0">
                <a:solidFill>
                  <a:srgbClr val="467886"/>
                </a:solidFill>
                <a:effectLst/>
                <a:latin typeface="Roboto" panose="02000000000000000000" pitchFamily="2" charset="0"/>
                <a:hlinkClick r:id="rId2">
                  <a:extLst>
                    <a:ext uri="{A12FA001-AC4F-418D-AE19-62706E023703}">
                      <ahyp:hlinkClr xmlns:ahyp="http://schemas.microsoft.com/office/drawing/2018/hyperlinkcolor" val="tx"/>
                    </a:ext>
                  </a:extLst>
                </a:hlinkClick>
              </a:rPr>
              <a:t>	</a:t>
            </a:r>
            <a:r>
              <a:rPr lang="en-US" b="1" strike="noStrike" dirty="0">
                <a:effectLst/>
                <a:latin typeface="Roboto" panose="02000000000000000000" pitchFamily="2" charset="0"/>
                <a:hlinkClick r:id="rId2">
                  <a:extLst>
                    <a:ext uri="{A12FA001-AC4F-418D-AE19-62706E023703}">
                      <ahyp:hlinkClr xmlns:ahyp="http://schemas.microsoft.com/office/drawing/2018/hyperlinkcolor" val="tx"/>
                    </a:ext>
                  </a:extLst>
                </a:hlinkClick>
              </a:rPr>
              <a:t>Parent Educational Advocacy Training Center (peatc.org)</a:t>
            </a:r>
            <a:endParaRPr lang="en-US" b="1" strike="noStrike" dirty="0">
              <a:effectLst/>
              <a:latin typeface="Roboto" panose="02000000000000000000" pitchFamily="2" charset="0"/>
            </a:endParaRPr>
          </a:p>
          <a:p>
            <a:pPr marL="0" indent="0" algn="l">
              <a:buNone/>
            </a:pPr>
            <a:endParaRPr lang="en-US" b="1" dirty="0">
              <a:latin typeface="Roboto" panose="02000000000000000000" pitchFamily="2" charset="0"/>
            </a:endParaRPr>
          </a:p>
          <a:p>
            <a:pPr marL="0" indent="0" algn="ctr">
              <a:buNone/>
            </a:pPr>
            <a:r>
              <a:rPr lang="en-US" b="1" dirty="0">
                <a:effectLst/>
                <a:latin typeface="Roboto" panose="02000000000000000000" pitchFamily="2" charset="0"/>
              </a:rPr>
              <a:t>	Your State’s Special Education Ombudsman</a:t>
            </a:r>
          </a:p>
          <a:p>
            <a:pPr marL="0" indent="0" algn="ctr">
              <a:buNone/>
            </a:pPr>
            <a:r>
              <a:rPr lang="en-US" b="1" dirty="0">
                <a:latin typeface="Roboto" panose="02000000000000000000" pitchFamily="2" charset="0"/>
              </a:rPr>
              <a:t>	Your State’s Department of Education, Special Education, Office of Dispute Resolution</a:t>
            </a:r>
            <a:endParaRPr lang="en-US" b="1" dirty="0">
              <a:effectLst/>
              <a:latin typeface="Roboto" panose="02000000000000000000" pitchFamily="2" charset="0"/>
            </a:endParaRPr>
          </a:p>
          <a:p>
            <a:endParaRPr lang="en-US"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31271572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7DF99-0021-B2A6-2F69-EFC1E1AFBAC6}"/>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183AFEE7-0920-9DFE-02EB-4E4946480832}"/>
              </a:ext>
            </a:extLst>
          </p:cNvPr>
          <p:cNvSpPr>
            <a:spLocks noGrp="1"/>
          </p:cNvSpPr>
          <p:nvPr>
            <p:ph idx="1"/>
          </p:nvPr>
        </p:nvSpPr>
        <p:spPr/>
        <p:txBody>
          <a:bodyPr/>
          <a:lstStyle/>
          <a:p>
            <a:pPr algn="ctr"/>
            <a:endParaRPr lang="en-US" dirty="0"/>
          </a:p>
          <a:p>
            <a:pPr marL="0" indent="0" algn="ctr">
              <a:buNone/>
            </a:pPr>
            <a:r>
              <a:rPr lang="en-US" dirty="0"/>
              <a:t>Jeffrey S. Katz, Ph.D.</a:t>
            </a:r>
          </a:p>
          <a:p>
            <a:pPr marL="0" indent="0" algn="ctr">
              <a:buNone/>
            </a:pPr>
            <a:endParaRPr lang="en-US" dirty="0"/>
          </a:p>
          <a:p>
            <a:pPr marL="0" indent="0" algn="ctr">
              <a:buNone/>
            </a:pPr>
            <a:r>
              <a:rPr lang="en-US" dirty="0"/>
              <a:t>Virginia Beach, Virginia</a:t>
            </a:r>
          </a:p>
          <a:p>
            <a:pPr marL="0" indent="0" algn="ctr">
              <a:buNone/>
            </a:pPr>
            <a:r>
              <a:rPr lang="en-US" dirty="0"/>
              <a:t>Drjeffreykatz.com	</a:t>
            </a:r>
          </a:p>
          <a:p>
            <a:pPr marL="0" indent="0" algn="ctr">
              <a:buNone/>
            </a:pPr>
            <a:r>
              <a:rPr lang="en-US" dirty="0"/>
              <a:t>drjeffreykatz@gmail.com</a:t>
            </a:r>
          </a:p>
          <a:p>
            <a:pPr marL="0" indent="0" algn="ctr">
              <a:buNone/>
            </a:pPr>
            <a:r>
              <a:rPr lang="en-US" dirty="0"/>
              <a:t>757-463-4232</a:t>
            </a:r>
          </a:p>
          <a:p>
            <a:endParaRPr lang="en-US" dirty="0"/>
          </a:p>
        </p:txBody>
      </p:sp>
    </p:spTree>
    <p:extLst>
      <p:ext uri="{BB962C8B-B14F-4D97-AF65-F5344CB8AC3E}">
        <p14:creationId xmlns:p14="http://schemas.microsoft.com/office/powerpoint/2010/main" val="3032665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3B774-D1AF-B435-E9CA-22F1890BDD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81A37B63-D8A0-EEF3-2686-933B0E0FA111}"/>
              </a:ext>
            </a:extLst>
          </p:cNvPr>
          <p:cNvPicPr>
            <a:picLocks noChangeAspect="1"/>
          </p:cNvPicPr>
          <p:nvPr/>
        </p:nvPicPr>
        <p:blipFill rotWithShape="1">
          <a:blip r:embed="rId2"/>
          <a:srcRect t="4917" b="10829"/>
          <a:stretch/>
        </p:blipFill>
        <p:spPr>
          <a:xfrm>
            <a:off x="20" y="1282"/>
            <a:ext cx="12191980" cy="6856718"/>
          </a:xfrm>
          <a:prstGeom prst="rect">
            <a:avLst/>
          </a:prstGeom>
        </p:spPr>
      </p:pic>
    </p:spTree>
    <p:extLst>
      <p:ext uri="{BB962C8B-B14F-4D97-AF65-F5344CB8AC3E}">
        <p14:creationId xmlns:p14="http://schemas.microsoft.com/office/powerpoint/2010/main" val="3009148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23B4B-8ACF-3BE6-7561-E1F3A062AA51}"/>
              </a:ext>
            </a:extLst>
          </p:cNvPr>
          <p:cNvSpPr>
            <a:spLocks noGrp="1"/>
          </p:cNvSpPr>
          <p:nvPr>
            <p:ph type="ctrTitle"/>
          </p:nvPr>
        </p:nvSpPr>
        <p:spPr>
          <a:xfrm>
            <a:off x="1524000" y="1122362"/>
            <a:ext cx="9144000" cy="2998375"/>
          </a:xfrm>
        </p:spPr>
        <p:txBody>
          <a:bodyPr>
            <a:normAutofit fontScale="90000"/>
          </a:bodyPr>
          <a:lstStyle/>
          <a:p>
            <a:r>
              <a:rPr lang="en-US" dirty="0"/>
              <a:t>How Behavioral Concerns are Addressed under Section 504 and under</a:t>
            </a:r>
            <a:br>
              <a:rPr lang="en-US" dirty="0"/>
            </a:br>
            <a:r>
              <a:rPr lang="en-US" dirty="0"/>
              <a:t>Special Education</a:t>
            </a:r>
          </a:p>
        </p:txBody>
      </p:sp>
      <p:sp>
        <p:nvSpPr>
          <p:cNvPr id="3" name="Subtitle 2">
            <a:extLst>
              <a:ext uri="{FF2B5EF4-FFF2-40B4-BE49-F238E27FC236}">
                <a16:creationId xmlns:a16="http://schemas.microsoft.com/office/drawing/2014/main" id="{0173BB15-E99E-DEE5-E174-0F9EC2A7616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0542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AFB3CA7-4FEB-A5D3-C3ED-184FE04C9549}"/>
              </a:ext>
            </a:extLst>
          </p:cNvPr>
          <p:cNvSpPr>
            <a:spLocks noGrp="1"/>
          </p:cNvSpPr>
          <p:nvPr>
            <p:ph type="title"/>
          </p:nvPr>
        </p:nvSpPr>
        <p:spPr/>
        <p:txBody>
          <a:bodyPr/>
          <a:lstStyle/>
          <a:p>
            <a:pPr algn="ctr"/>
            <a:r>
              <a:rPr lang="en-US" dirty="0"/>
              <a:t>What Behaviors Are We Talking About</a:t>
            </a:r>
          </a:p>
        </p:txBody>
      </p:sp>
      <p:sp>
        <p:nvSpPr>
          <p:cNvPr id="4" name="Content Placeholder 3">
            <a:extLst>
              <a:ext uri="{FF2B5EF4-FFF2-40B4-BE49-F238E27FC236}">
                <a16:creationId xmlns:a16="http://schemas.microsoft.com/office/drawing/2014/main" id="{85A506BF-620F-13D3-9F57-D2D1A58611B5}"/>
              </a:ext>
            </a:extLst>
          </p:cNvPr>
          <p:cNvSpPr>
            <a:spLocks noGrp="1"/>
          </p:cNvSpPr>
          <p:nvPr>
            <p:ph idx="1"/>
          </p:nvPr>
        </p:nvSpPr>
        <p:spPr/>
        <p:txBody>
          <a:bodyPr>
            <a:normAutofit lnSpcReduction="10000"/>
          </a:bodyPr>
          <a:lstStyle/>
          <a:p>
            <a:r>
              <a:rPr lang="en-US" dirty="0"/>
              <a:t>Minor Disruptive</a:t>
            </a:r>
          </a:p>
          <a:p>
            <a:r>
              <a:rPr lang="en-US" dirty="0"/>
              <a:t>Argumentative</a:t>
            </a:r>
          </a:p>
          <a:p>
            <a:r>
              <a:rPr lang="en-US" dirty="0"/>
              <a:t>Frustration</a:t>
            </a:r>
          </a:p>
          <a:p>
            <a:r>
              <a:rPr lang="en-US" dirty="0"/>
              <a:t>A Pattern of Repeated Difficulties</a:t>
            </a:r>
          </a:p>
          <a:p>
            <a:endParaRPr lang="en-US" dirty="0"/>
          </a:p>
          <a:p>
            <a:r>
              <a:rPr lang="en-US" dirty="0"/>
              <a:t>Aggression</a:t>
            </a:r>
          </a:p>
          <a:p>
            <a:r>
              <a:rPr lang="en-US" dirty="0"/>
              <a:t>Destruction of </a:t>
            </a:r>
            <a:r>
              <a:rPr lang="en-US" dirty="0" err="1"/>
              <a:t>Propery</a:t>
            </a:r>
            <a:endParaRPr lang="en-US" dirty="0"/>
          </a:p>
          <a:p>
            <a:r>
              <a:rPr lang="en-US" dirty="0"/>
              <a:t>Drugs and Alcohol</a:t>
            </a:r>
          </a:p>
          <a:p>
            <a:r>
              <a:rPr lang="en-US" dirty="0"/>
              <a:t>Fight that Results in Serious Injury</a:t>
            </a:r>
          </a:p>
        </p:txBody>
      </p:sp>
    </p:spTree>
    <p:extLst>
      <p:ext uri="{BB962C8B-B14F-4D97-AF65-F5344CB8AC3E}">
        <p14:creationId xmlns:p14="http://schemas.microsoft.com/office/powerpoint/2010/main" val="4135774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62B5B-DAC1-A3C5-AA5F-CA4C3096B9DD}"/>
              </a:ext>
            </a:extLst>
          </p:cNvPr>
          <p:cNvSpPr>
            <a:spLocks noGrp="1"/>
          </p:cNvSpPr>
          <p:nvPr>
            <p:ph type="title"/>
          </p:nvPr>
        </p:nvSpPr>
        <p:spPr/>
        <p:txBody>
          <a:bodyPr/>
          <a:lstStyle/>
          <a:p>
            <a:pPr algn="ctr"/>
            <a:r>
              <a:rPr lang="en-US" sz="2800" dirty="0">
                <a:solidFill>
                  <a:srgbClr val="1A202C"/>
                </a:solidFill>
                <a:effectLst/>
                <a:latin typeface="Segoe UI" panose="020B0502040204020203" pitchFamily="34" charset="0"/>
                <a:ea typeface="Times New Roman" panose="02020603050405020304" pitchFamily="18" charset="0"/>
                <a:cs typeface="Times New Roman" panose="02020603050405020304" pitchFamily="18" charset="0"/>
              </a:rPr>
              <a:t>FAPE Requirements</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3498F351-A988-7EC5-506F-CF640F021001}"/>
              </a:ext>
            </a:extLst>
          </p:cNvPr>
          <p:cNvSpPr>
            <a:spLocks noGrp="1"/>
          </p:cNvSpPr>
          <p:nvPr>
            <p:ph idx="1"/>
          </p:nvPr>
        </p:nvSpPr>
        <p:spPr/>
        <p:txBody>
          <a:bodyPr/>
          <a:lstStyle/>
          <a:p>
            <a:pPr marL="0" marR="0"/>
            <a:r>
              <a:rPr lang="en-US" sz="1800" dirty="0">
                <a:solidFill>
                  <a:srgbClr val="1A202C"/>
                </a:solidFill>
                <a:effectLst/>
                <a:latin typeface="Segoe UI" panose="020B0502040204020203" pitchFamily="34" charset="0"/>
                <a:ea typeface="Times New Roman" panose="02020603050405020304" pitchFamily="18" charset="0"/>
                <a:cs typeface="Times New Roman" panose="02020603050405020304" pitchFamily="18" charset="0"/>
              </a:rPr>
              <a:t> - Schools must provide education and services that meet the needs of students with disabilities as adequately as those without disabilities.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r>
              <a:rPr lang="en-US" sz="1800" dirty="0">
                <a:solidFill>
                  <a:srgbClr val="1A202C"/>
                </a:solidFill>
                <a:effectLst/>
                <a:latin typeface="Segoe UI" panose="020B0502040204020203" pitchFamily="34"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r>
              <a:rPr lang="en-US" sz="1800" dirty="0">
                <a:solidFill>
                  <a:srgbClr val="1A202C"/>
                </a:solidFill>
                <a:effectLst/>
                <a:latin typeface="Segoe UI" panose="020B0502040204020203" pitchFamily="34" charset="0"/>
                <a:ea typeface="Times New Roman" panose="02020603050405020304" pitchFamily="18" charset="0"/>
                <a:cs typeface="Times New Roman" panose="02020603050405020304" pitchFamily="18" charset="0"/>
              </a:rPr>
              <a:t>  - Individualized plans (Section 504 plans) should be developed to ensure consistent understanding and implementation of services.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r>
              <a:rPr lang="en-US" sz="1800" dirty="0">
                <a:solidFill>
                  <a:srgbClr val="1A202C"/>
                </a:solidFill>
                <a:effectLst/>
                <a:latin typeface="Segoe UI" panose="020B0502040204020203" pitchFamily="34"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r>
              <a:rPr lang="en-US" sz="1800" dirty="0">
                <a:solidFill>
                  <a:srgbClr val="1A202C"/>
                </a:solidFill>
                <a:effectLst/>
                <a:latin typeface="Segoe UI" panose="020B0502040204020203" pitchFamily="34" charset="0"/>
                <a:ea typeface="Times New Roman" panose="02020603050405020304" pitchFamily="18" charset="0"/>
                <a:cs typeface="Times New Roman" panose="02020603050405020304" pitchFamily="18" charset="0"/>
              </a:rPr>
              <a:t>Behavioral Supports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r>
              <a:rPr lang="en-US" sz="1800" dirty="0">
                <a:solidFill>
                  <a:srgbClr val="1A202C"/>
                </a:solidFill>
                <a:effectLst/>
                <a:latin typeface="Segoe UI" panose="020B0502040204020203" pitchFamily="34"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r>
              <a:rPr lang="en-US" sz="1800" dirty="0">
                <a:solidFill>
                  <a:srgbClr val="1A202C"/>
                </a:solidFill>
                <a:effectLst/>
                <a:latin typeface="Segoe UI" panose="020B0502040204020203" pitchFamily="34" charset="0"/>
                <a:ea typeface="Times New Roman" panose="02020603050405020304" pitchFamily="18" charset="0"/>
                <a:cs typeface="Times New Roman" panose="02020603050405020304" pitchFamily="18" charset="0"/>
              </a:rPr>
              <a:t>  - Schools must identify and implement necessary behavioral supports to help students manage disability-related behaviors.</a:t>
            </a:r>
          </a:p>
          <a:p>
            <a:pPr marL="0" marR="0"/>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r>
              <a:rPr lang="en-US" sz="1800" dirty="0">
                <a:solidFill>
                  <a:srgbClr val="1A202C"/>
                </a:solidFill>
                <a:effectLst/>
                <a:latin typeface="Segoe UI" panose="020B0502040204020203" pitchFamily="34" charset="0"/>
                <a:ea typeface="Times New Roman" panose="02020603050405020304" pitchFamily="18" charset="0"/>
                <a:cs typeface="Times New Roman" panose="02020603050405020304" pitchFamily="18" charset="0"/>
              </a:rPr>
              <a:t>  - Behavioral Intervention Plans (BIPs) may be developed to address specific behavioral needs.</a:t>
            </a:r>
            <a:endParaRPr lang="en-US" dirty="0"/>
          </a:p>
        </p:txBody>
      </p:sp>
    </p:spTree>
    <p:extLst>
      <p:ext uri="{BB962C8B-B14F-4D97-AF65-F5344CB8AC3E}">
        <p14:creationId xmlns:p14="http://schemas.microsoft.com/office/powerpoint/2010/main" val="1327752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0ECE2-8AD5-EBF7-D86B-C9E79CBB43CB}"/>
              </a:ext>
            </a:extLst>
          </p:cNvPr>
          <p:cNvSpPr>
            <a:spLocks noGrp="1"/>
          </p:cNvSpPr>
          <p:nvPr>
            <p:ph type="ctrTitle"/>
          </p:nvPr>
        </p:nvSpPr>
        <p:spPr>
          <a:xfrm>
            <a:off x="1524000" y="180975"/>
            <a:ext cx="9144000" cy="2019300"/>
          </a:xfrm>
        </p:spPr>
        <p:txBody>
          <a:bodyPr>
            <a:normAutofit/>
          </a:bodyPr>
          <a:lstStyle/>
          <a:p>
            <a:r>
              <a:rPr lang="en-US" sz="4000" b="1" dirty="0">
                <a:solidFill>
                  <a:srgbClr val="333399"/>
                </a:solidFill>
                <a:effectLst/>
                <a:latin typeface="Calibri Light" panose="020F0302020204030204" pitchFamily="34" charset="0"/>
                <a:ea typeface="Times New Roman" panose="02020603050405020304" pitchFamily="18" charset="0"/>
                <a:cs typeface="Times New Roman" panose="02020603050405020304" pitchFamily="18" charset="0"/>
              </a:rPr>
              <a:t>Section 504 and Behavior Management Plans (BMPs)</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Subtitle 2">
            <a:extLst>
              <a:ext uri="{FF2B5EF4-FFF2-40B4-BE49-F238E27FC236}">
                <a16:creationId xmlns:a16="http://schemas.microsoft.com/office/drawing/2014/main" id="{89A2E185-FBF7-91A7-B1AE-1719A9F36613}"/>
              </a:ext>
            </a:extLst>
          </p:cNvPr>
          <p:cNvSpPr>
            <a:spLocks noGrp="1"/>
          </p:cNvSpPr>
          <p:nvPr>
            <p:ph type="subTitle" idx="1"/>
          </p:nvPr>
        </p:nvSpPr>
        <p:spPr>
          <a:xfrm>
            <a:off x="847725" y="1247775"/>
            <a:ext cx="10448925" cy="4724399"/>
          </a:xfrm>
        </p:spPr>
        <p:txBody>
          <a:bodyPr>
            <a:normAutofit fontScale="25000" lnSpcReduction="20000"/>
          </a:bodyPr>
          <a:lstStyle/>
          <a:p>
            <a:pPr marL="342900" marR="0" lvl="0" indent="-342900" fontAlgn="base">
              <a:buFont typeface="Symbol" panose="05050102010706020507" pitchFamily="18" charset="2"/>
              <a:buChar char=""/>
              <a:tabLst>
                <a:tab pos="457200" algn="l"/>
              </a:tabLst>
            </a:pPr>
            <a:endParaRPr lang="en-US" sz="9600" kern="1200" dirty="0">
              <a:solidFill>
                <a:srgbClr val="333399"/>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R="0" lvl="0" fontAlgn="base">
              <a:tabLst>
                <a:tab pos="457200" algn="l"/>
              </a:tabLst>
            </a:pPr>
            <a:r>
              <a:rPr lang="en-US" sz="9600" kern="1200" dirty="0">
                <a:solidFill>
                  <a:srgbClr val="333399"/>
                </a:solidFill>
                <a:effectLst/>
                <a:latin typeface="Times New Roman" panose="02020603050405020304" pitchFamily="18" charset="0"/>
                <a:ea typeface="Times New Roman" panose="02020603050405020304" pitchFamily="18" charset="0"/>
                <a:cs typeface="Times New Roman" panose="02020603050405020304" pitchFamily="18" charset="0"/>
              </a:rPr>
              <a:t>Individual BMP provisions supplant the use of the regular discipline code.</a:t>
            </a:r>
            <a:endParaRPr lang="en-US" sz="9600" dirty="0">
              <a:effectLst/>
              <a:latin typeface="Times New Roman" panose="02020603050405020304" pitchFamily="18" charset="0"/>
              <a:ea typeface="Times New Roman" panose="02020603050405020304" pitchFamily="18" charset="0"/>
            </a:endParaRPr>
          </a:p>
          <a:p>
            <a:pPr marL="0" marR="0"/>
            <a:r>
              <a:rPr lang="en-US" sz="9600" dirty="0">
                <a:solidFill>
                  <a:srgbClr val="333399"/>
                </a:solidFill>
                <a:effectLst/>
                <a:latin typeface="Calibri" panose="020F0502020204030204" pitchFamily="34" charset="0"/>
                <a:ea typeface="Times New Roman" panose="02020603050405020304" pitchFamily="18" charset="0"/>
                <a:cs typeface="Times New Roman" panose="02020603050405020304" pitchFamily="18" charset="0"/>
              </a:rPr>
              <a:t>Failure to discipline students in accordance with his/her BMP constitutes a failure to properly implement the Section 504 plan, which is a denial of FAPE</a:t>
            </a:r>
            <a:endParaRPr lang="en-US" sz="9600" dirty="0">
              <a:effectLst/>
              <a:latin typeface="Calibri" panose="020F0502020204030204" pitchFamily="34" charset="0"/>
              <a:ea typeface="Calibri" panose="020F0502020204030204" pitchFamily="34" charset="0"/>
              <a:cs typeface="Times New Roman" panose="02020603050405020304" pitchFamily="18" charset="0"/>
            </a:endParaRPr>
          </a:p>
          <a:p>
            <a:pPr marL="0" marR="0"/>
            <a:r>
              <a:rPr lang="en-US" sz="9600" dirty="0">
                <a:solidFill>
                  <a:srgbClr val="333399"/>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9600" dirty="0">
              <a:effectLst/>
              <a:latin typeface="Calibri" panose="020F0502020204030204" pitchFamily="34" charset="0"/>
              <a:ea typeface="Calibri" panose="020F0502020204030204" pitchFamily="34" charset="0"/>
              <a:cs typeface="Times New Roman" panose="02020603050405020304" pitchFamily="18" charset="0"/>
            </a:endParaRPr>
          </a:p>
          <a:p>
            <a:pPr marL="0" marR="0"/>
            <a:r>
              <a:rPr lang="en-US" sz="9600" dirty="0">
                <a:solidFill>
                  <a:srgbClr val="333399"/>
                </a:solidFill>
                <a:effectLst/>
                <a:latin typeface="Calibri" panose="020F0502020204030204" pitchFamily="34" charset="0"/>
                <a:ea typeface="Times New Roman" panose="02020603050405020304" pitchFamily="18" charset="0"/>
                <a:cs typeface="Times New Roman" panose="02020603050405020304" pitchFamily="18" charset="0"/>
              </a:rPr>
              <a:t>A Behavioral Management Plan ensures that a student with a disability is able to maintain successfully the placement that has been determined to appropriately meet his educational needs</a:t>
            </a:r>
            <a:endParaRPr lang="en-US" sz="9600" dirty="0">
              <a:effectLst/>
              <a:latin typeface="Calibri" panose="020F0502020204030204" pitchFamily="34" charset="0"/>
              <a:ea typeface="Calibri" panose="020F0502020204030204" pitchFamily="34" charset="0"/>
              <a:cs typeface="Times New Roman" panose="02020603050405020304" pitchFamily="18" charset="0"/>
            </a:endParaRPr>
          </a:p>
          <a:p>
            <a:pPr marL="0" marR="0"/>
            <a:r>
              <a:rPr lang="en-US" sz="9600" dirty="0">
                <a:effectLst/>
                <a:latin typeface="Calibri" panose="020F0502020204030204" pitchFamily="34" charset="0"/>
                <a:ea typeface="Calibri" panose="020F0502020204030204" pitchFamily="34" charset="0"/>
                <a:cs typeface="Times New Roman" panose="02020603050405020304" pitchFamily="18" charset="0"/>
              </a:rPr>
              <a:t> </a:t>
            </a:r>
          </a:p>
          <a:p>
            <a:pPr marR="0" lvl="0" fontAlgn="base">
              <a:lnSpc>
                <a:spcPct val="80000"/>
              </a:lnSpc>
              <a:tabLst>
                <a:tab pos="457200" algn="l"/>
              </a:tabLst>
            </a:pPr>
            <a:r>
              <a:rPr lang="en-US" sz="9600" dirty="0">
                <a:solidFill>
                  <a:srgbClr val="333399"/>
                </a:solidFill>
                <a:effectLst/>
                <a:latin typeface="Calibri" panose="020F0502020204030204" pitchFamily="34" charset="0"/>
                <a:ea typeface="Times New Roman" panose="02020603050405020304" pitchFamily="18" charset="0"/>
                <a:cs typeface="Times New Roman" panose="02020603050405020304" pitchFamily="18" charset="0"/>
              </a:rPr>
              <a:t>Neither Section 504 implementing regulations or guidance from OCR mandates a FBA.</a:t>
            </a:r>
            <a:endParaRPr lang="en-US" sz="9600" dirty="0">
              <a:effectLst/>
              <a:latin typeface="Times New Roman" panose="02020603050405020304" pitchFamily="18" charset="0"/>
              <a:ea typeface="Times New Roman" panose="02020603050405020304" pitchFamily="18" charset="0"/>
            </a:endParaRPr>
          </a:p>
          <a:p>
            <a:pPr marR="0" lvl="0" fontAlgn="base">
              <a:lnSpc>
                <a:spcPct val="80000"/>
              </a:lnSpc>
              <a:tabLst>
                <a:tab pos="457200" algn="l"/>
              </a:tabLst>
            </a:pPr>
            <a:endParaRPr lang="en-US" sz="9600" dirty="0">
              <a:solidFill>
                <a:srgbClr val="333399"/>
              </a:solidFill>
              <a:effectLst/>
              <a:latin typeface="Calibri" panose="020F0502020204030204" pitchFamily="34" charset="0"/>
              <a:ea typeface="Times New Roman" panose="02020603050405020304" pitchFamily="18" charset="0"/>
              <a:cs typeface="Times New Roman" panose="02020603050405020304" pitchFamily="18" charset="0"/>
            </a:endParaRPr>
          </a:p>
          <a:p>
            <a:pPr marR="0" lvl="0" fontAlgn="base">
              <a:lnSpc>
                <a:spcPct val="80000"/>
              </a:lnSpc>
              <a:tabLst>
                <a:tab pos="457200" algn="l"/>
              </a:tabLst>
            </a:pPr>
            <a:r>
              <a:rPr lang="en-US" sz="9600" dirty="0">
                <a:solidFill>
                  <a:srgbClr val="333399"/>
                </a:solidFill>
                <a:effectLst/>
                <a:latin typeface="Calibri" panose="020F0502020204030204" pitchFamily="34" charset="0"/>
                <a:ea typeface="Times New Roman" panose="02020603050405020304" pitchFamily="18" charset="0"/>
                <a:cs typeface="Times New Roman" panose="02020603050405020304" pitchFamily="18" charset="0"/>
              </a:rPr>
              <a:t>However, if a school division has adopted IDEA provisions to meet Section 504 requirements, then the school division will follow the IDEA regulations.</a:t>
            </a:r>
            <a:endParaRPr lang="en-US" sz="9600" dirty="0">
              <a:effectLst/>
              <a:latin typeface="Times New Roman" panose="02020603050405020304" pitchFamily="18" charset="0"/>
              <a:ea typeface="Times New Roman" panose="02020603050405020304" pitchFamily="18" charset="0"/>
            </a:endParaRPr>
          </a:p>
          <a:p>
            <a:pPr marL="0" marR="0"/>
            <a:r>
              <a:rPr lang="en-US" sz="96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834088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3AB7E-0220-D5B1-72DF-B2163E23A64A}"/>
              </a:ext>
            </a:extLst>
          </p:cNvPr>
          <p:cNvSpPr>
            <a:spLocks noGrp="1"/>
          </p:cNvSpPr>
          <p:nvPr>
            <p:ph type="title"/>
          </p:nvPr>
        </p:nvSpPr>
        <p:spPr/>
        <p:txBody>
          <a:bodyPr/>
          <a:lstStyle/>
          <a:p>
            <a:pPr algn="ctr"/>
            <a:r>
              <a:rPr lang="en-US" sz="2800" dirty="0">
                <a:solidFill>
                  <a:srgbClr val="1A202C"/>
                </a:solidFill>
                <a:effectLst/>
                <a:latin typeface="Segoe UI" panose="020B0502040204020203" pitchFamily="34" charset="0"/>
                <a:ea typeface="Times New Roman" panose="02020603050405020304" pitchFamily="18" charset="0"/>
                <a:cs typeface="Times New Roman" panose="02020603050405020304" pitchFamily="18" charset="0"/>
              </a:rPr>
              <a:t>Disciplinary Actions</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809D0CBC-6101-5254-2D02-27C22C3D9BB8}"/>
              </a:ext>
            </a:extLst>
          </p:cNvPr>
          <p:cNvSpPr>
            <a:spLocks noGrp="1"/>
          </p:cNvSpPr>
          <p:nvPr>
            <p:ph idx="1"/>
          </p:nvPr>
        </p:nvSpPr>
        <p:spPr/>
        <p:txBody>
          <a:bodyPr>
            <a:normAutofit/>
          </a:bodyPr>
          <a:lstStyle/>
          <a:p>
            <a:pPr marL="0" marR="0" indent="0" algn="ctr">
              <a:buNone/>
            </a:pPr>
            <a:r>
              <a:rPr lang="en-US" sz="2400" dirty="0">
                <a:solidFill>
                  <a:srgbClr val="1A202C"/>
                </a:solidFill>
                <a:effectLst/>
                <a:latin typeface="Segoe UI" panose="020B0502040204020203" pitchFamily="34" charset="0"/>
                <a:ea typeface="Times New Roman" panose="02020603050405020304" pitchFamily="18" charset="0"/>
                <a:cs typeface="Times New Roman" panose="02020603050405020304" pitchFamily="18" charset="0"/>
              </a:rPr>
              <a:t>Schools must consider the impact of a student’s disability when determining appropriate disciplinary actions.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indent="0" algn="ctr">
              <a:buNone/>
            </a:pPr>
            <a:endParaRPr lang="en-US" sz="2400" dirty="0">
              <a:solidFill>
                <a:srgbClr val="1A202C"/>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buNone/>
            </a:pPr>
            <a:r>
              <a:rPr lang="en-US" sz="2400" dirty="0">
                <a:solidFill>
                  <a:srgbClr val="1A202C"/>
                </a:solidFill>
                <a:effectLst/>
                <a:latin typeface="Segoe UI" panose="020B0502040204020203" pitchFamily="34" charset="0"/>
                <a:ea typeface="Times New Roman" panose="02020603050405020304" pitchFamily="18" charset="0"/>
                <a:cs typeface="Times New Roman" panose="02020603050405020304" pitchFamily="18" charset="0"/>
              </a:rPr>
              <a:t>Disciplinary measures must not be more severe for students with disabilities compared to their peers for similar behaviors.</a:t>
            </a:r>
            <a:endParaRPr lang="en-US" sz="2400" dirty="0"/>
          </a:p>
        </p:txBody>
      </p:sp>
    </p:spTree>
    <p:extLst>
      <p:ext uri="{BB962C8B-B14F-4D97-AF65-F5344CB8AC3E}">
        <p14:creationId xmlns:p14="http://schemas.microsoft.com/office/powerpoint/2010/main" val="3106316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B1E17-4672-F46F-52DB-0CFE3A20F69E}"/>
              </a:ext>
            </a:extLst>
          </p:cNvPr>
          <p:cNvSpPr>
            <a:spLocks noGrp="1"/>
          </p:cNvSpPr>
          <p:nvPr>
            <p:ph type="title"/>
          </p:nvPr>
        </p:nvSpPr>
        <p:spPr>
          <a:xfrm>
            <a:off x="838200" y="365126"/>
            <a:ext cx="10515600" cy="1277244"/>
          </a:xfrm>
        </p:spPr>
        <p:txBody>
          <a:bodyPr>
            <a:normAutofit fontScale="90000"/>
          </a:bodyPr>
          <a:lstStyle/>
          <a:p>
            <a:pPr algn="ctr"/>
            <a:r>
              <a:rPr lang="en-US" sz="2800" dirty="0">
                <a:solidFill>
                  <a:srgbClr val="1A202C"/>
                </a:solidFill>
                <a:effectLst/>
                <a:latin typeface="Segoe UI" panose="020B0502040204020203" pitchFamily="34" charset="0"/>
                <a:ea typeface="Times New Roman" panose="02020603050405020304" pitchFamily="18" charset="0"/>
                <a:cs typeface="Times New Roman" panose="02020603050405020304" pitchFamily="18" charset="0"/>
              </a:rPr>
              <a:t>Guidance on how Section 504 prohibits discrimination based on disability in student discipline.</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085AC011-6447-812A-7CCD-AD04D2A5A33D}"/>
              </a:ext>
            </a:extLst>
          </p:cNvPr>
          <p:cNvSpPr>
            <a:spLocks noGrp="1"/>
          </p:cNvSpPr>
          <p:nvPr>
            <p:ph idx="1"/>
          </p:nvPr>
        </p:nvSpPr>
        <p:spPr>
          <a:xfrm>
            <a:off x="838200" y="1331650"/>
            <a:ext cx="10515600" cy="5526350"/>
          </a:xfrm>
        </p:spPr>
        <p:txBody>
          <a:bodyPr>
            <a:normAutofit fontScale="25000" lnSpcReduction="20000"/>
          </a:bodyPr>
          <a:lstStyle/>
          <a:p>
            <a:pPr marL="0" marR="0"/>
            <a:r>
              <a:rPr lang="en-US" sz="7200" dirty="0">
                <a:effectLst/>
                <a:latin typeface="Segoe UI" panose="020B0502040204020203" pitchFamily="34" charset="0"/>
                <a:ea typeface="Times New Roman" panose="02020603050405020304" pitchFamily="18" charset="0"/>
                <a:cs typeface="Times New Roman" panose="02020603050405020304" pitchFamily="18" charset="0"/>
              </a:rPr>
              <a:t>Schools</a:t>
            </a:r>
            <a:r>
              <a:rPr lang="en-US" sz="8000" dirty="0">
                <a:effectLst/>
                <a:latin typeface="Segoe UI" panose="020B0502040204020203" pitchFamily="34" charset="0"/>
                <a:ea typeface="Times New Roman" panose="02020603050405020304" pitchFamily="18" charset="0"/>
                <a:cs typeface="Times New Roman" panose="02020603050405020304" pitchFamily="18" charset="0"/>
              </a:rPr>
              <a:t> must ensure nondiscrimination when imposing discipline on students with disabilities.</a:t>
            </a:r>
          </a:p>
          <a:p>
            <a:pPr marL="0"/>
            <a:endParaRPr lang="en-US" sz="8000" kern="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r>
              <a:rPr lang="en-US" sz="8000" kern="1200" dirty="0">
                <a:effectLst/>
                <a:latin typeface="Calibri" panose="020F0502020204030204" pitchFamily="34" charset="0"/>
                <a:ea typeface="Times New Roman" panose="02020603050405020304" pitchFamily="18" charset="0"/>
                <a:cs typeface="Times New Roman" panose="02020603050405020304" pitchFamily="18" charset="0"/>
              </a:rPr>
              <a:t>Protected from exclusion from a program or activity on the basis of having ADHD, e.g., for an athletic, extracurricular, school-sponsored trip or summer program, advanced study programs</a:t>
            </a:r>
            <a:endParaRPr lang="en-US" sz="8000" dirty="0">
              <a:effectLst/>
              <a:latin typeface="Times New Roman" panose="02020603050405020304" pitchFamily="18" charset="0"/>
              <a:ea typeface="Times New Roman" panose="02020603050405020304" pitchFamily="18" charset="0"/>
            </a:endParaRPr>
          </a:p>
          <a:p>
            <a:pPr marL="0" marR="0"/>
            <a:endParaRPr lang="en-US" sz="8000" dirty="0">
              <a:effectLst/>
              <a:latin typeface="Segoe UI" panose="020B0502040204020203" pitchFamily="34" charset="0"/>
              <a:ea typeface="Times New Roman" panose="02020603050405020304" pitchFamily="18" charset="0"/>
              <a:cs typeface="Times New Roman" panose="02020603050405020304" pitchFamily="18" charset="0"/>
            </a:endParaRPr>
          </a:p>
          <a:p>
            <a:pPr marL="0" marR="0"/>
            <a:r>
              <a:rPr lang="en-US" sz="8000" dirty="0">
                <a:effectLst/>
                <a:latin typeface="Segoe UI" panose="020B0502040204020203" pitchFamily="34" charset="0"/>
                <a:ea typeface="Times New Roman" panose="02020603050405020304" pitchFamily="18" charset="0"/>
                <a:cs typeface="Times New Roman" panose="02020603050405020304" pitchFamily="18" charset="0"/>
              </a:rPr>
              <a:t>Compliance with Section 504’s requirement to provide a Free Appropriate Public Education (FAPE) can help  manage behavior linked to disabilities.</a:t>
            </a:r>
          </a:p>
          <a:p>
            <a:pPr marL="0" marR="0"/>
            <a:endParaRPr lang="en-US" sz="8000" u="sng" dirty="0">
              <a:latin typeface="Segoe UI" panose="020B0502040204020203" pitchFamily="34" charset="0"/>
              <a:ea typeface="Times New Roman" panose="02020603050405020304" pitchFamily="18" charset="0"/>
              <a:cs typeface="Times New Roman" panose="02020603050405020304" pitchFamily="18" charset="0"/>
            </a:endParaRPr>
          </a:p>
          <a:p>
            <a:pPr marL="0" marR="0"/>
            <a:r>
              <a:rPr lang="en-US" sz="8000" u="sng" dirty="0">
                <a:effectLst/>
                <a:latin typeface="Segoe UI" panose="020B0502040204020203" pitchFamily="34" charset="0"/>
                <a:ea typeface="Times New Roman" panose="02020603050405020304" pitchFamily="18" charset="0"/>
                <a:cs typeface="Times New Roman" panose="02020603050405020304" pitchFamily="18" charset="0"/>
              </a:rPr>
              <a:t>Responsibilities of Schools</a:t>
            </a:r>
            <a:endParaRPr lang="en-US" sz="80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buNone/>
            </a:pPr>
            <a:r>
              <a:rPr lang="en-US" sz="800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US" sz="8000" dirty="0">
              <a:effectLst/>
              <a:latin typeface="Calibri" panose="020F0502020204030204" pitchFamily="34" charset="0"/>
              <a:ea typeface="Calibri" panose="020F0502020204030204" pitchFamily="34" charset="0"/>
              <a:cs typeface="Times New Roman" panose="02020603050405020304" pitchFamily="18" charset="0"/>
            </a:endParaRPr>
          </a:p>
          <a:p>
            <a:pPr marL="0" marR="0"/>
            <a:r>
              <a:rPr lang="en-US" sz="8000" dirty="0">
                <a:effectLst/>
                <a:latin typeface="Segoe UI" panose="020B0502040204020203" pitchFamily="34" charset="0"/>
                <a:ea typeface="Times New Roman" panose="02020603050405020304" pitchFamily="18" charset="0"/>
                <a:cs typeface="Times New Roman" panose="02020603050405020304" pitchFamily="18" charset="0"/>
              </a:rPr>
              <a:t> Must provide FAPE to students with disabilities, addressing behavioral, social, emotional, and academic needs.</a:t>
            </a:r>
          </a:p>
          <a:p>
            <a:pPr marL="0" marR="0"/>
            <a:endParaRPr lang="en-US" sz="8000" dirty="0">
              <a:effectLst/>
              <a:latin typeface="Calibri" panose="020F0502020204030204" pitchFamily="34" charset="0"/>
              <a:ea typeface="Calibri" panose="020F0502020204030204" pitchFamily="34" charset="0"/>
              <a:cs typeface="Times New Roman" panose="02020603050405020304" pitchFamily="18" charset="0"/>
            </a:endParaRPr>
          </a:p>
          <a:p>
            <a:pPr marL="0" marR="0"/>
            <a:r>
              <a:rPr lang="en-US" sz="8000" dirty="0">
                <a:effectLst/>
                <a:latin typeface="Segoe UI" panose="020B0502040204020203" pitchFamily="34" charset="0"/>
                <a:ea typeface="Times New Roman" panose="02020603050405020304" pitchFamily="18" charset="0"/>
                <a:cs typeface="Times New Roman" panose="02020603050405020304" pitchFamily="18" charset="0"/>
              </a:rPr>
              <a:t> Must administer discipline in a nondiscriminatory manner, ensuring safety while supporting students.</a:t>
            </a:r>
          </a:p>
          <a:p>
            <a:pPr marL="0" marR="0" indent="0">
              <a:buNone/>
            </a:pPr>
            <a:r>
              <a:rPr lang="en-US" sz="8000" dirty="0">
                <a:effectLst/>
                <a:latin typeface="Segoe UI" panose="020B0502040204020203" pitchFamily="34" charset="0"/>
                <a:ea typeface="Times New Roman" panose="02020603050405020304" pitchFamily="18" charset="0"/>
                <a:cs typeface="Times New Roman" panose="02020603050405020304" pitchFamily="18" charset="0"/>
              </a:rPr>
              <a:t> </a:t>
            </a:r>
          </a:p>
          <a:p>
            <a:pPr marL="0" marR="0"/>
            <a:r>
              <a:rPr lang="en-US" sz="8000" dirty="0">
                <a:effectLst/>
                <a:latin typeface="Segoe UI" panose="020B0502040204020203" pitchFamily="34" charset="0"/>
                <a:ea typeface="Times New Roman" panose="02020603050405020304" pitchFamily="18" charset="0"/>
                <a:cs typeface="Times New Roman" panose="02020603050405020304" pitchFamily="18" charset="0"/>
              </a:rPr>
              <a:t>Schools are not required to choose between safety and compliance with the law.</a:t>
            </a:r>
            <a:endParaRPr lang="en-US" sz="8000" dirty="0">
              <a:effectLst/>
              <a:latin typeface="Calibri" panose="020F0502020204030204" pitchFamily="34" charset="0"/>
              <a:ea typeface="Calibri" panose="020F0502020204030204" pitchFamily="34" charset="0"/>
              <a:cs typeface="Times New Roman" panose="02020603050405020304" pitchFamily="18" charset="0"/>
            </a:endParaRPr>
          </a:p>
          <a:p>
            <a:pPr marL="0" marR="0"/>
            <a:endParaRPr lang="en-US" dirty="0"/>
          </a:p>
        </p:txBody>
      </p:sp>
    </p:spTree>
    <p:extLst>
      <p:ext uri="{BB962C8B-B14F-4D97-AF65-F5344CB8AC3E}">
        <p14:creationId xmlns:p14="http://schemas.microsoft.com/office/powerpoint/2010/main" val="55169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3487</TotalTime>
  <Words>1478</Words>
  <Application>Microsoft Office PowerPoint</Application>
  <PresentationFormat>Widescreen</PresentationFormat>
  <Paragraphs>169</Paragraphs>
  <Slides>25</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25</vt:i4>
      </vt:variant>
    </vt:vector>
  </HeadingPairs>
  <TitlesOfParts>
    <vt:vector size="36" baseType="lpstr">
      <vt:lpstr>Aptos</vt:lpstr>
      <vt:lpstr>Aptos Display</vt:lpstr>
      <vt:lpstr>Arial</vt:lpstr>
      <vt:lpstr>Calibri</vt:lpstr>
      <vt:lpstr>Calibri Light</vt:lpstr>
      <vt:lpstr>Roboto</vt:lpstr>
      <vt:lpstr>Segoe UI</vt:lpstr>
      <vt:lpstr>Symbol</vt:lpstr>
      <vt:lpstr>Times New Roman</vt:lpstr>
      <vt:lpstr>Wingdings</vt:lpstr>
      <vt:lpstr>Office Theme</vt:lpstr>
      <vt:lpstr>   Section 504/IEP:  Emphasis on Behavioral Concerns What Parents Should Know  </vt:lpstr>
      <vt:lpstr>Designing IEP and Section 504 Plans</vt:lpstr>
      <vt:lpstr>PowerPoint Presentation</vt:lpstr>
      <vt:lpstr>How Behavioral Concerns are Addressed under Section 504 and under Special Education</vt:lpstr>
      <vt:lpstr>What Behaviors Are We Talking About</vt:lpstr>
      <vt:lpstr>FAPE Requirements </vt:lpstr>
      <vt:lpstr>Section 504 and Behavior Management Plans (BMPs) </vt:lpstr>
      <vt:lpstr>Disciplinary Actions </vt:lpstr>
      <vt:lpstr>Guidance on how Section 504 prohibits discrimination based on disability in student discipline. </vt:lpstr>
      <vt:lpstr>    When Should Behavior Become a Part of a Section 504 Plan or  an IEP</vt:lpstr>
      <vt:lpstr>OCR’s Commitment </vt:lpstr>
      <vt:lpstr>The same protections available to students with disabilities under IDEA are available to students qualified under Section 504 </vt:lpstr>
      <vt:lpstr>Section 504 Eligibility Is NOT Automatic But May Be Considered IF</vt:lpstr>
      <vt:lpstr> Bus Suspensions </vt:lpstr>
      <vt:lpstr>Positive Behavioral Intevention and Support</vt:lpstr>
      <vt:lpstr>Manifestation Determination Review (MDR) Hearing </vt:lpstr>
      <vt:lpstr>More About A Manifestation Determination Hearing</vt:lpstr>
      <vt:lpstr>OSEP (Office of Special Education Programs) and OCR (Office of Civil Rights) Are Making It Clear</vt:lpstr>
      <vt:lpstr>PowerPoint Presentation</vt:lpstr>
      <vt:lpstr>PowerPoint Presentation</vt:lpstr>
      <vt:lpstr>Resources</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Jeffrey Katz</dc:creator>
  <cp:lastModifiedBy>Jeffrey Katz</cp:lastModifiedBy>
  <cp:revision>11</cp:revision>
  <dcterms:created xsi:type="dcterms:W3CDTF">2024-10-21T20:52:58Z</dcterms:created>
  <dcterms:modified xsi:type="dcterms:W3CDTF">2024-10-26T03:25:05Z</dcterms:modified>
</cp:coreProperties>
</file>