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6"/>
  </p:notesMasterIdLst>
  <p:handoutMasterIdLst>
    <p:handoutMasterId r:id="rId37"/>
  </p:handoutMasterIdLst>
  <p:sldIdLst>
    <p:sldId id="256" r:id="rId5"/>
    <p:sldId id="266" r:id="rId6"/>
    <p:sldId id="277" r:id="rId7"/>
    <p:sldId id="294" r:id="rId8"/>
    <p:sldId id="290" r:id="rId9"/>
    <p:sldId id="291" r:id="rId10"/>
    <p:sldId id="289" r:id="rId11"/>
    <p:sldId id="292" r:id="rId12"/>
    <p:sldId id="286" r:id="rId13"/>
    <p:sldId id="285" r:id="rId14"/>
    <p:sldId id="314" r:id="rId15"/>
    <p:sldId id="283" r:id="rId16"/>
    <p:sldId id="299" r:id="rId17"/>
    <p:sldId id="316" r:id="rId18"/>
    <p:sldId id="315" r:id="rId19"/>
    <p:sldId id="317" r:id="rId20"/>
    <p:sldId id="300" r:id="rId21"/>
    <p:sldId id="305" r:id="rId22"/>
    <p:sldId id="311" r:id="rId23"/>
    <p:sldId id="306" r:id="rId24"/>
    <p:sldId id="301" r:id="rId25"/>
    <p:sldId id="308" r:id="rId26"/>
    <p:sldId id="270" r:id="rId27"/>
    <p:sldId id="297" r:id="rId28"/>
    <p:sldId id="298" r:id="rId29"/>
    <p:sldId id="312" r:id="rId30"/>
    <p:sldId id="309" r:id="rId31"/>
    <p:sldId id="318" r:id="rId32"/>
    <p:sldId id="302" r:id="rId33"/>
    <p:sldId id="310" r:id="rId34"/>
    <p:sldId id="276" r:id="rId3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4734" autoAdjust="0"/>
  </p:normalViewPr>
  <p:slideViewPr>
    <p:cSldViewPr snapToGrid="0">
      <p:cViewPr varScale="1">
        <p:scale>
          <a:sx n="54" d="100"/>
          <a:sy n="54" d="100"/>
        </p:scale>
        <p:origin x="400" y="-56"/>
      </p:cViewPr>
      <p:guideLst/>
    </p:cSldViewPr>
  </p:slideViewPr>
  <p:outlineViewPr>
    <p:cViewPr>
      <p:scale>
        <a:sx n="33" d="100"/>
        <a:sy n="33" d="100"/>
      </p:scale>
      <p:origin x="0" y="-27080"/>
    </p:cViewPr>
  </p:outlineViewPr>
  <p:notesTextViewPr>
    <p:cViewPr>
      <p:scale>
        <a:sx n="200" d="100"/>
        <a:sy n="200" d="100"/>
      </p:scale>
      <p:origin x="0" y="0"/>
    </p:cViewPr>
  </p:notesTextViewPr>
  <p:sorterViewPr>
    <p:cViewPr>
      <p:scale>
        <a:sx n="100" d="100"/>
        <a:sy n="100" d="100"/>
      </p:scale>
      <p:origin x="0" y="0"/>
    </p:cViewPr>
  </p:sorterViewPr>
  <p:notesViewPr>
    <p:cSldViewPr snapToGrid="0">
      <p:cViewPr>
        <p:scale>
          <a:sx n="84" d="100"/>
          <a:sy n="84" d="100"/>
        </p:scale>
        <p:origin x="1924"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600CD7-7D3E-411E-9E85-98F6C8E1314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5DD4AC0-67A8-4257-9381-E1148715A422}">
      <dgm:prSet custT="1"/>
      <dgm:spPr/>
      <dgm:t>
        <a:bodyPr/>
        <a:lstStyle/>
        <a:p>
          <a:pPr>
            <a:lnSpc>
              <a:spcPct val="100000"/>
            </a:lnSpc>
          </a:pPr>
          <a:r>
            <a:rPr lang="en-US" sz="2200" b="1" baseline="0" dirty="0"/>
            <a:t>Encoding</a:t>
          </a:r>
          <a:r>
            <a:rPr lang="en-US" sz="2200" baseline="0" dirty="0"/>
            <a:t> is the first step, where sensory information is transformed so the brain can understand and process it</a:t>
          </a:r>
          <a:r>
            <a:rPr lang="en-US" sz="2000" baseline="0" dirty="0"/>
            <a:t>.</a:t>
          </a:r>
          <a:endParaRPr lang="en-US" sz="2000" dirty="0"/>
        </a:p>
      </dgm:t>
    </dgm:pt>
    <dgm:pt modelId="{99496F7E-4A21-44CC-9606-944008630CD5}" type="parTrans" cxnId="{A054E81B-AF5C-4BAE-AA3D-3AB0F0ACFF1E}">
      <dgm:prSet/>
      <dgm:spPr/>
      <dgm:t>
        <a:bodyPr/>
        <a:lstStyle/>
        <a:p>
          <a:endParaRPr lang="en-US"/>
        </a:p>
      </dgm:t>
    </dgm:pt>
    <dgm:pt modelId="{44912480-BF4A-4172-9840-76F4FB3CCEC4}" type="sibTrans" cxnId="{A054E81B-AF5C-4BAE-AA3D-3AB0F0ACFF1E}">
      <dgm:prSet/>
      <dgm:spPr/>
      <dgm:t>
        <a:bodyPr/>
        <a:lstStyle/>
        <a:p>
          <a:endParaRPr lang="en-US"/>
        </a:p>
      </dgm:t>
    </dgm:pt>
    <dgm:pt modelId="{B33C46D4-64C1-4782-B29D-37BD6A91DBBC}">
      <dgm:prSet/>
      <dgm:spPr/>
      <dgm:t>
        <a:bodyPr/>
        <a:lstStyle/>
        <a:p>
          <a:pPr>
            <a:lnSpc>
              <a:spcPct val="100000"/>
            </a:lnSpc>
          </a:pPr>
          <a:r>
            <a:rPr lang="en-US" b="1" baseline="0" dirty="0"/>
            <a:t>Storage</a:t>
          </a:r>
          <a:r>
            <a:rPr lang="en-US" baseline="0" dirty="0"/>
            <a:t> is where information is held for later use, either short-term or long-term.</a:t>
          </a:r>
          <a:endParaRPr lang="en-US" dirty="0"/>
        </a:p>
      </dgm:t>
    </dgm:pt>
    <dgm:pt modelId="{9409892D-C610-4120-87E8-76FEE900799C}" type="parTrans" cxnId="{D0B09E70-9AFC-4525-94A1-4348BEAAAF12}">
      <dgm:prSet/>
      <dgm:spPr/>
      <dgm:t>
        <a:bodyPr/>
        <a:lstStyle/>
        <a:p>
          <a:endParaRPr lang="en-US"/>
        </a:p>
      </dgm:t>
    </dgm:pt>
    <dgm:pt modelId="{20B56BB1-E26B-4304-9A80-2E2C548E6FD8}" type="sibTrans" cxnId="{D0B09E70-9AFC-4525-94A1-4348BEAAAF12}">
      <dgm:prSet/>
      <dgm:spPr/>
      <dgm:t>
        <a:bodyPr/>
        <a:lstStyle/>
        <a:p>
          <a:endParaRPr lang="en-US"/>
        </a:p>
      </dgm:t>
    </dgm:pt>
    <dgm:pt modelId="{42AE7396-1C46-48DD-B676-1ACFE6EBEE10}">
      <dgm:prSet/>
      <dgm:spPr/>
      <dgm:t>
        <a:bodyPr/>
        <a:lstStyle/>
        <a:p>
          <a:pPr>
            <a:lnSpc>
              <a:spcPct val="100000"/>
            </a:lnSpc>
          </a:pPr>
          <a:r>
            <a:rPr lang="en-US" b="1" baseline="0" dirty="0"/>
            <a:t>Retrieval</a:t>
          </a:r>
          <a:r>
            <a:rPr lang="en-US" baseline="0" dirty="0"/>
            <a:t> is the process of accessing stored information when it’s needed. </a:t>
          </a:r>
          <a:endParaRPr lang="en-US" dirty="0"/>
        </a:p>
      </dgm:t>
    </dgm:pt>
    <dgm:pt modelId="{12AC926C-55BB-4F80-8D04-DAA179A994AE}" type="parTrans" cxnId="{8560105B-28DA-499E-87D5-1CCEEF9BD1AA}">
      <dgm:prSet/>
      <dgm:spPr/>
      <dgm:t>
        <a:bodyPr/>
        <a:lstStyle/>
        <a:p>
          <a:endParaRPr lang="en-US"/>
        </a:p>
      </dgm:t>
    </dgm:pt>
    <dgm:pt modelId="{8670C4A4-5CE6-49C5-B671-AE54141F0F52}" type="sibTrans" cxnId="{8560105B-28DA-499E-87D5-1CCEEF9BD1AA}">
      <dgm:prSet/>
      <dgm:spPr/>
      <dgm:t>
        <a:bodyPr/>
        <a:lstStyle/>
        <a:p>
          <a:endParaRPr lang="en-US"/>
        </a:p>
      </dgm:t>
    </dgm:pt>
    <dgm:pt modelId="{9827CADE-D0B0-4050-8FB8-E662671A9BDD}" type="pres">
      <dgm:prSet presAssocID="{4C600CD7-7D3E-411E-9E85-98F6C8E1314F}" presName="root" presStyleCnt="0">
        <dgm:presLayoutVars>
          <dgm:dir/>
          <dgm:resizeHandles val="exact"/>
        </dgm:presLayoutVars>
      </dgm:prSet>
      <dgm:spPr/>
    </dgm:pt>
    <dgm:pt modelId="{1796C7C5-F8D9-4B5D-A614-9B0DB0042058}" type="pres">
      <dgm:prSet presAssocID="{05DD4AC0-67A8-4257-9381-E1148715A422}" presName="compNode" presStyleCnt="0"/>
      <dgm:spPr/>
    </dgm:pt>
    <dgm:pt modelId="{124F5230-EFF0-43FF-B69C-DB3668B39237}" type="pres">
      <dgm:prSet presAssocID="{05DD4AC0-67A8-4257-9381-E1148715A422}" presName="bgRect" presStyleLbl="bgShp" presStyleIdx="0" presStyleCnt="3"/>
      <dgm:spPr/>
    </dgm:pt>
    <dgm:pt modelId="{697E12A3-2B49-4B69-8B63-7147319E1F04}" type="pres">
      <dgm:prSet presAssocID="{05DD4AC0-67A8-4257-9381-E1148715A42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n"/>
        </a:ext>
      </dgm:extLst>
    </dgm:pt>
    <dgm:pt modelId="{B3216D22-4FB3-4AE4-8780-13D9A7D6E17E}" type="pres">
      <dgm:prSet presAssocID="{05DD4AC0-67A8-4257-9381-E1148715A422}" presName="spaceRect" presStyleCnt="0"/>
      <dgm:spPr/>
    </dgm:pt>
    <dgm:pt modelId="{5836DC0B-8C62-4AF6-BA64-299088934E7A}" type="pres">
      <dgm:prSet presAssocID="{05DD4AC0-67A8-4257-9381-E1148715A422}" presName="parTx" presStyleLbl="revTx" presStyleIdx="0" presStyleCnt="3">
        <dgm:presLayoutVars>
          <dgm:chMax val="0"/>
          <dgm:chPref val="0"/>
        </dgm:presLayoutVars>
      </dgm:prSet>
      <dgm:spPr/>
    </dgm:pt>
    <dgm:pt modelId="{FDD1EF36-B4F4-42EC-89A5-6DCC193FBAF0}" type="pres">
      <dgm:prSet presAssocID="{44912480-BF4A-4172-9840-76F4FB3CCEC4}" presName="sibTrans" presStyleCnt="0"/>
      <dgm:spPr/>
    </dgm:pt>
    <dgm:pt modelId="{B41C01CA-4E06-42BA-AFB4-E6FB8AACF3A3}" type="pres">
      <dgm:prSet presAssocID="{B33C46D4-64C1-4782-B29D-37BD6A91DBBC}" presName="compNode" presStyleCnt="0"/>
      <dgm:spPr/>
    </dgm:pt>
    <dgm:pt modelId="{40899C20-B49C-4054-97CD-7E33094637B9}" type="pres">
      <dgm:prSet presAssocID="{B33C46D4-64C1-4782-B29D-37BD6A91DBBC}" presName="bgRect" presStyleLbl="bgShp" presStyleIdx="1" presStyleCnt="3"/>
      <dgm:spPr/>
    </dgm:pt>
    <dgm:pt modelId="{FA09B00A-5A7D-4B7F-A066-C47665074369}" type="pres">
      <dgm:prSet presAssocID="{B33C46D4-64C1-4782-B29D-37BD6A91DBBC}"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Filing Box Archive with solid fill"/>
        </a:ext>
      </dgm:extLst>
    </dgm:pt>
    <dgm:pt modelId="{D423EC92-B748-4E4E-B838-A6D621146FD1}" type="pres">
      <dgm:prSet presAssocID="{B33C46D4-64C1-4782-B29D-37BD6A91DBBC}" presName="spaceRect" presStyleCnt="0"/>
      <dgm:spPr/>
    </dgm:pt>
    <dgm:pt modelId="{2B22F6FF-EFA2-4067-9B47-9A3E6DD0A65F}" type="pres">
      <dgm:prSet presAssocID="{B33C46D4-64C1-4782-B29D-37BD6A91DBBC}" presName="parTx" presStyleLbl="revTx" presStyleIdx="1" presStyleCnt="3">
        <dgm:presLayoutVars>
          <dgm:chMax val="0"/>
          <dgm:chPref val="0"/>
        </dgm:presLayoutVars>
      </dgm:prSet>
      <dgm:spPr/>
    </dgm:pt>
    <dgm:pt modelId="{E6350CE9-65C1-4899-A6A3-8B4F3F5E03F6}" type="pres">
      <dgm:prSet presAssocID="{20B56BB1-E26B-4304-9A80-2E2C548E6FD8}" presName="sibTrans" presStyleCnt="0"/>
      <dgm:spPr/>
    </dgm:pt>
    <dgm:pt modelId="{DFED3635-B270-40D9-B440-9A78BBDAD919}" type="pres">
      <dgm:prSet presAssocID="{42AE7396-1C46-48DD-B676-1ACFE6EBEE10}" presName="compNode" presStyleCnt="0"/>
      <dgm:spPr/>
    </dgm:pt>
    <dgm:pt modelId="{0E9A772E-E5D7-47CE-B213-6087CC0BC5DF}" type="pres">
      <dgm:prSet presAssocID="{42AE7396-1C46-48DD-B676-1ACFE6EBEE10}" presName="bgRect" presStyleLbl="bgShp" presStyleIdx="2" presStyleCnt="3"/>
      <dgm:spPr/>
    </dgm:pt>
    <dgm:pt modelId="{EF08ADCC-9009-4FAD-906C-D5CA30132B27}" type="pres">
      <dgm:prSet presAssocID="{42AE7396-1C46-48DD-B676-1ACFE6EBEE10}"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ouble Tap Gesture with solid fill"/>
        </a:ext>
      </dgm:extLst>
    </dgm:pt>
    <dgm:pt modelId="{294B5C51-1198-41B4-8137-4A352A1982DF}" type="pres">
      <dgm:prSet presAssocID="{42AE7396-1C46-48DD-B676-1ACFE6EBEE10}" presName="spaceRect" presStyleCnt="0"/>
      <dgm:spPr/>
    </dgm:pt>
    <dgm:pt modelId="{DE96B9D5-21A6-4B78-8280-9F99FC604528}" type="pres">
      <dgm:prSet presAssocID="{42AE7396-1C46-48DD-B676-1ACFE6EBEE10}" presName="parTx" presStyleLbl="revTx" presStyleIdx="2" presStyleCnt="3">
        <dgm:presLayoutVars>
          <dgm:chMax val="0"/>
          <dgm:chPref val="0"/>
        </dgm:presLayoutVars>
      </dgm:prSet>
      <dgm:spPr/>
    </dgm:pt>
  </dgm:ptLst>
  <dgm:cxnLst>
    <dgm:cxn modelId="{884DB715-39E0-4FE9-BE9C-6309322DEEB2}" type="presOf" srcId="{05DD4AC0-67A8-4257-9381-E1148715A422}" destId="{5836DC0B-8C62-4AF6-BA64-299088934E7A}" srcOrd="0" destOrd="0" presId="urn:microsoft.com/office/officeart/2018/2/layout/IconVerticalSolidList"/>
    <dgm:cxn modelId="{0A909517-5180-4573-846D-905EDF42DF76}" type="presOf" srcId="{B33C46D4-64C1-4782-B29D-37BD6A91DBBC}" destId="{2B22F6FF-EFA2-4067-9B47-9A3E6DD0A65F}" srcOrd="0" destOrd="0" presId="urn:microsoft.com/office/officeart/2018/2/layout/IconVerticalSolidList"/>
    <dgm:cxn modelId="{A054E81B-AF5C-4BAE-AA3D-3AB0F0ACFF1E}" srcId="{4C600CD7-7D3E-411E-9E85-98F6C8E1314F}" destId="{05DD4AC0-67A8-4257-9381-E1148715A422}" srcOrd="0" destOrd="0" parTransId="{99496F7E-4A21-44CC-9606-944008630CD5}" sibTransId="{44912480-BF4A-4172-9840-76F4FB3CCEC4}"/>
    <dgm:cxn modelId="{8560105B-28DA-499E-87D5-1CCEEF9BD1AA}" srcId="{4C600CD7-7D3E-411E-9E85-98F6C8E1314F}" destId="{42AE7396-1C46-48DD-B676-1ACFE6EBEE10}" srcOrd="2" destOrd="0" parTransId="{12AC926C-55BB-4F80-8D04-DAA179A994AE}" sibTransId="{8670C4A4-5CE6-49C5-B671-AE54141F0F52}"/>
    <dgm:cxn modelId="{D0B09E70-9AFC-4525-94A1-4348BEAAAF12}" srcId="{4C600CD7-7D3E-411E-9E85-98F6C8E1314F}" destId="{B33C46D4-64C1-4782-B29D-37BD6A91DBBC}" srcOrd="1" destOrd="0" parTransId="{9409892D-C610-4120-87E8-76FEE900799C}" sibTransId="{20B56BB1-E26B-4304-9A80-2E2C548E6FD8}"/>
    <dgm:cxn modelId="{088C9BDB-7F82-40AB-92DD-0E1B74029C8D}" type="presOf" srcId="{4C600CD7-7D3E-411E-9E85-98F6C8E1314F}" destId="{9827CADE-D0B0-4050-8FB8-E662671A9BDD}" srcOrd="0" destOrd="0" presId="urn:microsoft.com/office/officeart/2018/2/layout/IconVerticalSolidList"/>
    <dgm:cxn modelId="{46C56BE1-E99E-494D-BD62-59DD1BC1CDF1}" type="presOf" srcId="{42AE7396-1C46-48DD-B676-1ACFE6EBEE10}" destId="{DE96B9D5-21A6-4B78-8280-9F99FC604528}" srcOrd="0" destOrd="0" presId="urn:microsoft.com/office/officeart/2018/2/layout/IconVerticalSolidList"/>
    <dgm:cxn modelId="{FEE79378-E1CF-4745-823B-AC0524E77684}" type="presParOf" srcId="{9827CADE-D0B0-4050-8FB8-E662671A9BDD}" destId="{1796C7C5-F8D9-4B5D-A614-9B0DB0042058}" srcOrd="0" destOrd="0" presId="urn:microsoft.com/office/officeart/2018/2/layout/IconVerticalSolidList"/>
    <dgm:cxn modelId="{7C41754B-43A5-4492-BEEE-1017638D7D88}" type="presParOf" srcId="{1796C7C5-F8D9-4B5D-A614-9B0DB0042058}" destId="{124F5230-EFF0-43FF-B69C-DB3668B39237}" srcOrd="0" destOrd="0" presId="urn:microsoft.com/office/officeart/2018/2/layout/IconVerticalSolidList"/>
    <dgm:cxn modelId="{0E09CD10-132F-43E5-814A-15C9397E3EB1}" type="presParOf" srcId="{1796C7C5-F8D9-4B5D-A614-9B0DB0042058}" destId="{697E12A3-2B49-4B69-8B63-7147319E1F04}" srcOrd="1" destOrd="0" presId="urn:microsoft.com/office/officeart/2018/2/layout/IconVerticalSolidList"/>
    <dgm:cxn modelId="{448A3109-8737-4D1D-ACE0-76E60016364E}" type="presParOf" srcId="{1796C7C5-F8D9-4B5D-A614-9B0DB0042058}" destId="{B3216D22-4FB3-4AE4-8780-13D9A7D6E17E}" srcOrd="2" destOrd="0" presId="urn:microsoft.com/office/officeart/2018/2/layout/IconVerticalSolidList"/>
    <dgm:cxn modelId="{2C901270-7403-40D6-9C01-DB34EBD7C79E}" type="presParOf" srcId="{1796C7C5-F8D9-4B5D-A614-9B0DB0042058}" destId="{5836DC0B-8C62-4AF6-BA64-299088934E7A}" srcOrd="3" destOrd="0" presId="urn:microsoft.com/office/officeart/2018/2/layout/IconVerticalSolidList"/>
    <dgm:cxn modelId="{34D0E214-03CF-455C-B98D-885091D87219}" type="presParOf" srcId="{9827CADE-D0B0-4050-8FB8-E662671A9BDD}" destId="{FDD1EF36-B4F4-42EC-89A5-6DCC193FBAF0}" srcOrd="1" destOrd="0" presId="urn:microsoft.com/office/officeart/2018/2/layout/IconVerticalSolidList"/>
    <dgm:cxn modelId="{AB00582D-7265-4ABA-A708-47CDA3891BC4}" type="presParOf" srcId="{9827CADE-D0B0-4050-8FB8-E662671A9BDD}" destId="{B41C01CA-4E06-42BA-AFB4-E6FB8AACF3A3}" srcOrd="2" destOrd="0" presId="urn:microsoft.com/office/officeart/2018/2/layout/IconVerticalSolidList"/>
    <dgm:cxn modelId="{E7A41455-8351-4E7B-9C2C-C3F45A07C35F}" type="presParOf" srcId="{B41C01CA-4E06-42BA-AFB4-E6FB8AACF3A3}" destId="{40899C20-B49C-4054-97CD-7E33094637B9}" srcOrd="0" destOrd="0" presId="urn:microsoft.com/office/officeart/2018/2/layout/IconVerticalSolidList"/>
    <dgm:cxn modelId="{3A36D5C6-73EC-44B0-A4F7-9017A86FF6BE}" type="presParOf" srcId="{B41C01CA-4E06-42BA-AFB4-E6FB8AACF3A3}" destId="{FA09B00A-5A7D-4B7F-A066-C47665074369}" srcOrd="1" destOrd="0" presId="urn:microsoft.com/office/officeart/2018/2/layout/IconVerticalSolidList"/>
    <dgm:cxn modelId="{FABDBC19-5ECC-4E31-960C-E91B30B79271}" type="presParOf" srcId="{B41C01CA-4E06-42BA-AFB4-E6FB8AACF3A3}" destId="{D423EC92-B748-4E4E-B838-A6D621146FD1}" srcOrd="2" destOrd="0" presId="urn:microsoft.com/office/officeart/2018/2/layout/IconVerticalSolidList"/>
    <dgm:cxn modelId="{CAF9D60B-9470-4423-B23D-463B9B641E65}" type="presParOf" srcId="{B41C01CA-4E06-42BA-AFB4-E6FB8AACF3A3}" destId="{2B22F6FF-EFA2-4067-9B47-9A3E6DD0A65F}" srcOrd="3" destOrd="0" presId="urn:microsoft.com/office/officeart/2018/2/layout/IconVerticalSolidList"/>
    <dgm:cxn modelId="{96201F4C-9F10-4976-8677-60653BD2672E}" type="presParOf" srcId="{9827CADE-D0B0-4050-8FB8-E662671A9BDD}" destId="{E6350CE9-65C1-4899-A6A3-8B4F3F5E03F6}" srcOrd="3" destOrd="0" presId="urn:microsoft.com/office/officeart/2018/2/layout/IconVerticalSolidList"/>
    <dgm:cxn modelId="{9EB9645F-97E9-4029-A48E-1BB9F6D00090}" type="presParOf" srcId="{9827CADE-D0B0-4050-8FB8-E662671A9BDD}" destId="{DFED3635-B270-40D9-B440-9A78BBDAD919}" srcOrd="4" destOrd="0" presId="urn:microsoft.com/office/officeart/2018/2/layout/IconVerticalSolidList"/>
    <dgm:cxn modelId="{F3850467-2C4B-4AB6-A017-D6B383682E5E}" type="presParOf" srcId="{DFED3635-B270-40D9-B440-9A78BBDAD919}" destId="{0E9A772E-E5D7-47CE-B213-6087CC0BC5DF}" srcOrd="0" destOrd="0" presId="urn:microsoft.com/office/officeart/2018/2/layout/IconVerticalSolidList"/>
    <dgm:cxn modelId="{4BD60018-B87C-47A6-8AD8-DDCF280636EF}" type="presParOf" srcId="{DFED3635-B270-40D9-B440-9A78BBDAD919}" destId="{EF08ADCC-9009-4FAD-906C-D5CA30132B27}" srcOrd="1" destOrd="0" presId="urn:microsoft.com/office/officeart/2018/2/layout/IconVerticalSolidList"/>
    <dgm:cxn modelId="{4EA4D2A4-C9D6-40A2-83D1-A33FC0416869}" type="presParOf" srcId="{DFED3635-B270-40D9-B440-9A78BBDAD919}" destId="{294B5C51-1198-41B4-8137-4A352A1982DF}" srcOrd="2" destOrd="0" presId="urn:microsoft.com/office/officeart/2018/2/layout/IconVerticalSolidList"/>
    <dgm:cxn modelId="{EE030DFD-8897-4CF9-BAB6-35A6533DCD60}" type="presParOf" srcId="{DFED3635-B270-40D9-B440-9A78BBDAD919}" destId="{DE96B9D5-21A6-4B78-8280-9F99FC60452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D8915E-DC14-41D6-9BB5-F49E1C265163}" type="doc">
      <dgm:prSet loTypeId="urn:microsoft.com/office/officeart/2016/7/layout/BasicProcessNew" loCatId="process" qsTypeId="urn:microsoft.com/office/officeart/2005/8/quickstyle/simple1" qsCatId="simple" csTypeId="urn:microsoft.com/office/officeart/2005/8/colors/colorful2" csCatId="colorful" phldr="1"/>
      <dgm:spPr/>
      <dgm:t>
        <a:bodyPr/>
        <a:lstStyle/>
        <a:p>
          <a:endParaRPr lang="en-US"/>
        </a:p>
      </dgm:t>
    </dgm:pt>
    <dgm:pt modelId="{CEA68BC1-0214-475A-AAEB-F2C106BEDF3D}">
      <dgm:prSet custT="1"/>
      <dgm:spPr/>
      <dgm:t>
        <a:bodyPr/>
        <a:lstStyle/>
        <a:p>
          <a:r>
            <a:rPr lang="en-US" sz="2800" b="1" dirty="0">
              <a:effectLst/>
              <a:latin typeface="Calibri" panose="020F0502020204030204" pitchFamily="34" charset="0"/>
              <a:ea typeface="Calibri" panose="020F0502020204030204" pitchFamily="34" charset="0"/>
              <a:cs typeface="Arial" panose="020B0604020202020204" pitchFamily="34" charset="0"/>
            </a:rPr>
            <a:t>Encoding</a:t>
          </a:r>
          <a:endParaRPr lang="en-US" sz="2800" b="1" dirty="0">
            <a:latin typeface="+mj-lt"/>
          </a:endParaRPr>
        </a:p>
      </dgm:t>
    </dgm:pt>
    <dgm:pt modelId="{D39F5498-D166-4D4F-959E-220D13F281F2}" type="parTrans" cxnId="{4A7F6715-186E-49A7-B901-131CC9610C6D}">
      <dgm:prSet/>
      <dgm:spPr/>
      <dgm:t>
        <a:bodyPr/>
        <a:lstStyle/>
        <a:p>
          <a:endParaRPr lang="en-US"/>
        </a:p>
      </dgm:t>
    </dgm:pt>
    <dgm:pt modelId="{D52D63DB-7300-43C9-9B4D-DCAB119753ED}" type="sibTrans" cxnId="{4A7F6715-186E-49A7-B901-131CC9610C6D}">
      <dgm:prSet/>
      <dgm:spPr/>
      <dgm:t>
        <a:bodyPr/>
        <a:lstStyle/>
        <a:p>
          <a:endParaRPr lang="en-US"/>
        </a:p>
      </dgm:t>
    </dgm:pt>
    <dgm:pt modelId="{57B30C7E-2C98-474C-972A-4A9F013596F6}">
      <dgm:prSet custT="1"/>
      <dgm:spPr/>
      <dgm:t>
        <a:bodyPr/>
        <a:lstStyle/>
        <a:p>
          <a:pPr marL="0" lvl="0" indent="0" defTabSz="1066800">
            <a:spcBef>
              <a:spcPct val="0"/>
            </a:spcBef>
            <a:spcAft>
              <a:spcPct val="35000"/>
            </a:spcAft>
            <a:buNone/>
          </a:pPr>
          <a:r>
            <a:rPr lang="en-US" sz="2800" b="1" kern="1200" dirty="0">
              <a:effectLst/>
              <a:latin typeface="Calibri" panose="020F0502020204030204" pitchFamily="34" charset="0"/>
              <a:ea typeface="Calibri" panose="020F0502020204030204" pitchFamily="34" charset="0"/>
              <a:cs typeface="Arial" panose="020B0604020202020204" pitchFamily="34" charset="0"/>
            </a:rPr>
            <a:t>Retention</a:t>
          </a:r>
        </a:p>
      </dgm:t>
    </dgm:pt>
    <dgm:pt modelId="{3C56CB1B-7905-41E8-90E6-A55A14BA7821}" type="parTrans" cxnId="{13126A2F-129D-4762-93CF-9798949EB589}">
      <dgm:prSet/>
      <dgm:spPr/>
      <dgm:t>
        <a:bodyPr/>
        <a:lstStyle/>
        <a:p>
          <a:endParaRPr lang="en-US"/>
        </a:p>
      </dgm:t>
    </dgm:pt>
    <dgm:pt modelId="{7F14057D-1A20-4F64-A110-C77AC5F00602}" type="sibTrans" cxnId="{13126A2F-129D-4762-93CF-9798949EB589}">
      <dgm:prSet/>
      <dgm:spPr/>
      <dgm:t>
        <a:bodyPr/>
        <a:lstStyle/>
        <a:p>
          <a:endParaRPr lang="en-US"/>
        </a:p>
      </dgm:t>
    </dgm:pt>
    <dgm:pt modelId="{0A954AA6-C6B0-4271-8792-CCCE30CE7D69}">
      <dgm:prSet custT="1"/>
      <dgm:spPr/>
      <dgm:t>
        <a:bodyPr/>
        <a:lstStyle/>
        <a:p>
          <a:r>
            <a:rPr lang="en-US" sz="2800" b="1" dirty="0">
              <a:effectLst/>
              <a:latin typeface="Calibri" panose="020F0502020204030204" pitchFamily="34" charset="0"/>
              <a:ea typeface="Calibri" panose="020F0502020204030204" pitchFamily="34" charset="0"/>
              <a:cs typeface="Arial" panose="020B0604020202020204" pitchFamily="34" charset="0"/>
            </a:rPr>
            <a:t>Retrieval</a:t>
          </a:r>
          <a:endParaRPr lang="en-US" sz="2800" b="1" dirty="0">
            <a:latin typeface="+mj-lt"/>
            <a:ea typeface="Calibri" charset="0"/>
            <a:cs typeface="Calibri" charset="0"/>
          </a:endParaRPr>
        </a:p>
      </dgm:t>
    </dgm:pt>
    <dgm:pt modelId="{81CA91A9-12C9-4000-A833-6528B617CCA1}" type="parTrans" cxnId="{61DE8435-87FC-4ED8-A1D9-A0E36224C192}">
      <dgm:prSet/>
      <dgm:spPr/>
      <dgm:t>
        <a:bodyPr/>
        <a:lstStyle/>
        <a:p>
          <a:endParaRPr lang="en-US"/>
        </a:p>
      </dgm:t>
    </dgm:pt>
    <dgm:pt modelId="{7635DF39-FFCE-4F67-A43A-C3F7B847830D}" type="sibTrans" cxnId="{61DE8435-87FC-4ED8-A1D9-A0E36224C192}">
      <dgm:prSet/>
      <dgm:spPr/>
      <dgm:t>
        <a:bodyPr/>
        <a:lstStyle/>
        <a:p>
          <a:endParaRPr lang="en-US"/>
        </a:p>
      </dgm:t>
    </dgm:pt>
    <dgm:pt modelId="{1E1BD5C7-7E98-4E9C-980A-6231C710F86D}">
      <dgm:prSet/>
      <dgm:spPr/>
      <dgm:t>
        <a:bodyPr/>
        <a:lstStyle/>
        <a:p>
          <a:r>
            <a:rPr lang="en-US" b="1" dirty="0">
              <a:effectLst/>
              <a:latin typeface="Calibri" panose="020F0502020204030204" pitchFamily="34" charset="0"/>
              <a:ea typeface="Calibri" panose="020F0502020204030204" pitchFamily="34" charset="0"/>
              <a:cs typeface="Arial" panose="020B0604020202020204" pitchFamily="34" charset="0"/>
            </a:rPr>
            <a:t>Intention execution</a:t>
          </a:r>
          <a:endParaRPr lang="en-US" b="1" dirty="0">
            <a:latin typeface="+mj-lt"/>
            <a:ea typeface="Calibri" charset="0"/>
            <a:cs typeface="Calibri" charset="0"/>
          </a:endParaRPr>
        </a:p>
      </dgm:t>
    </dgm:pt>
    <dgm:pt modelId="{63D0BD99-D324-4743-A063-0F16264E6A03}" type="parTrans" cxnId="{F291143C-5080-4FD6-BEEA-B126FBAFEC70}">
      <dgm:prSet/>
      <dgm:spPr/>
      <dgm:t>
        <a:bodyPr/>
        <a:lstStyle/>
        <a:p>
          <a:endParaRPr lang="en-US"/>
        </a:p>
      </dgm:t>
    </dgm:pt>
    <dgm:pt modelId="{BDC49242-DD3A-494A-A4AF-E750AD6D3DAB}" type="sibTrans" cxnId="{F291143C-5080-4FD6-BEEA-B126FBAFEC70}">
      <dgm:prSet/>
      <dgm:spPr/>
      <dgm:t>
        <a:bodyPr/>
        <a:lstStyle/>
        <a:p>
          <a:endParaRPr lang="en-US"/>
        </a:p>
      </dgm:t>
    </dgm:pt>
    <dgm:pt modelId="{C100D182-5FC6-4E48-96A3-F70FD266075C}">
      <dgm:prSet/>
      <dgm:spPr/>
      <dgm:t>
        <a:bodyPr/>
        <a:lstStyle/>
        <a:p>
          <a:r>
            <a:rPr lang="en-US" b="1" dirty="0">
              <a:effectLst/>
              <a:latin typeface="Calibri" panose="020F0502020204030204" pitchFamily="34" charset="0"/>
              <a:cs typeface="Arial" panose="020B0604020202020204" pitchFamily="34" charset="0"/>
            </a:rPr>
            <a:t>Evaluation of outcome</a:t>
          </a:r>
          <a:endParaRPr lang="en-US" b="1" dirty="0">
            <a:latin typeface="+mj-lt"/>
            <a:ea typeface="Calibri" charset="0"/>
            <a:cs typeface="Calibri" charset="0"/>
          </a:endParaRPr>
        </a:p>
      </dgm:t>
    </dgm:pt>
    <dgm:pt modelId="{C052C45F-3844-4FB3-9218-E43D0B77444C}" type="parTrans" cxnId="{D2200C56-B9CA-44BD-9DF3-25B6DA0C5956}">
      <dgm:prSet/>
      <dgm:spPr/>
      <dgm:t>
        <a:bodyPr/>
        <a:lstStyle/>
        <a:p>
          <a:endParaRPr lang="en-US"/>
        </a:p>
      </dgm:t>
    </dgm:pt>
    <dgm:pt modelId="{2AB0333D-0FF9-4608-B143-32E037027B64}" type="sibTrans" cxnId="{D2200C56-B9CA-44BD-9DF3-25B6DA0C5956}">
      <dgm:prSet/>
      <dgm:spPr/>
      <dgm:t>
        <a:bodyPr/>
        <a:lstStyle/>
        <a:p>
          <a:endParaRPr lang="en-US"/>
        </a:p>
      </dgm:t>
    </dgm:pt>
    <dgm:pt modelId="{7B9F709A-3946-4610-A2B0-3CEA1BA014CB}" type="pres">
      <dgm:prSet presAssocID="{0DD8915E-DC14-41D6-9BB5-F49E1C265163}" presName="Name0" presStyleCnt="0">
        <dgm:presLayoutVars>
          <dgm:dir/>
          <dgm:resizeHandles val="exact"/>
        </dgm:presLayoutVars>
      </dgm:prSet>
      <dgm:spPr/>
    </dgm:pt>
    <dgm:pt modelId="{D5998997-45A2-4781-973A-755D9D538C00}" type="pres">
      <dgm:prSet presAssocID="{CEA68BC1-0214-475A-AAEB-F2C106BEDF3D}" presName="node" presStyleLbl="node1" presStyleIdx="0" presStyleCnt="9">
        <dgm:presLayoutVars>
          <dgm:bulletEnabled val="1"/>
        </dgm:presLayoutVars>
      </dgm:prSet>
      <dgm:spPr/>
    </dgm:pt>
    <dgm:pt modelId="{172EEAC1-9A33-40E8-AFC6-B03B4575D5F9}" type="pres">
      <dgm:prSet presAssocID="{D52D63DB-7300-43C9-9B4D-DCAB119753ED}" presName="sibTransSpacerBeforeConnector" presStyleCnt="0"/>
      <dgm:spPr/>
    </dgm:pt>
    <dgm:pt modelId="{F2D0A52D-9408-4679-B9FD-ABE78E8CDCB9}" type="pres">
      <dgm:prSet presAssocID="{D52D63DB-7300-43C9-9B4D-DCAB119753ED}" presName="sibTrans" presStyleLbl="node1" presStyleIdx="1" presStyleCnt="9"/>
      <dgm:spPr/>
    </dgm:pt>
    <dgm:pt modelId="{090A7CAB-00F3-4561-B4A0-DB6F51A6FAD0}" type="pres">
      <dgm:prSet presAssocID="{D52D63DB-7300-43C9-9B4D-DCAB119753ED}" presName="sibTransSpacerAfterConnector" presStyleCnt="0"/>
      <dgm:spPr/>
    </dgm:pt>
    <dgm:pt modelId="{AAA80784-0B1C-454D-8592-FC7E063ED2CA}" type="pres">
      <dgm:prSet presAssocID="{57B30C7E-2C98-474C-972A-4A9F013596F6}" presName="node" presStyleLbl="node1" presStyleIdx="2" presStyleCnt="9">
        <dgm:presLayoutVars>
          <dgm:bulletEnabled val="1"/>
        </dgm:presLayoutVars>
      </dgm:prSet>
      <dgm:spPr/>
    </dgm:pt>
    <dgm:pt modelId="{61627AA2-E8FB-4AC9-A10F-6A36854989C7}" type="pres">
      <dgm:prSet presAssocID="{7F14057D-1A20-4F64-A110-C77AC5F00602}" presName="sibTransSpacerBeforeConnector" presStyleCnt="0"/>
      <dgm:spPr/>
    </dgm:pt>
    <dgm:pt modelId="{03493BDC-F68B-4E1F-A648-FD5F73528664}" type="pres">
      <dgm:prSet presAssocID="{7F14057D-1A20-4F64-A110-C77AC5F00602}" presName="sibTrans" presStyleLbl="node1" presStyleIdx="3" presStyleCnt="9"/>
      <dgm:spPr/>
    </dgm:pt>
    <dgm:pt modelId="{059B989E-7BB1-4348-BEAF-6E1665F71E77}" type="pres">
      <dgm:prSet presAssocID="{7F14057D-1A20-4F64-A110-C77AC5F00602}" presName="sibTransSpacerAfterConnector" presStyleCnt="0"/>
      <dgm:spPr/>
    </dgm:pt>
    <dgm:pt modelId="{38AA49DF-5D0D-45C1-B812-839E2B7747BF}" type="pres">
      <dgm:prSet presAssocID="{0A954AA6-C6B0-4271-8792-CCCE30CE7D69}" presName="node" presStyleLbl="node1" presStyleIdx="4" presStyleCnt="9">
        <dgm:presLayoutVars>
          <dgm:bulletEnabled val="1"/>
        </dgm:presLayoutVars>
      </dgm:prSet>
      <dgm:spPr/>
    </dgm:pt>
    <dgm:pt modelId="{BBDA7EE0-5224-4770-8438-6D9F09A450A5}" type="pres">
      <dgm:prSet presAssocID="{7635DF39-FFCE-4F67-A43A-C3F7B847830D}" presName="sibTransSpacerBeforeConnector" presStyleCnt="0"/>
      <dgm:spPr/>
    </dgm:pt>
    <dgm:pt modelId="{E5ABF245-7B12-4F5C-9254-473AD36C0281}" type="pres">
      <dgm:prSet presAssocID="{7635DF39-FFCE-4F67-A43A-C3F7B847830D}" presName="sibTrans" presStyleLbl="node1" presStyleIdx="5" presStyleCnt="9"/>
      <dgm:spPr/>
    </dgm:pt>
    <dgm:pt modelId="{9BA74620-660C-4787-9D0C-A97AC4D0F513}" type="pres">
      <dgm:prSet presAssocID="{7635DF39-FFCE-4F67-A43A-C3F7B847830D}" presName="sibTransSpacerAfterConnector" presStyleCnt="0"/>
      <dgm:spPr/>
    </dgm:pt>
    <dgm:pt modelId="{2662F88D-7259-444E-9320-9B8DC123EF11}" type="pres">
      <dgm:prSet presAssocID="{1E1BD5C7-7E98-4E9C-980A-6231C710F86D}" presName="node" presStyleLbl="node1" presStyleIdx="6" presStyleCnt="9">
        <dgm:presLayoutVars>
          <dgm:bulletEnabled val="1"/>
        </dgm:presLayoutVars>
      </dgm:prSet>
      <dgm:spPr/>
    </dgm:pt>
    <dgm:pt modelId="{097B0778-71D6-40B8-91A9-5E3D82B04B0E}" type="pres">
      <dgm:prSet presAssocID="{BDC49242-DD3A-494A-A4AF-E750AD6D3DAB}" presName="sibTransSpacerBeforeConnector" presStyleCnt="0"/>
      <dgm:spPr/>
    </dgm:pt>
    <dgm:pt modelId="{EB853ED1-51D0-47AA-B3BA-EC31115D0698}" type="pres">
      <dgm:prSet presAssocID="{BDC49242-DD3A-494A-A4AF-E750AD6D3DAB}" presName="sibTrans" presStyleLbl="node1" presStyleIdx="7" presStyleCnt="9"/>
      <dgm:spPr/>
    </dgm:pt>
    <dgm:pt modelId="{CE5F0D3D-6EAE-42D1-845A-6E6E180BDF59}" type="pres">
      <dgm:prSet presAssocID="{BDC49242-DD3A-494A-A4AF-E750AD6D3DAB}" presName="sibTransSpacerAfterConnector" presStyleCnt="0"/>
      <dgm:spPr/>
    </dgm:pt>
    <dgm:pt modelId="{DCB6F695-FEEF-4DBB-B743-D945213A1A11}" type="pres">
      <dgm:prSet presAssocID="{C100D182-5FC6-4E48-96A3-F70FD266075C}" presName="node" presStyleLbl="node1" presStyleIdx="8" presStyleCnt="9">
        <dgm:presLayoutVars>
          <dgm:bulletEnabled val="1"/>
        </dgm:presLayoutVars>
      </dgm:prSet>
      <dgm:spPr/>
    </dgm:pt>
  </dgm:ptLst>
  <dgm:cxnLst>
    <dgm:cxn modelId="{F8C05909-6FBA-46C1-974A-CDBE92801BE4}" type="presOf" srcId="{D52D63DB-7300-43C9-9B4D-DCAB119753ED}" destId="{F2D0A52D-9408-4679-B9FD-ABE78E8CDCB9}" srcOrd="0" destOrd="0" presId="urn:microsoft.com/office/officeart/2016/7/layout/BasicProcessNew"/>
    <dgm:cxn modelId="{4A7F6715-186E-49A7-B901-131CC9610C6D}" srcId="{0DD8915E-DC14-41D6-9BB5-F49E1C265163}" destId="{CEA68BC1-0214-475A-AAEB-F2C106BEDF3D}" srcOrd="0" destOrd="0" parTransId="{D39F5498-D166-4D4F-959E-220D13F281F2}" sibTransId="{D52D63DB-7300-43C9-9B4D-DCAB119753ED}"/>
    <dgm:cxn modelId="{06505F28-01FD-462E-AA2B-B05424087678}" type="presOf" srcId="{7635DF39-FFCE-4F67-A43A-C3F7B847830D}" destId="{E5ABF245-7B12-4F5C-9254-473AD36C0281}" srcOrd="0" destOrd="0" presId="urn:microsoft.com/office/officeart/2016/7/layout/BasicProcessNew"/>
    <dgm:cxn modelId="{13126A2F-129D-4762-93CF-9798949EB589}" srcId="{0DD8915E-DC14-41D6-9BB5-F49E1C265163}" destId="{57B30C7E-2C98-474C-972A-4A9F013596F6}" srcOrd="1" destOrd="0" parTransId="{3C56CB1B-7905-41E8-90E6-A55A14BA7821}" sibTransId="{7F14057D-1A20-4F64-A110-C77AC5F00602}"/>
    <dgm:cxn modelId="{0476E030-DFB5-4917-A7E6-761344B4E7BF}" type="presOf" srcId="{BDC49242-DD3A-494A-A4AF-E750AD6D3DAB}" destId="{EB853ED1-51D0-47AA-B3BA-EC31115D0698}" srcOrd="0" destOrd="0" presId="urn:microsoft.com/office/officeart/2016/7/layout/BasicProcessNew"/>
    <dgm:cxn modelId="{61DE8435-87FC-4ED8-A1D9-A0E36224C192}" srcId="{0DD8915E-DC14-41D6-9BB5-F49E1C265163}" destId="{0A954AA6-C6B0-4271-8792-CCCE30CE7D69}" srcOrd="2" destOrd="0" parTransId="{81CA91A9-12C9-4000-A833-6528B617CCA1}" sibTransId="{7635DF39-FFCE-4F67-A43A-C3F7B847830D}"/>
    <dgm:cxn modelId="{F291143C-5080-4FD6-BEEA-B126FBAFEC70}" srcId="{0DD8915E-DC14-41D6-9BB5-F49E1C265163}" destId="{1E1BD5C7-7E98-4E9C-980A-6231C710F86D}" srcOrd="3" destOrd="0" parTransId="{63D0BD99-D324-4743-A063-0F16264E6A03}" sibTransId="{BDC49242-DD3A-494A-A4AF-E750AD6D3DAB}"/>
    <dgm:cxn modelId="{1AAA333C-D8CC-41DB-9FB5-D1FBDDFA18B0}" type="presOf" srcId="{7F14057D-1A20-4F64-A110-C77AC5F00602}" destId="{03493BDC-F68B-4E1F-A648-FD5F73528664}" srcOrd="0" destOrd="0" presId="urn:microsoft.com/office/officeart/2016/7/layout/BasicProcessNew"/>
    <dgm:cxn modelId="{5A6E4451-9834-472C-B619-C82B4C7F7C35}" type="presOf" srcId="{CEA68BC1-0214-475A-AAEB-F2C106BEDF3D}" destId="{D5998997-45A2-4781-973A-755D9D538C00}" srcOrd="0" destOrd="0" presId="urn:microsoft.com/office/officeart/2016/7/layout/BasicProcessNew"/>
    <dgm:cxn modelId="{D2200C56-B9CA-44BD-9DF3-25B6DA0C5956}" srcId="{0DD8915E-DC14-41D6-9BB5-F49E1C265163}" destId="{C100D182-5FC6-4E48-96A3-F70FD266075C}" srcOrd="4" destOrd="0" parTransId="{C052C45F-3844-4FB3-9218-E43D0B77444C}" sibTransId="{2AB0333D-0FF9-4608-B143-32E037027B64}"/>
    <dgm:cxn modelId="{EEDEB97A-42DD-4B9D-BB47-EC486B310199}" type="presOf" srcId="{C100D182-5FC6-4E48-96A3-F70FD266075C}" destId="{DCB6F695-FEEF-4DBB-B743-D945213A1A11}" srcOrd="0" destOrd="0" presId="urn:microsoft.com/office/officeart/2016/7/layout/BasicProcessNew"/>
    <dgm:cxn modelId="{070F4A91-B9AF-4743-8D69-F4226858AB95}" type="presOf" srcId="{1E1BD5C7-7E98-4E9C-980A-6231C710F86D}" destId="{2662F88D-7259-444E-9320-9B8DC123EF11}" srcOrd="0" destOrd="0" presId="urn:microsoft.com/office/officeart/2016/7/layout/BasicProcessNew"/>
    <dgm:cxn modelId="{EC3DF4BB-CF11-4319-9FA6-D1AB8C364D8B}" type="presOf" srcId="{57B30C7E-2C98-474C-972A-4A9F013596F6}" destId="{AAA80784-0B1C-454D-8592-FC7E063ED2CA}" srcOrd="0" destOrd="0" presId="urn:microsoft.com/office/officeart/2016/7/layout/BasicProcessNew"/>
    <dgm:cxn modelId="{AA69AAC8-0BB2-49EB-B15F-A511676E2B0F}" type="presOf" srcId="{0DD8915E-DC14-41D6-9BB5-F49E1C265163}" destId="{7B9F709A-3946-4610-A2B0-3CEA1BA014CB}" srcOrd="0" destOrd="0" presId="urn:microsoft.com/office/officeart/2016/7/layout/BasicProcessNew"/>
    <dgm:cxn modelId="{F8032BD2-5D0E-4FC2-98B1-229A7DF08EDC}" type="presOf" srcId="{0A954AA6-C6B0-4271-8792-CCCE30CE7D69}" destId="{38AA49DF-5D0D-45C1-B812-839E2B7747BF}" srcOrd="0" destOrd="0" presId="urn:microsoft.com/office/officeart/2016/7/layout/BasicProcessNew"/>
    <dgm:cxn modelId="{0953BAD1-E6EC-4FD4-84F1-EED4389F38EC}" type="presParOf" srcId="{7B9F709A-3946-4610-A2B0-3CEA1BA014CB}" destId="{D5998997-45A2-4781-973A-755D9D538C00}" srcOrd="0" destOrd="0" presId="urn:microsoft.com/office/officeart/2016/7/layout/BasicProcessNew"/>
    <dgm:cxn modelId="{57638B12-CA77-4DE6-AA6F-4C97AD2554C1}" type="presParOf" srcId="{7B9F709A-3946-4610-A2B0-3CEA1BA014CB}" destId="{172EEAC1-9A33-40E8-AFC6-B03B4575D5F9}" srcOrd="1" destOrd="0" presId="urn:microsoft.com/office/officeart/2016/7/layout/BasicProcessNew"/>
    <dgm:cxn modelId="{656D5284-9789-48C2-8DCF-0E43CF1A0466}" type="presParOf" srcId="{7B9F709A-3946-4610-A2B0-3CEA1BA014CB}" destId="{F2D0A52D-9408-4679-B9FD-ABE78E8CDCB9}" srcOrd="2" destOrd="0" presId="urn:microsoft.com/office/officeart/2016/7/layout/BasicProcessNew"/>
    <dgm:cxn modelId="{08C50489-2E4E-4F48-957A-9B005DAD8E89}" type="presParOf" srcId="{7B9F709A-3946-4610-A2B0-3CEA1BA014CB}" destId="{090A7CAB-00F3-4561-B4A0-DB6F51A6FAD0}" srcOrd="3" destOrd="0" presId="urn:microsoft.com/office/officeart/2016/7/layout/BasicProcessNew"/>
    <dgm:cxn modelId="{8F085EFB-DD76-4558-B4D6-9A745CDE0EE0}" type="presParOf" srcId="{7B9F709A-3946-4610-A2B0-3CEA1BA014CB}" destId="{AAA80784-0B1C-454D-8592-FC7E063ED2CA}" srcOrd="4" destOrd="0" presId="urn:microsoft.com/office/officeart/2016/7/layout/BasicProcessNew"/>
    <dgm:cxn modelId="{E4017463-AB56-49BC-8D24-59CEFEC6F526}" type="presParOf" srcId="{7B9F709A-3946-4610-A2B0-3CEA1BA014CB}" destId="{61627AA2-E8FB-4AC9-A10F-6A36854989C7}" srcOrd="5" destOrd="0" presId="urn:microsoft.com/office/officeart/2016/7/layout/BasicProcessNew"/>
    <dgm:cxn modelId="{3D8622B6-069E-4E7A-A927-B345738D94DF}" type="presParOf" srcId="{7B9F709A-3946-4610-A2B0-3CEA1BA014CB}" destId="{03493BDC-F68B-4E1F-A648-FD5F73528664}" srcOrd="6" destOrd="0" presId="urn:microsoft.com/office/officeart/2016/7/layout/BasicProcessNew"/>
    <dgm:cxn modelId="{18C5AE1C-6607-4123-A147-7259C0265588}" type="presParOf" srcId="{7B9F709A-3946-4610-A2B0-3CEA1BA014CB}" destId="{059B989E-7BB1-4348-BEAF-6E1665F71E77}" srcOrd="7" destOrd="0" presId="urn:microsoft.com/office/officeart/2016/7/layout/BasicProcessNew"/>
    <dgm:cxn modelId="{F5509312-DEE1-4637-8339-CF472EB59766}" type="presParOf" srcId="{7B9F709A-3946-4610-A2B0-3CEA1BA014CB}" destId="{38AA49DF-5D0D-45C1-B812-839E2B7747BF}" srcOrd="8" destOrd="0" presId="urn:microsoft.com/office/officeart/2016/7/layout/BasicProcessNew"/>
    <dgm:cxn modelId="{8CDB45DB-CF38-43B9-BC5E-1AC36B56987B}" type="presParOf" srcId="{7B9F709A-3946-4610-A2B0-3CEA1BA014CB}" destId="{BBDA7EE0-5224-4770-8438-6D9F09A450A5}" srcOrd="9" destOrd="0" presId="urn:microsoft.com/office/officeart/2016/7/layout/BasicProcessNew"/>
    <dgm:cxn modelId="{C65A4B7F-A2C9-4D8E-BB09-F77193FFE910}" type="presParOf" srcId="{7B9F709A-3946-4610-A2B0-3CEA1BA014CB}" destId="{E5ABF245-7B12-4F5C-9254-473AD36C0281}" srcOrd="10" destOrd="0" presId="urn:microsoft.com/office/officeart/2016/7/layout/BasicProcessNew"/>
    <dgm:cxn modelId="{ED85AC31-47F7-4213-9570-1EB5B216F4DF}" type="presParOf" srcId="{7B9F709A-3946-4610-A2B0-3CEA1BA014CB}" destId="{9BA74620-660C-4787-9D0C-A97AC4D0F513}" srcOrd="11" destOrd="0" presId="urn:microsoft.com/office/officeart/2016/7/layout/BasicProcessNew"/>
    <dgm:cxn modelId="{47062E6E-0E6A-4725-B45A-C5B4296733F1}" type="presParOf" srcId="{7B9F709A-3946-4610-A2B0-3CEA1BA014CB}" destId="{2662F88D-7259-444E-9320-9B8DC123EF11}" srcOrd="12" destOrd="0" presId="urn:microsoft.com/office/officeart/2016/7/layout/BasicProcessNew"/>
    <dgm:cxn modelId="{61D88397-A5A0-491E-924A-AB142BD5E9B0}" type="presParOf" srcId="{7B9F709A-3946-4610-A2B0-3CEA1BA014CB}" destId="{097B0778-71D6-40B8-91A9-5E3D82B04B0E}" srcOrd="13" destOrd="0" presId="urn:microsoft.com/office/officeart/2016/7/layout/BasicProcessNew"/>
    <dgm:cxn modelId="{C276CBB6-9DD5-4563-ADBF-0D988FC66826}" type="presParOf" srcId="{7B9F709A-3946-4610-A2B0-3CEA1BA014CB}" destId="{EB853ED1-51D0-47AA-B3BA-EC31115D0698}" srcOrd="14" destOrd="0" presId="urn:microsoft.com/office/officeart/2016/7/layout/BasicProcessNew"/>
    <dgm:cxn modelId="{46839AAD-C98E-4CB9-8786-41762013CC75}" type="presParOf" srcId="{7B9F709A-3946-4610-A2B0-3CEA1BA014CB}" destId="{CE5F0D3D-6EAE-42D1-845A-6E6E180BDF59}" srcOrd="15" destOrd="0" presId="urn:microsoft.com/office/officeart/2016/7/layout/BasicProcessNew"/>
    <dgm:cxn modelId="{033B290E-56EF-41FE-8FD4-212EF0D2CBF7}" type="presParOf" srcId="{7B9F709A-3946-4610-A2B0-3CEA1BA014CB}" destId="{DCB6F695-FEEF-4DBB-B743-D945213A1A11}" srcOrd="16"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D8915E-DC14-41D6-9BB5-F49E1C265163}" type="doc">
      <dgm:prSet loTypeId="urn:microsoft.com/office/officeart/2016/7/layout/BasicProcessNew" loCatId="process" qsTypeId="urn:microsoft.com/office/officeart/2005/8/quickstyle/simple1" qsCatId="simple" csTypeId="urn:microsoft.com/office/officeart/2005/8/colors/colorful2" csCatId="colorful" phldr="1"/>
      <dgm:spPr/>
      <dgm:t>
        <a:bodyPr/>
        <a:lstStyle/>
        <a:p>
          <a:endParaRPr lang="en-US"/>
        </a:p>
      </dgm:t>
    </dgm:pt>
    <dgm:pt modelId="{CEA68BC1-0214-475A-AAEB-F2C106BEDF3D}">
      <dgm:prSet custT="1"/>
      <dgm:spPr/>
      <dgm:t>
        <a:bodyPr/>
        <a:lstStyle/>
        <a:p>
          <a:r>
            <a:rPr lang="en-US" sz="2800" b="1" dirty="0">
              <a:effectLst/>
              <a:latin typeface="Calibri" panose="020F0502020204030204" pitchFamily="34" charset="0"/>
              <a:ea typeface="Calibri" panose="020F0502020204030204" pitchFamily="34" charset="0"/>
              <a:cs typeface="Arial" panose="020B0604020202020204" pitchFamily="34" charset="0"/>
            </a:rPr>
            <a:t>Encoding</a:t>
          </a:r>
          <a:endParaRPr lang="en-US" sz="2800" b="1" dirty="0">
            <a:latin typeface="+mj-lt"/>
          </a:endParaRPr>
        </a:p>
      </dgm:t>
    </dgm:pt>
    <dgm:pt modelId="{D39F5498-D166-4D4F-959E-220D13F281F2}" type="parTrans" cxnId="{4A7F6715-186E-49A7-B901-131CC9610C6D}">
      <dgm:prSet/>
      <dgm:spPr/>
      <dgm:t>
        <a:bodyPr/>
        <a:lstStyle/>
        <a:p>
          <a:endParaRPr lang="en-US"/>
        </a:p>
      </dgm:t>
    </dgm:pt>
    <dgm:pt modelId="{D52D63DB-7300-43C9-9B4D-DCAB119753ED}" type="sibTrans" cxnId="{4A7F6715-186E-49A7-B901-131CC9610C6D}">
      <dgm:prSet/>
      <dgm:spPr/>
      <dgm:t>
        <a:bodyPr/>
        <a:lstStyle/>
        <a:p>
          <a:endParaRPr lang="en-US"/>
        </a:p>
      </dgm:t>
    </dgm:pt>
    <dgm:pt modelId="{57B30C7E-2C98-474C-972A-4A9F013596F6}">
      <dgm:prSet custT="1"/>
      <dgm:spPr/>
      <dgm:t>
        <a:bodyPr/>
        <a:lstStyle/>
        <a:p>
          <a:pPr marL="0" lvl="0" indent="0" defTabSz="1066800">
            <a:spcBef>
              <a:spcPct val="0"/>
            </a:spcBef>
            <a:spcAft>
              <a:spcPct val="35000"/>
            </a:spcAft>
            <a:buNone/>
          </a:pPr>
          <a:r>
            <a:rPr lang="en-US" sz="2800" b="1" kern="1200" dirty="0">
              <a:effectLst/>
              <a:latin typeface="Calibri" panose="020F0502020204030204" pitchFamily="34" charset="0"/>
              <a:ea typeface="Calibri" panose="020F0502020204030204" pitchFamily="34" charset="0"/>
              <a:cs typeface="Arial" panose="020B0604020202020204" pitchFamily="34" charset="0"/>
            </a:rPr>
            <a:t>Retention</a:t>
          </a:r>
        </a:p>
      </dgm:t>
    </dgm:pt>
    <dgm:pt modelId="{3C56CB1B-7905-41E8-90E6-A55A14BA7821}" type="parTrans" cxnId="{13126A2F-129D-4762-93CF-9798949EB589}">
      <dgm:prSet/>
      <dgm:spPr/>
      <dgm:t>
        <a:bodyPr/>
        <a:lstStyle/>
        <a:p>
          <a:endParaRPr lang="en-US"/>
        </a:p>
      </dgm:t>
    </dgm:pt>
    <dgm:pt modelId="{7F14057D-1A20-4F64-A110-C77AC5F00602}" type="sibTrans" cxnId="{13126A2F-129D-4762-93CF-9798949EB589}">
      <dgm:prSet/>
      <dgm:spPr/>
      <dgm:t>
        <a:bodyPr/>
        <a:lstStyle/>
        <a:p>
          <a:endParaRPr lang="en-US"/>
        </a:p>
      </dgm:t>
    </dgm:pt>
    <dgm:pt modelId="{0A954AA6-C6B0-4271-8792-CCCE30CE7D69}">
      <dgm:prSet custT="1"/>
      <dgm:spPr/>
      <dgm:t>
        <a:bodyPr/>
        <a:lstStyle/>
        <a:p>
          <a:r>
            <a:rPr lang="en-US" sz="2800" b="1" dirty="0">
              <a:effectLst/>
              <a:latin typeface="Calibri" panose="020F0502020204030204" pitchFamily="34" charset="0"/>
              <a:ea typeface="Calibri" panose="020F0502020204030204" pitchFamily="34" charset="0"/>
              <a:cs typeface="Arial" panose="020B0604020202020204" pitchFamily="34" charset="0"/>
            </a:rPr>
            <a:t>Retrieval</a:t>
          </a:r>
          <a:endParaRPr lang="en-US" sz="2800" b="1" dirty="0">
            <a:latin typeface="+mj-lt"/>
            <a:ea typeface="Calibri" charset="0"/>
            <a:cs typeface="Calibri" charset="0"/>
          </a:endParaRPr>
        </a:p>
      </dgm:t>
    </dgm:pt>
    <dgm:pt modelId="{81CA91A9-12C9-4000-A833-6528B617CCA1}" type="parTrans" cxnId="{61DE8435-87FC-4ED8-A1D9-A0E36224C192}">
      <dgm:prSet/>
      <dgm:spPr/>
      <dgm:t>
        <a:bodyPr/>
        <a:lstStyle/>
        <a:p>
          <a:endParaRPr lang="en-US"/>
        </a:p>
      </dgm:t>
    </dgm:pt>
    <dgm:pt modelId="{7635DF39-FFCE-4F67-A43A-C3F7B847830D}" type="sibTrans" cxnId="{61DE8435-87FC-4ED8-A1D9-A0E36224C192}">
      <dgm:prSet/>
      <dgm:spPr/>
      <dgm:t>
        <a:bodyPr/>
        <a:lstStyle/>
        <a:p>
          <a:endParaRPr lang="en-US"/>
        </a:p>
      </dgm:t>
    </dgm:pt>
    <dgm:pt modelId="{1E1BD5C7-7E98-4E9C-980A-6231C710F86D}">
      <dgm:prSet/>
      <dgm:spPr/>
      <dgm:t>
        <a:bodyPr/>
        <a:lstStyle/>
        <a:p>
          <a:r>
            <a:rPr lang="en-US" b="1" dirty="0">
              <a:effectLst/>
              <a:latin typeface="Calibri" panose="020F0502020204030204" pitchFamily="34" charset="0"/>
              <a:ea typeface="Calibri" panose="020F0502020204030204" pitchFamily="34" charset="0"/>
              <a:cs typeface="Arial" panose="020B0604020202020204" pitchFamily="34" charset="0"/>
            </a:rPr>
            <a:t>Intention execution</a:t>
          </a:r>
          <a:endParaRPr lang="en-US" b="1" dirty="0">
            <a:latin typeface="+mj-lt"/>
            <a:ea typeface="Calibri" charset="0"/>
            <a:cs typeface="Calibri" charset="0"/>
          </a:endParaRPr>
        </a:p>
      </dgm:t>
    </dgm:pt>
    <dgm:pt modelId="{63D0BD99-D324-4743-A063-0F16264E6A03}" type="parTrans" cxnId="{F291143C-5080-4FD6-BEEA-B126FBAFEC70}">
      <dgm:prSet/>
      <dgm:spPr/>
      <dgm:t>
        <a:bodyPr/>
        <a:lstStyle/>
        <a:p>
          <a:endParaRPr lang="en-US"/>
        </a:p>
      </dgm:t>
    </dgm:pt>
    <dgm:pt modelId="{BDC49242-DD3A-494A-A4AF-E750AD6D3DAB}" type="sibTrans" cxnId="{F291143C-5080-4FD6-BEEA-B126FBAFEC70}">
      <dgm:prSet/>
      <dgm:spPr/>
      <dgm:t>
        <a:bodyPr/>
        <a:lstStyle/>
        <a:p>
          <a:endParaRPr lang="en-US"/>
        </a:p>
      </dgm:t>
    </dgm:pt>
    <dgm:pt modelId="{C100D182-5FC6-4E48-96A3-F70FD266075C}">
      <dgm:prSet/>
      <dgm:spPr/>
      <dgm:t>
        <a:bodyPr/>
        <a:lstStyle/>
        <a:p>
          <a:r>
            <a:rPr lang="en-US" b="1" dirty="0">
              <a:effectLst/>
              <a:latin typeface="Calibri" panose="020F0502020204030204" pitchFamily="34" charset="0"/>
              <a:cs typeface="Arial" panose="020B0604020202020204" pitchFamily="34" charset="0"/>
            </a:rPr>
            <a:t>Evaluation of outcome</a:t>
          </a:r>
          <a:endParaRPr lang="en-US" b="1" dirty="0">
            <a:latin typeface="+mj-lt"/>
            <a:ea typeface="Calibri" charset="0"/>
            <a:cs typeface="Calibri" charset="0"/>
          </a:endParaRPr>
        </a:p>
      </dgm:t>
    </dgm:pt>
    <dgm:pt modelId="{C052C45F-3844-4FB3-9218-E43D0B77444C}" type="parTrans" cxnId="{D2200C56-B9CA-44BD-9DF3-25B6DA0C5956}">
      <dgm:prSet/>
      <dgm:spPr/>
      <dgm:t>
        <a:bodyPr/>
        <a:lstStyle/>
        <a:p>
          <a:endParaRPr lang="en-US"/>
        </a:p>
      </dgm:t>
    </dgm:pt>
    <dgm:pt modelId="{2AB0333D-0FF9-4608-B143-32E037027B64}" type="sibTrans" cxnId="{D2200C56-B9CA-44BD-9DF3-25B6DA0C5956}">
      <dgm:prSet/>
      <dgm:spPr/>
      <dgm:t>
        <a:bodyPr/>
        <a:lstStyle/>
        <a:p>
          <a:endParaRPr lang="en-US"/>
        </a:p>
      </dgm:t>
    </dgm:pt>
    <dgm:pt modelId="{7B9F709A-3946-4610-A2B0-3CEA1BA014CB}" type="pres">
      <dgm:prSet presAssocID="{0DD8915E-DC14-41D6-9BB5-F49E1C265163}" presName="Name0" presStyleCnt="0">
        <dgm:presLayoutVars>
          <dgm:dir/>
          <dgm:resizeHandles val="exact"/>
        </dgm:presLayoutVars>
      </dgm:prSet>
      <dgm:spPr/>
    </dgm:pt>
    <dgm:pt modelId="{D5998997-45A2-4781-973A-755D9D538C00}" type="pres">
      <dgm:prSet presAssocID="{CEA68BC1-0214-475A-AAEB-F2C106BEDF3D}" presName="node" presStyleLbl="node1" presStyleIdx="0" presStyleCnt="9">
        <dgm:presLayoutVars>
          <dgm:bulletEnabled val="1"/>
        </dgm:presLayoutVars>
      </dgm:prSet>
      <dgm:spPr/>
    </dgm:pt>
    <dgm:pt modelId="{172EEAC1-9A33-40E8-AFC6-B03B4575D5F9}" type="pres">
      <dgm:prSet presAssocID="{D52D63DB-7300-43C9-9B4D-DCAB119753ED}" presName="sibTransSpacerBeforeConnector" presStyleCnt="0"/>
      <dgm:spPr/>
    </dgm:pt>
    <dgm:pt modelId="{F2D0A52D-9408-4679-B9FD-ABE78E8CDCB9}" type="pres">
      <dgm:prSet presAssocID="{D52D63DB-7300-43C9-9B4D-DCAB119753ED}" presName="sibTrans" presStyleLbl="node1" presStyleIdx="1" presStyleCnt="9"/>
      <dgm:spPr/>
    </dgm:pt>
    <dgm:pt modelId="{090A7CAB-00F3-4561-B4A0-DB6F51A6FAD0}" type="pres">
      <dgm:prSet presAssocID="{D52D63DB-7300-43C9-9B4D-DCAB119753ED}" presName="sibTransSpacerAfterConnector" presStyleCnt="0"/>
      <dgm:spPr/>
    </dgm:pt>
    <dgm:pt modelId="{AAA80784-0B1C-454D-8592-FC7E063ED2CA}" type="pres">
      <dgm:prSet presAssocID="{57B30C7E-2C98-474C-972A-4A9F013596F6}" presName="node" presStyleLbl="node1" presStyleIdx="2" presStyleCnt="9">
        <dgm:presLayoutVars>
          <dgm:bulletEnabled val="1"/>
        </dgm:presLayoutVars>
      </dgm:prSet>
      <dgm:spPr/>
    </dgm:pt>
    <dgm:pt modelId="{61627AA2-E8FB-4AC9-A10F-6A36854989C7}" type="pres">
      <dgm:prSet presAssocID="{7F14057D-1A20-4F64-A110-C77AC5F00602}" presName="sibTransSpacerBeforeConnector" presStyleCnt="0"/>
      <dgm:spPr/>
    </dgm:pt>
    <dgm:pt modelId="{03493BDC-F68B-4E1F-A648-FD5F73528664}" type="pres">
      <dgm:prSet presAssocID="{7F14057D-1A20-4F64-A110-C77AC5F00602}" presName="sibTrans" presStyleLbl="node1" presStyleIdx="3" presStyleCnt="9"/>
      <dgm:spPr/>
    </dgm:pt>
    <dgm:pt modelId="{059B989E-7BB1-4348-BEAF-6E1665F71E77}" type="pres">
      <dgm:prSet presAssocID="{7F14057D-1A20-4F64-A110-C77AC5F00602}" presName="sibTransSpacerAfterConnector" presStyleCnt="0"/>
      <dgm:spPr/>
    </dgm:pt>
    <dgm:pt modelId="{38AA49DF-5D0D-45C1-B812-839E2B7747BF}" type="pres">
      <dgm:prSet presAssocID="{0A954AA6-C6B0-4271-8792-CCCE30CE7D69}" presName="node" presStyleLbl="node1" presStyleIdx="4" presStyleCnt="9">
        <dgm:presLayoutVars>
          <dgm:bulletEnabled val="1"/>
        </dgm:presLayoutVars>
      </dgm:prSet>
      <dgm:spPr/>
    </dgm:pt>
    <dgm:pt modelId="{BBDA7EE0-5224-4770-8438-6D9F09A450A5}" type="pres">
      <dgm:prSet presAssocID="{7635DF39-FFCE-4F67-A43A-C3F7B847830D}" presName="sibTransSpacerBeforeConnector" presStyleCnt="0"/>
      <dgm:spPr/>
    </dgm:pt>
    <dgm:pt modelId="{E5ABF245-7B12-4F5C-9254-473AD36C0281}" type="pres">
      <dgm:prSet presAssocID="{7635DF39-FFCE-4F67-A43A-C3F7B847830D}" presName="sibTrans" presStyleLbl="node1" presStyleIdx="5" presStyleCnt="9"/>
      <dgm:spPr/>
    </dgm:pt>
    <dgm:pt modelId="{9BA74620-660C-4787-9D0C-A97AC4D0F513}" type="pres">
      <dgm:prSet presAssocID="{7635DF39-FFCE-4F67-A43A-C3F7B847830D}" presName="sibTransSpacerAfterConnector" presStyleCnt="0"/>
      <dgm:spPr/>
    </dgm:pt>
    <dgm:pt modelId="{2662F88D-7259-444E-9320-9B8DC123EF11}" type="pres">
      <dgm:prSet presAssocID="{1E1BD5C7-7E98-4E9C-980A-6231C710F86D}" presName="node" presStyleLbl="node1" presStyleIdx="6" presStyleCnt="9">
        <dgm:presLayoutVars>
          <dgm:bulletEnabled val="1"/>
        </dgm:presLayoutVars>
      </dgm:prSet>
      <dgm:spPr/>
    </dgm:pt>
    <dgm:pt modelId="{097B0778-71D6-40B8-91A9-5E3D82B04B0E}" type="pres">
      <dgm:prSet presAssocID="{BDC49242-DD3A-494A-A4AF-E750AD6D3DAB}" presName="sibTransSpacerBeforeConnector" presStyleCnt="0"/>
      <dgm:spPr/>
    </dgm:pt>
    <dgm:pt modelId="{EB853ED1-51D0-47AA-B3BA-EC31115D0698}" type="pres">
      <dgm:prSet presAssocID="{BDC49242-DD3A-494A-A4AF-E750AD6D3DAB}" presName="sibTrans" presStyleLbl="node1" presStyleIdx="7" presStyleCnt="9"/>
      <dgm:spPr/>
    </dgm:pt>
    <dgm:pt modelId="{CE5F0D3D-6EAE-42D1-845A-6E6E180BDF59}" type="pres">
      <dgm:prSet presAssocID="{BDC49242-DD3A-494A-A4AF-E750AD6D3DAB}" presName="sibTransSpacerAfterConnector" presStyleCnt="0"/>
      <dgm:spPr/>
    </dgm:pt>
    <dgm:pt modelId="{DCB6F695-FEEF-4DBB-B743-D945213A1A11}" type="pres">
      <dgm:prSet presAssocID="{C100D182-5FC6-4E48-96A3-F70FD266075C}" presName="node" presStyleLbl="node1" presStyleIdx="8" presStyleCnt="9">
        <dgm:presLayoutVars>
          <dgm:bulletEnabled val="1"/>
        </dgm:presLayoutVars>
      </dgm:prSet>
      <dgm:spPr/>
    </dgm:pt>
  </dgm:ptLst>
  <dgm:cxnLst>
    <dgm:cxn modelId="{F8C05909-6FBA-46C1-974A-CDBE92801BE4}" type="presOf" srcId="{D52D63DB-7300-43C9-9B4D-DCAB119753ED}" destId="{F2D0A52D-9408-4679-B9FD-ABE78E8CDCB9}" srcOrd="0" destOrd="0" presId="urn:microsoft.com/office/officeart/2016/7/layout/BasicProcessNew"/>
    <dgm:cxn modelId="{4A7F6715-186E-49A7-B901-131CC9610C6D}" srcId="{0DD8915E-DC14-41D6-9BB5-F49E1C265163}" destId="{CEA68BC1-0214-475A-AAEB-F2C106BEDF3D}" srcOrd="0" destOrd="0" parTransId="{D39F5498-D166-4D4F-959E-220D13F281F2}" sibTransId="{D52D63DB-7300-43C9-9B4D-DCAB119753ED}"/>
    <dgm:cxn modelId="{06505F28-01FD-462E-AA2B-B05424087678}" type="presOf" srcId="{7635DF39-FFCE-4F67-A43A-C3F7B847830D}" destId="{E5ABF245-7B12-4F5C-9254-473AD36C0281}" srcOrd="0" destOrd="0" presId="urn:microsoft.com/office/officeart/2016/7/layout/BasicProcessNew"/>
    <dgm:cxn modelId="{13126A2F-129D-4762-93CF-9798949EB589}" srcId="{0DD8915E-DC14-41D6-9BB5-F49E1C265163}" destId="{57B30C7E-2C98-474C-972A-4A9F013596F6}" srcOrd="1" destOrd="0" parTransId="{3C56CB1B-7905-41E8-90E6-A55A14BA7821}" sibTransId="{7F14057D-1A20-4F64-A110-C77AC5F00602}"/>
    <dgm:cxn modelId="{0476E030-DFB5-4917-A7E6-761344B4E7BF}" type="presOf" srcId="{BDC49242-DD3A-494A-A4AF-E750AD6D3DAB}" destId="{EB853ED1-51D0-47AA-B3BA-EC31115D0698}" srcOrd="0" destOrd="0" presId="urn:microsoft.com/office/officeart/2016/7/layout/BasicProcessNew"/>
    <dgm:cxn modelId="{61DE8435-87FC-4ED8-A1D9-A0E36224C192}" srcId="{0DD8915E-DC14-41D6-9BB5-F49E1C265163}" destId="{0A954AA6-C6B0-4271-8792-CCCE30CE7D69}" srcOrd="2" destOrd="0" parTransId="{81CA91A9-12C9-4000-A833-6528B617CCA1}" sibTransId="{7635DF39-FFCE-4F67-A43A-C3F7B847830D}"/>
    <dgm:cxn modelId="{F291143C-5080-4FD6-BEEA-B126FBAFEC70}" srcId="{0DD8915E-DC14-41D6-9BB5-F49E1C265163}" destId="{1E1BD5C7-7E98-4E9C-980A-6231C710F86D}" srcOrd="3" destOrd="0" parTransId="{63D0BD99-D324-4743-A063-0F16264E6A03}" sibTransId="{BDC49242-DD3A-494A-A4AF-E750AD6D3DAB}"/>
    <dgm:cxn modelId="{1AAA333C-D8CC-41DB-9FB5-D1FBDDFA18B0}" type="presOf" srcId="{7F14057D-1A20-4F64-A110-C77AC5F00602}" destId="{03493BDC-F68B-4E1F-A648-FD5F73528664}" srcOrd="0" destOrd="0" presId="urn:microsoft.com/office/officeart/2016/7/layout/BasicProcessNew"/>
    <dgm:cxn modelId="{5A6E4451-9834-472C-B619-C82B4C7F7C35}" type="presOf" srcId="{CEA68BC1-0214-475A-AAEB-F2C106BEDF3D}" destId="{D5998997-45A2-4781-973A-755D9D538C00}" srcOrd="0" destOrd="0" presId="urn:microsoft.com/office/officeart/2016/7/layout/BasicProcessNew"/>
    <dgm:cxn modelId="{D2200C56-B9CA-44BD-9DF3-25B6DA0C5956}" srcId="{0DD8915E-DC14-41D6-9BB5-F49E1C265163}" destId="{C100D182-5FC6-4E48-96A3-F70FD266075C}" srcOrd="4" destOrd="0" parTransId="{C052C45F-3844-4FB3-9218-E43D0B77444C}" sibTransId="{2AB0333D-0FF9-4608-B143-32E037027B64}"/>
    <dgm:cxn modelId="{EEDEB97A-42DD-4B9D-BB47-EC486B310199}" type="presOf" srcId="{C100D182-5FC6-4E48-96A3-F70FD266075C}" destId="{DCB6F695-FEEF-4DBB-B743-D945213A1A11}" srcOrd="0" destOrd="0" presId="urn:microsoft.com/office/officeart/2016/7/layout/BasicProcessNew"/>
    <dgm:cxn modelId="{070F4A91-B9AF-4743-8D69-F4226858AB95}" type="presOf" srcId="{1E1BD5C7-7E98-4E9C-980A-6231C710F86D}" destId="{2662F88D-7259-444E-9320-9B8DC123EF11}" srcOrd="0" destOrd="0" presId="urn:microsoft.com/office/officeart/2016/7/layout/BasicProcessNew"/>
    <dgm:cxn modelId="{EC3DF4BB-CF11-4319-9FA6-D1AB8C364D8B}" type="presOf" srcId="{57B30C7E-2C98-474C-972A-4A9F013596F6}" destId="{AAA80784-0B1C-454D-8592-FC7E063ED2CA}" srcOrd="0" destOrd="0" presId="urn:microsoft.com/office/officeart/2016/7/layout/BasicProcessNew"/>
    <dgm:cxn modelId="{AA69AAC8-0BB2-49EB-B15F-A511676E2B0F}" type="presOf" srcId="{0DD8915E-DC14-41D6-9BB5-F49E1C265163}" destId="{7B9F709A-3946-4610-A2B0-3CEA1BA014CB}" srcOrd="0" destOrd="0" presId="urn:microsoft.com/office/officeart/2016/7/layout/BasicProcessNew"/>
    <dgm:cxn modelId="{F8032BD2-5D0E-4FC2-98B1-229A7DF08EDC}" type="presOf" srcId="{0A954AA6-C6B0-4271-8792-CCCE30CE7D69}" destId="{38AA49DF-5D0D-45C1-B812-839E2B7747BF}" srcOrd="0" destOrd="0" presId="urn:microsoft.com/office/officeart/2016/7/layout/BasicProcessNew"/>
    <dgm:cxn modelId="{0953BAD1-E6EC-4FD4-84F1-EED4389F38EC}" type="presParOf" srcId="{7B9F709A-3946-4610-A2B0-3CEA1BA014CB}" destId="{D5998997-45A2-4781-973A-755D9D538C00}" srcOrd="0" destOrd="0" presId="urn:microsoft.com/office/officeart/2016/7/layout/BasicProcessNew"/>
    <dgm:cxn modelId="{57638B12-CA77-4DE6-AA6F-4C97AD2554C1}" type="presParOf" srcId="{7B9F709A-3946-4610-A2B0-3CEA1BA014CB}" destId="{172EEAC1-9A33-40E8-AFC6-B03B4575D5F9}" srcOrd="1" destOrd="0" presId="urn:microsoft.com/office/officeart/2016/7/layout/BasicProcessNew"/>
    <dgm:cxn modelId="{656D5284-9789-48C2-8DCF-0E43CF1A0466}" type="presParOf" srcId="{7B9F709A-3946-4610-A2B0-3CEA1BA014CB}" destId="{F2D0A52D-9408-4679-B9FD-ABE78E8CDCB9}" srcOrd="2" destOrd="0" presId="urn:microsoft.com/office/officeart/2016/7/layout/BasicProcessNew"/>
    <dgm:cxn modelId="{08C50489-2E4E-4F48-957A-9B005DAD8E89}" type="presParOf" srcId="{7B9F709A-3946-4610-A2B0-3CEA1BA014CB}" destId="{090A7CAB-00F3-4561-B4A0-DB6F51A6FAD0}" srcOrd="3" destOrd="0" presId="urn:microsoft.com/office/officeart/2016/7/layout/BasicProcessNew"/>
    <dgm:cxn modelId="{8F085EFB-DD76-4558-B4D6-9A745CDE0EE0}" type="presParOf" srcId="{7B9F709A-3946-4610-A2B0-3CEA1BA014CB}" destId="{AAA80784-0B1C-454D-8592-FC7E063ED2CA}" srcOrd="4" destOrd="0" presId="urn:microsoft.com/office/officeart/2016/7/layout/BasicProcessNew"/>
    <dgm:cxn modelId="{E4017463-AB56-49BC-8D24-59CEFEC6F526}" type="presParOf" srcId="{7B9F709A-3946-4610-A2B0-3CEA1BA014CB}" destId="{61627AA2-E8FB-4AC9-A10F-6A36854989C7}" srcOrd="5" destOrd="0" presId="urn:microsoft.com/office/officeart/2016/7/layout/BasicProcessNew"/>
    <dgm:cxn modelId="{3D8622B6-069E-4E7A-A927-B345738D94DF}" type="presParOf" srcId="{7B9F709A-3946-4610-A2B0-3CEA1BA014CB}" destId="{03493BDC-F68B-4E1F-A648-FD5F73528664}" srcOrd="6" destOrd="0" presId="urn:microsoft.com/office/officeart/2016/7/layout/BasicProcessNew"/>
    <dgm:cxn modelId="{18C5AE1C-6607-4123-A147-7259C0265588}" type="presParOf" srcId="{7B9F709A-3946-4610-A2B0-3CEA1BA014CB}" destId="{059B989E-7BB1-4348-BEAF-6E1665F71E77}" srcOrd="7" destOrd="0" presId="urn:microsoft.com/office/officeart/2016/7/layout/BasicProcessNew"/>
    <dgm:cxn modelId="{F5509312-DEE1-4637-8339-CF472EB59766}" type="presParOf" srcId="{7B9F709A-3946-4610-A2B0-3CEA1BA014CB}" destId="{38AA49DF-5D0D-45C1-B812-839E2B7747BF}" srcOrd="8" destOrd="0" presId="urn:microsoft.com/office/officeart/2016/7/layout/BasicProcessNew"/>
    <dgm:cxn modelId="{8CDB45DB-CF38-43B9-BC5E-1AC36B56987B}" type="presParOf" srcId="{7B9F709A-3946-4610-A2B0-3CEA1BA014CB}" destId="{BBDA7EE0-5224-4770-8438-6D9F09A450A5}" srcOrd="9" destOrd="0" presId="urn:microsoft.com/office/officeart/2016/7/layout/BasicProcessNew"/>
    <dgm:cxn modelId="{C65A4B7F-A2C9-4D8E-BB09-F77193FFE910}" type="presParOf" srcId="{7B9F709A-3946-4610-A2B0-3CEA1BA014CB}" destId="{E5ABF245-7B12-4F5C-9254-473AD36C0281}" srcOrd="10" destOrd="0" presId="urn:microsoft.com/office/officeart/2016/7/layout/BasicProcessNew"/>
    <dgm:cxn modelId="{ED85AC31-47F7-4213-9570-1EB5B216F4DF}" type="presParOf" srcId="{7B9F709A-3946-4610-A2B0-3CEA1BA014CB}" destId="{9BA74620-660C-4787-9D0C-A97AC4D0F513}" srcOrd="11" destOrd="0" presId="urn:microsoft.com/office/officeart/2016/7/layout/BasicProcessNew"/>
    <dgm:cxn modelId="{47062E6E-0E6A-4725-B45A-C5B4296733F1}" type="presParOf" srcId="{7B9F709A-3946-4610-A2B0-3CEA1BA014CB}" destId="{2662F88D-7259-444E-9320-9B8DC123EF11}" srcOrd="12" destOrd="0" presId="urn:microsoft.com/office/officeart/2016/7/layout/BasicProcessNew"/>
    <dgm:cxn modelId="{61D88397-A5A0-491E-924A-AB142BD5E9B0}" type="presParOf" srcId="{7B9F709A-3946-4610-A2B0-3CEA1BA014CB}" destId="{097B0778-71D6-40B8-91A9-5E3D82B04B0E}" srcOrd="13" destOrd="0" presId="urn:microsoft.com/office/officeart/2016/7/layout/BasicProcessNew"/>
    <dgm:cxn modelId="{C276CBB6-9DD5-4563-ADBF-0D988FC66826}" type="presParOf" srcId="{7B9F709A-3946-4610-A2B0-3CEA1BA014CB}" destId="{EB853ED1-51D0-47AA-B3BA-EC31115D0698}" srcOrd="14" destOrd="0" presId="urn:microsoft.com/office/officeart/2016/7/layout/BasicProcessNew"/>
    <dgm:cxn modelId="{46839AAD-C98E-4CB9-8786-41762013CC75}" type="presParOf" srcId="{7B9F709A-3946-4610-A2B0-3CEA1BA014CB}" destId="{CE5F0D3D-6EAE-42D1-845A-6E6E180BDF59}" srcOrd="15" destOrd="0" presId="urn:microsoft.com/office/officeart/2016/7/layout/BasicProcessNew"/>
    <dgm:cxn modelId="{033B290E-56EF-41FE-8FD4-212EF0D2CBF7}" type="presParOf" srcId="{7B9F709A-3946-4610-A2B0-3CEA1BA014CB}" destId="{DCB6F695-FEEF-4DBB-B743-D945213A1A11}" srcOrd="16"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F5230-EFF0-43FF-B69C-DB3668B39237}">
      <dsp:nvSpPr>
        <dsp:cNvPr id="0" name=""/>
        <dsp:cNvSpPr/>
      </dsp:nvSpPr>
      <dsp:spPr>
        <a:xfrm>
          <a:off x="0" y="2724"/>
          <a:ext cx="7145020" cy="12356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7E12A3-2B49-4B69-8B63-7147319E1F04}">
      <dsp:nvSpPr>
        <dsp:cNvPr id="0" name=""/>
        <dsp:cNvSpPr/>
      </dsp:nvSpPr>
      <dsp:spPr>
        <a:xfrm>
          <a:off x="373771" y="280736"/>
          <a:ext cx="680249" cy="6795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36DC0B-8C62-4AF6-BA64-299088934E7A}">
      <dsp:nvSpPr>
        <dsp:cNvPr id="0" name=""/>
        <dsp:cNvSpPr/>
      </dsp:nvSpPr>
      <dsp:spPr>
        <a:xfrm>
          <a:off x="1427793" y="2724"/>
          <a:ext cx="5695238" cy="1274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855" tIns="134855" rIns="134855" bIns="134855" numCol="1" spcCol="1270" anchor="ctr" anchorCtr="0">
          <a:noAutofit/>
        </a:bodyPr>
        <a:lstStyle/>
        <a:p>
          <a:pPr marL="0" lvl="0" indent="0" algn="l" defTabSz="977900">
            <a:lnSpc>
              <a:spcPct val="100000"/>
            </a:lnSpc>
            <a:spcBef>
              <a:spcPct val="0"/>
            </a:spcBef>
            <a:spcAft>
              <a:spcPct val="35000"/>
            </a:spcAft>
            <a:buNone/>
          </a:pPr>
          <a:r>
            <a:rPr lang="en-US" sz="2200" b="1" kern="1200" baseline="0" dirty="0"/>
            <a:t>Encoding</a:t>
          </a:r>
          <a:r>
            <a:rPr lang="en-US" sz="2200" kern="1200" baseline="0" dirty="0"/>
            <a:t> is the first step, where sensory information is transformed so the brain can understand and process it</a:t>
          </a:r>
          <a:r>
            <a:rPr lang="en-US" sz="2000" kern="1200" baseline="0" dirty="0"/>
            <a:t>.</a:t>
          </a:r>
          <a:endParaRPr lang="en-US" sz="2000" kern="1200" dirty="0"/>
        </a:p>
      </dsp:txBody>
      <dsp:txXfrm>
        <a:off x="1427793" y="2724"/>
        <a:ext cx="5695238" cy="1274222"/>
      </dsp:txXfrm>
    </dsp:sp>
    <dsp:sp modelId="{40899C20-B49C-4054-97CD-7E33094637B9}">
      <dsp:nvSpPr>
        <dsp:cNvPr id="0" name=""/>
        <dsp:cNvSpPr/>
      </dsp:nvSpPr>
      <dsp:spPr>
        <a:xfrm>
          <a:off x="0" y="1595502"/>
          <a:ext cx="7145020" cy="12356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09B00A-5A7D-4B7F-A066-C47665074369}">
      <dsp:nvSpPr>
        <dsp:cNvPr id="0" name=""/>
        <dsp:cNvSpPr/>
      </dsp:nvSpPr>
      <dsp:spPr>
        <a:xfrm>
          <a:off x="373771" y="1873514"/>
          <a:ext cx="680249" cy="67958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22F6FF-EFA2-4067-9B47-9A3E6DD0A65F}">
      <dsp:nvSpPr>
        <dsp:cNvPr id="0" name=""/>
        <dsp:cNvSpPr/>
      </dsp:nvSpPr>
      <dsp:spPr>
        <a:xfrm>
          <a:off x="1427793" y="1595502"/>
          <a:ext cx="5695238" cy="1274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855" tIns="134855" rIns="134855" bIns="134855" numCol="1" spcCol="1270" anchor="ctr" anchorCtr="0">
          <a:noAutofit/>
        </a:bodyPr>
        <a:lstStyle/>
        <a:p>
          <a:pPr marL="0" lvl="0" indent="0" algn="l" defTabSz="977900">
            <a:lnSpc>
              <a:spcPct val="100000"/>
            </a:lnSpc>
            <a:spcBef>
              <a:spcPct val="0"/>
            </a:spcBef>
            <a:spcAft>
              <a:spcPct val="35000"/>
            </a:spcAft>
            <a:buNone/>
          </a:pPr>
          <a:r>
            <a:rPr lang="en-US" sz="2200" b="1" kern="1200" baseline="0" dirty="0"/>
            <a:t>Storage</a:t>
          </a:r>
          <a:r>
            <a:rPr lang="en-US" sz="2200" kern="1200" baseline="0" dirty="0"/>
            <a:t> is where information is held for later use, either short-term or long-term.</a:t>
          </a:r>
          <a:endParaRPr lang="en-US" sz="2200" kern="1200" dirty="0"/>
        </a:p>
      </dsp:txBody>
      <dsp:txXfrm>
        <a:off x="1427793" y="1595502"/>
        <a:ext cx="5695238" cy="1274222"/>
      </dsp:txXfrm>
    </dsp:sp>
    <dsp:sp modelId="{0E9A772E-E5D7-47CE-B213-6087CC0BC5DF}">
      <dsp:nvSpPr>
        <dsp:cNvPr id="0" name=""/>
        <dsp:cNvSpPr/>
      </dsp:nvSpPr>
      <dsp:spPr>
        <a:xfrm>
          <a:off x="0" y="3188280"/>
          <a:ext cx="7145020" cy="12356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08ADCC-9009-4FAD-906C-D5CA30132B27}">
      <dsp:nvSpPr>
        <dsp:cNvPr id="0" name=""/>
        <dsp:cNvSpPr/>
      </dsp:nvSpPr>
      <dsp:spPr>
        <a:xfrm>
          <a:off x="373771" y="3466292"/>
          <a:ext cx="680249" cy="67958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96B9D5-21A6-4B78-8280-9F99FC604528}">
      <dsp:nvSpPr>
        <dsp:cNvPr id="0" name=""/>
        <dsp:cNvSpPr/>
      </dsp:nvSpPr>
      <dsp:spPr>
        <a:xfrm>
          <a:off x="1427793" y="3188280"/>
          <a:ext cx="5695238" cy="1274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855" tIns="134855" rIns="134855" bIns="134855" numCol="1" spcCol="1270" anchor="ctr" anchorCtr="0">
          <a:noAutofit/>
        </a:bodyPr>
        <a:lstStyle/>
        <a:p>
          <a:pPr marL="0" lvl="0" indent="0" algn="l" defTabSz="977900">
            <a:lnSpc>
              <a:spcPct val="100000"/>
            </a:lnSpc>
            <a:spcBef>
              <a:spcPct val="0"/>
            </a:spcBef>
            <a:spcAft>
              <a:spcPct val="35000"/>
            </a:spcAft>
            <a:buNone/>
          </a:pPr>
          <a:r>
            <a:rPr lang="en-US" sz="2200" b="1" kern="1200" baseline="0" dirty="0"/>
            <a:t>Retrieval</a:t>
          </a:r>
          <a:r>
            <a:rPr lang="en-US" sz="2200" kern="1200" baseline="0" dirty="0"/>
            <a:t> is the process of accessing stored information when it’s needed. </a:t>
          </a:r>
          <a:endParaRPr lang="en-US" sz="2200" kern="1200" dirty="0"/>
        </a:p>
      </dsp:txBody>
      <dsp:txXfrm>
        <a:off x="1427793" y="3188280"/>
        <a:ext cx="5695238" cy="12742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98997-45A2-4781-973A-755D9D538C00}">
      <dsp:nvSpPr>
        <dsp:cNvPr id="0" name=""/>
        <dsp:cNvSpPr/>
      </dsp:nvSpPr>
      <dsp:spPr>
        <a:xfrm>
          <a:off x="1419" y="1069665"/>
          <a:ext cx="2038323" cy="12229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latin typeface="Calibri" panose="020F0502020204030204" pitchFamily="34" charset="0"/>
              <a:ea typeface="Calibri" panose="020F0502020204030204" pitchFamily="34" charset="0"/>
              <a:cs typeface="Arial" panose="020B0604020202020204" pitchFamily="34" charset="0"/>
            </a:rPr>
            <a:t>Encoding</a:t>
          </a:r>
          <a:endParaRPr lang="en-US" sz="2800" b="1" kern="1200" dirty="0">
            <a:latin typeface="+mj-lt"/>
          </a:endParaRPr>
        </a:p>
      </dsp:txBody>
      <dsp:txXfrm>
        <a:off x="1419" y="1069665"/>
        <a:ext cx="2038323" cy="1222994"/>
      </dsp:txXfrm>
    </dsp:sp>
    <dsp:sp modelId="{F2D0A52D-9408-4679-B9FD-ABE78E8CDCB9}">
      <dsp:nvSpPr>
        <dsp:cNvPr id="0" name=""/>
        <dsp:cNvSpPr/>
      </dsp:nvSpPr>
      <dsp:spPr>
        <a:xfrm>
          <a:off x="2068100" y="1559662"/>
          <a:ext cx="305748" cy="243000"/>
        </a:xfrm>
        <a:prstGeom prst="rightArrow">
          <a:avLst>
            <a:gd name="adj1" fmla="val 50000"/>
            <a:gd name="adj2" fmla="val 50000"/>
          </a:avLst>
        </a:prstGeom>
        <a:solidFill>
          <a:schemeClr val="accent2">
            <a:hueOff val="610868"/>
            <a:satOff val="-4959"/>
            <a:lumOff val="5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A80784-0B1C-454D-8592-FC7E063ED2CA}">
      <dsp:nvSpPr>
        <dsp:cNvPr id="0" name=""/>
        <dsp:cNvSpPr/>
      </dsp:nvSpPr>
      <dsp:spPr>
        <a:xfrm>
          <a:off x="2402207" y="1069665"/>
          <a:ext cx="2038323" cy="1222994"/>
        </a:xfrm>
        <a:prstGeom prst="rect">
          <a:avLst/>
        </a:prstGeom>
        <a:solidFill>
          <a:schemeClr val="accent2">
            <a:hueOff val="1221736"/>
            <a:satOff val="-9919"/>
            <a:lumOff val="11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US" sz="2800" b="1" kern="1200" dirty="0">
              <a:effectLst/>
              <a:latin typeface="Calibri" panose="020F0502020204030204" pitchFamily="34" charset="0"/>
              <a:ea typeface="Calibri" panose="020F0502020204030204" pitchFamily="34" charset="0"/>
              <a:cs typeface="Arial" panose="020B0604020202020204" pitchFamily="34" charset="0"/>
            </a:rPr>
            <a:t>Retention</a:t>
          </a:r>
        </a:p>
      </dsp:txBody>
      <dsp:txXfrm>
        <a:off x="2402207" y="1069665"/>
        <a:ext cx="2038323" cy="1222994"/>
      </dsp:txXfrm>
    </dsp:sp>
    <dsp:sp modelId="{03493BDC-F68B-4E1F-A648-FD5F73528664}">
      <dsp:nvSpPr>
        <dsp:cNvPr id="0" name=""/>
        <dsp:cNvSpPr/>
      </dsp:nvSpPr>
      <dsp:spPr>
        <a:xfrm>
          <a:off x="4468888" y="1559662"/>
          <a:ext cx="305748" cy="243000"/>
        </a:xfrm>
        <a:prstGeom prst="rightArrow">
          <a:avLst>
            <a:gd name="adj1" fmla="val 50000"/>
            <a:gd name="adj2" fmla="val 50000"/>
          </a:avLst>
        </a:prstGeom>
        <a:solidFill>
          <a:schemeClr val="accent2">
            <a:hueOff val="1832604"/>
            <a:satOff val="-14878"/>
            <a:lumOff val="16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AA49DF-5D0D-45C1-B812-839E2B7747BF}">
      <dsp:nvSpPr>
        <dsp:cNvPr id="0" name=""/>
        <dsp:cNvSpPr/>
      </dsp:nvSpPr>
      <dsp:spPr>
        <a:xfrm>
          <a:off x="4802994" y="1069665"/>
          <a:ext cx="2038323" cy="1222994"/>
        </a:xfrm>
        <a:prstGeom prst="rect">
          <a:avLst/>
        </a:prstGeom>
        <a:solidFill>
          <a:schemeClr val="accent2">
            <a:hueOff val="2443472"/>
            <a:satOff val="-19838"/>
            <a:lumOff val="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latin typeface="Calibri" panose="020F0502020204030204" pitchFamily="34" charset="0"/>
              <a:ea typeface="Calibri" panose="020F0502020204030204" pitchFamily="34" charset="0"/>
              <a:cs typeface="Arial" panose="020B0604020202020204" pitchFamily="34" charset="0"/>
            </a:rPr>
            <a:t>Retrieval</a:t>
          </a:r>
          <a:endParaRPr lang="en-US" sz="2800" b="1" kern="1200" dirty="0">
            <a:latin typeface="+mj-lt"/>
            <a:ea typeface="Calibri" charset="0"/>
            <a:cs typeface="Calibri" charset="0"/>
          </a:endParaRPr>
        </a:p>
      </dsp:txBody>
      <dsp:txXfrm>
        <a:off x="4802994" y="1069665"/>
        <a:ext cx="2038323" cy="1222994"/>
      </dsp:txXfrm>
    </dsp:sp>
    <dsp:sp modelId="{E5ABF245-7B12-4F5C-9254-473AD36C0281}">
      <dsp:nvSpPr>
        <dsp:cNvPr id="0" name=""/>
        <dsp:cNvSpPr/>
      </dsp:nvSpPr>
      <dsp:spPr>
        <a:xfrm>
          <a:off x="6869676" y="1559662"/>
          <a:ext cx="305748" cy="243000"/>
        </a:xfrm>
        <a:prstGeom prst="rightArrow">
          <a:avLst>
            <a:gd name="adj1" fmla="val 50000"/>
            <a:gd name="adj2" fmla="val 50000"/>
          </a:avLst>
        </a:prstGeom>
        <a:solidFill>
          <a:schemeClr val="accent2">
            <a:hueOff val="3054339"/>
            <a:satOff val="-24797"/>
            <a:lumOff val="28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62F88D-7259-444E-9320-9B8DC123EF11}">
      <dsp:nvSpPr>
        <dsp:cNvPr id="0" name=""/>
        <dsp:cNvSpPr/>
      </dsp:nvSpPr>
      <dsp:spPr>
        <a:xfrm>
          <a:off x="7203782" y="1069665"/>
          <a:ext cx="2038323" cy="1222994"/>
        </a:xfrm>
        <a:prstGeom prst="rect">
          <a:avLst/>
        </a:prstGeom>
        <a:solidFill>
          <a:schemeClr val="accent2">
            <a:hueOff val="3665207"/>
            <a:satOff val="-29757"/>
            <a:lumOff val="33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latin typeface="Calibri" panose="020F0502020204030204" pitchFamily="34" charset="0"/>
              <a:ea typeface="Calibri" panose="020F0502020204030204" pitchFamily="34" charset="0"/>
              <a:cs typeface="Arial" panose="020B0604020202020204" pitchFamily="34" charset="0"/>
            </a:rPr>
            <a:t>Intention execution</a:t>
          </a:r>
          <a:endParaRPr lang="en-US" sz="2800" b="1" kern="1200" dirty="0">
            <a:latin typeface="+mj-lt"/>
            <a:ea typeface="Calibri" charset="0"/>
            <a:cs typeface="Calibri" charset="0"/>
          </a:endParaRPr>
        </a:p>
      </dsp:txBody>
      <dsp:txXfrm>
        <a:off x="7203782" y="1069665"/>
        <a:ext cx="2038323" cy="1222994"/>
      </dsp:txXfrm>
    </dsp:sp>
    <dsp:sp modelId="{EB853ED1-51D0-47AA-B3BA-EC31115D0698}">
      <dsp:nvSpPr>
        <dsp:cNvPr id="0" name=""/>
        <dsp:cNvSpPr/>
      </dsp:nvSpPr>
      <dsp:spPr>
        <a:xfrm>
          <a:off x="9270463" y="1559662"/>
          <a:ext cx="305748" cy="243000"/>
        </a:xfrm>
        <a:prstGeom prst="rightArrow">
          <a:avLst>
            <a:gd name="adj1" fmla="val 50000"/>
            <a:gd name="adj2" fmla="val 50000"/>
          </a:avLst>
        </a:prstGeom>
        <a:solidFill>
          <a:schemeClr val="accent2">
            <a:hueOff val="4276075"/>
            <a:satOff val="-34716"/>
            <a:lumOff val="39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B6F695-FEEF-4DBB-B743-D945213A1A11}">
      <dsp:nvSpPr>
        <dsp:cNvPr id="0" name=""/>
        <dsp:cNvSpPr/>
      </dsp:nvSpPr>
      <dsp:spPr>
        <a:xfrm>
          <a:off x="9604570" y="1069665"/>
          <a:ext cx="2038323" cy="1222994"/>
        </a:xfrm>
        <a:prstGeom prst="rect">
          <a:avLst/>
        </a:prstGeom>
        <a:solidFill>
          <a:schemeClr val="accent2">
            <a:hueOff val="4886943"/>
            <a:satOff val="-39676"/>
            <a:lumOff val="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latin typeface="Calibri" panose="020F0502020204030204" pitchFamily="34" charset="0"/>
              <a:cs typeface="Arial" panose="020B0604020202020204" pitchFamily="34" charset="0"/>
            </a:rPr>
            <a:t>Evaluation of outcome</a:t>
          </a:r>
          <a:endParaRPr lang="en-US" sz="2800" b="1" kern="1200" dirty="0">
            <a:latin typeface="+mj-lt"/>
            <a:ea typeface="Calibri" charset="0"/>
            <a:cs typeface="Calibri" charset="0"/>
          </a:endParaRPr>
        </a:p>
      </dsp:txBody>
      <dsp:txXfrm>
        <a:off x="9604570" y="1069665"/>
        <a:ext cx="2038323" cy="12229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98997-45A2-4781-973A-755D9D538C00}">
      <dsp:nvSpPr>
        <dsp:cNvPr id="0" name=""/>
        <dsp:cNvSpPr/>
      </dsp:nvSpPr>
      <dsp:spPr>
        <a:xfrm>
          <a:off x="1419" y="1069665"/>
          <a:ext cx="2038323" cy="12229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latin typeface="Calibri" panose="020F0502020204030204" pitchFamily="34" charset="0"/>
              <a:ea typeface="Calibri" panose="020F0502020204030204" pitchFamily="34" charset="0"/>
              <a:cs typeface="Arial" panose="020B0604020202020204" pitchFamily="34" charset="0"/>
            </a:rPr>
            <a:t>Encoding</a:t>
          </a:r>
          <a:endParaRPr lang="en-US" sz="2800" b="1" kern="1200" dirty="0">
            <a:latin typeface="+mj-lt"/>
          </a:endParaRPr>
        </a:p>
      </dsp:txBody>
      <dsp:txXfrm>
        <a:off x="1419" y="1069665"/>
        <a:ext cx="2038323" cy="1222994"/>
      </dsp:txXfrm>
    </dsp:sp>
    <dsp:sp modelId="{F2D0A52D-9408-4679-B9FD-ABE78E8CDCB9}">
      <dsp:nvSpPr>
        <dsp:cNvPr id="0" name=""/>
        <dsp:cNvSpPr/>
      </dsp:nvSpPr>
      <dsp:spPr>
        <a:xfrm>
          <a:off x="2068100" y="1559662"/>
          <a:ext cx="305748" cy="243000"/>
        </a:xfrm>
        <a:prstGeom prst="rightArrow">
          <a:avLst>
            <a:gd name="adj1" fmla="val 50000"/>
            <a:gd name="adj2" fmla="val 50000"/>
          </a:avLst>
        </a:prstGeom>
        <a:solidFill>
          <a:schemeClr val="accent2">
            <a:hueOff val="610868"/>
            <a:satOff val="-4959"/>
            <a:lumOff val="5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A80784-0B1C-454D-8592-FC7E063ED2CA}">
      <dsp:nvSpPr>
        <dsp:cNvPr id="0" name=""/>
        <dsp:cNvSpPr/>
      </dsp:nvSpPr>
      <dsp:spPr>
        <a:xfrm>
          <a:off x="2402207" y="1069665"/>
          <a:ext cx="2038323" cy="1222994"/>
        </a:xfrm>
        <a:prstGeom prst="rect">
          <a:avLst/>
        </a:prstGeom>
        <a:solidFill>
          <a:schemeClr val="accent2">
            <a:hueOff val="1221736"/>
            <a:satOff val="-9919"/>
            <a:lumOff val="11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US" sz="2800" b="1" kern="1200" dirty="0">
              <a:effectLst/>
              <a:latin typeface="Calibri" panose="020F0502020204030204" pitchFamily="34" charset="0"/>
              <a:ea typeface="Calibri" panose="020F0502020204030204" pitchFamily="34" charset="0"/>
              <a:cs typeface="Arial" panose="020B0604020202020204" pitchFamily="34" charset="0"/>
            </a:rPr>
            <a:t>Retention</a:t>
          </a:r>
        </a:p>
      </dsp:txBody>
      <dsp:txXfrm>
        <a:off x="2402207" y="1069665"/>
        <a:ext cx="2038323" cy="1222994"/>
      </dsp:txXfrm>
    </dsp:sp>
    <dsp:sp modelId="{03493BDC-F68B-4E1F-A648-FD5F73528664}">
      <dsp:nvSpPr>
        <dsp:cNvPr id="0" name=""/>
        <dsp:cNvSpPr/>
      </dsp:nvSpPr>
      <dsp:spPr>
        <a:xfrm>
          <a:off x="4468888" y="1559662"/>
          <a:ext cx="305748" cy="243000"/>
        </a:xfrm>
        <a:prstGeom prst="rightArrow">
          <a:avLst>
            <a:gd name="adj1" fmla="val 50000"/>
            <a:gd name="adj2" fmla="val 50000"/>
          </a:avLst>
        </a:prstGeom>
        <a:solidFill>
          <a:schemeClr val="accent2">
            <a:hueOff val="1832604"/>
            <a:satOff val="-14878"/>
            <a:lumOff val="16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AA49DF-5D0D-45C1-B812-839E2B7747BF}">
      <dsp:nvSpPr>
        <dsp:cNvPr id="0" name=""/>
        <dsp:cNvSpPr/>
      </dsp:nvSpPr>
      <dsp:spPr>
        <a:xfrm>
          <a:off x="4802994" y="1069665"/>
          <a:ext cx="2038323" cy="1222994"/>
        </a:xfrm>
        <a:prstGeom prst="rect">
          <a:avLst/>
        </a:prstGeom>
        <a:solidFill>
          <a:schemeClr val="accent2">
            <a:hueOff val="2443472"/>
            <a:satOff val="-19838"/>
            <a:lumOff val="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latin typeface="Calibri" panose="020F0502020204030204" pitchFamily="34" charset="0"/>
              <a:ea typeface="Calibri" panose="020F0502020204030204" pitchFamily="34" charset="0"/>
              <a:cs typeface="Arial" panose="020B0604020202020204" pitchFamily="34" charset="0"/>
            </a:rPr>
            <a:t>Retrieval</a:t>
          </a:r>
          <a:endParaRPr lang="en-US" sz="2800" b="1" kern="1200" dirty="0">
            <a:latin typeface="+mj-lt"/>
            <a:ea typeface="Calibri" charset="0"/>
            <a:cs typeface="Calibri" charset="0"/>
          </a:endParaRPr>
        </a:p>
      </dsp:txBody>
      <dsp:txXfrm>
        <a:off x="4802994" y="1069665"/>
        <a:ext cx="2038323" cy="1222994"/>
      </dsp:txXfrm>
    </dsp:sp>
    <dsp:sp modelId="{E5ABF245-7B12-4F5C-9254-473AD36C0281}">
      <dsp:nvSpPr>
        <dsp:cNvPr id="0" name=""/>
        <dsp:cNvSpPr/>
      </dsp:nvSpPr>
      <dsp:spPr>
        <a:xfrm>
          <a:off x="6869676" y="1559662"/>
          <a:ext cx="305748" cy="243000"/>
        </a:xfrm>
        <a:prstGeom prst="rightArrow">
          <a:avLst>
            <a:gd name="adj1" fmla="val 50000"/>
            <a:gd name="adj2" fmla="val 50000"/>
          </a:avLst>
        </a:prstGeom>
        <a:solidFill>
          <a:schemeClr val="accent2">
            <a:hueOff val="3054339"/>
            <a:satOff val="-24797"/>
            <a:lumOff val="28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62F88D-7259-444E-9320-9B8DC123EF11}">
      <dsp:nvSpPr>
        <dsp:cNvPr id="0" name=""/>
        <dsp:cNvSpPr/>
      </dsp:nvSpPr>
      <dsp:spPr>
        <a:xfrm>
          <a:off x="7203782" y="1069665"/>
          <a:ext cx="2038323" cy="1222994"/>
        </a:xfrm>
        <a:prstGeom prst="rect">
          <a:avLst/>
        </a:prstGeom>
        <a:solidFill>
          <a:schemeClr val="accent2">
            <a:hueOff val="3665207"/>
            <a:satOff val="-29757"/>
            <a:lumOff val="33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latin typeface="Calibri" panose="020F0502020204030204" pitchFamily="34" charset="0"/>
              <a:ea typeface="Calibri" panose="020F0502020204030204" pitchFamily="34" charset="0"/>
              <a:cs typeface="Arial" panose="020B0604020202020204" pitchFamily="34" charset="0"/>
            </a:rPr>
            <a:t>Intention execution</a:t>
          </a:r>
          <a:endParaRPr lang="en-US" sz="2800" b="1" kern="1200" dirty="0">
            <a:latin typeface="+mj-lt"/>
            <a:ea typeface="Calibri" charset="0"/>
            <a:cs typeface="Calibri" charset="0"/>
          </a:endParaRPr>
        </a:p>
      </dsp:txBody>
      <dsp:txXfrm>
        <a:off x="7203782" y="1069665"/>
        <a:ext cx="2038323" cy="1222994"/>
      </dsp:txXfrm>
    </dsp:sp>
    <dsp:sp modelId="{EB853ED1-51D0-47AA-B3BA-EC31115D0698}">
      <dsp:nvSpPr>
        <dsp:cNvPr id="0" name=""/>
        <dsp:cNvSpPr/>
      </dsp:nvSpPr>
      <dsp:spPr>
        <a:xfrm>
          <a:off x="9270463" y="1559662"/>
          <a:ext cx="305748" cy="243000"/>
        </a:xfrm>
        <a:prstGeom prst="rightArrow">
          <a:avLst>
            <a:gd name="adj1" fmla="val 50000"/>
            <a:gd name="adj2" fmla="val 50000"/>
          </a:avLst>
        </a:prstGeom>
        <a:solidFill>
          <a:schemeClr val="accent2">
            <a:hueOff val="4276075"/>
            <a:satOff val="-34716"/>
            <a:lumOff val="39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B6F695-FEEF-4DBB-B743-D945213A1A11}">
      <dsp:nvSpPr>
        <dsp:cNvPr id="0" name=""/>
        <dsp:cNvSpPr/>
      </dsp:nvSpPr>
      <dsp:spPr>
        <a:xfrm>
          <a:off x="9604570" y="1069665"/>
          <a:ext cx="2038323" cy="1222994"/>
        </a:xfrm>
        <a:prstGeom prst="rect">
          <a:avLst/>
        </a:prstGeom>
        <a:solidFill>
          <a:schemeClr val="accent2">
            <a:hueOff val="4886943"/>
            <a:satOff val="-39676"/>
            <a:lumOff val="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latin typeface="Calibri" panose="020F0502020204030204" pitchFamily="34" charset="0"/>
              <a:cs typeface="Arial" panose="020B0604020202020204" pitchFamily="34" charset="0"/>
            </a:rPr>
            <a:t>Evaluation of outcome</a:t>
          </a:r>
          <a:endParaRPr lang="en-US" sz="2800" b="1" kern="1200" dirty="0">
            <a:latin typeface="+mj-lt"/>
            <a:ea typeface="Calibri" charset="0"/>
            <a:cs typeface="Calibri" charset="0"/>
          </a:endParaRPr>
        </a:p>
      </dsp:txBody>
      <dsp:txXfrm>
        <a:off x="9604570" y="1069665"/>
        <a:ext cx="2038323" cy="122299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C026C9-4C52-4B60-A858-A50E4BE56DAF}"/>
              </a:ext>
            </a:extLst>
          </p:cNvPr>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r>
              <a:rPr lang="en-US" dirty="0"/>
              <a:t>www.ADHDtime.com</a:t>
            </a:r>
          </a:p>
        </p:txBody>
      </p:sp>
      <p:sp>
        <p:nvSpPr>
          <p:cNvPr id="5" name="Slide Number Placeholder 4">
            <a:extLst>
              <a:ext uri="{FF2B5EF4-FFF2-40B4-BE49-F238E27FC236}">
                <a16:creationId xmlns:a16="http://schemas.microsoft.com/office/drawing/2014/main" id="{5857D678-038E-42A6-961E-EAB034DB4706}"/>
              </a:ext>
            </a:extLst>
          </p:cNvPr>
          <p:cNvSpPr>
            <a:spLocks noGrp="1"/>
          </p:cNvSpPr>
          <p:nvPr>
            <p:ph type="sldNum" sz="quarter" idx="3"/>
          </p:nvPr>
        </p:nvSpPr>
        <p:spPr>
          <a:xfrm>
            <a:off x="4143587" y="9119474"/>
            <a:ext cx="3169920" cy="481726"/>
          </a:xfrm>
          <a:prstGeom prst="rect">
            <a:avLst/>
          </a:prstGeom>
        </p:spPr>
        <p:txBody>
          <a:bodyPr vert="horz" lIns="96651" tIns="48325" rIns="96651" bIns="48325" rtlCol="0" anchor="b"/>
          <a:lstStyle>
            <a:lvl1pPr algn="r">
              <a:defRPr sz="1200"/>
            </a:lvl1pPr>
          </a:lstStyle>
          <a:p>
            <a:fld id="{01DE7DFA-63CC-4ED7-B30E-ACF88B4B8932}" type="slidenum">
              <a:rPr lang="en-US" smtClean="0"/>
              <a:t>‹#›</a:t>
            </a:fld>
            <a:endParaRPr lang="en-US" dirty="0"/>
          </a:p>
        </p:txBody>
      </p:sp>
    </p:spTree>
    <p:extLst>
      <p:ext uri="{BB962C8B-B14F-4D97-AF65-F5344CB8AC3E}">
        <p14:creationId xmlns:p14="http://schemas.microsoft.com/office/powerpoint/2010/main" val="2350091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05E16E63-7886-43BC-8DD4-4F14C3DD7360}" type="datetimeFigureOut">
              <a:rPr lang="en-US" smtClean="0"/>
              <a:t>11/12/2024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dirty="0"/>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798C5307-140F-447F-BCBA-BB92E3A2906B}" type="slidenum">
              <a:rPr lang="en-US" smtClean="0"/>
              <a:t>‹#›</a:t>
            </a:fld>
            <a:endParaRPr lang="en-US" dirty="0"/>
          </a:p>
        </p:txBody>
      </p:sp>
    </p:spTree>
    <p:extLst>
      <p:ext uri="{BB962C8B-B14F-4D97-AF65-F5344CB8AC3E}">
        <p14:creationId xmlns:p14="http://schemas.microsoft.com/office/powerpoint/2010/main" val="103315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learningindustry.com/free-ebooks/epic-meaning-turn-learners-superheroe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1</a:t>
            </a:fld>
            <a:endParaRPr lang="en-US" dirty="0"/>
          </a:p>
        </p:txBody>
      </p:sp>
    </p:spTree>
    <p:extLst>
      <p:ext uri="{BB962C8B-B14F-4D97-AF65-F5344CB8AC3E}">
        <p14:creationId xmlns:p14="http://schemas.microsoft.com/office/powerpoint/2010/main" val="3187318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Good cues for PM in ADHD are </a:t>
            </a:r>
            <a:r>
              <a:rPr lang="en-US" sz="1100" b="1" dirty="0"/>
              <a:t>highly noticeable, tied to relevant contexts,</a:t>
            </a:r>
            <a:r>
              <a:rPr lang="en-US" sz="1100" dirty="0"/>
              <a:t> and </a:t>
            </a:r>
            <a:r>
              <a:rPr lang="en-US" sz="1100" b="1" dirty="0"/>
              <a:t>integrated with existing routines</a:t>
            </a:r>
            <a:r>
              <a:rPr lang="en-US" sz="1100" dirty="0"/>
              <a:t>. Effective monitoring strategies involve </a:t>
            </a:r>
            <a:r>
              <a:rPr lang="en-US" sz="1100" b="1" dirty="0"/>
              <a:t>external reminders, visual cues, accountability mechanisms,</a:t>
            </a:r>
            <a:r>
              <a:rPr lang="en-US" sz="1100" dirty="0"/>
              <a:t> and </a:t>
            </a:r>
            <a:r>
              <a:rPr lang="en-US" sz="1100" b="1" dirty="0"/>
              <a:t>regular self-checkpoints</a:t>
            </a:r>
            <a:r>
              <a:rPr lang="en-US" sz="1100" dirty="0"/>
              <a:t> to support PM execution. By combining these cues and strategies, individuals with ADHD can improve their ability to recall and execute future intentions, enhancing daily life management and productivity</a:t>
            </a:r>
            <a:r>
              <a:rPr lang="en-US" dirty="0"/>
              <a:t>.</a:t>
            </a:r>
          </a:p>
        </p:txBody>
      </p:sp>
      <p:sp>
        <p:nvSpPr>
          <p:cNvPr id="4" name="Slide Number Placeholder 3"/>
          <p:cNvSpPr>
            <a:spLocks noGrp="1"/>
          </p:cNvSpPr>
          <p:nvPr>
            <p:ph type="sldNum" sz="quarter" idx="5"/>
          </p:nvPr>
        </p:nvSpPr>
        <p:spPr/>
        <p:txBody>
          <a:bodyPr/>
          <a:lstStyle/>
          <a:p>
            <a:fld id="{798C5307-140F-447F-BCBA-BB92E3A2906B}" type="slidenum">
              <a:rPr lang="en-US" smtClean="0"/>
              <a:t>19</a:t>
            </a:fld>
            <a:endParaRPr lang="en-US" dirty="0"/>
          </a:p>
        </p:txBody>
      </p:sp>
    </p:spTree>
    <p:extLst>
      <p:ext uri="{BB962C8B-B14F-4D97-AF65-F5344CB8AC3E}">
        <p14:creationId xmlns:p14="http://schemas.microsoft.com/office/powerpoint/2010/main" val="1094861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20</a:t>
            </a:fld>
            <a:endParaRPr lang="en-US" dirty="0"/>
          </a:p>
        </p:txBody>
      </p:sp>
    </p:spTree>
    <p:extLst>
      <p:ext uri="{BB962C8B-B14F-4D97-AF65-F5344CB8AC3E}">
        <p14:creationId xmlns:p14="http://schemas.microsoft.com/office/powerpoint/2010/main" val="3035518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22</a:t>
            </a:fld>
            <a:endParaRPr lang="en-US" dirty="0"/>
          </a:p>
        </p:txBody>
      </p:sp>
    </p:spTree>
    <p:extLst>
      <p:ext uri="{BB962C8B-B14F-4D97-AF65-F5344CB8AC3E}">
        <p14:creationId xmlns:p14="http://schemas.microsoft.com/office/powerpoint/2010/main" val="3552504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A1A1A"/>
                </a:solidFill>
                <a:effectLst/>
                <a:latin typeface="EuclidCircularB"/>
              </a:rPr>
              <a:t>Now, contrary to appearances, Ebbinghaus didn’t invent a fun slide. He’d actually discovered the nature of memory loss over time. The graph illustrates that when you first learn something, the information disappears at an exponential rate, i.e. you lose most of it in the first couple of days, after which the rate of loss tapers off.</a:t>
            </a:r>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24</a:t>
            </a:fld>
            <a:endParaRPr lang="en-US" dirty="0"/>
          </a:p>
        </p:txBody>
      </p:sp>
    </p:spTree>
    <p:extLst>
      <p:ext uri="{BB962C8B-B14F-4D97-AF65-F5344CB8AC3E}">
        <p14:creationId xmlns:p14="http://schemas.microsoft.com/office/powerpoint/2010/main" val="117966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6" indent="-241626">
              <a:buAutoNum type="arabicPeriod"/>
            </a:pPr>
            <a:r>
              <a:rPr lang="en-US" b="0" i="0" dirty="0">
                <a:solidFill>
                  <a:srgbClr val="1A1A1A"/>
                </a:solidFill>
                <a:effectLst/>
                <a:latin typeface="EuclidCircularB"/>
              </a:rPr>
              <a:t>Ebbinghaus discovered that information is easier to recall when it’s built upon things you already know. Every time you reinforce the training, the rate of decline reduces. The testing effect says that by simply testing a person’s memory, that memory will become stronger. Staging frequent training interventions as part of a learning campaign helps solidify the information through active recall.</a:t>
            </a:r>
          </a:p>
          <a:p>
            <a:pPr marL="241626" indent="-241626">
              <a:buAutoNum type="arabicPeriod"/>
            </a:pPr>
            <a:r>
              <a:rPr lang="en-US" b="0" i="0" dirty="0">
                <a:solidFill>
                  <a:srgbClr val="1A1A1A"/>
                </a:solidFill>
                <a:effectLst/>
                <a:latin typeface="EuclidCircularB"/>
              </a:rPr>
              <a:t>make the information easier to absorb in the first place. If you learn something from an essay or an article, it’s easier to forget the meaning or miss it entirely. Try to represent your information in a diagram, or create a video describing the learning objective. Better still, practice writing shorter copy—edit your longer articles and assets, and try to delete any text that you don’t need. Once you’ve done that, you can even split the article into several points, and push each one as a piece of bite-sized learning content.</a:t>
            </a:r>
          </a:p>
          <a:p>
            <a:pPr marL="241626" indent="-241626">
              <a:buAutoNum type="arabicPeriod"/>
            </a:pPr>
            <a:r>
              <a:rPr lang="en-US" b="0" i="0" dirty="0">
                <a:solidFill>
                  <a:srgbClr val="1A1A1A"/>
                </a:solidFill>
                <a:effectLst/>
                <a:latin typeface="EuclidCircularB"/>
              </a:rPr>
              <a:t>An off-the-shelf learning resource won’t have the same impact as a custom-made one. In every piece of training you produce, never forget the core purpose of your organization, what we call </a:t>
            </a:r>
            <a:r>
              <a:rPr lang="en-US" b="0" i="0" u="none" strike="noStrike" dirty="0">
                <a:solidFill>
                  <a:srgbClr val="007BFF"/>
                </a:solidFill>
                <a:effectLst/>
                <a:latin typeface="EuclidCircularB"/>
                <a:hlinkClick r:id="rId3" tooltip="Epic Meaning: How To Turn Your Learners Into Superheroes"/>
              </a:rPr>
              <a:t>the Epic Meaning</a:t>
            </a:r>
            <a:r>
              <a:rPr lang="en-US" b="0" i="0" dirty="0">
                <a:solidFill>
                  <a:srgbClr val="1A1A1A"/>
                </a:solidFill>
                <a:effectLst/>
                <a:latin typeface="EuclidCircularB"/>
              </a:rPr>
              <a:t>. This works in 2 ways: the more relevant the training, the easier it is to recall, and the common focus continually encourages the behaviors that are important to your business.</a:t>
            </a:r>
          </a:p>
          <a:p>
            <a:pPr marL="241626" indent="-241626">
              <a:buAutoNum type="arabicPeriod"/>
            </a:pPr>
            <a:r>
              <a:rPr lang="en-US" b="0" i="0" dirty="0">
                <a:solidFill>
                  <a:srgbClr val="1A1A1A"/>
                </a:solidFill>
                <a:effectLst/>
                <a:latin typeface="EuclidCircularB"/>
              </a:rPr>
              <a:t>People learn better when they’re actively involved than when they’re just passive observers. If you don’t give your learners an opportunity to interact with the content, they’ll just drift off and lose concentration. Adding elements of gameplay to the learning is a great way to keep the learner involved and they might even enjoy the training!</a:t>
            </a:r>
          </a:p>
          <a:p>
            <a:pPr marL="241626" indent="-241626">
              <a:buAutoNum type="arabicPeriod"/>
            </a:pPr>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25</a:t>
            </a:fld>
            <a:endParaRPr lang="en-US" dirty="0"/>
          </a:p>
        </p:txBody>
      </p:sp>
    </p:spTree>
    <p:extLst>
      <p:ext uri="{BB962C8B-B14F-4D97-AF65-F5344CB8AC3E}">
        <p14:creationId xmlns:p14="http://schemas.microsoft.com/office/powerpoint/2010/main" val="1231624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reminders and Alarms:</a:t>
            </a:r>
            <a:endParaRPr lang="en-US" dirty="0"/>
          </a:p>
          <a:p>
            <a:pPr>
              <a:buFont typeface="Arial" panose="020B0604020202020204" pitchFamily="34" charset="0"/>
              <a:buChar char="•"/>
            </a:pPr>
            <a:r>
              <a:rPr lang="en-US" b="1" dirty="0"/>
              <a:t>Tool:</a:t>
            </a:r>
            <a:r>
              <a:rPr lang="en-US" dirty="0"/>
              <a:t> Smartphone reminders and alarm apps.</a:t>
            </a:r>
          </a:p>
          <a:p>
            <a:pPr>
              <a:buFont typeface="Arial" panose="020B0604020202020204" pitchFamily="34" charset="0"/>
              <a:buChar char="•"/>
            </a:pPr>
            <a:r>
              <a:rPr lang="en-US" b="1" dirty="0"/>
              <a:t>How It Helps:</a:t>
            </a:r>
            <a:r>
              <a:rPr lang="en-US" dirty="0"/>
              <a:t> Schedule specific, recurring reminders for time-based tasks; use distinct alarm sounds for different types of tasks (e.g., “medication alarm,” “meeting reminder”).</a:t>
            </a:r>
          </a:p>
          <a:p>
            <a:pPr>
              <a:buFont typeface="Arial" panose="020B0604020202020204" pitchFamily="34" charset="0"/>
              <a:buChar char="•"/>
            </a:pPr>
            <a:r>
              <a:rPr lang="en-US" b="1" dirty="0"/>
              <a:t>Example:</a:t>
            </a:r>
            <a:r>
              <a:rPr lang="en-US" dirty="0"/>
              <a:t> Google Calendar, Apple Reminders, or a dedicated reminder app like </a:t>
            </a:r>
            <a:r>
              <a:rPr lang="en-US" dirty="0" err="1"/>
              <a:t>Todoist</a:t>
            </a:r>
            <a:r>
              <a:rPr lang="en-US" dirty="0"/>
              <a:t>.</a:t>
            </a:r>
          </a:p>
          <a:p>
            <a:r>
              <a:rPr lang="en-US" b="1" dirty="0"/>
              <a:t>Visual Cues and Sticky Notes:</a:t>
            </a:r>
            <a:endParaRPr lang="en-US" dirty="0"/>
          </a:p>
          <a:p>
            <a:pPr>
              <a:buFont typeface="Arial" panose="020B0604020202020204" pitchFamily="34" charset="0"/>
              <a:buChar char="•"/>
            </a:pPr>
            <a:r>
              <a:rPr lang="en-US" b="1" dirty="0"/>
              <a:t>Tool:</a:t>
            </a:r>
            <a:r>
              <a:rPr lang="en-US" dirty="0"/>
              <a:t> Sticky notes, dry-erase boards, or digital sticky notes.</a:t>
            </a:r>
          </a:p>
          <a:p>
            <a:pPr>
              <a:buFont typeface="Arial" panose="020B0604020202020204" pitchFamily="34" charset="0"/>
              <a:buChar char="•"/>
            </a:pPr>
            <a:r>
              <a:rPr lang="en-US" b="1" dirty="0"/>
              <a:t>How It Helps:</a:t>
            </a:r>
            <a:r>
              <a:rPr lang="en-US" dirty="0"/>
              <a:t> Place visual cues where they’re needed—by the door, on the fridge, or near a workstation. These cues act as ongoing prompts for event-based tasks.</a:t>
            </a:r>
          </a:p>
          <a:p>
            <a:pPr>
              <a:buFont typeface="Arial" panose="020B0604020202020204" pitchFamily="34" charset="0"/>
              <a:buChar char="•"/>
            </a:pPr>
            <a:r>
              <a:rPr lang="en-US" b="1" dirty="0"/>
              <a:t>Example:</a:t>
            </a:r>
            <a:r>
              <a:rPr lang="en-US" dirty="0"/>
              <a:t> Use sticky notes for tasks like "Mail package" or "Bring forms to the doctor."</a:t>
            </a:r>
          </a:p>
          <a:p>
            <a:r>
              <a:rPr lang="en-US" b="1" dirty="0"/>
              <a:t>Location-Based Reminders:</a:t>
            </a:r>
            <a:endParaRPr lang="en-US" dirty="0"/>
          </a:p>
          <a:p>
            <a:pPr>
              <a:buFont typeface="Arial" panose="020B0604020202020204" pitchFamily="34" charset="0"/>
              <a:buChar char="•"/>
            </a:pPr>
            <a:r>
              <a:rPr lang="en-US" b="1" dirty="0"/>
              <a:t>Tool:</a:t>
            </a:r>
            <a:r>
              <a:rPr lang="en-US" dirty="0"/>
              <a:t> Geofencing apps that trigger reminders when entering or leaving specific locations.</a:t>
            </a:r>
          </a:p>
          <a:p>
            <a:pPr>
              <a:buFont typeface="Arial" panose="020B0604020202020204" pitchFamily="34" charset="0"/>
              <a:buChar char="•"/>
            </a:pPr>
            <a:r>
              <a:rPr lang="en-US" b="1" dirty="0"/>
              <a:t>How It Helps:</a:t>
            </a:r>
            <a:r>
              <a:rPr lang="en-US" dirty="0"/>
              <a:t> Perfect for location-based tasks. For example, setting a reminder to pick up groceries as you near the store.</a:t>
            </a:r>
          </a:p>
          <a:p>
            <a:pPr>
              <a:buFont typeface="Arial" panose="020B0604020202020204" pitchFamily="34" charset="0"/>
              <a:buChar char="•"/>
            </a:pPr>
            <a:r>
              <a:rPr lang="en-US" b="1" dirty="0"/>
              <a:t>Example:</a:t>
            </a:r>
            <a:r>
              <a:rPr lang="en-US" dirty="0"/>
              <a:t> iPhone and Android have built-in location-based reminders in their Reminders apps.</a:t>
            </a:r>
          </a:p>
          <a:p>
            <a:r>
              <a:rPr lang="en-US" b="1" dirty="0"/>
              <a:t>Digital Assistants (Alexa, Google Assistant):</a:t>
            </a:r>
            <a:endParaRPr lang="en-US" dirty="0"/>
          </a:p>
          <a:p>
            <a:pPr>
              <a:buFont typeface="Arial" panose="020B0604020202020204" pitchFamily="34" charset="0"/>
              <a:buChar char="•"/>
            </a:pPr>
            <a:r>
              <a:rPr lang="en-US" b="1" dirty="0"/>
              <a:t>Tool:</a:t>
            </a:r>
            <a:r>
              <a:rPr lang="en-US" dirty="0"/>
              <a:t> Voice-activated assistants for setting reminders on the go.</a:t>
            </a:r>
          </a:p>
          <a:p>
            <a:pPr>
              <a:buFont typeface="Arial" panose="020B0604020202020204" pitchFamily="34" charset="0"/>
              <a:buChar char="•"/>
            </a:pPr>
            <a:r>
              <a:rPr lang="en-US" b="1" dirty="0"/>
              <a:t>How It Helps:</a:t>
            </a:r>
            <a:r>
              <a:rPr lang="en-US" dirty="0"/>
              <a:t> Set reminders quickly without opening an app. Useful for hands-free use and immediate task logging.</a:t>
            </a:r>
          </a:p>
          <a:p>
            <a:pPr>
              <a:buFont typeface="Arial" panose="020B0604020202020204" pitchFamily="34" charset="0"/>
              <a:buChar char="•"/>
            </a:pPr>
            <a:r>
              <a:rPr lang="en-US" b="1" dirty="0"/>
              <a:t>Example:</a:t>
            </a:r>
            <a:r>
              <a:rPr lang="en-US" dirty="0"/>
              <a:t> "Alexa, remind me to call Mom every Sunday at 5 PM."</a:t>
            </a:r>
          </a:p>
          <a:p>
            <a:r>
              <a:rPr lang="en-US" b="1" dirty="0"/>
              <a:t>Body Doubling Platforms:</a:t>
            </a:r>
            <a:endParaRPr lang="en-US" dirty="0"/>
          </a:p>
          <a:p>
            <a:pPr>
              <a:buFont typeface="Arial" panose="020B0604020202020204" pitchFamily="34" charset="0"/>
              <a:buChar char="•"/>
            </a:pPr>
            <a:r>
              <a:rPr lang="en-US" b="1" dirty="0"/>
              <a:t>Tool:</a:t>
            </a:r>
            <a:r>
              <a:rPr lang="en-US" dirty="0"/>
              <a:t> Virtual body doubling services or accountability apps.</a:t>
            </a:r>
          </a:p>
          <a:p>
            <a:pPr>
              <a:buFont typeface="Arial" panose="020B0604020202020204" pitchFamily="34" charset="0"/>
              <a:buChar char="•"/>
            </a:pPr>
            <a:r>
              <a:rPr lang="en-US" b="1" dirty="0"/>
              <a:t>How It Helps:</a:t>
            </a:r>
            <a:r>
              <a:rPr lang="en-US" dirty="0"/>
              <a:t> Having someone with you (physically or virtually) can enhance focus and follow-through. Great for completing time-sensitive tasks with added accountability.</a:t>
            </a:r>
          </a:p>
          <a:p>
            <a:pPr>
              <a:buFont typeface="Arial" panose="020B0604020202020204" pitchFamily="34" charset="0"/>
              <a:buChar char="•"/>
            </a:pPr>
            <a:r>
              <a:rPr lang="en-US" b="1" dirty="0"/>
              <a:t>Example:</a:t>
            </a:r>
            <a:r>
              <a:rPr lang="en-US" dirty="0"/>
              <a:t> </a:t>
            </a:r>
            <a:r>
              <a:rPr lang="en-US" dirty="0" err="1"/>
              <a:t>Focusmate</a:t>
            </a:r>
            <a:r>
              <a:rPr lang="en-US" dirty="0"/>
              <a:t>, </a:t>
            </a:r>
            <a:r>
              <a:rPr lang="en-US" dirty="0" err="1"/>
              <a:t>Supporti</a:t>
            </a:r>
            <a:r>
              <a:rPr lang="en-US" dirty="0"/>
              <a:t>, or virtual co-working sessions with peers.</a:t>
            </a:r>
          </a:p>
          <a:p>
            <a:r>
              <a:rPr lang="en-US" b="1" dirty="0"/>
              <a:t>Task Management Apps with Habit Tracking:</a:t>
            </a:r>
            <a:endParaRPr lang="en-US" dirty="0"/>
          </a:p>
          <a:p>
            <a:pPr>
              <a:buFont typeface="Arial" panose="020B0604020202020204" pitchFamily="34" charset="0"/>
              <a:buChar char="•"/>
            </a:pPr>
            <a:r>
              <a:rPr lang="en-US" b="1" dirty="0"/>
              <a:t>Tool:</a:t>
            </a:r>
            <a:r>
              <a:rPr lang="en-US" dirty="0"/>
              <a:t> Task management and habit-tracking apps.</a:t>
            </a:r>
          </a:p>
          <a:p>
            <a:pPr>
              <a:buFont typeface="Arial" panose="020B0604020202020204" pitchFamily="34" charset="0"/>
              <a:buChar char="•"/>
            </a:pPr>
            <a:r>
              <a:rPr lang="en-US" b="1" dirty="0"/>
              <a:t>How It Helps:</a:t>
            </a:r>
            <a:r>
              <a:rPr lang="en-US" dirty="0"/>
              <a:t> Useful for setting reminders with checklists, recurring habits, and task completion tracking.</a:t>
            </a:r>
          </a:p>
          <a:p>
            <a:pPr>
              <a:buFont typeface="Arial" panose="020B0604020202020204" pitchFamily="34" charset="0"/>
              <a:buChar char="•"/>
            </a:pPr>
            <a:r>
              <a:rPr lang="en-US" b="1" dirty="0"/>
              <a:t>Example:</a:t>
            </a:r>
            <a:r>
              <a:rPr lang="en-US" dirty="0"/>
              <a:t> Notion, </a:t>
            </a:r>
            <a:r>
              <a:rPr lang="en-US" dirty="0" err="1"/>
              <a:t>Habitica</a:t>
            </a:r>
            <a:r>
              <a:rPr lang="en-US" dirty="0"/>
              <a:t>, or Google Keep.</a:t>
            </a:r>
          </a:p>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26</a:t>
            </a:fld>
            <a:endParaRPr lang="en-US" dirty="0"/>
          </a:p>
        </p:txBody>
      </p:sp>
    </p:spTree>
    <p:extLst>
      <p:ext uri="{BB962C8B-B14F-4D97-AF65-F5344CB8AC3E}">
        <p14:creationId xmlns:p14="http://schemas.microsoft.com/office/powerpoint/2010/main" val="1264432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5E8DF-F801-61B5-4530-3D267C30B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163F9F-DCDE-0CAB-A617-240E1D6987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63D823-A8E1-2664-BF97-9E8D58AAE275}"/>
              </a:ext>
            </a:extLst>
          </p:cNvPr>
          <p:cNvSpPr>
            <a:spLocks noGrp="1"/>
          </p:cNvSpPr>
          <p:nvPr>
            <p:ph type="body" idx="1"/>
          </p:nvPr>
        </p:nvSpPr>
        <p:spPr/>
        <p:txBody>
          <a:bodyPr/>
          <a:lstStyle/>
          <a:p>
            <a:pPr marL="362439" indent="-362439" defTabSz="966506">
              <a:buFontTx/>
              <a:buAutoNum type="arabicPeriod"/>
              <a:defRPr/>
            </a:pPr>
            <a:r>
              <a:rPr lang="en-US" altLang="en-US" sz="1100" dirty="0"/>
              <a:t>Include an evaluation step to assess the task's completion and outcomes, reinforcing intention. </a:t>
            </a:r>
          </a:p>
          <a:p>
            <a:pPr marL="362439" indent="-362439">
              <a:buAutoNum type="arabicPeriod"/>
            </a:pPr>
            <a:endParaRPr lang="en-US" sz="1100" dirty="0">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AF19EC4-A8BA-F349-6F37-9410EC031E1F}"/>
              </a:ext>
            </a:extLst>
          </p:cNvPr>
          <p:cNvSpPr>
            <a:spLocks noGrp="1"/>
          </p:cNvSpPr>
          <p:nvPr>
            <p:ph type="sldNum" sz="quarter" idx="5"/>
          </p:nvPr>
        </p:nvSpPr>
        <p:spPr/>
        <p:txBody>
          <a:bodyPr/>
          <a:lstStyle/>
          <a:p>
            <a:fld id="{798C5307-140F-447F-BCBA-BB92E3A2906B}" type="slidenum">
              <a:rPr lang="en-US" smtClean="0"/>
              <a:t>27</a:t>
            </a:fld>
            <a:endParaRPr lang="en-US" dirty="0"/>
          </a:p>
        </p:txBody>
      </p:sp>
    </p:spTree>
    <p:extLst>
      <p:ext uri="{BB962C8B-B14F-4D97-AF65-F5344CB8AC3E}">
        <p14:creationId xmlns:p14="http://schemas.microsoft.com/office/powerpoint/2010/main" val="3044964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160ED-90AF-0744-B019-6F23F32F86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E342A-B431-733E-01DE-5E6280EEAB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1C3898-70AD-7F52-8BDE-105F648CD7F4}"/>
              </a:ext>
            </a:extLst>
          </p:cNvPr>
          <p:cNvSpPr>
            <a:spLocks noGrp="1"/>
          </p:cNvSpPr>
          <p:nvPr>
            <p:ph type="body" idx="1"/>
          </p:nvPr>
        </p:nvSpPr>
        <p:spPr/>
        <p:txBody>
          <a:bodyPr/>
          <a:lstStyle/>
          <a:p>
            <a:pPr marL="302033" indent="-302033">
              <a:buFontTx/>
              <a:buChar char="-"/>
            </a:pPr>
            <a:r>
              <a:rPr lang="en-US" sz="1900" dirty="0">
                <a:solidFill>
                  <a:srgbClr val="000000"/>
                </a:solidFill>
                <a:latin typeface="Arial" panose="020B0604020202020204" pitchFamily="34" charset="0"/>
              </a:rPr>
              <a:t>About 400 million people reported long Covid symptoms.</a:t>
            </a:r>
          </a:p>
          <a:p>
            <a:pPr marL="302033" indent="-302033">
              <a:buFontTx/>
              <a:buChar char="-"/>
            </a:pPr>
            <a:r>
              <a:rPr lang="en-US" sz="1900" dirty="0">
                <a:solidFill>
                  <a:srgbClr val="000000"/>
                </a:solidFill>
                <a:latin typeface="Arial" panose="020B0604020202020204" pitchFamily="34" charset="0"/>
              </a:rPr>
              <a:t>This is a self-report research that used a questionnaire about everyday memory failures and success</a:t>
            </a:r>
          </a:p>
          <a:p>
            <a:pPr marL="302033" indent="-302033">
              <a:buFontTx/>
              <a:buChar char="-"/>
            </a:pPr>
            <a:r>
              <a:rPr lang="en-US" sz="1900" dirty="0">
                <a:solidFill>
                  <a:srgbClr val="000000"/>
                </a:solidFill>
                <a:latin typeface="Arial" panose="020B0604020202020204" pitchFamily="34" charset="0"/>
              </a:rPr>
              <a:t>It demonstrates an example of some of the things that can affect memory perspective performance in addition to one's ADHD</a:t>
            </a:r>
          </a:p>
          <a:p>
            <a:pPr marL="181220" indent="-181220">
              <a:buFontTx/>
              <a:buChar char="-"/>
            </a:pPr>
            <a:endParaRPr lang="en-US" dirty="0"/>
          </a:p>
        </p:txBody>
      </p:sp>
      <p:sp>
        <p:nvSpPr>
          <p:cNvPr id="4" name="Slide Number Placeholder 3">
            <a:extLst>
              <a:ext uri="{FF2B5EF4-FFF2-40B4-BE49-F238E27FC236}">
                <a16:creationId xmlns:a16="http://schemas.microsoft.com/office/drawing/2014/main" id="{133BEAD2-D7D4-8D63-601D-F970FE350FC1}"/>
              </a:ext>
            </a:extLst>
          </p:cNvPr>
          <p:cNvSpPr>
            <a:spLocks noGrp="1"/>
          </p:cNvSpPr>
          <p:nvPr>
            <p:ph type="sldNum" sz="quarter" idx="5"/>
          </p:nvPr>
        </p:nvSpPr>
        <p:spPr/>
        <p:txBody>
          <a:bodyPr/>
          <a:lstStyle/>
          <a:p>
            <a:fld id="{798C5307-140F-447F-BCBA-BB92E3A2906B}" type="slidenum">
              <a:rPr lang="en-US" smtClean="0"/>
              <a:t>29</a:t>
            </a:fld>
            <a:endParaRPr lang="en-US" dirty="0"/>
          </a:p>
        </p:txBody>
      </p:sp>
    </p:spTree>
    <p:extLst>
      <p:ext uri="{BB962C8B-B14F-4D97-AF65-F5344CB8AC3E}">
        <p14:creationId xmlns:p14="http://schemas.microsoft.com/office/powerpoint/2010/main" val="576161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30</a:t>
            </a:fld>
            <a:endParaRPr lang="en-US" dirty="0"/>
          </a:p>
        </p:txBody>
      </p:sp>
    </p:spTree>
    <p:extLst>
      <p:ext uri="{BB962C8B-B14F-4D97-AF65-F5344CB8AC3E}">
        <p14:creationId xmlns:p14="http://schemas.microsoft.com/office/powerpoint/2010/main" val="2610275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Agenda</a:t>
            </a:r>
          </a:p>
          <a:p>
            <a:pPr>
              <a:buFont typeface="+mj-lt"/>
              <a:buAutoNum type="arabicPeriod"/>
            </a:pPr>
            <a:r>
              <a:rPr lang="en-US" b="1" dirty="0"/>
              <a:t>Introduction to Memory</a:t>
            </a:r>
            <a:endParaRPr lang="en-US" dirty="0"/>
          </a:p>
          <a:p>
            <a:pPr marL="785286" lvl="1" indent="-302033">
              <a:buFont typeface="+mj-lt"/>
              <a:buAutoNum type="arabicPeriod"/>
            </a:pPr>
            <a:r>
              <a:rPr lang="en-US" dirty="0"/>
              <a:t>Memory Stages and Theories</a:t>
            </a:r>
          </a:p>
          <a:p>
            <a:pPr marL="785286" lvl="1" indent="-302033">
              <a:buFont typeface="+mj-lt"/>
              <a:buAutoNum type="arabicPeriod"/>
            </a:pPr>
            <a:r>
              <a:rPr lang="en-US" dirty="0"/>
              <a:t>Forgetting and the Ebbinghaus Forgetting Curve</a:t>
            </a:r>
          </a:p>
          <a:p>
            <a:pPr>
              <a:buFont typeface="+mj-lt"/>
              <a:buAutoNum type="arabicPeriod"/>
            </a:pPr>
            <a:r>
              <a:rPr lang="en-US" b="1" dirty="0"/>
              <a:t>Types of Memory</a:t>
            </a:r>
            <a:endParaRPr lang="en-US" dirty="0"/>
          </a:p>
          <a:p>
            <a:pPr marL="785286" lvl="1" indent="-302033">
              <a:buFont typeface="+mj-lt"/>
              <a:buAutoNum type="arabicPeriod"/>
            </a:pPr>
            <a:r>
              <a:rPr lang="en-US" dirty="0"/>
              <a:t>Sensory, Short-Term, and Working Memory</a:t>
            </a:r>
          </a:p>
          <a:p>
            <a:pPr marL="785286" lvl="1" indent="-302033">
              <a:buFont typeface="+mj-lt"/>
              <a:buAutoNum type="arabicPeriod"/>
            </a:pPr>
            <a:r>
              <a:rPr lang="en-US" dirty="0"/>
              <a:t>Long-Term Memory: Semantic, Episodic, and Autobiographical Memory</a:t>
            </a:r>
          </a:p>
          <a:p>
            <a:pPr>
              <a:buFont typeface="+mj-lt"/>
              <a:buAutoNum type="arabicPeriod"/>
            </a:pPr>
            <a:r>
              <a:rPr lang="en-US" b="1" dirty="0"/>
              <a:t>Prospective Memory</a:t>
            </a:r>
            <a:endParaRPr lang="en-US" dirty="0"/>
          </a:p>
          <a:p>
            <a:pPr marL="785286" lvl="1" indent="-302033">
              <a:buFont typeface="+mj-lt"/>
              <a:buAutoNum type="arabicPeriod"/>
            </a:pPr>
            <a:r>
              <a:rPr lang="en-US" dirty="0"/>
              <a:t>Definition and Importance</a:t>
            </a:r>
          </a:p>
          <a:p>
            <a:pPr marL="785286" lvl="1" indent="-302033">
              <a:buFont typeface="+mj-lt"/>
              <a:buAutoNum type="arabicPeriod"/>
            </a:pPr>
            <a:r>
              <a:rPr lang="en-US" dirty="0"/>
              <a:t>Types: Event-Based vs. Time-Based Prospective Memory</a:t>
            </a:r>
          </a:p>
          <a:p>
            <a:pPr>
              <a:buFont typeface="+mj-lt"/>
              <a:buAutoNum type="arabicPeriod"/>
            </a:pPr>
            <a:r>
              <a:rPr lang="en-US" b="1" dirty="0"/>
              <a:t>ADHD and Prospective Memory</a:t>
            </a:r>
            <a:endParaRPr lang="en-US" dirty="0"/>
          </a:p>
          <a:p>
            <a:pPr marL="785286" lvl="1" indent="-302033">
              <a:buFont typeface="+mj-lt"/>
              <a:buAutoNum type="arabicPeriod"/>
            </a:pPr>
            <a:r>
              <a:rPr lang="en-US" dirty="0"/>
              <a:t>Impact of ADHD on Prospective Memory</a:t>
            </a:r>
          </a:p>
          <a:p>
            <a:pPr marL="785286" lvl="1" indent="-302033">
              <a:buFont typeface="+mj-lt"/>
              <a:buAutoNum type="arabicPeriod"/>
            </a:pPr>
            <a:r>
              <a:rPr lang="en-US" dirty="0"/>
              <a:t>Differences in Event-Based and Time-Based Performance</a:t>
            </a:r>
          </a:p>
          <a:p>
            <a:pPr marL="785286" lvl="1" indent="-302033">
              <a:buFont typeface="+mj-lt"/>
              <a:buAutoNum type="arabicPeriod"/>
            </a:pPr>
            <a:r>
              <a:rPr lang="en-US" dirty="0"/>
              <a:t>Research Highlights and Gaps</a:t>
            </a:r>
          </a:p>
          <a:p>
            <a:pPr>
              <a:buFont typeface="+mj-lt"/>
              <a:buAutoNum type="arabicPeriod"/>
            </a:pPr>
            <a:r>
              <a:rPr lang="en-US" b="1" dirty="0"/>
              <a:t>Five Phases of Prospective Memory</a:t>
            </a:r>
            <a:endParaRPr lang="en-US" dirty="0"/>
          </a:p>
          <a:p>
            <a:pPr marL="785286" lvl="1" indent="-302033">
              <a:buFont typeface="+mj-lt"/>
              <a:buAutoNum type="arabicPeriod"/>
            </a:pPr>
            <a:r>
              <a:rPr lang="en-US" dirty="0"/>
              <a:t>Encoding and Retention</a:t>
            </a:r>
          </a:p>
          <a:p>
            <a:pPr marL="785286" lvl="1" indent="-302033">
              <a:buFont typeface="+mj-lt"/>
              <a:buAutoNum type="arabicPeriod"/>
            </a:pPr>
            <a:r>
              <a:rPr lang="en-US" dirty="0"/>
              <a:t>Cue Identification and Retrieval</a:t>
            </a:r>
          </a:p>
          <a:p>
            <a:pPr marL="785286" lvl="1" indent="-302033">
              <a:buFont typeface="+mj-lt"/>
              <a:buAutoNum type="arabicPeriod"/>
            </a:pPr>
            <a:r>
              <a:rPr lang="en-US" dirty="0"/>
              <a:t>Managing the Ongoing Task</a:t>
            </a:r>
          </a:p>
          <a:p>
            <a:pPr marL="785286" lvl="1" indent="-302033">
              <a:buFont typeface="+mj-lt"/>
              <a:buAutoNum type="arabicPeriod"/>
            </a:pPr>
            <a:r>
              <a:rPr lang="en-US" dirty="0"/>
              <a:t>Outcome Evaluation</a:t>
            </a:r>
          </a:p>
          <a:p>
            <a:pPr>
              <a:buFont typeface="+mj-lt"/>
              <a:buAutoNum type="arabicPeriod"/>
            </a:pPr>
            <a:r>
              <a:rPr lang="en-US" b="1" dirty="0"/>
              <a:t>Techniques to Improve Prospective Memory</a:t>
            </a:r>
            <a:endParaRPr lang="en-US" dirty="0"/>
          </a:p>
          <a:p>
            <a:pPr marL="785286" lvl="1" indent="-302033">
              <a:buFont typeface="+mj-lt"/>
              <a:buAutoNum type="arabicPeriod"/>
            </a:pPr>
            <a:r>
              <a:rPr lang="en-US" dirty="0"/>
              <a:t>Enhancing Encoding and Cue Retrieval</a:t>
            </a:r>
          </a:p>
          <a:p>
            <a:pPr marL="785286" lvl="1" indent="-302033">
              <a:buFont typeface="+mj-lt"/>
              <a:buAutoNum type="arabicPeriod"/>
            </a:pPr>
            <a:r>
              <a:rPr lang="en-US" dirty="0"/>
              <a:t>Optimizing Cues: Visual, Unique, and Layered</a:t>
            </a:r>
          </a:p>
          <a:p>
            <a:pPr marL="785286" lvl="1" indent="-302033">
              <a:buFont typeface="+mj-lt"/>
              <a:buAutoNum type="arabicPeriod"/>
            </a:pPr>
            <a:r>
              <a:rPr lang="en-US" dirty="0"/>
              <a:t>Managing Competing Tasks</a:t>
            </a:r>
          </a:p>
          <a:p>
            <a:pPr>
              <a:buFont typeface="+mj-lt"/>
              <a:buAutoNum type="arabicPeriod"/>
            </a:pPr>
            <a:r>
              <a:rPr lang="en-US" b="1" dirty="0"/>
              <a:t>Prospective Memory in Context</a:t>
            </a:r>
            <a:endParaRPr lang="en-US" dirty="0"/>
          </a:p>
          <a:p>
            <a:pPr marL="785286" lvl="1" indent="-302033">
              <a:buFont typeface="+mj-lt"/>
              <a:buAutoNum type="arabicPeriod"/>
            </a:pPr>
            <a:r>
              <a:rPr lang="en-US" dirty="0"/>
              <a:t>Effects of COVID-19 on Memory</a:t>
            </a:r>
          </a:p>
          <a:p>
            <a:pPr marL="785286" lvl="1" indent="-302033">
              <a:buFont typeface="+mj-lt"/>
              <a:buAutoNum type="arabicPeriod"/>
            </a:pPr>
            <a:r>
              <a:rPr lang="en-US" dirty="0"/>
              <a:t>True or False Quiz and Reflection</a:t>
            </a:r>
          </a:p>
          <a:p>
            <a:pPr defTabSz="966506">
              <a:defRPr/>
            </a:pPr>
            <a:endParaRPr lang="en-US" dirty="0"/>
          </a:p>
        </p:txBody>
      </p:sp>
      <p:sp>
        <p:nvSpPr>
          <p:cNvPr id="4" name="Slide Number Placeholder 3"/>
          <p:cNvSpPr>
            <a:spLocks noGrp="1"/>
          </p:cNvSpPr>
          <p:nvPr>
            <p:ph type="sldNum" sz="quarter" idx="5"/>
          </p:nvPr>
        </p:nvSpPr>
        <p:spPr/>
        <p:txBody>
          <a:bodyPr/>
          <a:lstStyle/>
          <a:p>
            <a:pPr defTabSz="966506">
              <a:defRPr/>
            </a:pPr>
            <a:fld id="{F129094F-44ED-46E6-A51E-52761DD3C888}" type="slidenum">
              <a:rPr lang="en-US">
                <a:solidFill>
                  <a:prstClr val="black"/>
                </a:solidFill>
                <a:latin typeface="Calibri" panose="020F0502020204030204"/>
              </a:rPr>
              <a:pPr defTabSz="966506">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04907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b="1" dirty="0"/>
              <a:t>Iconic Memory: </a:t>
            </a:r>
            <a:r>
              <a:rPr lang="en-US" dirty="0"/>
              <a:t>Visual memory, lasting about 0.5 seconds. </a:t>
            </a:r>
          </a:p>
          <a:p>
            <a:pPr>
              <a:lnSpc>
                <a:spcPct val="100000"/>
              </a:lnSpc>
            </a:pPr>
            <a:r>
              <a:rPr lang="en-US" b="1" dirty="0"/>
              <a:t>Echoic Memory: </a:t>
            </a:r>
            <a:r>
              <a:rPr lang="en-US" dirty="0"/>
              <a:t>Auditory memory, lasting up to 3-4 seconds. </a:t>
            </a:r>
          </a:p>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6</a:t>
            </a:fld>
            <a:endParaRPr lang="en-US" dirty="0"/>
          </a:p>
        </p:txBody>
      </p:sp>
    </p:spTree>
    <p:extLst>
      <p:ext uri="{BB962C8B-B14F-4D97-AF65-F5344CB8AC3E}">
        <p14:creationId xmlns:p14="http://schemas.microsoft.com/office/powerpoint/2010/main" val="73943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7</a:t>
            </a:fld>
            <a:endParaRPr lang="en-US" dirty="0"/>
          </a:p>
        </p:txBody>
      </p:sp>
    </p:spTree>
    <p:extLst>
      <p:ext uri="{BB962C8B-B14F-4D97-AF65-F5344CB8AC3E}">
        <p14:creationId xmlns:p14="http://schemas.microsoft.com/office/powerpoint/2010/main" val="3421146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744"/>
              </a:lnSpc>
              <a:spcBef>
                <a:spcPts val="793"/>
              </a:spcBef>
              <a:spcAft>
                <a:spcPts val="634"/>
              </a:spcAft>
              <a:buFont typeface="Arial" panose="020B0604020202020204" pitchFamily="34" charset="0"/>
              <a:buChar char="•"/>
            </a:pPr>
            <a:r>
              <a:rPr lang="en-US" b="1" i="0" dirty="0">
                <a:solidFill>
                  <a:srgbClr val="001D35"/>
                </a:solidFill>
                <a:effectLst/>
                <a:latin typeface="Google Sans"/>
              </a:rPr>
              <a:t>Episodic memory</a:t>
            </a:r>
            <a:endParaRPr lang="en-US" b="0" i="0" dirty="0">
              <a:solidFill>
                <a:srgbClr val="001D35"/>
              </a:solidFill>
              <a:effectLst/>
              <a:latin typeface="Google Sans"/>
            </a:endParaRPr>
          </a:p>
          <a:p>
            <a:pPr>
              <a:lnSpc>
                <a:spcPts val="1744"/>
              </a:lnSpc>
              <a:spcBef>
                <a:spcPts val="793"/>
              </a:spcBef>
              <a:spcAft>
                <a:spcPts val="634"/>
              </a:spcAft>
              <a:buFont typeface="Arial" panose="020B0604020202020204" pitchFamily="34" charset="0"/>
              <a:buChar char="•"/>
            </a:pPr>
            <a:r>
              <a:rPr lang="en-US" b="0" i="0" dirty="0">
                <a:solidFill>
                  <a:srgbClr val="001D35"/>
                </a:solidFill>
                <a:effectLst/>
                <a:latin typeface="Google Sans"/>
              </a:rPr>
              <a:t>Stores personal experiences that happened at specific times and places, such as a birthday party. Episodic memories are autobiographical and context-sensitive, meaning they are tied to a specific person and the circumstances of the event.</a:t>
            </a:r>
          </a:p>
          <a:p>
            <a:pPr>
              <a:lnSpc>
                <a:spcPts val="1744"/>
              </a:lnSpc>
              <a:spcBef>
                <a:spcPts val="793"/>
              </a:spcBef>
              <a:spcAft>
                <a:spcPts val="1586"/>
              </a:spcAft>
              <a:buFont typeface="Arial" panose="020B0604020202020204" pitchFamily="34" charset="0"/>
              <a:buChar char="•"/>
            </a:pPr>
            <a:r>
              <a:rPr lang="en-US" b="1" i="0" dirty="0">
                <a:solidFill>
                  <a:srgbClr val="001D35"/>
                </a:solidFill>
                <a:effectLst/>
                <a:latin typeface="Google Sans"/>
              </a:rPr>
              <a:t>Semantic memory</a:t>
            </a:r>
            <a:endParaRPr lang="en-US" b="0" i="0" dirty="0">
              <a:solidFill>
                <a:srgbClr val="001D35"/>
              </a:solidFill>
              <a:effectLst/>
              <a:latin typeface="Google Sans"/>
            </a:endParaRPr>
          </a:p>
          <a:p>
            <a:pPr>
              <a:lnSpc>
                <a:spcPts val="1744"/>
              </a:lnSpc>
              <a:spcBef>
                <a:spcPts val="793"/>
              </a:spcBef>
              <a:spcAft>
                <a:spcPts val="1586"/>
              </a:spcAft>
              <a:buFont typeface="Arial" panose="020B0604020202020204" pitchFamily="34" charset="0"/>
              <a:buChar char="•"/>
            </a:pPr>
            <a:r>
              <a:rPr lang="en-US" b="0" i="0" dirty="0">
                <a:solidFill>
                  <a:srgbClr val="001D35"/>
                </a:solidFill>
                <a:effectLst/>
                <a:latin typeface="Google Sans"/>
              </a:rPr>
              <a:t>Stores general knowledge about the world, such as the meaning of words, objects, and places. Semantic memory is detached from the context of a specific event and is fundamental to language use</a:t>
            </a:r>
          </a:p>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8</a:t>
            </a:fld>
            <a:endParaRPr lang="en-US" dirty="0"/>
          </a:p>
        </p:txBody>
      </p:sp>
    </p:spTree>
    <p:extLst>
      <p:ext uri="{BB962C8B-B14F-4D97-AF65-F5344CB8AC3E}">
        <p14:creationId xmlns:p14="http://schemas.microsoft.com/office/powerpoint/2010/main" val="3457748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on prospective memory has been investigated in a variety of environments for example PM has been investigated in air traffic control healthcare settings but also in real life environments. </a:t>
            </a:r>
          </a:p>
        </p:txBody>
      </p:sp>
      <p:sp>
        <p:nvSpPr>
          <p:cNvPr id="4" name="Slide Number Placeholder 3"/>
          <p:cNvSpPr>
            <a:spLocks noGrp="1"/>
          </p:cNvSpPr>
          <p:nvPr>
            <p:ph type="sldNum" sz="quarter" idx="5"/>
          </p:nvPr>
        </p:nvSpPr>
        <p:spPr/>
        <p:txBody>
          <a:bodyPr/>
          <a:lstStyle/>
          <a:p>
            <a:fld id="{798C5307-140F-447F-BCBA-BB92E3A2906B}" type="slidenum">
              <a:rPr lang="en-US" smtClean="0"/>
              <a:t>9</a:t>
            </a:fld>
            <a:endParaRPr lang="en-US" dirty="0"/>
          </a:p>
        </p:txBody>
      </p:sp>
    </p:spTree>
    <p:extLst>
      <p:ext uri="{BB962C8B-B14F-4D97-AF65-F5344CB8AC3E}">
        <p14:creationId xmlns:p14="http://schemas.microsoft.com/office/powerpoint/2010/main" val="957659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Executive function deficits (e.g., planning, organization) exacerbate PM challenges in ADHD. Research shows that people with ADHD may struggle with cue detection and self-initiation of tasks due to these deficits.</a:t>
            </a:r>
          </a:p>
          <a:p>
            <a:pPr>
              <a:buFont typeface="Arial" panose="020B0604020202020204" pitchFamily="34" charset="0"/>
              <a:buChar char="•"/>
            </a:pPr>
            <a:r>
              <a:rPr lang="en-US" i="1" dirty="0"/>
              <a:t>Example Study</a:t>
            </a:r>
            <a:r>
              <a:rPr lang="en-US" dirty="0"/>
              <a:t>: </a:t>
            </a:r>
            <a:r>
              <a:rPr lang="en-US" b="1" dirty="0" err="1"/>
              <a:t>Altgassen</a:t>
            </a:r>
            <a:r>
              <a:rPr lang="en-US" b="1" dirty="0"/>
              <a:t> et al. (2014)</a:t>
            </a:r>
            <a:r>
              <a:rPr lang="en-US" dirty="0"/>
              <a:t> found that adolescents with ADHD had more PM failures due to limited executive function abilities, which impaired their ability to identify cues that should trigger task execution.</a:t>
            </a:r>
          </a:p>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12</a:t>
            </a:fld>
            <a:endParaRPr lang="en-US" dirty="0"/>
          </a:p>
        </p:txBody>
      </p:sp>
    </p:spTree>
    <p:extLst>
      <p:ext uri="{BB962C8B-B14F-4D97-AF65-F5344CB8AC3E}">
        <p14:creationId xmlns:p14="http://schemas.microsoft.com/office/powerpoint/2010/main" val="3031902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laboratory research and in naturalistic settings.</a:t>
            </a:r>
          </a:p>
        </p:txBody>
      </p:sp>
      <p:sp>
        <p:nvSpPr>
          <p:cNvPr id="4" name="Slide Number Placeholder 3"/>
          <p:cNvSpPr>
            <a:spLocks noGrp="1"/>
          </p:cNvSpPr>
          <p:nvPr>
            <p:ph type="sldNum" sz="quarter" idx="5"/>
          </p:nvPr>
        </p:nvSpPr>
        <p:spPr/>
        <p:txBody>
          <a:bodyPr/>
          <a:lstStyle/>
          <a:p>
            <a:fld id="{798C5307-140F-447F-BCBA-BB92E3A2906B}" type="slidenum">
              <a:rPr lang="en-US" smtClean="0"/>
              <a:t>13</a:t>
            </a:fld>
            <a:endParaRPr lang="en-US" dirty="0"/>
          </a:p>
        </p:txBody>
      </p:sp>
    </p:spTree>
    <p:extLst>
      <p:ext uri="{BB962C8B-B14F-4D97-AF65-F5344CB8AC3E}">
        <p14:creationId xmlns:p14="http://schemas.microsoft.com/office/powerpoint/2010/main" val="3174079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2F058-912B-FEFF-67E2-A8658B4BD3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758186-7A30-03C8-AD22-9CA1FAA612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410164-3E06-82DF-E374-F0F3854015E2}"/>
              </a:ext>
            </a:extLst>
          </p:cNvPr>
          <p:cNvSpPr>
            <a:spLocks noGrp="1"/>
          </p:cNvSpPr>
          <p:nvPr>
            <p:ph type="body" idx="1"/>
          </p:nvPr>
        </p:nvSpPr>
        <p:spPr/>
        <p:txBody>
          <a:bodyPr/>
          <a:lstStyle/>
          <a:p>
            <a:r>
              <a:rPr lang="en-US" dirty="0"/>
              <a:t>According to </a:t>
            </a:r>
            <a:r>
              <a:rPr lang="en-US" dirty="0" err="1"/>
              <a:t>eills</a:t>
            </a:r>
            <a:r>
              <a:rPr lang="en-US" dirty="0"/>
              <a:t> 1996 there are five general phases and successful execution of prospective memory. Sales one knowledge as but prospective memory component of the prospective memory tasks:</a:t>
            </a:r>
          </a:p>
          <a:p>
            <a:pPr marL="362439" indent="-362439">
              <a:buAutoNum type="arabicPeriod"/>
            </a:pPr>
            <a:r>
              <a:rPr lang="en-US" b="1" dirty="0">
                <a:latin typeface="Calibri" panose="020F0502020204030204" pitchFamily="34" charset="0"/>
                <a:ea typeface="Calibri" panose="020F0502020204030204" pitchFamily="34" charset="0"/>
                <a:cs typeface="Arial" panose="020B0604020202020204" pitchFamily="34" charset="0"/>
              </a:rPr>
              <a:t>Encoding phase - </a:t>
            </a:r>
            <a:r>
              <a:rPr lang="en-US" dirty="0">
                <a:latin typeface="Calibri" panose="020F0502020204030204" pitchFamily="34" charset="0"/>
                <a:ea typeface="Calibri" panose="020F0502020204030204" pitchFamily="34" charset="0"/>
                <a:cs typeface="Arial" panose="020B0604020202020204" pitchFamily="34" charset="0"/>
              </a:rPr>
              <a:t>An intention to do something in the future is formed</a:t>
            </a:r>
          </a:p>
          <a:p>
            <a:pPr marL="362439" indent="-362439">
              <a:buAutoNum type="arabicPeriod"/>
            </a:pPr>
            <a:r>
              <a:rPr lang="en-US" b="1" dirty="0">
                <a:latin typeface="Calibri" panose="020F0502020204030204" pitchFamily="34" charset="0"/>
                <a:ea typeface="Calibri" panose="020F0502020204030204" pitchFamily="34" charset="0"/>
                <a:cs typeface="Arial" panose="020B0604020202020204" pitchFamily="34" charset="0"/>
              </a:rPr>
              <a:t>Retention phase - because the intention cannot be fulfilled immediately, it is postponed until later.</a:t>
            </a:r>
          </a:p>
          <a:p>
            <a:pPr marL="362439" indent="-362439">
              <a:buAutoNum type="arabicPeriod"/>
            </a:pPr>
            <a:r>
              <a:rPr lang="en-US" sz="1100" b="1" dirty="0">
                <a:latin typeface="Calibri" panose="020F0502020204030204" pitchFamily="34" charset="0"/>
                <a:ea typeface="Calibri" panose="020F0502020204030204" pitchFamily="34" charset="0"/>
                <a:cs typeface="Arial" panose="020B0604020202020204" pitchFamily="34" charset="0"/>
              </a:rPr>
              <a:t>Retrieval phase - </a:t>
            </a:r>
            <a:r>
              <a:rPr lang="en-US" sz="1100" dirty="0">
                <a:latin typeface="Calibri" panose="020F0502020204030204" pitchFamily="34" charset="0"/>
                <a:ea typeface="Calibri" panose="020F0502020204030204" pitchFamily="34" charset="0"/>
                <a:cs typeface="Arial" panose="020B0604020202020204" pitchFamily="34" charset="0"/>
              </a:rPr>
              <a:t>Then, at some point in the future, while being actively engaged in ongoing activity, the individual has to remember to fulfill the intention at the right moment. </a:t>
            </a:r>
          </a:p>
          <a:p>
            <a:pPr marL="362439" indent="-362439">
              <a:buAutoNum type="arabicPeriod"/>
            </a:pPr>
            <a:r>
              <a:rPr lang="en-US" b="1" dirty="0">
                <a:latin typeface="Calibri" panose="020F0502020204030204" pitchFamily="34" charset="0"/>
                <a:ea typeface="Calibri" panose="020F0502020204030204" pitchFamily="34" charset="0"/>
                <a:cs typeface="Arial" panose="020B0604020202020204" pitchFamily="34" charset="0"/>
              </a:rPr>
              <a:t>Intention execution phase- </a:t>
            </a:r>
            <a:r>
              <a:rPr lang="en-US" dirty="0">
                <a:latin typeface="Calibri" panose="020F0502020204030204" pitchFamily="34" charset="0"/>
                <a:ea typeface="Calibri" panose="020F0502020204030204" pitchFamily="34" charset="0"/>
                <a:cs typeface="Arial" panose="020B0604020202020204" pitchFamily="34" charset="0"/>
              </a:rPr>
              <a:t>at the right moment, the intention has to be remembered and executed</a:t>
            </a:r>
            <a:r>
              <a:rPr lang="en-US" dirty="0"/>
              <a:t>. </a:t>
            </a:r>
            <a:endParaRPr lang="en-US" dirty="0">
              <a:latin typeface="Calibri" charset="0"/>
              <a:ea typeface="Calibri" charset="0"/>
              <a:cs typeface="Calibri" charset="0"/>
            </a:endParaRPr>
          </a:p>
          <a:p>
            <a:pPr marL="362439" indent="-362439" defTabSz="966506">
              <a:buFontTx/>
              <a:buAutoNum type="arabicPeriod"/>
              <a:defRPr/>
            </a:pPr>
            <a:r>
              <a:rPr lang="en-US" sz="1100" dirty="0">
                <a:latin typeface="Calibri" panose="020F0502020204030204" pitchFamily="34" charset="0"/>
                <a:cs typeface="Arial" panose="020B0604020202020204" pitchFamily="34" charset="0"/>
              </a:rPr>
              <a:t>Evaluation of outcome</a:t>
            </a:r>
          </a:p>
          <a:p>
            <a:pPr marL="362439" indent="-362439" defTabSz="966506">
              <a:buFontTx/>
              <a:buAutoNum type="arabicPeriod"/>
              <a:defRPr/>
            </a:pPr>
            <a:endParaRPr lang="en-US" sz="1100" b="1" dirty="0">
              <a:latin typeface="Calibri" panose="020F0502020204030204" pitchFamily="34" charset="0"/>
              <a:ea typeface="Calibri" charset="0"/>
              <a:cs typeface="Arial" panose="020B0604020202020204" pitchFamily="34" charset="0"/>
            </a:endParaRPr>
          </a:p>
          <a:p>
            <a:pPr defTabSz="966506">
              <a:defRPr/>
            </a:pPr>
            <a:r>
              <a:rPr lang="en-US" sz="1900" dirty="0">
                <a:latin typeface="Calibri" panose="020F0502020204030204" pitchFamily="34" charset="0"/>
                <a:ea typeface="Calibri" panose="020F0502020204030204" pitchFamily="34" charset="0"/>
                <a:cs typeface="Arial" panose="020B0604020202020204" pitchFamily="34" charset="0"/>
              </a:rPr>
              <a:t>Moreover, fulfilling intentions draws on long-term memory in two ways. An individual needs to remember that something has to be done (the prospective component) as well as what has to be done and when (the retrospective component) to successfully fulfil an </a:t>
            </a:r>
            <a:r>
              <a:rPr lang="en-US" sz="1900" dirty="0" err="1">
                <a:latin typeface="Calibri" panose="020F0502020204030204" pitchFamily="34" charset="0"/>
                <a:ea typeface="Calibri" panose="020F0502020204030204" pitchFamily="34" charset="0"/>
                <a:cs typeface="Arial" panose="020B0604020202020204" pitchFamily="34" charset="0"/>
              </a:rPr>
              <a:t>intenti</a:t>
            </a:r>
            <a:endParaRPr lang="en-US" sz="1100" b="1" dirty="0">
              <a:latin typeface="+mj-lt"/>
              <a:ea typeface="Calibri" charset="0"/>
              <a:cs typeface="Calibri" charset="0"/>
            </a:endParaRPr>
          </a:p>
          <a:p>
            <a:pPr marL="362439" indent="-362439">
              <a:buAutoNum type="arabicPeriod"/>
            </a:pPr>
            <a:endParaRPr lang="en-US" sz="1100" dirty="0">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6D2A13C-55D0-A8AB-FB26-3BB1C316A86D}"/>
              </a:ext>
            </a:extLst>
          </p:cNvPr>
          <p:cNvSpPr>
            <a:spLocks noGrp="1"/>
          </p:cNvSpPr>
          <p:nvPr>
            <p:ph type="sldNum" sz="quarter" idx="5"/>
          </p:nvPr>
        </p:nvSpPr>
        <p:spPr/>
        <p:txBody>
          <a:bodyPr/>
          <a:lstStyle/>
          <a:p>
            <a:fld id="{798C5307-140F-447F-BCBA-BB92E3A2906B}" type="slidenum">
              <a:rPr lang="en-US" smtClean="0"/>
              <a:t>17</a:t>
            </a:fld>
            <a:endParaRPr lang="en-US" dirty="0"/>
          </a:p>
        </p:txBody>
      </p:sp>
    </p:spTree>
    <p:extLst>
      <p:ext uri="{BB962C8B-B14F-4D97-AF65-F5344CB8AC3E}">
        <p14:creationId xmlns:p14="http://schemas.microsoft.com/office/powerpoint/2010/main" val="631646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370622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anchor="ctr"/>
          <a:lstStyle>
            <a:lvl1pPr algn="r">
              <a:lnSpc>
                <a:spcPct val="100000"/>
              </a:lnSpc>
              <a:defRPr spc="-20" baseline="0">
                <a:solidFill>
                  <a:schemeClr val="bg1"/>
                </a:solidFill>
              </a:defRPr>
            </a:lvl1pPr>
          </a:lstStyle>
          <a:p>
            <a:r>
              <a:rPr lang="en-US" dirty="0"/>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a:normAutofit/>
          </a:bodyPr>
          <a:lstStyle>
            <a:lvl1pPr>
              <a:defRPr sz="2000"/>
            </a:lvl1pPr>
          </a:lstStyle>
          <a:p>
            <a:pPr lvl="0"/>
            <a:r>
              <a:rPr lang="en-US" dirty="0"/>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a:normAutofit/>
          </a:bodyPr>
          <a:lstStyle>
            <a:lvl1pPr>
              <a:defRPr sz="2000"/>
            </a:lvl1pPr>
          </a:lstStyle>
          <a:p>
            <a:pPr lvl="0"/>
            <a:r>
              <a:rPr lang="en-US" dirty="0"/>
              <a:t>Click to add text</a:t>
            </a:r>
          </a:p>
        </p:txBody>
      </p:sp>
    </p:spTree>
    <p:extLst>
      <p:ext uri="{BB962C8B-B14F-4D97-AF65-F5344CB8AC3E}">
        <p14:creationId xmlns:p14="http://schemas.microsoft.com/office/powerpoint/2010/main" val="30936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dirty="0"/>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dirty="0"/>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dirty="0"/>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dirty="0"/>
              <a:t>Click to add text</a:t>
            </a:r>
          </a:p>
        </p:txBody>
      </p:sp>
    </p:spTree>
    <p:extLst>
      <p:ext uri="{BB962C8B-B14F-4D97-AF65-F5344CB8AC3E}">
        <p14:creationId xmlns:p14="http://schemas.microsoft.com/office/powerpoint/2010/main" val="1209807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52F41C-45C5-4E09-A91A-8F4AE80B065E}"/>
              </a:ext>
              <a:ext uri="{C183D7F6-B498-43B3-948B-1728B52AA6E4}">
                <adec:decorative xmlns:adec="http://schemas.microsoft.com/office/drawing/2017/decorative" val="1"/>
              </a:ext>
            </a:extLst>
          </p:cNvPr>
          <p:cNvSpPr/>
          <p:nvPr userDrawn="1"/>
        </p:nvSpPr>
        <p:spPr>
          <a:xfrm>
            <a:off x="0" y="4533900"/>
            <a:ext cx="9144000" cy="2324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6">
            <a:extLst>
              <a:ext uri="{FF2B5EF4-FFF2-40B4-BE49-F238E27FC236}">
                <a16:creationId xmlns:a16="http://schemas.microsoft.com/office/drawing/2014/main" id="{DA9EBEF3-E8A8-4C5C-B6D9-B322242DC93A}"/>
              </a:ext>
            </a:extLst>
          </p:cNvPr>
          <p:cNvSpPr>
            <a:spLocks noGrp="1"/>
          </p:cNvSpPr>
          <p:nvPr>
            <p:ph type="ctrTitle"/>
          </p:nvPr>
        </p:nvSpPr>
        <p:spPr>
          <a:xfrm>
            <a:off x="877001" y="4947313"/>
            <a:ext cx="7700617" cy="1409037"/>
          </a:xfrm>
        </p:spPr>
        <p:txBody>
          <a:bodyPr anchor="ctr">
            <a:normAutofit/>
          </a:bodyPr>
          <a:lstStyle>
            <a:lvl1pPr>
              <a:defRPr>
                <a:solidFill>
                  <a:schemeClr val="bg1"/>
                </a:solidFill>
              </a:defRPr>
            </a:lvl1pPr>
          </a:lstStyle>
          <a:p>
            <a:r>
              <a:rPr lang="en-US" sz="5400"/>
              <a:t>Click to edit Master title style</a:t>
            </a:r>
            <a:endParaRPr lang="en-US" sz="5400" dirty="0"/>
          </a:p>
        </p:txBody>
      </p:sp>
      <p:sp>
        <p:nvSpPr>
          <p:cNvPr id="11" name="Subtitle 7">
            <a:extLst>
              <a:ext uri="{FF2B5EF4-FFF2-40B4-BE49-F238E27FC236}">
                <a16:creationId xmlns:a16="http://schemas.microsoft.com/office/drawing/2014/main" id="{6A90C83B-4674-4CF1-9CD4-78C3B7CDCCA8}"/>
              </a:ext>
            </a:extLst>
          </p:cNvPr>
          <p:cNvSpPr>
            <a:spLocks noGrp="1"/>
          </p:cNvSpPr>
          <p:nvPr>
            <p:ph type="subTitle" idx="1"/>
          </p:nvPr>
        </p:nvSpPr>
        <p:spPr>
          <a:xfrm>
            <a:off x="9446252" y="386989"/>
            <a:ext cx="2443495" cy="3758334"/>
          </a:xfrm>
        </p:spPr>
        <p:txBody>
          <a:bodyPr anchor="t">
            <a:normAutofit/>
          </a:bodyPr>
          <a:lstStyle>
            <a:lvl1pPr marL="0" indent="0">
              <a:lnSpc>
                <a:spcPct val="100000"/>
              </a:lnSpc>
              <a:spcBef>
                <a:spcPts val="0"/>
              </a:spcBef>
              <a:buNone/>
              <a:defRPr sz="2800" b="1">
                <a:solidFill>
                  <a:schemeClr val="accent1"/>
                </a:solidFill>
              </a:defRPr>
            </a:lvl1pPr>
          </a:lstStyle>
          <a:p>
            <a:r>
              <a:rPr lang="en-US">
                <a:solidFill>
                  <a:schemeClr val="accent1"/>
                </a:solidFill>
              </a:rPr>
              <a:t>Click to edit Master subtitle style</a:t>
            </a:r>
            <a:endParaRPr lang="en-US" dirty="0">
              <a:solidFill>
                <a:schemeClr val="accent1"/>
              </a:solidFill>
            </a:endParaRPr>
          </a:p>
        </p:txBody>
      </p:sp>
      <p:sp>
        <p:nvSpPr>
          <p:cNvPr id="19" name="Picture Placeholder 17">
            <a:extLst>
              <a:ext uri="{FF2B5EF4-FFF2-40B4-BE49-F238E27FC236}">
                <a16:creationId xmlns:a16="http://schemas.microsoft.com/office/drawing/2014/main" id="{1894E094-44B9-4024-A43A-438DEB225DB2}"/>
              </a:ext>
            </a:extLst>
          </p:cNvPr>
          <p:cNvSpPr>
            <a:spLocks noGrp="1"/>
          </p:cNvSpPr>
          <p:nvPr>
            <p:ph type="pic" sz="quarter" idx="13" hasCustomPrompt="1"/>
          </p:nvPr>
        </p:nvSpPr>
        <p:spPr>
          <a:xfrm>
            <a:off x="0" y="0"/>
            <a:ext cx="9144000" cy="4532313"/>
          </a:xfrm>
        </p:spPr>
        <p:txBody>
          <a:bodyPr/>
          <a:lstStyle>
            <a:lvl1pPr marL="0" indent="0" algn="ctr">
              <a:buNone/>
              <a:defRPr/>
            </a:lvl1pPr>
          </a:lstStyle>
          <a:p>
            <a:r>
              <a:rPr lang="en-US" dirty="0"/>
              <a:t>Click to add photo</a:t>
            </a:r>
          </a:p>
        </p:txBody>
      </p:sp>
      <p:sp>
        <p:nvSpPr>
          <p:cNvPr id="13" name="Footer Placeholder 4">
            <a:extLst>
              <a:ext uri="{FF2B5EF4-FFF2-40B4-BE49-F238E27FC236}">
                <a16:creationId xmlns:a16="http://schemas.microsoft.com/office/drawing/2014/main" id="{9BCFB5F5-AD25-4F9C-8AE7-E0E891F1AFF9}"/>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t>Presentation title</a:t>
            </a:r>
          </a:p>
        </p:txBody>
      </p:sp>
      <p:sp>
        <p:nvSpPr>
          <p:cNvPr id="23" name="Picture Placeholder 20">
            <a:extLst>
              <a:ext uri="{FF2B5EF4-FFF2-40B4-BE49-F238E27FC236}">
                <a16:creationId xmlns:a16="http://schemas.microsoft.com/office/drawing/2014/main" id="{919568B3-FE67-4E6E-BA92-FEF29CBFE1B4}"/>
              </a:ext>
            </a:extLst>
          </p:cNvPr>
          <p:cNvSpPr>
            <a:spLocks noGrp="1"/>
          </p:cNvSpPr>
          <p:nvPr>
            <p:ph type="pic" sz="quarter" idx="14" hasCustomPrompt="1"/>
          </p:nvPr>
        </p:nvSpPr>
        <p:spPr>
          <a:xfrm>
            <a:off x="9144000" y="4532313"/>
            <a:ext cx="3048000" cy="2325687"/>
          </a:xfrm>
        </p:spPr>
        <p:txBody>
          <a:bodyPr/>
          <a:lstStyle>
            <a:lvl1pPr marL="0" indent="0" algn="ctr">
              <a:buNone/>
              <a:defRPr/>
            </a:lvl1pPr>
          </a:lstStyle>
          <a:p>
            <a:r>
              <a:rPr lang="en-US" dirty="0"/>
              <a:t>Click to add photo</a:t>
            </a:r>
          </a:p>
        </p:txBody>
      </p:sp>
      <p:sp>
        <p:nvSpPr>
          <p:cNvPr id="15" name="Date Placeholder 3">
            <a:extLst>
              <a:ext uri="{FF2B5EF4-FFF2-40B4-BE49-F238E27FC236}">
                <a16:creationId xmlns:a16="http://schemas.microsoft.com/office/drawing/2014/main" id="{D87D4A75-1737-4D5B-A386-9FE32DFB5E51}"/>
              </a:ext>
            </a:extLst>
          </p:cNvPr>
          <p:cNvSpPr>
            <a:spLocks noGrp="1"/>
          </p:cNvSpPr>
          <p:nvPr>
            <p:ph type="dt" sz="half" idx="10"/>
          </p:nvPr>
        </p:nvSpPr>
        <p:spPr>
          <a:xfrm>
            <a:off x="7013448" y="6355080"/>
            <a:ext cx="435254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16" name="Slide Number Placeholder 5">
            <a:extLst>
              <a:ext uri="{FF2B5EF4-FFF2-40B4-BE49-F238E27FC236}">
                <a16:creationId xmlns:a16="http://schemas.microsoft.com/office/drawing/2014/main" id="{EB52AA41-FD0C-42C6-BD04-9E5B55A48989}"/>
              </a:ext>
            </a:extLst>
          </p:cNvPr>
          <p:cNvSpPr>
            <a:spLocks noGrp="1"/>
          </p:cNvSpPr>
          <p:nvPr>
            <p:ph type="sldNum" sz="quarter" idx="12"/>
          </p:nvPr>
        </p:nvSpPr>
        <p:spPr>
          <a:xfrm>
            <a:off x="11365992" y="6356350"/>
            <a:ext cx="630936" cy="365125"/>
          </a:xfrm>
        </p:spPr>
        <p:txBody>
          <a:bodyPr/>
          <a:lstStyle>
            <a:lvl1pPr>
              <a:defRPr>
                <a:solidFill>
                  <a:schemeClr val="bg1"/>
                </a:solidFill>
                <a:effectLst>
                  <a:outerShdw blurRad="38100" dist="38100" dir="2700000" algn="tl">
                    <a:srgbClr val="000000">
                      <a:alpha val="43137"/>
                    </a:srgbClr>
                  </a:outerShdw>
                </a:effectLst>
              </a:defRPr>
            </a:lvl1pPr>
          </a:lstStyle>
          <a:p>
            <a:fld id="{244D815C-8BF3-4ECF-A945-A2A7C2983AF9}" type="slidenum">
              <a:rPr lang="en-US" smtClean="0"/>
              <a:pPr/>
              <a:t>‹#›</a:t>
            </a:fld>
            <a:endParaRPr lang="en-US" dirty="0"/>
          </a:p>
        </p:txBody>
      </p:sp>
    </p:spTree>
    <p:extLst>
      <p:ext uri="{BB962C8B-B14F-4D97-AF65-F5344CB8AC3E}">
        <p14:creationId xmlns:p14="http://schemas.microsoft.com/office/powerpoint/2010/main" val="2134676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userDrawn="1"/>
        </p:nvSpPr>
        <p:spPr>
          <a:xfrm>
            <a:off x="237906"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vl1pPr>
          </a:lstStyle>
          <a:p>
            <a:r>
              <a:rPr lang="en-US" dirty="0"/>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vl1pPr>
          </a:lstStyle>
          <a:p>
            <a:r>
              <a:rPr lang="en-US" dirty="0"/>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a:normAutofit/>
          </a:bodyPr>
          <a:lstStyle>
            <a:lvl1pPr marL="342900" indent="-342900">
              <a:buFont typeface="Arial" panose="020B0604020202020204" pitchFamily="34" charset="0"/>
              <a:buChar char="•"/>
              <a:defRPr sz="2000"/>
            </a:lvl1pPr>
          </a:lstStyle>
          <a:p>
            <a:pPr lvl="0"/>
            <a:r>
              <a:rPr lang="en-US" dirty="0"/>
              <a:t>Click to add text</a:t>
            </a:r>
          </a:p>
        </p:txBody>
      </p:sp>
    </p:spTree>
    <p:extLst>
      <p:ext uri="{BB962C8B-B14F-4D97-AF65-F5344CB8AC3E}">
        <p14:creationId xmlns:p14="http://schemas.microsoft.com/office/powerpoint/2010/main" val="64367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dirty="0"/>
              <a:t>Click to add photo</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79993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r>
              <a:rPr lang="en-US" sz="6000"/>
              <a:t>Click to edit Master title style</a:t>
            </a:r>
            <a:endParaRPr lang="en-US" sz="6000" dirty="0"/>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r>
              <a:rPr lang="en-US"/>
              <a:t>Click to edit Master subtitle style</a:t>
            </a:r>
            <a:endParaRPr lang="en-US" dirty="0"/>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dirty="0"/>
              <a:t>Click to add photo</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dirty="0"/>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dirty="0"/>
              <a:t>Click to add photo</a:t>
            </a:r>
          </a:p>
        </p:txBody>
      </p:sp>
    </p:spTree>
    <p:extLst>
      <p:ext uri="{BB962C8B-B14F-4D97-AF65-F5344CB8AC3E}">
        <p14:creationId xmlns:p14="http://schemas.microsoft.com/office/powerpoint/2010/main" val="157840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dirty="0"/>
              <a:t>Click to add content</a:t>
            </a:r>
          </a:p>
        </p:txBody>
      </p:sp>
      <p:sp>
        <p:nvSpPr>
          <p:cNvPr id="8" name="Title 7">
            <a:extLst>
              <a:ext uri="{FF2B5EF4-FFF2-40B4-BE49-F238E27FC236}">
                <a16:creationId xmlns:a16="http://schemas.microsoft.com/office/drawing/2014/main" id="{08BCFBA1-E93F-FC55-14AA-46BDB69D9AC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8921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dirty="0"/>
              <a:t>Click  to add text</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dirty="0"/>
              <a:t>Click to add content</a:t>
            </a:r>
          </a:p>
        </p:txBody>
      </p:sp>
    </p:spTree>
    <p:extLst>
      <p:ext uri="{BB962C8B-B14F-4D97-AF65-F5344CB8AC3E}">
        <p14:creationId xmlns:p14="http://schemas.microsoft.com/office/powerpoint/2010/main" val="177375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a:lstStyle>
            <a:lvl1pPr marL="0" indent="0" algn="ctr">
              <a:buNone/>
              <a:defRPr/>
            </a:lvl1pPr>
          </a:lstStyle>
          <a:p>
            <a:r>
              <a:rPr lang="en-US" dirty="0"/>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a:normAutofit/>
          </a:bodyPr>
          <a:lstStyle>
            <a:lvl1pPr algn="r">
              <a:defRPr sz="600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anchor="t">
            <a:normAutofit/>
          </a:bodyPr>
          <a:lstStyle>
            <a:lvl1pPr marL="0" indent="0" algn="r">
              <a:buNone/>
              <a:defRPr sz="2800" b="1" baseline="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subtitle style</a:t>
            </a:r>
            <a:endParaRPr lang="en-US"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704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dirty="0"/>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dirty="0"/>
              <a:t>Click to add content</a:t>
            </a:r>
          </a:p>
        </p:txBody>
      </p:sp>
    </p:spTree>
    <p:extLst>
      <p:ext uri="{BB962C8B-B14F-4D97-AF65-F5344CB8AC3E}">
        <p14:creationId xmlns:p14="http://schemas.microsoft.com/office/powerpoint/2010/main" val="427199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dirty="0"/>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dirty="0"/>
              <a:t>Click to add content</a:t>
            </a:r>
          </a:p>
        </p:txBody>
      </p:sp>
    </p:spTree>
    <p:extLst>
      <p:ext uri="{BB962C8B-B14F-4D97-AF65-F5344CB8AC3E}">
        <p14:creationId xmlns:p14="http://schemas.microsoft.com/office/powerpoint/2010/main" val="419090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0"/>
            <a:ext cx="4352544" cy="365125"/>
          </a:xfrm>
          <a:prstGeom prst="rect">
            <a:avLst/>
          </a:prstGeom>
        </p:spPr>
        <p:txBody>
          <a:bodyPr vert="horz" lIns="91440" tIns="45720" rIns="91440" bIns="45720" rtlCol="0" anchor="ctr"/>
          <a:lstStyle>
            <a:lvl1pPr algn="r">
              <a:defRPr sz="105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6C4B9AF-F93C-43E8-8E68-3B700825CE91}"/>
              </a:ext>
            </a:extLst>
          </p:cNvPr>
          <p:cNvSpPr>
            <a:spLocks noGrp="1"/>
          </p:cNvSpPr>
          <p:nvPr>
            <p:ph type="ftr" sz="quarter" idx="3"/>
          </p:nvPr>
        </p:nvSpPr>
        <p:spPr>
          <a:xfrm>
            <a:off x="201168" y="6356350"/>
            <a:ext cx="4837176" cy="365125"/>
          </a:xfrm>
          <a:prstGeom prst="rect">
            <a:avLst/>
          </a:prstGeom>
        </p:spPr>
        <p:txBody>
          <a:bodyPr vert="horz" lIns="91440" tIns="45720" rIns="91440" bIns="45720" rtlCol="0" anchor="ctr"/>
          <a:lstStyle>
            <a:lvl1pPr algn="l">
              <a:defRPr sz="1050">
                <a:solidFill>
                  <a:schemeClr val="tx1"/>
                </a:solidFill>
              </a:defRPr>
            </a:lvl1pPr>
          </a:lstStyle>
          <a:p>
            <a:r>
              <a:rPr lang="en-US" sz="1050" dirty="0"/>
              <a:t>Presentation title</a:t>
            </a:r>
          </a:p>
        </p:txBody>
      </p:sp>
      <p:sp>
        <p:nvSpPr>
          <p:cNvPr id="6" name="Slide Number Placeholder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0"/>
            <a:ext cx="630936" cy="365125"/>
          </a:xfrm>
          <a:prstGeom prst="rect">
            <a:avLst/>
          </a:prstGeom>
        </p:spPr>
        <p:txBody>
          <a:bodyPr vert="horz" lIns="91440" tIns="45720" rIns="91440" bIns="45720" rtlCol="0" anchor="ctr"/>
          <a:lstStyle>
            <a:lvl1pPr algn="r">
              <a:defRPr sz="1050">
                <a:solidFill>
                  <a:schemeClr val="tx1"/>
                </a:solidFill>
              </a:defRPr>
            </a:lvl1p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899840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5" r:id="rId12"/>
  </p:sldLayoutIdLst>
  <p:hf hdr="0"/>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Autumn_trees_in_Dresden.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5.sv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D150CF-F888-48EA-89E8-311ED5E9161B}"/>
              </a:ext>
            </a:extLst>
          </p:cNvPr>
          <p:cNvSpPr>
            <a:spLocks noGrp="1"/>
          </p:cNvSpPr>
          <p:nvPr>
            <p:ph type="ctrTitle"/>
          </p:nvPr>
        </p:nvSpPr>
        <p:spPr>
          <a:xfrm>
            <a:off x="0" y="273881"/>
            <a:ext cx="7426960" cy="3887390"/>
          </a:xfrm>
        </p:spPr>
        <p:txBody>
          <a:bodyPr>
            <a:normAutofit/>
          </a:bodyPr>
          <a:lstStyle/>
          <a:p>
            <a:pPr algn="ctr"/>
            <a:r>
              <a:rPr lang="en-US" sz="5400" dirty="0"/>
              <a:t>How to Remember the Future?</a:t>
            </a:r>
            <a:br>
              <a:rPr lang="en-US" sz="5400" dirty="0"/>
            </a:br>
            <a:br>
              <a:rPr lang="en-US" sz="5400" dirty="0"/>
            </a:br>
            <a:r>
              <a:rPr lang="en-US" sz="5400" dirty="0"/>
              <a:t>Prospective Memory and ADHD</a:t>
            </a:r>
          </a:p>
        </p:txBody>
      </p:sp>
      <p:sp>
        <p:nvSpPr>
          <p:cNvPr id="8" name="Subtitle 7">
            <a:extLst>
              <a:ext uri="{FF2B5EF4-FFF2-40B4-BE49-F238E27FC236}">
                <a16:creationId xmlns:a16="http://schemas.microsoft.com/office/drawing/2014/main" id="{6BBE0348-1527-4055-BA8A-E2754222743D}"/>
              </a:ext>
            </a:extLst>
          </p:cNvPr>
          <p:cNvSpPr>
            <a:spLocks noGrp="1"/>
          </p:cNvSpPr>
          <p:nvPr>
            <p:ph type="subTitle" idx="1"/>
          </p:nvPr>
        </p:nvSpPr>
        <p:spPr>
          <a:xfrm>
            <a:off x="649045" y="4640424"/>
            <a:ext cx="6437555" cy="1303176"/>
          </a:xfrm>
        </p:spPr>
        <p:txBody>
          <a:bodyPr/>
          <a:lstStyle/>
          <a:p>
            <a:r>
              <a:rPr lang="en-US" dirty="0"/>
              <a:t>Daniella Karidi, PhD</a:t>
            </a:r>
          </a:p>
          <a:p>
            <a:r>
              <a:rPr lang="en-US" dirty="0"/>
              <a:t>www.ADHDtime.com</a:t>
            </a:r>
          </a:p>
        </p:txBody>
      </p:sp>
      <p:pic>
        <p:nvPicPr>
          <p:cNvPr id="3" name="Picture 2" descr="A path with trees and leaves on it&#10;&#10;Description automatically generated">
            <a:extLst>
              <a:ext uri="{FF2B5EF4-FFF2-40B4-BE49-F238E27FC236}">
                <a16:creationId xmlns:a16="http://schemas.microsoft.com/office/drawing/2014/main" id="{4FC16560-128E-FBA4-B681-89A5DBA6B0F5}"/>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026400" y="0"/>
            <a:ext cx="4165600" cy="6857999"/>
          </a:xfrm>
          <a:prstGeom prst="rect">
            <a:avLst/>
          </a:prstGeom>
        </p:spPr>
      </p:pic>
      <p:sp>
        <p:nvSpPr>
          <p:cNvPr id="4" name="TextBox 3">
            <a:extLst>
              <a:ext uri="{FF2B5EF4-FFF2-40B4-BE49-F238E27FC236}">
                <a16:creationId xmlns:a16="http://schemas.microsoft.com/office/drawing/2014/main" id="{FABD5147-2FCB-0317-C867-B7EC336405FD}"/>
              </a:ext>
            </a:extLst>
          </p:cNvPr>
          <p:cNvSpPr txBox="1"/>
          <p:nvPr/>
        </p:nvSpPr>
        <p:spPr>
          <a:xfrm>
            <a:off x="952500" y="6858000"/>
            <a:ext cx="10287000" cy="230832"/>
          </a:xfrm>
          <a:prstGeom prst="rect">
            <a:avLst/>
          </a:prstGeom>
          <a:noFill/>
        </p:spPr>
        <p:txBody>
          <a:bodyPr wrap="square" rtlCol="0">
            <a:spAutoFit/>
          </a:bodyPr>
          <a:lstStyle/>
          <a:p>
            <a:r>
              <a:rPr lang="en-US" sz="900">
                <a:hlinkClick r:id="rId4" tooltip="https://commons.wikimedia.org/wiki/File:Autumn_trees_in_Dresden.jp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2720718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F4975B-D2FB-3CB1-0772-C022971F11C7}"/>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444F002-C8AA-44FD-B24A-768D0CBA2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E0A6460-D209-41A0-A5A9-3D7CE646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C03261-E340-BB2F-ABEE-E4F54CE4B651}"/>
              </a:ext>
            </a:extLst>
          </p:cNvPr>
          <p:cNvSpPr>
            <a:spLocks noGrp="1"/>
          </p:cNvSpPr>
          <p:nvPr>
            <p:ph type="title"/>
          </p:nvPr>
        </p:nvSpPr>
        <p:spPr>
          <a:xfrm>
            <a:off x="647700" y="467958"/>
            <a:ext cx="9341031" cy="1420009"/>
          </a:xfrm>
        </p:spPr>
        <p:txBody>
          <a:bodyPr vert="horz" lIns="91440" tIns="45720" rIns="91440" bIns="45720" rtlCol="0" anchor="b">
            <a:normAutofit/>
          </a:bodyPr>
          <a:lstStyle/>
          <a:p>
            <a:r>
              <a:rPr lang="en-US" spc="-40" dirty="0">
                <a:solidFill>
                  <a:srgbClr val="FFFFFF"/>
                </a:solidFill>
              </a:rPr>
              <a:t>Types of Prospective Memory</a:t>
            </a:r>
          </a:p>
        </p:txBody>
      </p:sp>
      <p:sp>
        <p:nvSpPr>
          <p:cNvPr id="4" name="Content Placeholder 3">
            <a:extLst>
              <a:ext uri="{FF2B5EF4-FFF2-40B4-BE49-F238E27FC236}">
                <a16:creationId xmlns:a16="http://schemas.microsoft.com/office/drawing/2014/main" id="{530906A0-58B6-8DF1-86CD-F94687AA80FE}"/>
              </a:ext>
            </a:extLst>
          </p:cNvPr>
          <p:cNvSpPr>
            <a:spLocks noGrp="1"/>
          </p:cNvSpPr>
          <p:nvPr>
            <p:ph idx="1"/>
          </p:nvPr>
        </p:nvSpPr>
        <p:spPr>
          <a:xfrm>
            <a:off x="647700" y="2802367"/>
            <a:ext cx="10655301" cy="3367144"/>
          </a:xfrm>
        </p:spPr>
        <p:txBody>
          <a:bodyPr vert="horz" lIns="91440" tIns="45720" rIns="91440" bIns="45720" rtlCol="0">
            <a:normAutofit/>
          </a:bodyPr>
          <a:lstStyle/>
          <a:p>
            <a:pPr marL="457200" indent="-228600" fontAlgn="base">
              <a:spcBef>
                <a:spcPts val="1200"/>
              </a:spcBef>
              <a:spcAft>
                <a:spcPts val="1200"/>
              </a:spcAft>
              <a:buFont typeface="Arial" panose="020B0604020202020204" pitchFamily="34" charset="0"/>
              <a:buChar char="•"/>
            </a:pPr>
            <a:r>
              <a:rPr lang="en-US" sz="2800" b="1" dirty="0"/>
              <a:t>Event-Based Prospective Memory: </a:t>
            </a:r>
            <a:r>
              <a:rPr lang="en-US" sz="2800" dirty="0"/>
              <a:t>Remembering to act when a specific event occurs (e.g., picking up groceries when near the store).</a:t>
            </a:r>
          </a:p>
          <a:p>
            <a:pPr marL="457200" indent="-228600" fontAlgn="base">
              <a:spcBef>
                <a:spcPts val="1200"/>
              </a:spcBef>
              <a:spcAft>
                <a:spcPts val="1200"/>
              </a:spcAft>
              <a:buFont typeface="Arial" panose="020B0604020202020204" pitchFamily="34" charset="0"/>
              <a:buChar char="•"/>
            </a:pPr>
            <a:r>
              <a:rPr lang="en-US" sz="2800" b="1" dirty="0"/>
              <a:t>Time-Based Prospective Memory: </a:t>
            </a:r>
            <a:r>
              <a:rPr lang="en-US" sz="2800" dirty="0"/>
              <a:t>Remembering to act at a specific time (e.g., taking medication at 7 AM).</a:t>
            </a:r>
          </a:p>
        </p:txBody>
      </p:sp>
    </p:spTree>
    <p:extLst>
      <p:ext uri="{BB962C8B-B14F-4D97-AF65-F5344CB8AC3E}">
        <p14:creationId xmlns:p14="http://schemas.microsoft.com/office/powerpoint/2010/main" val="2313421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CDC00C-A716-877A-0CA5-BC9157466DE1}"/>
              </a:ext>
            </a:extLst>
          </p:cNvPr>
          <p:cNvSpPr>
            <a:spLocks noGrp="1"/>
          </p:cNvSpPr>
          <p:nvPr>
            <p:ph type="title"/>
          </p:nvPr>
        </p:nvSpPr>
        <p:spPr>
          <a:xfrm>
            <a:off x="647700" y="141842"/>
            <a:ext cx="10712377" cy="872100"/>
          </a:xfrm>
        </p:spPr>
        <p:txBody>
          <a:bodyPr vert="horz" lIns="91440" tIns="45720" rIns="91440" bIns="45720" rtlCol="0" anchor="ctr">
            <a:normAutofit/>
          </a:bodyPr>
          <a:lstStyle/>
          <a:p>
            <a:endParaRPr lang="en-US" sz="2800" spc="-40" dirty="0">
              <a:solidFill>
                <a:srgbClr val="FFFFFF"/>
              </a:solidFill>
            </a:endParaRPr>
          </a:p>
        </p:txBody>
      </p:sp>
      <p:sp>
        <p:nvSpPr>
          <p:cNvPr id="4" name="Content Placeholder 3">
            <a:extLst>
              <a:ext uri="{FF2B5EF4-FFF2-40B4-BE49-F238E27FC236}">
                <a16:creationId xmlns:a16="http://schemas.microsoft.com/office/drawing/2014/main" id="{DB6C1916-A153-5EAA-D95F-2673DA9BDD12}"/>
              </a:ext>
            </a:extLst>
          </p:cNvPr>
          <p:cNvSpPr>
            <a:spLocks noGrp="1"/>
          </p:cNvSpPr>
          <p:nvPr>
            <p:ph idx="1"/>
          </p:nvPr>
        </p:nvSpPr>
        <p:spPr>
          <a:xfrm>
            <a:off x="647700" y="1844937"/>
            <a:ext cx="5855458" cy="4332026"/>
          </a:xfrm>
        </p:spPr>
        <p:txBody>
          <a:bodyPr vert="horz" lIns="91440" tIns="45720" rIns="91440" bIns="45720" rtlCol="0">
            <a:normAutofit/>
          </a:bodyPr>
          <a:lstStyle/>
          <a:p>
            <a:r>
              <a:rPr lang="en-US" sz="3200" b="1" dirty="0"/>
              <a:t>Do individuals with ADHD struggle with prospective memory?</a:t>
            </a:r>
          </a:p>
          <a:p>
            <a:pPr indent="-228600">
              <a:buFont typeface="Arial" panose="020B0604020202020204" pitchFamily="34" charset="0"/>
              <a:buChar char="•"/>
            </a:pPr>
            <a:endParaRPr lang="en-US" sz="3200" dirty="0"/>
          </a:p>
        </p:txBody>
      </p:sp>
      <p:pic>
        <p:nvPicPr>
          <p:cNvPr id="6" name="Picture 5" descr="Close-up of orchard in Canada">
            <a:extLst>
              <a:ext uri="{FF2B5EF4-FFF2-40B4-BE49-F238E27FC236}">
                <a16:creationId xmlns:a16="http://schemas.microsoft.com/office/drawing/2014/main" id="{4897D2E7-2472-8431-9385-137CCF4322D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086601" y="1150467"/>
            <a:ext cx="5105400" cy="5707533"/>
          </a:xfrm>
          <a:prstGeom prst="rect">
            <a:avLst/>
          </a:prstGeom>
        </p:spPr>
      </p:pic>
    </p:spTree>
    <p:extLst>
      <p:ext uri="{BB962C8B-B14F-4D97-AF65-F5344CB8AC3E}">
        <p14:creationId xmlns:p14="http://schemas.microsoft.com/office/powerpoint/2010/main" val="778070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18509F-E308-C2D3-11DD-9AE017416787}"/>
              </a:ext>
            </a:extLst>
          </p:cNvPr>
          <p:cNvSpPr>
            <a:spLocks noGrp="1"/>
          </p:cNvSpPr>
          <p:nvPr>
            <p:ph type="title"/>
          </p:nvPr>
        </p:nvSpPr>
        <p:spPr>
          <a:xfrm>
            <a:off x="647700" y="141842"/>
            <a:ext cx="10712377" cy="872100"/>
          </a:xfrm>
        </p:spPr>
        <p:txBody>
          <a:bodyPr vert="horz" lIns="91440" tIns="45720" rIns="91440" bIns="45720" rtlCol="0" anchor="ctr">
            <a:normAutofit/>
          </a:bodyPr>
          <a:lstStyle/>
          <a:p>
            <a:r>
              <a:rPr lang="en-US" sz="2800" spc="-40" dirty="0">
                <a:solidFill>
                  <a:srgbClr val="FFFFFF"/>
                </a:solidFill>
              </a:rPr>
              <a:t>Prospective Memory and Executive Functions</a:t>
            </a:r>
          </a:p>
        </p:txBody>
      </p:sp>
      <p:sp>
        <p:nvSpPr>
          <p:cNvPr id="4" name="Content Placeholder 3">
            <a:extLst>
              <a:ext uri="{FF2B5EF4-FFF2-40B4-BE49-F238E27FC236}">
                <a16:creationId xmlns:a16="http://schemas.microsoft.com/office/drawing/2014/main" id="{A0DEDEF5-6633-CEC8-D574-37F602E94502}"/>
              </a:ext>
            </a:extLst>
          </p:cNvPr>
          <p:cNvSpPr>
            <a:spLocks noGrp="1"/>
          </p:cNvSpPr>
          <p:nvPr>
            <p:ph idx="1"/>
          </p:nvPr>
        </p:nvSpPr>
        <p:spPr>
          <a:xfrm>
            <a:off x="647700" y="1844937"/>
            <a:ext cx="5855458" cy="4332026"/>
          </a:xfrm>
        </p:spPr>
        <p:txBody>
          <a:bodyPr vert="horz" lIns="91440" tIns="45720" rIns="91440" bIns="45720" rtlCol="0">
            <a:normAutofit/>
          </a:bodyPr>
          <a:lstStyle/>
          <a:p>
            <a:pPr>
              <a:lnSpc>
                <a:spcPct val="100000"/>
              </a:lnSpc>
            </a:pPr>
            <a:r>
              <a:rPr lang="en-US" sz="2500" b="1" dirty="0"/>
              <a:t>Successful prospective memory performance is dependent on Executive Function</a:t>
            </a:r>
            <a:r>
              <a:rPr lang="en-US" sz="2500" dirty="0"/>
              <a:t>. </a:t>
            </a:r>
          </a:p>
          <a:p>
            <a:pPr indent="-228600">
              <a:lnSpc>
                <a:spcPct val="100000"/>
              </a:lnSpc>
              <a:buFont typeface="Arial" panose="020B0604020202020204" pitchFamily="34" charset="0"/>
              <a:buChar char="•"/>
            </a:pPr>
            <a:r>
              <a:rPr lang="en-US" sz="2500" dirty="0"/>
              <a:t>Executive functions are the cognitive processes that are required for top-down control of action, thoughts and emotions (for example, planning). </a:t>
            </a:r>
          </a:p>
          <a:p>
            <a:pPr indent="-228600">
              <a:lnSpc>
                <a:spcPct val="100000"/>
              </a:lnSpc>
              <a:buFont typeface="Arial" panose="020B0604020202020204" pitchFamily="34" charset="0"/>
              <a:buChar char="•"/>
            </a:pPr>
            <a:r>
              <a:rPr lang="en-US" sz="2500" dirty="0"/>
              <a:t>Challenges with executive functions are consistently found in individuals with ADHD.</a:t>
            </a:r>
          </a:p>
        </p:txBody>
      </p:sp>
      <p:pic>
        <p:nvPicPr>
          <p:cNvPr id="6" name="Picture Placeholder 5" descr="Colorful steps and arrow">
            <a:extLst>
              <a:ext uri="{FF2B5EF4-FFF2-40B4-BE49-F238E27FC236}">
                <a16:creationId xmlns:a16="http://schemas.microsoft.com/office/drawing/2014/main" id="{785E3E2D-7AF2-0193-BAC7-16FF097A645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b="-1"/>
          <a:stretch/>
        </p:blipFill>
        <p:spPr>
          <a:xfrm>
            <a:off x="7086601" y="1150467"/>
            <a:ext cx="5105400" cy="5707533"/>
          </a:xfrm>
          <a:prstGeom prst="rect">
            <a:avLst/>
          </a:prstGeom>
        </p:spPr>
      </p:pic>
    </p:spTree>
    <p:extLst>
      <p:ext uri="{BB962C8B-B14F-4D97-AF65-F5344CB8AC3E}">
        <p14:creationId xmlns:p14="http://schemas.microsoft.com/office/powerpoint/2010/main" val="645883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855174-CE05-D92B-170B-3D48A69B675C}"/>
              </a:ext>
            </a:extLst>
          </p:cNvPr>
          <p:cNvSpPr>
            <a:spLocks noGrp="1"/>
          </p:cNvSpPr>
          <p:nvPr>
            <p:ph type="title"/>
          </p:nvPr>
        </p:nvSpPr>
        <p:spPr>
          <a:xfrm>
            <a:off x="647700" y="141842"/>
            <a:ext cx="10712377" cy="872100"/>
          </a:xfrm>
        </p:spPr>
        <p:txBody>
          <a:bodyPr vert="horz" lIns="91440" tIns="45720" rIns="91440" bIns="45720" rtlCol="0" anchor="ctr">
            <a:normAutofit/>
          </a:bodyPr>
          <a:lstStyle/>
          <a:p>
            <a:pPr>
              <a:lnSpc>
                <a:spcPct val="90000"/>
              </a:lnSpc>
            </a:pPr>
            <a:r>
              <a:rPr lang="en-US" sz="2800" spc="-40" dirty="0">
                <a:solidFill>
                  <a:srgbClr val="FFFFFF"/>
                </a:solidFill>
              </a:rPr>
              <a:t>ADHD in Prospective Memory Research</a:t>
            </a:r>
          </a:p>
        </p:txBody>
      </p:sp>
      <p:sp>
        <p:nvSpPr>
          <p:cNvPr id="3" name="Content Placeholder 2">
            <a:extLst>
              <a:ext uri="{FF2B5EF4-FFF2-40B4-BE49-F238E27FC236}">
                <a16:creationId xmlns:a16="http://schemas.microsoft.com/office/drawing/2014/main" id="{E1845B15-6BB6-3206-FCF4-6AFC2221BF9C}"/>
              </a:ext>
            </a:extLst>
          </p:cNvPr>
          <p:cNvSpPr>
            <a:spLocks noGrp="1"/>
          </p:cNvSpPr>
          <p:nvPr>
            <p:ph sz="quarter" idx="14"/>
          </p:nvPr>
        </p:nvSpPr>
        <p:spPr>
          <a:xfrm>
            <a:off x="647700" y="1844937"/>
            <a:ext cx="5855458" cy="4332026"/>
          </a:xfrm>
        </p:spPr>
        <p:txBody>
          <a:bodyPr vert="horz" lIns="91440" tIns="45720" rIns="91440" bIns="45720" rtlCol="0">
            <a:normAutofit/>
          </a:bodyPr>
          <a:lstStyle/>
          <a:p>
            <a:pPr>
              <a:lnSpc>
                <a:spcPct val="100000"/>
              </a:lnSpc>
            </a:pPr>
            <a:r>
              <a:rPr lang="en-US" sz="2800" dirty="0"/>
              <a:t>There are very limited recent studies on prospective memory and ADHD.</a:t>
            </a:r>
          </a:p>
          <a:p>
            <a:pPr>
              <a:lnSpc>
                <a:spcPct val="100000"/>
              </a:lnSpc>
            </a:pPr>
            <a:r>
              <a:rPr lang="en-US" sz="2800" dirty="0"/>
              <a:t>We currently do not have a specific assessment measure to identify prospective memory challenges in individuals with ADHD.</a:t>
            </a:r>
          </a:p>
          <a:p>
            <a:pPr>
              <a:lnSpc>
                <a:spcPct val="100000"/>
              </a:lnSpc>
            </a:pPr>
            <a:endParaRPr lang="en-US" sz="2800" dirty="0"/>
          </a:p>
          <a:p>
            <a:pPr>
              <a:lnSpc>
                <a:spcPct val="100000"/>
              </a:lnSpc>
            </a:pPr>
            <a:endParaRPr lang="en-US" sz="2500" dirty="0"/>
          </a:p>
          <a:p>
            <a:pPr>
              <a:lnSpc>
                <a:spcPct val="100000"/>
              </a:lnSpc>
            </a:pPr>
            <a:endParaRPr lang="en-US" sz="2500" dirty="0"/>
          </a:p>
          <a:p>
            <a:pPr>
              <a:lnSpc>
                <a:spcPct val="100000"/>
              </a:lnSpc>
            </a:pPr>
            <a:endParaRPr lang="en-US" sz="2500" dirty="0"/>
          </a:p>
        </p:txBody>
      </p:sp>
      <p:pic>
        <p:nvPicPr>
          <p:cNvPr id="6" name="Picture 5" descr="Smiley face sticky notes">
            <a:extLst>
              <a:ext uri="{FF2B5EF4-FFF2-40B4-BE49-F238E27FC236}">
                <a16:creationId xmlns:a16="http://schemas.microsoft.com/office/drawing/2014/main" id="{4D946D82-04AC-E3EF-46EB-D5C83223760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086601" y="1150467"/>
            <a:ext cx="5105400" cy="5707533"/>
          </a:xfrm>
          <a:prstGeom prst="rect">
            <a:avLst/>
          </a:prstGeom>
        </p:spPr>
      </p:pic>
    </p:spTree>
    <p:extLst>
      <p:ext uri="{BB962C8B-B14F-4D97-AF65-F5344CB8AC3E}">
        <p14:creationId xmlns:p14="http://schemas.microsoft.com/office/powerpoint/2010/main" val="2281067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9C74DE-8703-0B03-44E5-F5B25B2C20B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52E8AC-F499-C13A-666B-29F43BD57F64}"/>
              </a:ext>
            </a:extLst>
          </p:cNvPr>
          <p:cNvSpPr>
            <a:spLocks noGrp="1"/>
          </p:cNvSpPr>
          <p:nvPr>
            <p:ph type="title"/>
          </p:nvPr>
        </p:nvSpPr>
        <p:spPr>
          <a:xfrm>
            <a:off x="647700" y="141842"/>
            <a:ext cx="10712377" cy="872100"/>
          </a:xfrm>
        </p:spPr>
        <p:txBody>
          <a:bodyPr vert="horz" lIns="91440" tIns="45720" rIns="91440" bIns="45720" rtlCol="0" anchor="ctr">
            <a:normAutofit/>
          </a:bodyPr>
          <a:lstStyle/>
          <a:p>
            <a:pPr>
              <a:lnSpc>
                <a:spcPct val="90000"/>
              </a:lnSpc>
            </a:pPr>
            <a:r>
              <a:rPr lang="en-US" sz="2800" spc="-40" dirty="0">
                <a:solidFill>
                  <a:srgbClr val="FFFFFF"/>
                </a:solidFill>
              </a:rPr>
              <a:t>ADHD perform worse on Prospective Memory </a:t>
            </a:r>
          </a:p>
        </p:txBody>
      </p:sp>
      <p:sp>
        <p:nvSpPr>
          <p:cNvPr id="3" name="Content Placeholder 2">
            <a:extLst>
              <a:ext uri="{FF2B5EF4-FFF2-40B4-BE49-F238E27FC236}">
                <a16:creationId xmlns:a16="http://schemas.microsoft.com/office/drawing/2014/main" id="{483C5E7E-8440-D87D-096E-7BEC75ACB6E7}"/>
              </a:ext>
            </a:extLst>
          </p:cNvPr>
          <p:cNvSpPr>
            <a:spLocks noGrp="1"/>
          </p:cNvSpPr>
          <p:nvPr>
            <p:ph sz="quarter" idx="14"/>
          </p:nvPr>
        </p:nvSpPr>
        <p:spPr>
          <a:xfrm>
            <a:off x="128587" y="1400175"/>
            <a:ext cx="6529387" cy="5200650"/>
          </a:xfrm>
        </p:spPr>
        <p:txBody>
          <a:bodyPr vert="horz" lIns="91440" tIns="45720" rIns="91440" bIns="45720" rtlCol="0">
            <a:normAutofit/>
          </a:bodyPr>
          <a:lstStyle/>
          <a:p>
            <a:pPr>
              <a:lnSpc>
                <a:spcPct val="100000"/>
              </a:lnSpc>
            </a:pPr>
            <a:r>
              <a:rPr lang="en-US" sz="2200" dirty="0"/>
              <a:t> </a:t>
            </a:r>
            <a:r>
              <a:rPr lang="en-US" dirty="0"/>
              <a:t>Studies consistently show that individuals with ADHD perform worse on PM tasks.</a:t>
            </a:r>
          </a:p>
          <a:p>
            <a:pPr>
              <a:lnSpc>
                <a:spcPct val="100000"/>
              </a:lnSpc>
            </a:pPr>
            <a:r>
              <a:rPr lang="en-US" dirty="0"/>
              <a:t>Research subjects with ADHD  struggle significantly with </a:t>
            </a:r>
            <a:r>
              <a:rPr lang="en-US" b="1" dirty="0"/>
              <a:t>time-based PM tasks</a:t>
            </a:r>
            <a:r>
              <a:rPr lang="en-US" dirty="0"/>
              <a:t>, which require self-initiated retrieval (e.g., remembering to take medication at 8 PM). </a:t>
            </a:r>
          </a:p>
          <a:p>
            <a:pPr>
              <a:lnSpc>
                <a:spcPct val="100000"/>
              </a:lnSpc>
            </a:pPr>
            <a:r>
              <a:rPr lang="en-US" dirty="0"/>
              <a:t> Event-based tasks, which rely on external cues (e.g., giving a message when meeting a friend), are less impaired but still challenging for those with ADHD.</a:t>
            </a:r>
          </a:p>
        </p:txBody>
      </p:sp>
      <p:pic>
        <p:nvPicPr>
          <p:cNvPr id="5" name="Picture 4" descr="Person checking smart watch on wrist">
            <a:extLst>
              <a:ext uri="{FF2B5EF4-FFF2-40B4-BE49-F238E27FC236}">
                <a16:creationId xmlns:a16="http://schemas.microsoft.com/office/drawing/2014/main" id="{8E36FCFA-EAA1-B653-33E3-3F97C902710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086601" y="1150467"/>
            <a:ext cx="5105400" cy="5707533"/>
          </a:xfrm>
          <a:prstGeom prst="rect">
            <a:avLst/>
          </a:prstGeom>
        </p:spPr>
      </p:pic>
    </p:spTree>
    <p:extLst>
      <p:ext uri="{BB962C8B-B14F-4D97-AF65-F5344CB8AC3E}">
        <p14:creationId xmlns:p14="http://schemas.microsoft.com/office/powerpoint/2010/main" val="1829687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FC30AE-7054-A00F-BB3C-07C7DF55227A}"/>
              </a:ext>
            </a:extLst>
          </p:cNvPr>
          <p:cNvSpPr>
            <a:spLocks noGrp="1"/>
          </p:cNvSpPr>
          <p:nvPr>
            <p:ph type="title"/>
          </p:nvPr>
        </p:nvSpPr>
        <p:spPr>
          <a:xfrm>
            <a:off x="647700" y="141842"/>
            <a:ext cx="10712377" cy="872100"/>
          </a:xfrm>
        </p:spPr>
        <p:txBody>
          <a:bodyPr vert="horz" lIns="91440" tIns="45720" rIns="91440" bIns="45720" rtlCol="0" anchor="ctr">
            <a:normAutofit/>
          </a:bodyPr>
          <a:lstStyle/>
          <a:p>
            <a:pPr>
              <a:lnSpc>
                <a:spcPct val="90000"/>
              </a:lnSpc>
            </a:pPr>
            <a:r>
              <a:rPr lang="en-US" sz="2800" spc="-40" dirty="0">
                <a:solidFill>
                  <a:srgbClr val="FFFFFF"/>
                </a:solidFill>
              </a:rPr>
              <a:t>ADHD </a:t>
            </a:r>
            <a:r>
              <a:rPr lang="en-US" sz="2800" spc="-40" dirty="0" err="1">
                <a:solidFill>
                  <a:srgbClr val="FFFFFF"/>
                </a:solidFill>
              </a:rPr>
              <a:t>pPerform</a:t>
            </a:r>
            <a:r>
              <a:rPr lang="en-US" sz="2800" spc="-40" dirty="0">
                <a:solidFill>
                  <a:srgbClr val="FFFFFF"/>
                </a:solidFill>
              </a:rPr>
              <a:t> Worse on Prospective Memory </a:t>
            </a:r>
          </a:p>
        </p:txBody>
      </p:sp>
      <p:sp>
        <p:nvSpPr>
          <p:cNvPr id="3" name="Content Placeholder 2">
            <a:extLst>
              <a:ext uri="{FF2B5EF4-FFF2-40B4-BE49-F238E27FC236}">
                <a16:creationId xmlns:a16="http://schemas.microsoft.com/office/drawing/2014/main" id="{EFA98CAF-5C4F-AAAC-8E73-E864A392EA8A}"/>
              </a:ext>
            </a:extLst>
          </p:cNvPr>
          <p:cNvSpPr>
            <a:spLocks noGrp="1"/>
          </p:cNvSpPr>
          <p:nvPr>
            <p:ph sz="quarter" idx="14"/>
          </p:nvPr>
        </p:nvSpPr>
        <p:spPr>
          <a:xfrm>
            <a:off x="647700" y="1844937"/>
            <a:ext cx="5855458" cy="4332026"/>
          </a:xfrm>
        </p:spPr>
        <p:txBody>
          <a:bodyPr vert="horz" lIns="91440" tIns="45720" rIns="91440" bIns="45720" rtlCol="0">
            <a:normAutofit/>
          </a:bodyPr>
          <a:lstStyle/>
          <a:p>
            <a:pPr marL="0" indent="0">
              <a:lnSpc>
                <a:spcPct val="100000"/>
              </a:lnSpc>
              <a:buNone/>
            </a:pPr>
            <a:r>
              <a:rPr lang="en-US" sz="2500" b="1" dirty="0"/>
              <a:t>Impact of Working Memory Deficits</a:t>
            </a:r>
          </a:p>
          <a:p>
            <a:pPr marL="0" indent="0">
              <a:lnSpc>
                <a:spcPct val="100000"/>
              </a:lnSpc>
              <a:buNone/>
            </a:pPr>
            <a:br>
              <a:rPr lang="en-US" sz="2500" dirty="0"/>
            </a:br>
            <a:r>
              <a:rPr lang="en-US" sz="2500" dirty="0"/>
              <a:t>Research highlights a strong connection between ADHD-related working memory deficits and PM impairments. Working memory, crucial for keeping future intentions active, tends to be weaker in those with ADHD, leading to frequent task omission and forgetfulness.</a:t>
            </a:r>
          </a:p>
          <a:p>
            <a:pPr>
              <a:lnSpc>
                <a:spcPct val="100000"/>
              </a:lnSpc>
            </a:pPr>
            <a:endParaRPr lang="en-US" sz="2500" dirty="0"/>
          </a:p>
        </p:txBody>
      </p:sp>
      <p:pic>
        <p:nvPicPr>
          <p:cNvPr id="5" name="Picture 4" descr="Machine gears">
            <a:extLst>
              <a:ext uri="{FF2B5EF4-FFF2-40B4-BE49-F238E27FC236}">
                <a16:creationId xmlns:a16="http://schemas.microsoft.com/office/drawing/2014/main" id="{300D5565-68AF-056C-9FAC-2A9B9FA7054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086601" y="1150467"/>
            <a:ext cx="5105400" cy="5707533"/>
          </a:xfrm>
          <a:prstGeom prst="rect">
            <a:avLst/>
          </a:prstGeom>
        </p:spPr>
      </p:pic>
    </p:spTree>
    <p:extLst>
      <p:ext uri="{BB962C8B-B14F-4D97-AF65-F5344CB8AC3E}">
        <p14:creationId xmlns:p14="http://schemas.microsoft.com/office/powerpoint/2010/main" val="1742990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CB5780-4B3F-E1AB-AC42-8A68A1960FB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E30533-4C94-33A8-850E-87541DA8CF5A}"/>
              </a:ext>
            </a:extLst>
          </p:cNvPr>
          <p:cNvSpPr>
            <a:spLocks noGrp="1"/>
          </p:cNvSpPr>
          <p:nvPr>
            <p:ph type="title"/>
          </p:nvPr>
        </p:nvSpPr>
        <p:spPr>
          <a:xfrm>
            <a:off x="647700" y="141842"/>
            <a:ext cx="10712377" cy="872100"/>
          </a:xfrm>
        </p:spPr>
        <p:txBody>
          <a:bodyPr vert="horz" lIns="91440" tIns="45720" rIns="91440" bIns="45720" rtlCol="0" anchor="ctr">
            <a:normAutofit/>
          </a:bodyPr>
          <a:lstStyle/>
          <a:p>
            <a:pPr>
              <a:lnSpc>
                <a:spcPct val="90000"/>
              </a:lnSpc>
            </a:pPr>
            <a:r>
              <a:rPr lang="en-US" sz="2800" spc="-40">
                <a:solidFill>
                  <a:srgbClr val="FFFFFF"/>
                </a:solidFill>
              </a:rPr>
              <a:t>ADHD perform worse on PM</a:t>
            </a:r>
          </a:p>
        </p:txBody>
      </p:sp>
      <p:sp>
        <p:nvSpPr>
          <p:cNvPr id="3" name="Content Placeholder 2">
            <a:extLst>
              <a:ext uri="{FF2B5EF4-FFF2-40B4-BE49-F238E27FC236}">
                <a16:creationId xmlns:a16="http://schemas.microsoft.com/office/drawing/2014/main" id="{38AA8C79-87F5-DDE0-D1BF-398A3B0EF96B}"/>
              </a:ext>
            </a:extLst>
          </p:cNvPr>
          <p:cNvSpPr>
            <a:spLocks noGrp="1"/>
          </p:cNvSpPr>
          <p:nvPr>
            <p:ph sz="quarter" idx="14"/>
          </p:nvPr>
        </p:nvSpPr>
        <p:spPr>
          <a:xfrm>
            <a:off x="157164" y="1500188"/>
            <a:ext cx="6700836" cy="5086350"/>
          </a:xfrm>
        </p:spPr>
        <p:txBody>
          <a:bodyPr vert="horz" lIns="91440" tIns="45720" rIns="91440" bIns="45720" rtlCol="0">
            <a:normAutofit/>
          </a:bodyPr>
          <a:lstStyle/>
          <a:p>
            <a:pPr>
              <a:lnSpc>
                <a:spcPct val="100000"/>
              </a:lnSpc>
            </a:pPr>
            <a:r>
              <a:rPr lang="en-US" sz="2200" dirty="0"/>
              <a:t>Research emphasizes that PM deficits lead to practical challenges in daily life, contributing to </a:t>
            </a:r>
            <a:r>
              <a:rPr lang="en-US" sz="2200" b="1" dirty="0"/>
              <a:t>missed appointments</a:t>
            </a:r>
            <a:r>
              <a:rPr lang="en-US" sz="2200" dirty="0"/>
              <a:t>, </a:t>
            </a:r>
            <a:r>
              <a:rPr lang="en-US" sz="2200" b="1" dirty="0"/>
              <a:t>academic difficulties</a:t>
            </a:r>
            <a:r>
              <a:rPr lang="en-US" sz="2200" dirty="0"/>
              <a:t>, and </a:t>
            </a:r>
            <a:r>
              <a:rPr lang="en-US" sz="2200" b="1" dirty="0"/>
              <a:t>reduced workplace performance</a:t>
            </a:r>
            <a:r>
              <a:rPr lang="en-US" sz="2200" dirty="0"/>
              <a:t>. These real-life impacts make PM a critical area of study in ADHD, as addressing PM deficits can improve quality of life.</a:t>
            </a:r>
          </a:p>
          <a:p>
            <a:pPr>
              <a:lnSpc>
                <a:spcPct val="100000"/>
              </a:lnSpc>
            </a:pPr>
            <a:r>
              <a:rPr lang="en-US" sz="2200" i="1" dirty="0"/>
              <a:t>Example Study</a:t>
            </a:r>
            <a:r>
              <a:rPr lang="en-US" sz="2200" dirty="0"/>
              <a:t>: </a:t>
            </a:r>
            <a:r>
              <a:rPr lang="en-US" sz="2200" b="1" dirty="0"/>
              <a:t>Talbot et al. (2018)</a:t>
            </a:r>
            <a:r>
              <a:rPr lang="en-US" sz="2200" dirty="0"/>
              <a:t> linked PM impairments in adults with ADHD to increased rates of missed work deadlines and forgetfulness in family responsibilities, pointing to a strong correlation between PM issues and daily life disruptions.</a:t>
            </a:r>
          </a:p>
          <a:p>
            <a:pPr>
              <a:lnSpc>
                <a:spcPct val="100000"/>
              </a:lnSpc>
            </a:pPr>
            <a:endParaRPr lang="en-US" sz="2000" dirty="0"/>
          </a:p>
        </p:txBody>
      </p:sp>
      <p:pic>
        <p:nvPicPr>
          <p:cNvPr id="5" name="Picture 4" descr="Close up of pin and stethoscope, pinned on doctor's appointment">
            <a:extLst>
              <a:ext uri="{FF2B5EF4-FFF2-40B4-BE49-F238E27FC236}">
                <a16:creationId xmlns:a16="http://schemas.microsoft.com/office/drawing/2014/main" id="{2139FFDE-A58C-55B7-3C5F-A2FDBC16F47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086601" y="1150467"/>
            <a:ext cx="5105400" cy="5707533"/>
          </a:xfrm>
          <a:prstGeom prst="rect">
            <a:avLst/>
          </a:prstGeom>
        </p:spPr>
      </p:pic>
    </p:spTree>
    <p:extLst>
      <p:ext uri="{BB962C8B-B14F-4D97-AF65-F5344CB8AC3E}">
        <p14:creationId xmlns:p14="http://schemas.microsoft.com/office/powerpoint/2010/main" val="3087376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EB277F-7297-9BD9-BF88-CB29BC3D0A39}"/>
            </a:ext>
          </a:extLst>
        </p:cNvPr>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33A45BB7-743C-4BC2-94A3-33BF97685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C6BBFFD-A512-4F47-884D-35894619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AB4C3"/>
              </a:solidFill>
            </a:endParaRPr>
          </a:p>
        </p:txBody>
      </p:sp>
      <p:sp>
        <p:nvSpPr>
          <p:cNvPr id="25" name="Title 24">
            <a:extLst>
              <a:ext uri="{FF2B5EF4-FFF2-40B4-BE49-F238E27FC236}">
                <a16:creationId xmlns:a16="http://schemas.microsoft.com/office/drawing/2014/main" id="{315A6D68-E04F-5A27-20C5-C755F3AA0897}"/>
              </a:ext>
            </a:extLst>
          </p:cNvPr>
          <p:cNvSpPr>
            <a:spLocks noGrp="1"/>
          </p:cNvSpPr>
          <p:nvPr>
            <p:ph type="title"/>
          </p:nvPr>
        </p:nvSpPr>
        <p:spPr>
          <a:xfrm>
            <a:off x="649045" y="365124"/>
            <a:ext cx="10552355" cy="1501327"/>
          </a:xfrm>
        </p:spPr>
        <p:txBody>
          <a:bodyPr vert="horz" lIns="91440" tIns="45720" rIns="91440" bIns="45720" rtlCol="0" anchor="b">
            <a:normAutofit/>
          </a:bodyPr>
          <a:lstStyle/>
          <a:p>
            <a:pPr>
              <a:lnSpc>
                <a:spcPct val="90000"/>
              </a:lnSpc>
            </a:pPr>
            <a:r>
              <a:rPr lang="en-US" spc="-40" dirty="0">
                <a:solidFill>
                  <a:srgbClr val="FFFFFF"/>
                </a:solidFill>
              </a:rPr>
              <a:t>5 Phases of Prospective Memory</a:t>
            </a:r>
          </a:p>
        </p:txBody>
      </p:sp>
      <p:graphicFrame>
        <p:nvGraphicFramePr>
          <p:cNvPr id="20" name="Content Placeholder 3">
            <a:extLst>
              <a:ext uri="{FF2B5EF4-FFF2-40B4-BE49-F238E27FC236}">
                <a16:creationId xmlns:a16="http://schemas.microsoft.com/office/drawing/2014/main" id="{A32F9DCE-1D3B-2489-821F-E44086464033}"/>
              </a:ext>
              <a:ext uri="{C183D7F6-B498-43B3-948B-1728B52AA6E4}">
                <adec:decorative xmlns:adec="http://schemas.microsoft.com/office/drawing/2017/decorative" val="1"/>
              </a:ext>
            </a:extLst>
          </p:cNvPr>
          <p:cNvGraphicFramePr>
            <a:graphicFrameLocks noGrp="1"/>
          </p:cNvGraphicFramePr>
          <p:nvPr>
            <p:ph sz="quarter" idx="14"/>
            <p:extLst>
              <p:ext uri="{D42A27DB-BD31-4B8C-83A1-F6EECF244321}">
                <p14:modId xmlns:p14="http://schemas.microsoft.com/office/powerpoint/2010/main" val="3906379942"/>
              </p:ext>
            </p:extLst>
          </p:nvPr>
        </p:nvGraphicFramePr>
        <p:xfrm>
          <a:off x="285749" y="2814638"/>
          <a:ext cx="11644313" cy="3362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0917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829FCEE-8042-A291-B11F-6C69BFC7D141}"/>
              </a:ext>
            </a:extLst>
          </p:cNvPr>
          <p:cNvSpPr>
            <a:spLocks noGrp="1"/>
          </p:cNvSpPr>
          <p:nvPr>
            <p:ph type="title"/>
          </p:nvPr>
        </p:nvSpPr>
        <p:spPr>
          <a:xfrm>
            <a:off x="647700" y="141842"/>
            <a:ext cx="10712377" cy="872100"/>
          </a:xfrm>
        </p:spPr>
        <p:txBody>
          <a:bodyPr vert="horz" lIns="91440" tIns="45720" rIns="91440" bIns="45720" rtlCol="0" anchor="ctr">
            <a:normAutofit/>
          </a:bodyPr>
          <a:lstStyle/>
          <a:p>
            <a:r>
              <a:rPr lang="en-US" sz="2800" spc="-40" dirty="0">
                <a:solidFill>
                  <a:srgbClr val="FFFFFF"/>
                </a:solidFill>
              </a:rPr>
              <a:t>Improve Prospective Memory – Encoding and Retention</a:t>
            </a:r>
          </a:p>
        </p:txBody>
      </p:sp>
      <p:sp>
        <p:nvSpPr>
          <p:cNvPr id="8" name="Text Placeholder 7">
            <a:extLst>
              <a:ext uri="{FF2B5EF4-FFF2-40B4-BE49-F238E27FC236}">
                <a16:creationId xmlns:a16="http://schemas.microsoft.com/office/drawing/2014/main" id="{2F6F08FB-7137-9F2D-45F0-BAE9C4CC1467}"/>
              </a:ext>
            </a:extLst>
          </p:cNvPr>
          <p:cNvSpPr>
            <a:spLocks noGrp="1"/>
          </p:cNvSpPr>
          <p:nvPr>
            <p:ph idx="1"/>
          </p:nvPr>
        </p:nvSpPr>
        <p:spPr>
          <a:xfrm>
            <a:off x="647700" y="1844937"/>
            <a:ext cx="5855458" cy="4332026"/>
          </a:xfrm>
        </p:spPr>
        <p:txBody>
          <a:bodyPr vert="horz" lIns="91440" tIns="45720" rIns="91440" bIns="45720" rtlCol="0">
            <a:normAutofit/>
          </a:bodyPr>
          <a:lstStyle/>
          <a:p>
            <a:pPr marL="342900" indent="-228600">
              <a:lnSpc>
                <a:spcPct val="100000"/>
              </a:lnSpc>
              <a:spcAft>
                <a:spcPts val="300"/>
              </a:spcAft>
              <a:buFont typeface="Arial" panose="020B0604020202020204" pitchFamily="34" charset="0"/>
              <a:buChar char="•"/>
            </a:pPr>
            <a:r>
              <a:rPr kumimoji="0" lang="en-US" altLang="en-US" sz="3200" b="0" i="0" u="none" strike="noStrike" cap="none" normalizeH="0" dirty="0">
                <a:ln>
                  <a:noFill/>
                </a:ln>
                <a:effectLst/>
              </a:rPr>
              <a:t>Define the prospective memory task with specific and actionable details.</a:t>
            </a:r>
          </a:p>
          <a:p>
            <a:pPr marL="342900" indent="-228600">
              <a:lnSpc>
                <a:spcPct val="100000"/>
              </a:lnSpc>
              <a:spcAft>
                <a:spcPts val="300"/>
              </a:spcAft>
              <a:buFont typeface="Arial" panose="020B0604020202020204" pitchFamily="34" charset="0"/>
              <a:buChar char="•"/>
            </a:pPr>
            <a:r>
              <a:rPr lang="en-US" sz="3200" dirty="0"/>
              <a:t>Write it down.</a:t>
            </a:r>
          </a:p>
          <a:p>
            <a:pPr marL="342900" indent="-228600">
              <a:lnSpc>
                <a:spcPct val="100000"/>
              </a:lnSpc>
              <a:spcAft>
                <a:spcPts val="300"/>
              </a:spcAft>
              <a:buFont typeface="Arial" panose="020B0604020202020204" pitchFamily="34" charset="0"/>
              <a:buChar char="•"/>
            </a:pPr>
            <a:r>
              <a:rPr lang="en-US" sz="3200" dirty="0"/>
              <a:t>Say it out loud.</a:t>
            </a:r>
          </a:p>
          <a:p>
            <a:pPr marL="342900" indent="-228600">
              <a:lnSpc>
                <a:spcPct val="100000"/>
              </a:lnSpc>
              <a:spcAft>
                <a:spcPts val="300"/>
              </a:spcAft>
              <a:buFont typeface="Arial" panose="020B0604020202020204" pitchFamily="34" charset="0"/>
              <a:buChar char="•"/>
            </a:pPr>
            <a:r>
              <a:rPr lang="en-US" sz="3200" dirty="0"/>
              <a:t>Reduce reliance on working memory.</a:t>
            </a:r>
          </a:p>
          <a:p>
            <a:pPr marL="0" indent="-228600">
              <a:lnSpc>
                <a:spcPct val="100000"/>
              </a:lnSpc>
              <a:buFont typeface="Arial" panose="020B0604020202020204" pitchFamily="34" charset="0"/>
              <a:buChar char="•"/>
            </a:pPr>
            <a:endParaRPr lang="en-US" sz="3200" dirty="0"/>
          </a:p>
        </p:txBody>
      </p:sp>
      <p:pic>
        <p:nvPicPr>
          <p:cNvPr id="11" name="Picture Placeholder 10" descr="Stack of sticky notes and pencil">
            <a:extLst>
              <a:ext uri="{FF2B5EF4-FFF2-40B4-BE49-F238E27FC236}">
                <a16:creationId xmlns:a16="http://schemas.microsoft.com/office/drawing/2014/main" id="{A4078953-8378-7D3B-A0AD-611B2DAC29E9}"/>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p:blipFill>
        <p:spPr>
          <a:xfrm>
            <a:off x="7086601" y="1150467"/>
            <a:ext cx="5105400" cy="5707533"/>
          </a:xfrm>
          <a:prstGeom prst="rect">
            <a:avLst/>
          </a:prstGeom>
        </p:spPr>
      </p:pic>
    </p:spTree>
    <p:extLst>
      <p:ext uri="{BB962C8B-B14F-4D97-AF65-F5344CB8AC3E}">
        <p14:creationId xmlns:p14="http://schemas.microsoft.com/office/powerpoint/2010/main" val="2099529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C3C66E-BDFD-0677-4FB4-5CFCBD8EE3C4}"/>
              </a:ext>
            </a:extLst>
          </p:cNvPr>
          <p:cNvSpPr>
            <a:spLocks noGrp="1"/>
          </p:cNvSpPr>
          <p:nvPr>
            <p:ph type="title"/>
          </p:nvPr>
        </p:nvSpPr>
        <p:spPr>
          <a:xfrm>
            <a:off x="647700" y="141842"/>
            <a:ext cx="10712377" cy="872100"/>
          </a:xfrm>
        </p:spPr>
        <p:txBody>
          <a:bodyPr vert="horz" lIns="91440" tIns="45720" rIns="91440" bIns="45720" rtlCol="0" anchor="ctr">
            <a:normAutofit/>
          </a:bodyPr>
          <a:lstStyle/>
          <a:p>
            <a:pPr>
              <a:lnSpc>
                <a:spcPct val="90000"/>
              </a:lnSpc>
            </a:pPr>
            <a:r>
              <a:rPr lang="en-US" sz="2800" spc="-40">
                <a:solidFill>
                  <a:srgbClr val="FFFFFF"/>
                </a:solidFill>
              </a:rPr>
              <a:t>What is a Good Cue?</a:t>
            </a:r>
          </a:p>
        </p:txBody>
      </p:sp>
      <p:sp>
        <p:nvSpPr>
          <p:cNvPr id="3" name="Content Placeholder 2">
            <a:extLst>
              <a:ext uri="{FF2B5EF4-FFF2-40B4-BE49-F238E27FC236}">
                <a16:creationId xmlns:a16="http://schemas.microsoft.com/office/drawing/2014/main" id="{57C4A59D-C494-D5AC-D968-F20516213B4B}"/>
              </a:ext>
            </a:extLst>
          </p:cNvPr>
          <p:cNvSpPr>
            <a:spLocks noGrp="1"/>
          </p:cNvSpPr>
          <p:nvPr>
            <p:ph sz="quarter" idx="14"/>
          </p:nvPr>
        </p:nvSpPr>
        <p:spPr>
          <a:xfrm>
            <a:off x="647700" y="1844937"/>
            <a:ext cx="5855458" cy="4332026"/>
          </a:xfrm>
        </p:spPr>
        <p:txBody>
          <a:bodyPr vert="horz" lIns="91440" tIns="45720" rIns="91440" bIns="45720" rtlCol="0">
            <a:normAutofit/>
          </a:bodyPr>
          <a:lstStyle/>
          <a:p>
            <a:r>
              <a:rPr lang="en-US" sz="3200"/>
              <a:t>Distinctiveness</a:t>
            </a:r>
          </a:p>
          <a:p>
            <a:r>
              <a:rPr lang="en-US" sz="3200"/>
              <a:t>Highly noticeable</a:t>
            </a:r>
          </a:p>
          <a:p>
            <a:r>
              <a:rPr lang="en-US" sz="3200"/>
              <a:t>Contextual Relevance</a:t>
            </a:r>
          </a:p>
          <a:p>
            <a:r>
              <a:rPr lang="en-US" sz="3200"/>
              <a:t>Immediacy</a:t>
            </a:r>
          </a:p>
          <a:p>
            <a:r>
              <a:rPr lang="en-US" sz="3200"/>
              <a:t>Consistency with Daily Routines</a:t>
            </a:r>
          </a:p>
          <a:p>
            <a:endParaRPr lang="en-US" sz="3200"/>
          </a:p>
        </p:txBody>
      </p:sp>
      <p:pic>
        <p:nvPicPr>
          <p:cNvPr id="5" name="Picture 4" descr="Worm's-eye view of a large tree">
            <a:extLst>
              <a:ext uri="{FF2B5EF4-FFF2-40B4-BE49-F238E27FC236}">
                <a16:creationId xmlns:a16="http://schemas.microsoft.com/office/drawing/2014/main" id="{113CA26A-87F6-270B-421B-D6658829600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086601" y="1150467"/>
            <a:ext cx="5105400" cy="5707533"/>
          </a:xfrm>
          <a:prstGeom prst="rect">
            <a:avLst/>
          </a:prstGeom>
        </p:spPr>
      </p:pic>
    </p:spTree>
    <p:extLst>
      <p:ext uri="{BB962C8B-B14F-4D97-AF65-F5344CB8AC3E}">
        <p14:creationId xmlns:p14="http://schemas.microsoft.com/office/powerpoint/2010/main" val="2575847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DED76B9-5273-4139-ACC9-B6E36ADE2385}"/>
              </a:ext>
            </a:extLst>
          </p:cNvPr>
          <p:cNvSpPr>
            <a:spLocks noGrp="1"/>
          </p:cNvSpPr>
          <p:nvPr>
            <p:ph type="title"/>
          </p:nvPr>
        </p:nvSpPr>
        <p:spPr>
          <a:xfrm>
            <a:off x="532264" y="776941"/>
            <a:ext cx="3209008" cy="5166659"/>
          </a:xfrm>
        </p:spPr>
        <p:txBody>
          <a:bodyPr/>
          <a:lstStyle/>
          <a:p>
            <a:r>
              <a:rPr lang="en-US" dirty="0"/>
              <a:t>Agenda</a:t>
            </a:r>
          </a:p>
        </p:txBody>
      </p:sp>
      <p:pic>
        <p:nvPicPr>
          <p:cNvPr id="5" name="Picture Placeholder 4" descr="A person standing on a rock">
            <a:extLst>
              <a:ext uri="{FF2B5EF4-FFF2-40B4-BE49-F238E27FC236}">
                <a16:creationId xmlns:a16="http://schemas.microsoft.com/office/drawing/2014/main" id="{633DBDDF-94F3-4001-919E-B56D62CE7A09}"/>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4076700" y="0"/>
            <a:ext cx="4038600" cy="3429000"/>
          </a:xfrm>
        </p:spPr>
      </p:pic>
      <p:pic>
        <p:nvPicPr>
          <p:cNvPr id="44" name="Picture Placeholder 43" descr="A picture containing mountain, sky, nature, outdoor">
            <a:extLst>
              <a:ext uri="{FF2B5EF4-FFF2-40B4-BE49-F238E27FC236}">
                <a16:creationId xmlns:a16="http://schemas.microsoft.com/office/drawing/2014/main" id="{73DD8BED-FB17-4ABE-9B18-B6DDA81A0E05}"/>
              </a:ext>
            </a:extLst>
          </p:cNvPr>
          <p:cNvPicPr>
            <a:picLocks noGrp="1" noChangeAspect="1"/>
          </p:cNvPicPr>
          <p:nvPr>
            <p:ph type="pic" sz="quarter" idx="14"/>
          </p:nvPr>
        </p:nvPicPr>
        <p:blipFill rotWithShape="1">
          <a:blip r:embed="rId4" cstate="email">
            <a:extLst>
              <a:ext uri="{28A0092B-C50C-407E-A947-70E740481C1C}">
                <a14:useLocalDpi xmlns:a14="http://schemas.microsoft.com/office/drawing/2010/main"/>
              </a:ext>
            </a:extLst>
          </a:blip>
          <a:srcRect/>
          <a:stretch/>
        </p:blipFill>
        <p:spPr>
          <a:xfrm>
            <a:off x="8115300" y="0"/>
            <a:ext cx="4076701" cy="3429000"/>
          </a:xfrm>
        </p:spPr>
      </p:pic>
      <p:sp>
        <p:nvSpPr>
          <p:cNvPr id="18" name="Text Placeholder 17">
            <a:extLst>
              <a:ext uri="{FF2B5EF4-FFF2-40B4-BE49-F238E27FC236}">
                <a16:creationId xmlns:a16="http://schemas.microsoft.com/office/drawing/2014/main" id="{87F2C169-25EA-4609-BC8A-BCA7C433EEE4}"/>
              </a:ext>
            </a:extLst>
          </p:cNvPr>
          <p:cNvSpPr>
            <a:spLocks noGrp="1"/>
          </p:cNvSpPr>
          <p:nvPr>
            <p:ph type="body" sz="quarter" idx="15"/>
          </p:nvPr>
        </p:nvSpPr>
        <p:spPr>
          <a:xfrm>
            <a:off x="4864100" y="3841750"/>
            <a:ext cx="6599238" cy="2296083"/>
          </a:xfrm>
        </p:spPr>
        <p:txBody>
          <a:bodyPr>
            <a:noAutofit/>
          </a:bodyPr>
          <a:lstStyle/>
          <a:p>
            <a:r>
              <a:rPr lang="en-US" sz="2400" dirty="0"/>
              <a:t>Introduction to Memory</a:t>
            </a:r>
          </a:p>
          <a:p>
            <a:r>
              <a:rPr lang="en-US" sz="2400" dirty="0"/>
              <a:t>Prospective Memory</a:t>
            </a:r>
          </a:p>
          <a:p>
            <a:r>
              <a:rPr lang="en-US" sz="2400" dirty="0"/>
              <a:t>ADHD and Prospective Memory</a:t>
            </a:r>
          </a:p>
          <a:p>
            <a:r>
              <a:rPr lang="en-US" sz="2400" dirty="0"/>
              <a:t>Techniques to Improve Prospective Memory</a:t>
            </a:r>
          </a:p>
          <a:p>
            <a:r>
              <a:rPr lang="en-US" sz="2400" dirty="0"/>
              <a:t>Q &amp; A</a:t>
            </a:r>
          </a:p>
        </p:txBody>
      </p:sp>
      <p:sp>
        <p:nvSpPr>
          <p:cNvPr id="2" name="Rectangle 1">
            <a:extLst>
              <a:ext uri="{FF2B5EF4-FFF2-40B4-BE49-F238E27FC236}">
                <a16:creationId xmlns:a16="http://schemas.microsoft.com/office/drawing/2014/main" id="{7FFCC246-AC71-7B3E-E6AB-2B94D7637A2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descr="A qr code with a cartoon brain running&#10;&#10;Description automatically generated">
            <a:extLst>
              <a:ext uri="{FF2B5EF4-FFF2-40B4-BE49-F238E27FC236}">
                <a16:creationId xmlns:a16="http://schemas.microsoft.com/office/drawing/2014/main" id="{7289D551-D946-9A5B-5353-B65113BB4B2C}"/>
              </a:ext>
            </a:extLst>
          </p:cNvPr>
          <p:cNvPicPr>
            <a:picLocks noChangeAspect="1"/>
          </p:cNvPicPr>
          <p:nvPr/>
        </p:nvPicPr>
        <p:blipFill>
          <a:blip r:embed="rId5"/>
          <a:stretch>
            <a:fillRect/>
          </a:stretch>
        </p:blipFill>
        <p:spPr>
          <a:xfrm>
            <a:off x="-323552" y="-323553"/>
            <a:ext cx="4761905" cy="4761905"/>
          </a:xfrm>
          <a:prstGeom prst="rect">
            <a:avLst/>
          </a:prstGeom>
        </p:spPr>
      </p:pic>
    </p:spTree>
    <p:extLst>
      <p:ext uri="{BB962C8B-B14F-4D97-AF65-F5344CB8AC3E}">
        <p14:creationId xmlns:p14="http://schemas.microsoft.com/office/powerpoint/2010/main" val="2106347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33643F2B-1F33-E10B-D58C-0C9AC00C416F}"/>
              </a:ext>
            </a:extLst>
          </p:cNvPr>
          <p:cNvSpPr>
            <a:spLocks noGrp="1"/>
          </p:cNvSpPr>
          <p:nvPr>
            <p:ph type="title"/>
          </p:nvPr>
        </p:nvSpPr>
        <p:spPr>
          <a:xfrm>
            <a:off x="647700" y="141842"/>
            <a:ext cx="10712377" cy="872100"/>
          </a:xfrm>
        </p:spPr>
        <p:txBody>
          <a:bodyPr vert="horz" lIns="91440" tIns="45720" rIns="91440" bIns="45720" rtlCol="0" anchor="ctr">
            <a:normAutofit/>
          </a:bodyPr>
          <a:lstStyle/>
          <a:p>
            <a:pPr>
              <a:lnSpc>
                <a:spcPct val="90000"/>
              </a:lnSpc>
            </a:pPr>
            <a:r>
              <a:rPr lang="en-US" sz="2800" spc="-40" dirty="0">
                <a:solidFill>
                  <a:srgbClr val="FFFFFF"/>
                </a:solidFill>
              </a:rPr>
              <a:t>Improve Prospective Memory - </a:t>
            </a:r>
            <a:r>
              <a:rPr lang="en-US" sz="2800" spc="-40" dirty="0">
                <a:solidFill>
                  <a:srgbClr val="FFFFFF"/>
                </a:solidFill>
                <a:effectLst/>
              </a:rPr>
              <a:t>Retrieval</a:t>
            </a:r>
            <a:br>
              <a:rPr lang="en-US" sz="2800" spc="-40" dirty="0">
                <a:solidFill>
                  <a:srgbClr val="FFFFFF"/>
                </a:solidFill>
              </a:rPr>
            </a:br>
            <a:endParaRPr lang="en-US" sz="2800" spc="-40" dirty="0">
              <a:solidFill>
                <a:srgbClr val="FFFFFF"/>
              </a:solidFill>
            </a:endParaRPr>
          </a:p>
        </p:txBody>
      </p:sp>
      <p:sp>
        <p:nvSpPr>
          <p:cNvPr id="9" name="Rectangle 1">
            <a:extLst>
              <a:ext uri="{FF2B5EF4-FFF2-40B4-BE49-F238E27FC236}">
                <a16:creationId xmlns:a16="http://schemas.microsoft.com/office/drawing/2014/main" id="{2A068BC0-CDA4-FEF4-8092-B6B8B229E7A2}"/>
              </a:ext>
            </a:extLst>
          </p:cNvPr>
          <p:cNvSpPr>
            <a:spLocks noGrp="1" noChangeArrowheads="1"/>
          </p:cNvSpPr>
          <p:nvPr>
            <p:ph sz="quarter" idx="14"/>
          </p:nvPr>
        </p:nvSpPr>
        <p:spPr bwMode="auto">
          <a:xfrm>
            <a:off x="257175" y="1657350"/>
            <a:ext cx="6157913" cy="534249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fontAlgn="base">
              <a:lnSpc>
                <a:spcPct val="100000"/>
              </a:lnSpc>
              <a:spcBef>
                <a:spcPct val="0"/>
              </a:spcBef>
              <a:spcAft>
                <a:spcPts val="600"/>
              </a:spcAft>
              <a:buClrTx/>
              <a:buSzTx/>
              <a:tabLst/>
            </a:pPr>
            <a:r>
              <a:rPr kumimoji="0" lang="en-US" altLang="en-US" sz="2500" b="0" i="0" u="none" strike="noStrike" cap="none" normalizeH="0" dirty="0">
                <a:ln>
                  <a:noFill/>
                </a:ln>
                <a:effectLst/>
              </a:rPr>
              <a:t>Identify clear, distinct cues that signal when to perform the prospective task.</a:t>
            </a:r>
          </a:p>
          <a:p>
            <a:pPr marL="0" marR="0" lvl="0" fontAlgn="base">
              <a:lnSpc>
                <a:spcPct val="100000"/>
              </a:lnSpc>
              <a:spcBef>
                <a:spcPct val="0"/>
              </a:spcBef>
              <a:spcAft>
                <a:spcPts val="600"/>
              </a:spcAft>
              <a:buClrTx/>
              <a:buSzTx/>
              <a:tabLst/>
            </a:pPr>
            <a:endParaRPr kumimoji="0" lang="en-US" altLang="en-US" sz="2500" b="0" i="0" u="none" strike="noStrike" cap="none" normalizeH="0" dirty="0">
              <a:ln>
                <a:noFill/>
              </a:ln>
              <a:effectLst/>
            </a:endParaRPr>
          </a:p>
          <a:p>
            <a:pPr marL="0" marR="0" lvl="0" fontAlgn="base">
              <a:lnSpc>
                <a:spcPct val="100000"/>
              </a:lnSpc>
              <a:spcBef>
                <a:spcPct val="0"/>
              </a:spcBef>
              <a:spcAft>
                <a:spcPts val="600"/>
              </a:spcAft>
              <a:buClrTx/>
              <a:buSzTx/>
              <a:tabLst/>
            </a:pPr>
            <a:r>
              <a:rPr kumimoji="0" lang="en-US" altLang="en-US" sz="2500" b="0" i="0" u="none" strike="noStrike" cap="none" normalizeH="0" dirty="0">
                <a:ln>
                  <a:noFill/>
                </a:ln>
                <a:effectLst/>
              </a:rPr>
              <a:t>Use cues that are visually prominent and unique to grab attention.</a:t>
            </a:r>
          </a:p>
          <a:p>
            <a:pPr marL="0" marR="0" lvl="0" fontAlgn="base">
              <a:lnSpc>
                <a:spcPct val="100000"/>
              </a:lnSpc>
              <a:spcBef>
                <a:spcPct val="0"/>
              </a:spcBef>
              <a:spcAft>
                <a:spcPts val="600"/>
              </a:spcAft>
              <a:buClrTx/>
              <a:buSzTx/>
              <a:tabLst/>
            </a:pPr>
            <a:endParaRPr kumimoji="0" lang="en-US" altLang="en-US" sz="2500" b="0" i="0" u="none" strike="noStrike" cap="none" normalizeH="0" dirty="0">
              <a:ln>
                <a:noFill/>
              </a:ln>
              <a:effectLst/>
            </a:endParaRPr>
          </a:p>
          <a:p>
            <a:pPr marL="0" marR="0" lvl="0" fontAlgn="base">
              <a:lnSpc>
                <a:spcPct val="100000"/>
              </a:lnSpc>
              <a:spcBef>
                <a:spcPct val="0"/>
              </a:spcBef>
              <a:spcAft>
                <a:spcPts val="600"/>
              </a:spcAft>
              <a:buClrTx/>
              <a:buSzTx/>
              <a:tabLst/>
            </a:pPr>
            <a:r>
              <a:rPr kumimoji="0" lang="en-US" altLang="en-US" sz="2500" b="0" i="0" u="none" strike="noStrike" cap="none" normalizeH="0" dirty="0">
                <a:ln>
                  <a:noFill/>
                </a:ln>
                <a:effectLst/>
              </a:rPr>
              <a:t>Convert time-based tasks into event-based tasks.</a:t>
            </a:r>
          </a:p>
          <a:p>
            <a:pPr marL="0" marR="0" lvl="0" fontAlgn="base">
              <a:lnSpc>
                <a:spcPct val="100000"/>
              </a:lnSpc>
              <a:spcBef>
                <a:spcPct val="0"/>
              </a:spcBef>
              <a:spcAft>
                <a:spcPts val="600"/>
              </a:spcAft>
              <a:buClrTx/>
              <a:buSzTx/>
              <a:tabLst/>
            </a:pPr>
            <a:endParaRPr kumimoji="0" lang="en-US" altLang="en-US" sz="2500" b="0" i="0" u="none" strike="noStrike" cap="none" normalizeH="0" dirty="0">
              <a:ln>
                <a:noFill/>
              </a:ln>
              <a:effectLst/>
            </a:endParaRPr>
          </a:p>
          <a:p>
            <a:pPr marL="0" fontAlgn="base">
              <a:lnSpc>
                <a:spcPct val="100000"/>
              </a:lnSpc>
              <a:spcBef>
                <a:spcPct val="0"/>
              </a:spcBef>
              <a:spcAft>
                <a:spcPts val="600"/>
              </a:spcAft>
            </a:pPr>
            <a:r>
              <a:rPr kumimoji="0" lang="en-US" altLang="en-US" sz="2500" b="0" i="0" u="none" strike="noStrike" cap="none" normalizeH="0" dirty="0">
                <a:ln>
                  <a:noFill/>
                </a:ln>
                <a:effectLst/>
              </a:rPr>
              <a:t>Layer multiple cues to strengthen both recall and execution.</a:t>
            </a:r>
          </a:p>
        </p:txBody>
      </p:sp>
      <p:pic>
        <p:nvPicPr>
          <p:cNvPr id="11" name="Picture 10" descr="Alarm clocks with mouths">
            <a:extLst>
              <a:ext uri="{FF2B5EF4-FFF2-40B4-BE49-F238E27FC236}">
                <a16:creationId xmlns:a16="http://schemas.microsoft.com/office/drawing/2014/main" id="{9D3E0A2D-FE1D-F1B9-A855-FDAD1C86C8F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086601" y="1150467"/>
            <a:ext cx="5105400" cy="5707533"/>
          </a:xfrm>
          <a:prstGeom prst="rect">
            <a:avLst/>
          </a:prstGeom>
        </p:spPr>
      </p:pic>
    </p:spTree>
    <p:extLst>
      <p:ext uri="{BB962C8B-B14F-4D97-AF65-F5344CB8AC3E}">
        <p14:creationId xmlns:p14="http://schemas.microsoft.com/office/powerpoint/2010/main" val="3704479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5D93714-99B6-23AA-9125-551B2BB31B2F}"/>
              </a:ext>
            </a:extLst>
          </p:cNvPr>
          <p:cNvSpPr>
            <a:spLocks noGrp="1"/>
          </p:cNvSpPr>
          <p:nvPr>
            <p:ph type="title"/>
          </p:nvPr>
        </p:nvSpPr>
        <p:spPr>
          <a:xfrm>
            <a:off x="647700" y="141842"/>
            <a:ext cx="10712377" cy="872100"/>
          </a:xfrm>
        </p:spPr>
        <p:txBody>
          <a:bodyPr vert="horz" lIns="91440" tIns="45720" rIns="91440" bIns="45720" rtlCol="0" anchor="ctr">
            <a:normAutofit/>
          </a:bodyPr>
          <a:lstStyle/>
          <a:p>
            <a:r>
              <a:rPr lang="en-US" sz="2800" spc="-40" dirty="0">
                <a:solidFill>
                  <a:srgbClr val="FFFFFF"/>
                </a:solidFill>
              </a:rPr>
              <a:t>The Effects of Ongoing Task</a:t>
            </a:r>
          </a:p>
        </p:txBody>
      </p:sp>
      <p:sp>
        <p:nvSpPr>
          <p:cNvPr id="5" name="Content Placeholder 4">
            <a:extLst>
              <a:ext uri="{FF2B5EF4-FFF2-40B4-BE49-F238E27FC236}">
                <a16:creationId xmlns:a16="http://schemas.microsoft.com/office/drawing/2014/main" id="{DD49E903-F789-702D-5ECF-15CF55C57B03}"/>
              </a:ext>
            </a:extLst>
          </p:cNvPr>
          <p:cNvSpPr>
            <a:spLocks noGrp="1"/>
          </p:cNvSpPr>
          <p:nvPr>
            <p:ph idx="1"/>
          </p:nvPr>
        </p:nvSpPr>
        <p:spPr>
          <a:xfrm>
            <a:off x="647700" y="1844937"/>
            <a:ext cx="5855458" cy="4332026"/>
          </a:xfrm>
        </p:spPr>
        <p:txBody>
          <a:bodyPr vert="horz" lIns="91440" tIns="45720" rIns="91440" bIns="45720" rtlCol="0">
            <a:normAutofit/>
          </a:bodyPr>
          <a:lstStyle/>
          <a:p>
            <a:pPr marL="342900" indent="-228600">
              <a:buFont typeface="Arial" panose="020B0604020202020204" pitchFamily="34" charset="0"/>
              <a:buChar char="•"/>
            </a:pPr>
            <a:r>
              <a:rPr lang="en-US" sz="3000" dirty="0"/>
              <a:t>More cognitively demanding ongoing tasks reduce prospective memory success.</a:t>
            </a:r>
          </a:p>
          <a:p>
            <a:pPr marL="342900" indent="-228600">
              <a:buFont typeface="Arial" panose="020B0604020202020204" pitchFamily="34" charset="0"/>
              <a:buChar char="•"/>
            </a:pPr>
            <a:r>
              <a:rPr lang="en-US" sz="3000" dirty="0"/>
              <a:t>The duration of time between instructions about prospective memory task and execution negatively affects the task.</a:t>
            </a:r>
          </a:p>
        </p:txBody>
      </p:sp>
      <p:pic>
        <p:nvPicPr>
          <p:cNvPr id="11" name="Picture Placeholder 10" descr="Background with colorful wooden blocks">
            <a:extLst>
              <a:ext uri="{FF2B5EF4-FFF2-40B4-BE49-F238E27FC236}">
                <a16:creationId xmlns:a16="http://schemas.microsoft.com/office/drawing/2014/main" id="{6601EE5C-E1AF-F6F9-B0A1-8C6345939C34}"/>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p:blipFill>
        <p:spPr>
          <a:xfrm>
            <a:off x="7086601" y="1150467"/>
            <a:ext cx="5105400" cy="5707533"/>
          </a:xfrm>
          <a:prstGeom prst="rect">
            <a:avLst/>
          </a:prstGeom>
        </p:spPr>
      </p:pic>
    </p:spTree>
    <p:extLst>
      <p:ext uri="{BB962C8B-B14F-4D97-AF65-F5344CB8AC3E}">
        <p14:creationId xmlns:p14="http://schemas.microsoft.com/office/powerpoint/2010/main" val="3453387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456353-D5DB-A3D5-E579-CECF88F41D9A}"/>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443F0DD-6BCA-C8CC-1207-D50CFCC80493}"/>
              </a:ext>
            </a:extLst>
          </p:cNvPr>
          <p:cNvSpPr>
            <a:spLocks noGrp="1"/>
          </p:cNvSpPr>
          <p:nvPr>
            <p:ph type="title"/>
          </p:nvPr>
        </p:nvSpPr>
        <p:spPr>
          <a:xfrm>
            <a:off x="647700" y="141842"/>
            <a:ext cx="10712377" cy="872100"/>
          </a:xfrm>
        </p:spPr>
        <p:txBody>
          <a:bodyPr vert="horz" lIns="91440" tIns="45720" rIns="91440" bIns="45720" rtlCol="0" anchor="ctr">
            <a:normAutofit/>
          </a:bodyPr>
          <a:lstStyle/>
          <a:p>
            <a:r>
              <a:rPr lang="en-US" sz="2800" spc="-40" dirty="0">
                <a:solidFill>
                  <a:srgbClr val="FFFFFF"/>
                </a:solidFill>
              </a:rPr>
              <a:t>Improve Prospective Memory - Ongoing Task</a:t>
            </a:r>
          </a:p>
        </p:txBody>
      </p:sp>
      <p:sp>
        <p:nvSpPr>
          <p:cNvPr id="5" name="Content Placeholder 4">
            <a:extLst>
              <a:ext uri="{FF2B5EF4-FFF2-40B4-BE49-F238E27FC236}">
                <a16:creationId xmlns:a16="http://schemas.microsoft.com/office/drawing/2014/main" id="{9054F3E7-637C-8B7B-2858-ECBDB2622623}"/>
              </a:ext>
            </a:extLst>
          </p:cNvPr>
          <p:cNvSpPr>
            <a:spLocks noGrp="1"/>
          </p:cNvSpPr>
          <p:nvPr>
            <p:ph idx="1"/>
          </p:nvPr>
        </p:nvSpPr>
        <p:spPr>
          <a:xfrm>
            <a:off x="647700" y="1844937"/>
            <a:ext cx="5855458" cy="4332026"/>
          </a:xfrm>
        </p:spPr>
        <p:txBody>
          <a:bodyPr vert="horz" lIns="91440" tIns="45720" rIns="91440" bIns="45720" rtlCol="0">
            <a:normAutofit/>
          </a:bodyPr>
          <a:lstStyle/>
          <a:p>
            <a:pPr marL="0" marR="0" lvl="0" indent="-228600" fontAlgn="base">
              <a:lnSpc>
                <a:spcPct val="100000"/>
              </a:lnSpc>
              <a:spcBef>
                <a:spcPct val="0"/>
              </a:spcBef>
              <a:spcAft>
                <a:spcPts val="600"/>
              </a:spcAft>
              <a:buClrTx/>
              <a:buSzTx/>
              <a:buFont typeface="Arial" panose="020B0604020202020204" pitchFamily="34" charset="0"/>
              <a:buChar char="•"/>
              <a:tabLst/>
            </a:pPr>
            <a:r>
              <a:rPr kumimoji="0" lang="en-US" altLang="en-US" sz="2700" b="0" i="0" u="none" strike="noStrike" cap="none" normalizeH="0" dirty="0">
                <a:ln>
                  <a:noFill/>
                </a:ln>
                <a:effectLst/>
              </a:rPr>
              <a:t>Recognize how the ongoing task may impact the prospective task.</a:t>
            </a:r>
          </a:p>
          <a:p>
            <a:pPr marL="0" marR="0" lvl="0" indent="-228600" fontAlgn="base">
              <a:lnSpc>
                <a:spcPct val="100000"/>
              </a:lnSpc>
              <a:spcBef>
                <a:spcPct val="0"/>
              </a:spcBef>
              <a:spcAft>
                <a:spcPts val="600"/>
              </a:spcAft>
              <a:buClrTx/>
              <a:buSzTx/>
              <a:buFont typeface="Arial" panose="020B0604020202020204" pitchFamily="34" charset="0"/>
              <a:buChar char="•"/>
              <a:tabLst/>
            </a:pPr>
            <a:endParaRPr kumimoji="0" lang="en-US" altLang="en-US" sz="2700" b="0" i="0" u="none" strike="noStrike" cap="none" normalizeH="0" dirty="0">
              <a:ln>
                <a:noFill/>
              </a:ln>
              <a:effectLst/>
            </a:endParaRPr>
          </a:p>
          <a:p>
            <a:pPr marL="0" marR="0" lvl="0" indent="-228600" fontAlgn="base">
              <a:lnSpc>
                <a:spcPct val="100000"/>
              </a:lnSpc>
              <a:spcBef>
                <a:spcPct val="0"/>
              </a:spcBef>
              <a:spcAft>
                <a:spcPts val="600"/>
              </a:spcAft>
              <a:buClrTx/>
              <a:buSzTx/>
              <a:buFont typeface="Arial" panose="020B0604020202020204" pitchFamily="34" charset="0"/>
              <a:buChar char="•"/>
              <a:tabLst/>
            </a:pPr>
            <a:r>
              <a:rPr kumimoji="0" lang="en-US" altLang="en-US" sz="2700" b="0" i="0" u="none" strike="noStrike" cap="none" normalizeH="0" dirty="0">
                <a:ln>
                  <a:noFill/>
                </a:ln>
                <a:effectLst/>
              </a:rPr>
              <a:t>Longer durations between intention and execution should be mitigated.</a:t>
            </a:r>
          </a:p>
          <a:p>
            <a:pPr marL="0" marR="0" lvl="0" indent="-228600" fontAlgn="base">
              <a:lnSpc>
                <a:spcPct val="100000"/>
              </a:lnSpc>
              <a:spcBef>
                <a:spcPct val="0"/>
              </a:spcBef>
              <a:spcAft>
                <a:spcPts val="600"/>
              </a:spcAft>
              <a:buClrTx/>
              <a:buSzTx/>
              <a:buFont typeface="Arial" panose="020B0604020202020204" pitchFamily="34" charset="0"/>
              <a:buChar char="•"/>
              <a:tabLst/>
            </a:pPr>
            <a:endParaRPr kumimoji="0" lang="en-US" altLang="en-US" sz="2700" b="0" i="0" u="none" strike="noStrike" cap="none" normalizeH="0" dirty="0">
              <a:ln>
                <a:noFill/>
              </a:ln>
              <a:effectLst/>
            </a:endParaRPr>
          </a:p>
          <a:p>
            <a:pPr marL="0" indent="-228600" fontAlgn="base">
              <a:lnSpc>
                <a:spcPct val="100000"/>
              </a:lnSpc>
              <a:spcBef>
                <a:spcPct val="0"/>
              </a:spcBef>
              <a:spcAft>
                <a:spcPts val="600"/>
              </a:spcAft>
              <a:buFont typeface="Arial" panose="020B0604020202020204" pitchFamily="34" charset="0"/>
              <a:buChar char="•"/>
            </a:pPr>
            <a:r>
              <a:rPr kumimoji="0" lang="en-US" altLang="en-US" sz="2700" b="0" i="0" u="none" strike="noStrike" cap="none" normalizeH="0" dirty="0">
                <a:ln>
                  <a:noFill/>
                </a:ln>
                <a:effectLst/>
              </a:rPr>
              <a:t>Repetition</a:t>
            </a:r>
            <a:r>
              <a:rPr lang="en-US" altLang="en-US" sz="2700" dirty="0"/>
              <a:t> of intentions and cues.</a:t>
            </a:r>
          </a:p>
          <a:p>
            <a:pPr marL="114300" indent="-228600">
              <a:lnSpc>
                <a:spcPct val="100000"/>
              </a:lnSpc>
              <a:buFont typeface="Arial" panose="020B0604020202020204" pitchFamily="34" charset="0"/>
              <a:buChar char="•"/>
            </a:pPr>
            <a:endParaRPr lang="en-US" sz="2700" dirty="0"/>
          </a:p>
        </p:txBody>
      </p:sp>
      <p:pic>
        <p:nvPicPr>
          <p:cNvPr id="3" name="Picture Placeholder 2" descr="Person wearing gloves and hat hugging a mossy tree">
            <a:extLst>
              <a:ext uri="{FF2B5EF4-FFF2-40B4-BE49-F238E27FC236}">
                <a16:creationId xmlns:a16="http://schemas.microsoft.com/office/drawing/2014/main" id="{934D1145-D9FF-222E-1994-72915A5F72B8}"/>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p:blipFill>
        <p:spPr>
          <a:xfrm>
            <a:off x="7086601" y="1150467"/>
            <a:ext cx="5105400" cy="5707533"/>
          </a:xfrm>
          <a:prstGeom prst="rect">
            <a:avLst/>
          </a:prstGeom>
        </p:spPr>
      </p:pic>
    </p:spTree>
    <p:extLst>
      <p:ext uri="{BB962C8B-B14F-4D97-AF65-F5344CB8AC3E}">
        <p14:creationId xmlns:p14="http://schemas.microsoft.com/office/powerpoint/2010/main" val="3473263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E39055A8-6754-4F27-8010-BF142982D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9" name="Rectangle 58">
            <a:extLst>
              <a:ext uri="{FF2B5EF4-FFF2-40B4-BE49-F238E27FC236}">
                <a16:creationId xmlns:a16="http://schemas.microsoft.com/office/drawing/2014/main" id="{18BC37F5-B364-4B3A-8D22-CAE87E2E9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7651B67-E533-45AC-83BF-C8FF57185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67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AB4C3"/>
              </a:solidFill>
            </a:endParaRPr>
          </a:p>
        </p:txBody>
      </p:sp>
      <p:sp>
        <p:nvSpPr>
          <p:cNvPr id="3" name="Title 2">
            <a:extLst>
              <a:ext uri="{FF2B5EF4-FFF2-40B4-BE49-F238E27FC236}">
                <a16:creationId xmlns:a16="http://schemas.microsoft.com/office/drawing/2014/main" id="{8AC7AC30-1251-40E1-9808-1FB902C4C199}"/>
              </a:ext>
            </a:extLst>
          </p:cNvPr>
          <p:cNvSpPr>
            <a:spLocks noGrp="1"/>
          </p:cNvSpPr>
          <p:nvPr>
            <p:ph type="ctrTitle"/>
          </p:nvPr>
        </p:nvSpPr>
        <p:spPr>
          <a:xfrm>
            <a:off x="647700" y="757011"/>
            <a:ext cx="3945816" cy="3883413"/>
          </a:xfrm>
        </p:spPr>
        <p:txBody>
          <a:bodyPr vert="horz" lIns="91440" tIns="45720" rIns="91440" bIns="45720" rtlCol="0" anchor="t">
            <a:normAutofit/>
          </a:bodyPr>
          <a:lstStyle/>
          <a:p>
            <a:pPr algn="l"/>
            <a:r>
              <a:rPr lang="en-US" sz="4600" b="1" kern="1200" spc="-40" baseline="0" dirty="0">
                <a:solidFill>
                  <a:srgbClr val="FFFFFF"/>
                </a:solidFill>
                <a:latin typeface="+mj-lt"/>
                <a:ea typeface="+mj-ea"/>
                <a:cs typeface="+mj-cs"/>
              </a:rPr>
              <a:t>The problem is not what I forget but what my spouse remembers.</a:t>
            </a:r>
          </a:p>
        </p:txBody>
      </p:sp>
      <p:pic>
        <p:nvPicPr>
          <p:cNvPr id="14" name="Picture Placeholder 13" descr="Person packing yellow suitcase">
            <a:extLst>
              <a:ext uri="{FF2B5EF4-FFF2-40B4-BE49-F238E27FC236}">
                <a16:creationId xmlns:a16="http://schemas.microsoft.com/office/drawing/2014/main" id="{284A1AA7-2E90-4B15-88DA-97825B64484E}"/>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b="-1"/>
          <a:stretch/>
        </p:blipFill>
        <p:spPr>
          <a:xfrm>
            <a:off x="5067300" y="10"/>
            <a:ext cx="7124700" cy="6857990"/>
          </a:xfrm>
          <a:prstGeom prst="rect">
            <a:avLst/>
          </a:prstGeom>
        </p:spPr>
      </p:pic>
    </p:spTree>
    <p:extLst>
      <p:ext uri="{BB962C8B-B14F-4D97-AF65-F5344CB8AC3E}">
        <p14:creationId xmlns:p14="http://schemas.microsoft.com/office/powerpoint/2010/main" val="3386475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69E3417-C771-4F3C-B4DD-356263496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580DD05-39CD-4456-866A-CD4ADCD8F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A7240E70-BCAD-9021-138C-5F41D9EA14B5}"/>
              </a:ext>
            </a:extLst>
          </p:cNvPr>
          <p:cNvSpPr>
            <a:spLocks noGrp="1"/>
          </p:cNvSpPr>
          <p:nvPr>
            <p:ph type="title"/>
          </p:nvPr>
        </p:nvSpPr>
        <p:spPr>
          <a:xfrm>
            <a:off x="430619" y="801445"/>
            <a:ext cx="2312582" cy="5255111"/>
          </a:xfrm>
        </p:spPr>
        <p:txBody>
          <a:bodyPr vert="horz" lIns="91440" tIns="45720" rIns="91440" bIns="45720" rtlCol="0" anchor="t">
            <a:normAutofit/>
          </a:bodyPr>
          <a:lstStyle/>
          <a:p>
            <a:r>
              <a:rPr lang="en-US" sz="2600" spc="-40" dirty="0">
                <a:solidFill>
                  <a:srgbClr val="FFFFFF"/>
                </a:solidFill>
              </a:rPr>
              <a:t>Hermann Ebbinghaus’s Forgetting Curve</a:t>
            </a:r>
          </a:p>
        </p:txBody>
      </p:sp>
      <p:pic>
        <p:nvPicPr>
          <p:cNvPr id="17" name="Picture Placeholder 16" descr="A graph showing the growth of a curve&#10;&#10;Description automatically generated">
            <a:extLst>
              <a:ext uri="{FF2B5EF4-FFF2-40B4-BE49-F238E27FC236}">
                <a16:creationId xmlns:a16="http://schemas.microsoft.com/office/drawing/2014/main" id="{23A568BF-A3AB-8D9B-543B-F04DB18D1A22}"/>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p:blipFill>
        <p:spPr>
          <a:xfrm>
            <a:off x="3040641" y="10"/>
            <a:ext cx="9144000" cy="4571990"/>
          </a:xfrm>
          <a:prstGeom prst="rect">
            <a:avLst/>
          </a:prstGeom>
        </p:spPr>
      </p:pic>
      <p:sp>
        <p:nvSpPr>
          <p:cNvPr id="10" name="Content Placeholder 9">
            <a:extLst>
              <a:ext uri="{FF2B5EF4-FFF2-40B4-BE49-F238E27FC236}">
                <a16:creationId xmlns:a16="http://schemas.microsoft.com/office/drawing/2014/main" id="{E8BF4F2A-D46A-C1F0-6208-DC7CF1E778A1}"/>
              </a:ext>
            </a:extLst>
          </p:cNvPr>
          <p:cNvSpPr>
            <a:spLocks noGrp="1"/>
          </p:cNvSpPr>
          <p:nvPr>
            <p:ph idx="1"/>
          </p:nvPr>
        </p:nvSpPr>
        <p:spPr>
          <a:xfrm>
            <a:off x="3595396" y="4964654"/>
            <a:ext cx="7796951" cy="1255171"/>
          </a:xfrm>
        </p:spPr>
        <p:txBody>
          <a:bodyPr vert="horz" lIns="91440" tIns="45720" rIns="91440" bIns="45720" rtlCol="0">
            <a:normAutofit/>
          </a:bodyPr>
          <a:lstStyle/>
          <a:p>
            <a:pPr>
              <a:lnSpc>
                <a:spcPct val="100000"/>
              </a:lnSpc>
            </a:pPr>
            <a:r>
              <a:rPr lang="en-US" sz="1900" dirty="0"/>
              <a:t>Hermann Ebbinghaus’s </a:t>
            </a:r>
            <a:r>
              <a:rPr lang="en-US" sz="1900" b="1" dirty="0"/>
              <a:t>Forgetting Curve</a:t>
            </a:r>
            <a:r>
              <a:rPr lang="en-US" sz="1900" dirty="0"/>
              <a:t> shows how quickly we forget new information without repetition. Memory decays rapidly at first and then stabilizes, highlighting the importance of </a:t>
            </a:r>
            <a:r>
              <a:rPr lang="en-US" sz="1900" b="1" dirty="0"/>
              <a:t>repetition</a:t>
            </a:r>
            <a:r>
              <a:rPr lang="en-US" sz="1900" dirty="0"/>
              <a:t> and </a:t>
            </a:r>
            <a:r>
              <a:rPr lang="en-US" sz="1900" b="1" dirty="0"/>
              <a:t>practice</a:t>
            </a:r>
            <a:r>
              <a:rPr lang="en-US" sz="1900" dirty="0"/>
              <a:t> to strengthen memory retention.</a:t>
            </a:r>
          </a:p>
        </p:txBody>
      </p:sp>
    </p:spTree>
    <p:extLst>
      <p:ext uri="{BB962C8B-B14F-4D97-AF65-F5344CB8AC3E}">
        <p14:creationId xmlns:p14="http://schemas.microsoft.com/office/powerpoint/2010/main" val="616316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658C96-4FBB-11C4-3F84-40B5B1C96780}"/>
              </a:ext>
            </a:extLst>
          </p:cNvPr>
          <p:cNvSpPr>
            <a:spLocks noGrp="1"/>
          </p:cNvSpPr>
          <p:nvPr>
            <p:ph type="title"/>
          </p:nvPr>
        </p:nvSpPr>
        <p:spPr>
          <a:xfrm>
            <a:off x="647700" y="141842"/>
            <a:ext cx="10712377" cy="872100"/>
          </a:xfrm>
        </p:spPr>
        <p:txBody>
          <a:bodyPr vert="horz" lIns="91440" tIns="45720" rIns="91440" bIns="45720" rtlCol="0" anchor="ctr">
            <a:normAutofit/>
          </a:bodyPr>
          <a:lstStyle/>
          <a:p>
            <a:pPr>
              <a:lnSpc>
                <a:spcPct val="90000"/>
              </a:lnSpc>
            </a:pPr>
            <a:r>
              <a:rPr lang="en-US" sz="2800" spc="-40" dirty="0">
                <a:solidFill>
                  <a:srgbClr val="FFFFFF"/>
                </a:solidFill>
              </a:rPr>
              <a:t>Hacking the Forgetting Curve</a:t>
            </a:r>
            <a:br>
              <a:rPr lang="en-US" sz="2800" i="0" spc="-40" dirty="0">
                <a:solidFill>
                  <a:srgbClr val="FFFFFF"/>
                </a:solidFill>
                <a:effectLst/>
              </a:rPr>
            </a:br>
            <a:endParaRPr lang="en-US" sz="2800" spc="-40" dirty="0">
              <a:solidFill>
                <a:srgbClr val="FFFFFF"/>
              </a:solidFill>
            </a:endParaRPr>
          </a:p>
        </p:txBody>
      </p:sp>
      <p:sp>
        <p:nvSpPr>
          <p:cNvPr id="5" name="Content Placeholder 4">
            <a:extLst>
              <a:ext uri="{FF2B5EF4-FFF2-40B4-BE49-F238E27FC236}">
                <a16:creationId xmlns:a16="http://schemas.microsoft.com/office/drawing/2014/main" id="{2A23BC57-7D80-DD3B-ACE2-2BC2BA102B1B}"/>
              </a:ext>
            </a:extLst>
          </p:cNvPr>
          <p:cNvSpPr>
            <a:spLocks noGrp="1"/>
          </p:cNvSpPr>
          <p:nvPr>
            <p:ph sz="quarter" idx="14"/>
          </p:nvPr>
        </p:nvSpPr>
        <p:spPr>
          <a:xfrm>
            <a:off x="647700" y="1844937"/>
            <a:ext cx="6267450" cy="4332026"/>
          </a:xfrm>
        </p:spPr>
        <p:txBody>
          <a:bodyPr vert="horz" lIns="91440" tIns="45720" rIns="91440" bIns="45720" rtlCol="0">
            <a:normAutofit/>
          </a:bodyPr>
          <a:lstStyle/>
          <a:p>
            <a:r>
              <a:rPr lang="en-US" sz="3200" i="0" dirty="0">
                <a:effectLst/>
              </a:rPr>
              <a:t>Reinforce regularly (</a:t>
            </a:r>
            <a:r>
              <a:rPr lang="en-US" sz="3200" dirty="0"/>
              <a:t>repetition)</a:t>
            </a:r>
          </a:p>
          <a:p>
            <a:r>
              <a:rPr lang="en-US" sz="3200" i="0" dirty="0">
                <a:effectLst/>
              </a:rPr>
              <a:t>Improve clarity</a:t>
            </a:r>
          </a:p>
          <a:p>
            <a:r>
              <a:rPr lang="en-US" sz="3200" i="0" dirty="0">
                <a:effectLst/>
              </a:rPr>
              <a:t>Make It core relevant</a:t>
            </a:r>
          </a:p>
          <a:p>
            <a:r>
              <a:rPr lang="en-US" sz="3200" i="0" dirty="0">
                <a:effectLst/>
              </a:rPr>
              <a:t>Make It more interactive</a:t>
            </a:r>
          </a:p>
          <a:p>
            <a:r>
              <a:rPr lang="en-US" sz="3200" dirty="0"/>
              <a:t>Practice</a:t>
            </a:r>
            <a:endParaRPr lang="en-US" sz="3200" i="0" dirty="0">
              <a:effectLst/>
            </a:endParaRPr>
          </a:p>
          <a:p>
            <a:endParaRPr lang="en-US" sz="3200" b="1" i="0" dirty="0">
              <a:effectLst/>
            </a:endParaRPr>
          </a:p>
          <a:p>
            <a:endParaRPr lang="en-US" sz="3200" b="1" i="0" dirty="0">
              <a:effectLst/>
            </a:endParaRPr>
          </a:p>
          <a:p>
            <a:endParaRPr lang="en-US" sz="3200" dirty="0"/>
          </a:p>
        </p:txBody>
      </p:sp>
      <p:pic>
        <p:nvPicPr>
          <p:cNvPr id="8" name="Picture 7" descr="A 3D rendering of a white curve">
            <a:extLst>
              <a:ext uri="{FF2B5EF4-FFF2-40B4-BE49-F238E27FC236}">
                <a16:creationId xmlns:a16="http://schemas.microsoft.com/office/drawing/2014/main" id="{16E7A910-CD14-0FDE-0112-B7873C3D265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086601" y="1150467"/>
            <a:ext cx="5105400" cy="5707533"/>
          </a:xfrm>
          <a:prstGeom prst="rect">
            <a:avLst/>
          </a:prstGeom>
        </p:spPr>
      </p:pic>
    </p:spTree>
    <p:extLst>
      <p:ext uri="{BB962C8B-B14F-4D97-AF65-F5344CB8AC3E}">
        <p14:creationId xmlns:p14="http://schemas.microsoft.com/office/powerpoint/2010/main" val="1404150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66A760-1354-9EF1-4C55-2ADC4ED5E0E3}"/>
              </a:ext>
            </a:extLst>
          </p:cNvPr>
          <p:cNvSpPr>
            <a:spLocks noGrp="1"/>
          </p:cNvSpPr>
          <p:nvPr>
            <p:ph type="title"/>
          </p:nvPr>
        </p:nvSpPr>
        <p:spPr>
          <a:xfrm>
            <a:off x="647700" y="141842"/>
            <a:ext cx="10712377" cy="872100"/>
          </a:xfrm>
        </p:spPr>
        <p:txBody>
          <a:bodyPr vert="horz" lIns="91440" tIns="45720" rIns="91440" bIns="45720" rtlCol="0" anchor="ctr">
            <a:normAutofit/>
          </a:bodyPr>
          <a:lstStyle/>
          <a:p>
            <a:r>
              <a:rPr lang="en-US" sz="2800" spc="-40">
                <a:solidFill>
                  <a:srgbClr val="FFFFFF"/>
                </a:solidFill>
              </a:rPr>
              <a:t>External Memory Aids’</a:t>
            </a:r>
          </a:p>
        </p:txBody>
      </p:sp>
      <p:sp>
        <p:nvSpPr>
          <p:cNvPr id="4" name="Content Placeholder 3">
            <a:extLst>
              <a:ext uri="{FF2B5EF4-FFF2-40B4-BE49-F238E27FC236}">
                <a16:creationId xmlns:a16="http://schemas.microsoft.com/office/drawing/2014/main" id="{2BDEDCF9-FB08-147B-8B43-21E56A611BEA}"/>
              </a:ext>
            </a:extLst>
          </p:cNvPr>
          <p:cNvSpPr>
            <a:spLocks noGrp="1"/>
          </p:cNvSpPr>
          <p:nvPr>
            <p:ph idx="1"/>
          </p:nvPr>
        </p:nvSpPr>
        <p:spPr>
          <a:xfrm>
            <a:off x="647700" y="1844937"/>
            <a:ext cx="5855458" cy="4332026"/>
          </a:xfrm>
        </p:spPr>
        <p:txBody>
          <a:bodyPr vert="horz" lIns="91440" tIns="45720" rIns="91440" bIns="45720" rtlCol="0">
            <a:normAutofit/>
          </a:bodyPr>
          <a:lstStyle/>
          <a:p>
            <a:pPr marL="342900" indent="-228600">
              <a:lnSpc>
                <a:spcPct val="100000"/>
              </a:lnSpc>
              <a:buFont typeface="Arial" panose="020B0604020202020204" pitchFamily="34" charset="0"/>
              <a:buChar char="•"/>
            </a:pPr>
            <a:r>
              <a:rPr lang="en-US" sz="3200" dirty="0"/>
              <a:t>Reminders and Alarms</a:t>
            </a:r>
          </a:p>
          <a:p>
            <a:pPr marL="342900" indent="-228600">
              <a:lnSpc>
                <a:spcPct val="100000"/>
              </a:lnSpc>
              <a:buFont typeface="Arial" panose="020B0604020202020204" pitchFamily="34" charset="0"/>
              <a:buChar char="•"/>
            </a:pPr>
            <a:r>
              <a:rPr lang="en-US" sz="3200" dirty="0"/>
              <a:t>Visual Cues and Sticky Notes</a:t>
            </a:r>
          </a:p>
          <a:p>
            <a:pPr marL="342900" indent="-228600">
              <a:lnSpc>
                <a:spcPct val="100000"/>
              </a:lnSpc>
              <a:buFont typeface="Arial" panose="020B0604020202020204" pitchFamily="34" charset="0"/>
              <a:buChar char="•"/>
            </a:pPr>
            <a:r>
              <a:rPr lang="en-US" sz="3200" dirty="0"/>
              <a:t>Location-Based Reminders</a:t>
            </a:r>
          </a:p>
          <a:p>
            <a:pPr marL="342900" indent="-228600">
              <a:lnSpc>
                <a:spcPct val="100000"/>
              </a:lnSpc>
              <a:buFont typeface="Arial" panose="020B0604020202020204" pitchFamily="34" charset="0"/>
              <a:buChar char="•"/>
            </a:pPr>
            <a:r>
              <a:rPr lang="en-US" sz="3200" dirty="0"/>
              <a:t>Digital Assistants</a:t>
            </a:r>
          </a:p>
          <a:p>
            <a:pPr marL="342900" indent="-228600">
              <a:lnSpc>
                <a:spcPct val="100000"/>
              </a:lnSpc>
              <a:buFont typeface="Arial" panose="020B0604020202020204" pitchFamily="34" charset="0"/>
              <a:buChar char="•"/>
            </a:pPr>
            <a:r>
              <a:rPr lang="en-US" sz="3200" dirty="0"/>
              <a:t>Virtual body doubling</a:t>
            </a:r>
          </a:p>
          <a:p>
            <a:pPr marL="342900" indent="-228600">
              <a:lnSpc>
                <a:spcPct val="100000"/>
              </a:lnSpc>
              <a:buFont typeface="Arial" panose="020B0604020202020204" pitchFamily="34" charset="0"/>
              <a:buChar char="•"/>
            </a:pPr>
            <a:r>
              <a:rPr lang="en-US" sz="3200" dirty="0"/>
              <a:t>Task Management Apps with Habit Tracking</a:t>
            </a:r>
          </a:p>
        </p:txBody>
      </p:sp>
      <p:pic>
        <p:nvPicPr>
          <p:cNvPr id="6" name="Picture 5" descr="Mobile phone and text message bubbles">
            <a:extLst>
              <a:ext uri="{FF2B5EF4-FFF2-40B4-BE49-F238E27FC236}">
                <a16:creationId xmlns:a16="http://schemas.microsoft.com/office/drawing/2014/main" id="{C27628A1-F429-3E2D-B700-FFD4338C65E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086601" y="1150467"/>
            <a:ext cx="5105400" cy="5707533"/>
          </a:xfrm>
          <a:prstGeom prst="rect">
            <a:avLst/>
          </a:prstGeom>
        </p:spPr>
      </p:pic>
    </p:spTree>
    <p:extLst>
      <p:ext uri="{BB962C8B-B14F-4D97-AF65-F5344CB8AC3E}">
        <p14:creationId xmlns:p14="http://schemas.microsoft.com/office/powerpoint/2010/main" val="3320062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BC9A70-1902-1BFF-16CE-93A62118E60B}"/>
            </a:ext>
          </a:extLst>
        </p:cNvPr>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F444E215-728D-5437-6E60-7E71315CC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49657565-ADB8-3AE4-5D27-CB379FC9F8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AB4C3"/>
              </a:solidFill>
            </a:endParaRPr>
          </a:p>
        </p:txBody>
      </p:sp>
      <p:sp>
        <p:nvSpPr>
          <p:cNvPr id="25" name="Title 24">
            <a:extLst>
              <a:ext uri="{FF2B5EF4-FFF2-40B4-BE49-F238E27FC236}">
                <a16:creationId xmlns:a16="http://schemas.microsoft.com/office/drawing/2014/main" id="{6F991091-4D19-D127-DD36-75D655600DC1}"/>
              </a:ext>
            </a:extLst>
          </p:cNvPr>
          <p:cNvSpPr>
            <a:spLocks noGrp="1"/>
          </p:cNvSpPr>
          <p:nvPr>
            <p:ph type="title"/>
          </p:nvPr>
        </p:nvSpPr>
        <p:spPr>
          <a:xfrm>
            <a:off x="649045" y="365124"/>
            <a:ext cx="10552355" cy="1501327"/>
          </a:xfrm>
        </p:spPr>
        <p:txBody>
          <a:bodyPr vert="horz" lIns="91440" tIns="45720" rIns="91440" bIns="45720" rtlCol="0" anchor="b">
            <a:normAutofit/>
          </a:bodyPr>
          <a:lstStyle/>
          <a:p>
            <a:pPr>
              <a:lnSpc>
                <a:spcPct val="90000"/>
              </a:lnSpc>
            </a:pPr>
            <a:r>
              <a:rPr lang="en-US" spc="-40" dirty="0">
                <a:solidFill>
                  <a:srgbClr val="FFFFFF"/>
                </a:solidFill>
              </a:rPr>
              <a:t>5 Phases of Prospective Memory</a:t>
            </a:r>
          </a:p>
        </p:txBody>
      </p:sp>
      <p:graphicFrame>
        <p:nvGraphicFramePr>
          <p:cNvPr id="20" name="Content Placeholder 3">
            <a:extLst>
              <a:ext uri="{FF2B5EF4-FFF2-40B4-BE49-F238E27FC236}">
                <a16:creationId xmlns:a16="http://schemas.microsoft.com/office/drawing/2014/main" id="{D2F13389-AFDF-5508-75A4-21920B100295}"/>
              </a:ext>
              <a:ext uri="{C183D7F6-B498-43B3-948B-1728B52AA6E4}">
                <adec:decorative xmlns:adec="http://schemas.microsoft.com/office/drawing/2017/decorative" val="1"/>
              </a:ext>
            </a:extLst>
          </p:cNvPr>
          <p:cNvGraphicFramePr>
            <a:graphicFrameLocks noGrp="1"/>
          </p:cNvGraphicFramePr>
          <p:nvPr>
            <p:ph sz="quarter" idx="14"/>
          </p:nvPr>
        </p:nvGraphicFramePr>
        <p:xfrm>
          <a:off x="285749" y="2814638"/>
          <a:ext cx="11644313" cy="3362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Down 4">
            <a:extLst>
              <a:ext uri="{FF2B5EF4-FFF2-40B4-BE49-F238E27FC236}">
                <a16:creationId xmlns:a16="http://schemas.microsoft.com/office/drawing/2014/main" id="{519D561D-2E63-A397-278C-09274C092BAF}"/>
              </a:ext>
            </a:extLst>
          </p:cNvPr>
          <p:cNvSpPr/>
          <p:nvPr/>
        </p:nvSpPr>
        <p:spPr>
          <a:xfrm>
            <a:off x="10474036" y="2683823"/>
            <a:ext cx="1021278" cy="99752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53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498E5C8-5DF6-E882-923F-38016542CFD9}"/>
              </a:ext>
            </a:extLst>
          </p:cNvPr>
          <p:cNvSpPr>
            <a:spLocks noGrp="1"/>
          </p:cNvSpPr>
          <p:nvPr>
            <p:ph type="title"/>
          </p:nvPr>
        </p:nvSpPr>
        <p:spPr>
          <a:xfrm>
            <a:off x="647700" y="141842"/>
            <a:ext cx="10712377" cy="872100"/>
          </a:xfrm>
        </p:spPr>
        <p:txBody>
          <a:bodyPr vert="horz" lIns="91440" tIns="45720" rIns="91440" bIns="45720" rtlCol="0" anchor="ctr">
            <a:normAutofit/>
          </a:bodyPr>
          <a:lstStyle/>
          <a:p>
            <a:r>
              <a:rPr lang="en-US" sz="2800" spc="-40">
                <a:solidFill>
                  <a:srgbClr val="FFFFFF"/>
                </a:solidFill>
              </a:rPr>
              <a:t>Factors that Affect Prospective Memory Performance</a:t>
            </a:r>
          </a:p>
        </p:txBody>
      </p:sp>
      <p:sp>
        <p:nvSpPr>
          <p:cNvPr id="5" name="Content Placeholder 4">
            <a:extLst>
              <a:ext uri="{FF2B5EF4-FFF2-40B4-BE49-F238E27FC236}">
                <a16:creationId xmlns:a16="http://schemas.microsoft.com/office/drawing/2014/main" id="{8DE97DA7-0DFE-C638-BE4B-C64C5241775B}"/>
              </a:ext>
            </a:extLst>
          </p:cNvPr>
          <p:cNvSpPr>
            <a:spLocks noGrp="1"/>
          </p:cNvSpPr>
          <p:nvPr>
            <p:ph idx="1"/>
          </p:nvPr>
        </p:nvSpPr>
        <p:spPr>
          <a:xfrm>
            <a:off x="647700" y="1844937"/>
            <a:ext cx="5855458" cy="4332026"/>
          </a:xfrm>
        </p:spPr>
        <p:txBody>
          <a:bodyPr vert="horz" lIns="91440" tIns="45720" rIns="91440" bIns="45720" rtlCol="0">
            <a:normAutofit/>
          </a:bodyPr>
          <a:lstStyle/>
          <a:p>
            <a:pPr marL="228600" indent="-228600">
              <a:buFont typeface="Arial" panose="020B0604020202020204" pitchFamily="34" charset="0"/>
              <a:buChar char="•"/>
            </a:pPr>
            <a:r>
              <a:rPr lang="en-US" sz="3200"/>
              <a:t>Aging</a:t>
            </a:r>
          </a:p>
          <a:p>
            <a:pPr marL="228600" indent="-228600">
              <a:buFont typeface="Arial" panose="020B0604020202020204" pitchFamily="34" charset="0"/>
              <a:buChar char="•"/>
            </a:pPr>
            <a:r>
              <a:rPr lang="en-US" sz="3200"/>
              <a:t>Medical conditions</a:t>
            </a:r>
          </a:p>
          <a:p>
            <a:pPr marL="228600" indent="-228600">
              <a:buFont typeface="Arial" panose="020B0604020202020204" pitchFamily="34" charset="0"/>
              <a:buChar char="•"/>
            </a:pPr>
            <a:r>
              <a:rPr lang="en-US" sz="3200"/>
              <a:t>Brain injury</a:t>
            </a:r>
          </a:p>
          <a:p>
            <a:pPr marL="228600" indent="-228600">
              <a:buFont typeface="Arial" panose="020B0604020202020204" pitchFamily="34" charset="0"/>
              <a:buChar char="•"/>
            </a:pPr>
            <a:r>
              <a:rPr lang="en-US" sz="3200"/>
              <a:t>Pregnancy</a:t>
            </a:r>
          </a:p>
          <a:p>
            <a:pPr marL="228600" indent="-228600">
              <a:buFont typeface="Arial" panose="020B0604020202020204" pitchFamily="34" charset="0"/>
              <a:buChar char="•"/>
            </a:pPr>
            <a:r>
              <a:rPr lang="en-US" sz="3200"/>
              <a:t>Sleep</a:t>
            </a:r>
          </a:p>
        </p:txBody>
      </p:sp>
      <p:pic>
        <p:nvPicPr>
          <p:cNvPr id="8" name="Picture Placeholder 7" descr="Alarm clock sleeping in bed">
            <a:extLst>
              <a:ext uri="{FF2B5EF4-FFF2-40B4-BE49-F238E27FC236}">
                <a16:creationId xmlns:a16="http://schemas.microsoft.com/office/drawing/2014/main" id="{8AEB62AB-3630-ADA8-AB19-18B51A1022D8}"/>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p:blipFill>
        <p:spPr>
          <a:xfrm>
            <a:off x="7086601" y="1150467"/>
            <a:ext cx="5105400" cy="5707533"/>
          </a:xfrm>
          <a:prstGeom prst="rect">
            <a:avLst/>
          </a:prstGeom>
        </p:spPr>
      </p:pic>
    </p:spTree>
    <p:extLst>
      <p:ext uri="{BB962C8B-B14F-4D97-AF65-F5344CB8AC3E}">
        <p14:creationId xmlns:p14="http://schemas.microsoft.com/office/powerpoint/2010/main" val="31261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0A81C2-FDEA-D95E-881A-0B5C13608FC0}"/>
            </a:ext>
          </a:extLst>
        </p:cNvPr>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702261-A523-A203-F94D-E02FC2BE5DE9}"/>
              </a:ext>
            </a:extLst>
          </p:cNvPr>
          <p:cNvSpPr>
            <a:spLocks noGrp="1"/>
          </p:cNvSpPr>
          <p:nvPr>
            <p:ph type="title"/>
          </p:nvPr>
        </p:nvSpPr>
        <p:spPr>
          <a:xfrm>
            <a:off x="647700" y="141842"/>
            <a:ext cx="10712377" cy="872100"/>
          </a:xfrm>
        </p:spPr>
        <p:txBody>
          <a:bodyPr vert="horz" lIns="91440" tIns="45720" rIns="91440" bIns="45720" rtlCol="0" anchor="ctr">
            <a:normAutofit/>
          </a:bodyPr>
          <a:lstStyle/>
          <a:p>
            <a:pPr>
              <a:lnSpc>
                <a:spcPct val="90000"/>
              </a:lnSpc>
            </a:pPr>
            <a:r>
              <a:rPr lang="en-US" sz="2800" spc="-40" dirty="0">
                <a:solidFill>
                  <a:srgbClr val="FFFFFF"/>
                </a:solidFill>
              </a:rPr>
              <a:t>Prospective Memory and Covid-19</a:t>
            </a:r>
          </a:p>
        </p:txBody>
      </p:sp>
      <p:sp>
        <p:nvSpPr>
          <p:cNvPr id="3" name="Content Placeholder 2">
            <a:extLst>
              <a:ext uri="{FF2B5EF4-FFF2-40B4-BE49-F238E27FC236}">
                <a16:creationId xmlns:a16="http://schemas.microsoft.com/office/drawing/2014/main" id="{4273EDF4-8A4B-E509-024D-A2EDB868D185}"/>
              </a:ext>
            </a:extLst>
          </p:cNvPr>
          <p:cNvSpPr>
            <a:spLocks noGrp="1"/>
          </p:cNvSpPr>
          <p:nvPr>
            <p:ph sz="quarter" idx="14"/>
          </p:nvPr>
        </p:nvSpPr>
        <p:spPr>
          <a:xfrm>
            <a:off x="190005" y="1555668"/>
            <a:ext cx="6996607" cy="4621295"/>
          </a:xfrm>
        </p:spPr>
        <p:txBody>
          <a:bodyPr vert="horz" lIns="91440" tIns="45720" rIns="91440" bIns="45720" rtlCol="0">
            <a:normAutofit/>
          </a:bodyPr>
          <a:lstStyle/>
          <a:p>
            <a:pPr>
              <a:lnSpc>
                <a:spcPct val="100000"/>
              </a:lnSpc>
            </a:pPr>
            <a:r>
              <a:rPr lang="en-US" sz="2700" b="1" dirty="0"/>
              <a:t>There is very limited research  </a:t>
            </a:r>
          </a:p>
          <a:p>
            <a:pPr>
              <a:lnSpc>
                <a:spcPct val="100000"/>
              </a:lnSpc>
            </a:pPr>
            <a:r>
              <a:rPr lang="en-US" sz="2700" dirty="0"/>
              <a:t>Some studies have shown an association between Covid 19 and persistent memory problems. </a:t>
            </a:r>
          </a:p>
          <a:p>
            <a:pPr>
              <a:lnSpc>
                <a:spcPct val="100000"/>
              </a:lnSpc>
            </a:pPr>
            <a:r>
              <a:rPr lang="en-US" sz="2700" dirty="0"/>
              <a:t>Norwegian research used a questionnaire exploring memory and demonstrated that individuals with positive Covid-19 test showed negative memory effect up to 36 months after compared to those that had no Covid-19.</a:t>
            </a:r>
          </a:p>
        </p:txBody>
      </p:sp>
      <p:pic>
        <p:nvPicPr>
          <p:cNvPr id="5" name="Picture 4" descr="Multiple blue virus organisms">
            <a:extLst>
              <a:ext uri="{FF2B5EF4-FFF2-40B4-BE49-F238E27FC236}">
                <a16:creationId xmlns:a16="http://schemas.microsoft.com/office/drawing/2014/main" id="{58BFBBF1-4A16-0845-6EF6-FC6A2EE4666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358063" y="1150467"/>
            <a:ext cx="4833938" cy="5707533"/>
          </a:xfrm>
          <a:prstGeom prst="rect">
            <a:avLst/>
          </a:prstGeom>
        </p:spPr>
      </p:pic>
    </p:spTree>
    <p:extLst>
      <p:ext uri="{BB962C8B-B14F-4D97-AF65-F5344CB8AC3E}">
        <p14:creationId xmlns:p14="http://schemas.microsoft.com/office/powerpoint/2010/main" val="4040648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C6E03E-EA6A-51A7-A37F-A196387E70F9}"/>
            </a:ext>
          </a:extLst>
        </p:cNvPr>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4CEDF55B-0D10-4377-A610-3ECDC2BEF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DC718DDB-43B9-476D-AB6F-D86C8CF2F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7977" y="0"/>
            <a:ext cx="7154023"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7">
            <a:extLst>
              <a:ext uri="{FF2B5EF4-FFF2-40B4-BE49-F238E27FC236}">
                <a16:creationId xmlns:a16="http://schemas.microsoft.com/office/drawing/2014/main" id="{5A1CC5BD-9284-4E9E-3C2B-68AF256BD6FA}"/>
              </a:ext>
            </a:extLst>
          </p:cNvPr>
          <p:cNvSpPr>
            <a:spLocks noGrp="1"/>
          </p:cNvSpPr>
          <p:nvPr>
            <p:ph type="title"/>
          </p:nvPr>
        </p:nvSpPr>
        <p:spPr>
          <a:xfrm>
            <a:off x="5598041" y="365124"/>
            <a:ext cx="5837337" cy="1564685"/>
          </a:xfrm>
        </p:spPr>
        <p:txBody>
          <a:bodyPr vert="horz" lIns="91440" tIns="45720" rIns="91440" bIns="45720" rtlCol="0" anchor="b">
            <a:normAutofit/>
          </a:bodyPr>
          <a:lstStyle/>
          <a:p>
            <a:r>
              <a:rPr lang="en-US" spc="-40" dirty="0">
                <a:solidFill>
                  <a:srgbClr val="FFFFFF"/>
                </a:solidFill>
              </a:rPr>
              <a:t>Introduction to Memory</a:t>
            </a:r>
          </a:p>
        </p:txBody>
      </p:sp>
      <p:pic>
        <p:nvPicPr>
          <p:cNvPr id="42" name="Picture 41" descr="Brain inside a lightbulb concept">
            <a:extLst>
              <a:ext uri="{FF2B5EF4-FFF2-40B4-BE49-F238E27FC236}">
                <a16:creationId xmlns:a16="http://schemas.microsoft.com/office/drawing/2014/main" id="{342FA150-1D0F-ACD5-1228-0CFA240F572B}"/>
              </a:ext>
            </a:extLst>
          </p:cNvPr>
          <p:cNvPicPr>
            <a:picLocks noChangeAspect="1"/>
          </p:cNvPicPr>
          <p:nvPr/>
        </p:nvPicPr>
        <p:blipFill>
          <a:blip r:embed="rId2" cstate="email">
            <a:extLst>
              <a:ext uri="{28A0092B-C50C-407E-A947-70E740481C1C}">
                <a14:useLocalDpi xmlns:a14="http://schemas.microsoft.com/office/drawing/2010/main"/>
              </a:ext>
            </a:extLst>
          </a:blip>
          <a:srcRect r="-2" b="-1"/>
          <a:stretch/>
        </p:blipFill>
        <p:spPr>
          <a:xfrm>
            <a:off x="20" y="10"/>
            <a:ext cx="5067279" cy="6857990"/>
          </a:xfrm>
          <a:prstGeom prst="rect">
            <a:avLst/>
          </a:prstGeom>
        </p:spPr>
      </p:pic>
      <p:sp>
        <p:nvSpPr>
          <p:cNvPr id="19" name="Content Placeholder 18">
            <a:extLst>
              <a:ext uri="{FF2B5EF4-FFF2-40B4-BE49-F238E27FC236}">
                <a16:creationId xmlns:a16="http://schemas.microsoft.com/office/drawing/2014/main" id="{00EE00E9-FD3B-F6A0-2CB9-C0FCA87966CE}"/>
              </a:ext>
            </a:extLst>
          </p:cNvPr>
          <p:cNvSpPr>
            <a:spLocks noGrp="1"/>
          </p:cNvSpPr>
          <p:nvPr>
            <p:ph idx="1"/>
          </p:nvPr>
        </p:nvSpPr>
        <p:spPr>
          <a:xfrm>
            <a:off x="5725236" y="2737821"/>
            <a:ext cx="5710142" cy="3463963"/>
          </a:xfrm>
        </p:spPr>
        <p:txBody>
          <a:bodyPr vert="horz" lIns="91440" tIns="45720" rIns="91440" bIns="45720" rtlCol="0">
            <a:normAutofit lnSpcReduction="10000"/>
          </a:bodyPr>
          <a:lstStyle/>
          <a:p>
            <a:pPr indent="-228600">
              <a:buFont typeface="Arial" panose="020B0604020202020204" pitchFamily="34" charset="0"/>
              <a:buChar char="•"/>
            </a:pPr>
            <a:r>
              <a:rPr lang="en-US" dirty="0"/>
              <a:t>Storing things in memory require several stages.</a:t>
            </a:r>
          </a:p>
          <a:p>
            <a:pPr indent="-228600">
              <a:buFont typeface="Arial" panose="020B0604020202020204" pitchFamily="34" charset="0"/>
              <a:buChar char="•"/>
            </a:pPr>
            <a:r>
              <a:rPr lang="en-US" dirty="0"/>
              <a:t>There are many types of memory - Memory is not a unitary system.</a:t>
            </a:r>
          </a:p>
          <a:p>
            <a:pPr indent="-228600">
              <a:buFont typeface="Arial" panose="020B0604020202020204" pitchFamily="34" charset="0"/>
              <a:buChar char="•"/>
            </a:pPr>
            <a:r>
              <a:rPr lang="en-US" dirty="0"/>
              <a:t>Forgetting is part of remembering.</a:t>
            </a:r>
          </a:p>
          <a:p>
            <a:pPr indent="-228600">
              <a:buFont typeface="Arial" panose="020B0604020202020204" pitchFamily="34" charset="0"/>
              <a:buChar char="•"/>
            </a:pPr>
            <a:r>
              <a:rPr lang="en-US" dirty="0"/>
              <a:t>There are a variety of theories regarding the reasons and causes for memory failures.</a:t>
            </a:r>
          </a:p>
          <a:p>
            <a:pPr indent="-228600">
              <a:buFont typeface="Arial" panose="020B0604020202020204" pitchFamily="34" charset="0"/>
              <a:buChar char="•"/>
            </a:pPr>
            <a:endParaRPr lang="en-US" dirty="0"/>
          </a:p>
        </p:txBody>
      </p:sp>
    </p:spTree>
    <p:extLst>
      <p:ext uri="{BB962C8B-B14F-4D97-AF65-F5344CB8AC3E}">
        <p14:creationId xmlns:p14="http://schemas.microsoft.com/office/powerpoint/2010/main" val="3238877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F80DA-6379-50F0-BEE8-EBB5408C8FA7}"/>
              </a:ext>
            </a:extLst>
          </p:cNvPr>
          <p:cNvSpPr>
            <a:spLocks noGrp="1"/>
          </p:cNvSpPr>
          <p:nvPr>
            <p:ph type="title"/>
          </p:nvPr>
        </p:nvSpPr>
        <p:spPr/>
        <p:txBody>
          <a:bodyPr>
            <a:normAutofit fontScale="90000"/>
          </a:bodyPr>
          <a:lstStyle/>
          <a:p>
            <a:r>
              <a:rPr lang="en-US" dirty="0"/>
              <a:t>True or False?</a:t>
            </a:r>
          </a:p>
        </p:txBody>
      </p:sp>
      <p:sp>
        <p:nvSpPr>
          <p:cNvPr id="3" name="Content Placeholder 2">
            <a:extLst>
              <a:ext uri="{FF2B5EF4-FFF2-40B4-BE49-F238E27FC236}">
                <a16:creationId xmlns:a16="http://schemas.microsoft.com/office/drawing/2014/main" id="{D15FF668-E81B-E64F-99A3-5CB01F1AE0DA}"/>
              </a:ext>
            </a:extLst>
          </p:cNvPr>
          <p:cNvSpPr>
            <a:spLocks noGrp="1"/>
          </p:cNvSpPr>
          <p:nvPr>
            <p:ph sz="quarter" idx="14"/>
          </p:nvPr>
        </p:nvSpPr>
        <p:spPr>
          <a:xfrm>
            <a:off x="338931" y="1560513"/>
            <a:ext cx="11719719" cy="5102704"/>
          </a:xfrm>
        </p:spPr>
        <p:txBody>
          <a:bodyPr>
            <a:normAutofit fontScale="70000" lnSpcReduction="20000"/>
          </a:bodyPr>
          <a:lstStyle/>
          <a:p>
            <a:r>
              <a:rPr lang="en-US" sz="3100" dirty="0"/>
              <a:t>Individuals with ADHD often experience challenges with prospective memory.</a:t>
            </a:r>
          </a:p>
          <a:p>
            <a:endParaRPr lang="en-US" sz="3100" dirty="0"/>
          </a:p>
          <a:p>
            <a:r>
              <a:rPr lang="en-US" sz="3100" dirty="0"/>
              <a:t>Making a prospective memory cue easy to retrieve can improve the likelihood of success.</a:t>
            </a:r>
          </a:p>
          <a:p>
            <a:endParaRPr lang="en-US" sz="3100" dirty="0"/>
          </a:p>
          <a:p>
            <a:r>
              <a:rPr lang="en-US" sz="3100" dirty="0"/>
              <a:t>Prospective memory performance can be improved by increasing awareness.</a:t>
            </a:r>
          </a:p>
          <a:p>
            <a:endParaRPr lang="en-US" sz="3100" dirty="0"/>
          </a:p>
          <a:p>
            <a:r>
              <a:rPr lang="en-US" sz="3100" dirty="0"/>
              <a:t>Time-based prospective memory tasks tend to be more challenging than event-based tasks.</a:t>
            </a:r>
          </a:p>
          <a:p>
            <a:endParaRPr lang="en-US" sz="3100" dirty="0"/>
          </a:p>
          <a:p>
            <a:r>
              <a:rPr lang="en-US" sz="3100" dirty="0"/>
              <a:t>The demands of an ongoing task can impact prospective memory performance.</a:t>
            </a:r>
          </a:p>
          <a:p>
            <a:endParaRPr lang="en-US" sz="3100" dirty="0"/>
          </a:p>
          <a:p>
            <a:r>
              <a:rPr lang="en-US" sz="3100" dirty="0"/>
              <a:t>"I learned something new today about memory."</a:t>
            </a:r>
          </a:p>
          <a:p>
            <a:endParaRPr lang="en-US" dirty="0"/>
          </a:p>
        </p:txBody>
      </p:sp>
      <p:pic>
        <p:nvPicPr>
          <p:cNvPr id="5" name="Graphic 4" descr="Ringing alarm clock">
            <a:extLst>
              <a:ext uri="{FF2B5EF4-FFF2-40B4-BE49-F238E27FC236}">
                <a16:creationId xmlns:a16="http://schemas.microsoft.com/office/drawing/2014/main" id="{A5990A8A-A72B-26AE-E49D-9B90DEF704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99712" y="-4419"/>
            <a:ext cx="1658938" cy="1920188"/>
          </a:xfrm>
          <a:prstGeom prst="rect">
            <a:avLst/>
          </a:prstGeom>
        </p:spPr>
      </p:pic>
    </p:spTree>
    <p:extLst>
      <p:ext uri="{BB962C8B-B14F-4D97-AF65-F5344CB8AC3E}">
        <p14:creationId xmlns:p14="http://schemas.microsoft.com/office/powerpoint/2010/main" val="113701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30761B21-88ED-449E-B2B9-3FC40844C36D}"/>
              </a:ext>
            </a:extLst>
          </p:cNvPr>
          <p:cNvSpPr>
            <a:spLocks noGrp="1"/>
          </p:cNvSpPr>
          <p:nvPr>
            <p:ph type="ctrTitle"/>
          </p:nvPr>
        </p:nvSpPr>
        <p:spPr>
          <a:xfrm>
            <a:off x="877001" y="4947313"/>
            <a:ext cx="7700617" cy="1409037"/>
          </a:xfrm>
        </p:spPr>
        <p:txBody>
          <a:bodyPr/>
          <a:lstStyle/>
          <a:p>
            <a:r>
              <a:rPr lang="en-US" dirty="0"/>
              <a:t>Thank you</a:t>
            </a:r>
          </a:p>
        </p:txBody>
      </p:sp>
      <p:sp>
        <p:nvSpPr>
          <p:cNvPr id="33" name="Subtitle 32">
            <a:extLst>
              <a:ext uri="{FF2B5EF4-FFF2-40B4-BE49-F238E27FC236}">
                <a16:creationId xmlns:a16="http://schemas.microsoft.com/office/drawing/2014/main" id="{0EEAA874-288B-4330-9FA4-F1144ACD46DE}"/>
              </a:ext>
            </a:extLst>
          </p:cNvPr>
          <p:cNvSpPr>
            <a:spLocks noGrp="1"/>
          </p:cNvSpPr>
          <p:nvPr>
            <p:ph type="subTitle" idx="1"/>
          </p:nvPr>
        </p:nvSpPr>
        <p:spPr>
          <a:xfrm>
            <a:off x="7903030" y="386989"/>
            <a:ext cx="3986718" cy="3758334"/>
          </a:xfrm>
        </p:spPr>
        <p:txBody>
          <a:bodyPr/>
          <a:lstStyle/>
          <a:p>
            <a:r>
              <a:rPr lang="en-US" dirty="0"/>
              <a:t>Daniella Karidi, PhD</a:t>
            </a:r>
          </a:p>
          <a:p>
            <a:endParaRPr lang="en-US" dirty="0"/>
          </a:p>
          <a:p>
            <a:r>
              <a:rPr lang="en-US" dirty="0"/>
              <a:t>www.ADHDtime.com</a:t>
            </a:r>
          </a:p>
          <a:p>
            <a:endParaRPr lang="en-US" dirty="0"/>
          </a:p>
          <a:p>
            <a:r>
              <a:rPr lang="en-US" dirty="0"/>
              <a:t>DK@ADHDtime.com</a:t>
            </a:r>
          </a:p>
        </p:txBody>
      </p:sp>
      <p:pic>
        <p:nvPicPr>
          <p:cNvPr id="52" name="Picture Placeholder 51" descr="A picture containing sky, outdoor, mountain, nature, stars">
            <a:extLst>
              <a:ext uri="{FF2B5EF4-FFF2-40B4-BE49-F238E27FC236}">
                <a16:creationId xmlns:a16="http://schemas.microsoft.com/office/drawing/2014/main" id="{45DFCBF0-F91E-40C0-A4E6-24E8250C3BA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0" y="0"/>
            <a:ext cx="7798526" cy="4532313"/>
          </a:xfrm>
        </p:spPr>
      </p:pic>
      <p:pic>
        <p:nvPicPr>
          <p:cNvPr id="58" name="Picture Placeholder 57" descr="A picture containing mountain, sky, outdoor, nature">
            <a:extLst>
              <a:ext uri="{FF2B5EF4-FFF2-40B4-BE49-F238E27FC236}">
                <a16:creationId xmlns:a16="http://schemas.microsoft.com/office/drawing/2014/main" id="{A51C462C-6D3B-4554-9CDC-86D00D0EA07A}"/>
              </a:ext>
            </a:extLst>
          </p:cNvPr>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a:stretch/>
        </p:blipFill>
        <p:spPr>
          <a:xfrm>
            <a:off x="9144000" y="4532313"/>
            <a:ext cx="3048000" cy="2325687"/>
          </a:xfrm>
        </p:spPr>
      </p:pic>
      <p:sp>
        <p:nvSpPr>
          <p:cNvPr id="5" name="Date Placeholder 4">
            <a:extLst>
              <a:ext uri="{FF2B5EF4-FFF2-40B4-BE49-F238E27FC236}">
                <a16:creationId xmlns:a16="http://schemas.microsoft.com/office/drawing/2014/main" id="{4DBAEA19-91BF-48E8-A1D4-8FB745EA44D0}"/>
              </a:ext>
            </a:extLst>
          </p:cNvPr>
          <p:cNvSpPr>
            <a:spLocks noGrp="1"/>
          </p:cNvSpPr>
          <p:nvPr>
            <p:ph type="dt" sz="half" idx="10"/>
          </p:nvPr>
        </p:nvSpPr>
        <p:spPr>
          <a:xfrm>
            <a:off x="7013448" y="6355080"/>
            <a:ext cx="4352544" cy="365125"/>
          </a:xfrm>
        </p:spPr>
        <p:txBody>
          <a:bodyPr/>
          <a:lstStyle/>
          <a:p>
            <a:pPr lvl="0"/>
            <a:r>
              <a:rPr lang="en-US" sz="4400" noProof="0" dirty="0"/>
              <a:t>2024</a:t>
            </a:r>
          </a:p>
        </p:txBody>
      </p:sp>
      <p:pic>
        <p:nvPicPr>
          <p:cNvPr id="3" name="Picture 2" descr="A qr code with a cartoon brain running&#10;&#10;Description automatically generated">
            <a:extLst>
              <a:ext uri="{FF2B5EF4-FFF2-40B4-BE49-F238E27FC236}">
                <a16:creationId xmlns:a16="http://schemas.microsoft.com/office/drawing/2014/main" id="{C8423A2A-733E-2BA0-195F-BC6F58ACCDC4}"/>
              </a:ext>
            </a:extLst>
          </p:cNvPr>
          <p:cNvPicPr>
            <a:picLocks noChangeAspect="1"/>
          </p:cNvPicPr>
          <p:nvPr/>
        </p:nvPicPr>
        <p:blipFill>
          <a:blip r:embed="rId4"/>
          <a:stretch>
            <a:fillRect/>
          </a:stretch>
        </p:blipFill>
        <p:spPr>
          <a:xfrm>
            <a:off x="774304" y="-296664"/>
            <a:ext cx="4761905" cy="4761905"/>
          </a:xfrm>
          <a:prstGeom prst="rect">
            <a:avLst/>
          </a:prstGeom>
        </p:spPr>
      </p:pic>
    </p:spTree>
    <p:extLst>
      <p:ext uri="{BB962C8B-B14F-4D97-AF65-F5344CB8AC3E}">
        <p14:creationId xmlns:p14="http://schemas.microsoft.com/office/powerpoint/2010/main" val="767611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BF476D-F3D7-3F3B-3472-F58EA35F2543}"/>
            </a:ext>
          </a:extLst>
        </p:cNvPr>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27863866-2366-4E81-1E50-D40583F14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C981822B-DD5C-004B-B6A8-D4C99256B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7">
            <a:extLst>
              <a:ext uri="{FF2B5EF4-FFF2-40B4-BE49-F238E27FC236}">
                <a16:creationId xmlns:a16="http://schemas.microsoft.com/office/drawing/2014/main" id="{7A4FC65C-7C7A-67E4-7EED-7E154EF6E938}"/>
              </a:ext>
            </a:extLst>
          </p:cNvPr>
          <p:cNvSpPr>
            <a:spLocks noGrp="1"/>
          </p:cNvSpPr>
          <p:nvPr>
            <p:ph type="title"/>
          </p:nvPr>
        </p:nvSpPr>
        <p:spPr>
          <a:xfrm>
            <a:off x="647700" y="238760"/>
            <a:ext cx="10452100" cy="726441"/>
          </a:xfrm>
        </p:spPr>
        <p:txBody>
          <a:bodyPr vert="horz" lIns="91440" tIns="45720" rIns="91440" bIns="45720" rtlCol="0" anchor="ctr">
            <a:normAutofit/>
          </a:bodyPr>
          <a:lstStyle/>
          <a:p>
            <a:r>
              <a:rPr lang="en-US" sz="2800" spc="-40" dirty="0">
                <a:solidFill>
                  <a:srgbClr val="FFFFFF"/>
                </a:solidFill>
              </a:rPr>
              <a:t>Memory Stages</a:t>
            </a:r>
          </a:p>
        </p:txBody>
      </p:sp>
      <p:graphicFrame>
        <p:nvGraphicFramePr>
          <p:cNvPr id="60" name="Content Placeholder 18">
            <a:extLst>
              <a:ext uri="{FF2B5EF4-FFF2-40B4-BE49-F238E27FC236}">
                <a16:creationId xmlns:a16="http://schemas.microsoft.com/office/drawing/2014/main" id="{0AB851ED-06F1-4388-6231-FE360CAEEF06}"/>
              </a:ext>
            </a:extLst>
          </p:cNvPr>
          <p:cNvGraphicFramePr>
            <a:graphicFrameLocks noGrp="1"/>
          </p:cNvGraphicFramePr>
          <p:nvPr>
            <p:ph idx="1"/>
            <p:extLst>
              <p:ext uri="{D42A27DB-BD31-4B8C-83A1-F6EECF244321}">
                <p14:modId xmlns:p14="http://schemas.microsoft.com/office/powerpoint/2010/main" val="3696506611"/>
              </p:ext>
            </p:extLst>
          </p:nvPr>
        </p:nvGraphicFramePr>
        <p:xfrm>
          <a:off x="2301240" y="1673953"/>
          <a:ext cx="7145020" cy="4465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Heptagon 1">
            <a:extLst>
              <a:ext uri="{FF2B5EF4-FFF2-40B4-BE49-F238E27FC236}">
                <a16:creationId xmlns:a16="http://schemas.microsoft.com/office/drawing/2014/main" id="{37CBB8C4-B7F6-D1F7-CFC1-D4B6D49E3E29}"/>
              </a:ext>
            </a:extLst>
          </p:cNvPr>
          <p:cNvSpPr/>
          <p:nvPr/>
        </p:nvSpPr>
        <p:spPr>
          <a:xfrm>
            <a:off x="1136469" y="1998617"/>
            <a:ext cx="705394" cy="679269"/>
          </a:xfrm>
          <a:prstGeom prst="hept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 name="Heptagon 2">
            <a:extLst>
              <a:ext uri="{FF2B5EF4-FFF2-40B4-BE49-F238E27FC236}">
                <a16:creationId xmlns:a16="http://schemas.microsoft.com/office/drawing/2014/main" id="{37D34717-E600-AFCA-91CD-334AE07D07FC}"/>
              </a:ext>
            </a:extLst>
          </p:cNvPr>
          <p:cNvSpPr/>
          <p:nvPr/>
        </p:nvSpPr>
        <p:spPr>
          <a:xfrm>
            <a:off x="1127761" y="3513699"/>
            <a:ext cx="705394" cy="679269"/>
          </a:xfrm>
          <a:prstGeom prst="hept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 name="Heptagon 3">
            <a:extLst>
              <a:ext uri="{FF2B5EF4-FFF2-40B4-BE49-F238E27FC236}">
                <a16:creationId xmlns:a16="http://schemas.microsoft.com/office/drawing/2014/main" id="{9704234D-7340-C616-EDFD-5DFB3CC35FBA}"/>
              </a:ext>
            </a:extLst>
          </p:cNvPr>
          <p:cNvSpPr/>
          <p:nvPr/>
        </p:nvSpPr>
        <p:spPr>
          <a:xfrm>
            <a:off x="1105989" y="5111931"/>
            <a:ext cx="705394" cy="679269"/>
          </a:xfrm>
          <a:prstGeom prst="hept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3652457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B486E5-BD58-1FC9-3DC6-F107257C124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AF5796B-12BF-A5C8-CB57-6A0873723CE5}"/>
              </a:ext>
            </a:extLst>
          </p:cNvPr>
          <p:cNvSpPr>
            <a:spLocks noGrp="1"/>
          </p:cNvSpPr>
          <p:nvPr>
            <p:ph type="title"/>
          </p:nvPr>
        </p:nvSpPr>
        <p:spPr>
          <a:xfrm>
            <a:off x="647700" y="141842"/>
            <a:ext cx="10712377" cy="872100"/>
          </a:xfrm>
        </p:spPr>
        <p:txBody>
          <a:bodyPr vert="horz" lIns="91440" tIns="45720" rIns="91440" bIns="45720" rtlCol="0" anchor="ctr">
            <a:normAutofit/>
          </a:bodyPr>
          <a:lstStyle/>
          <a:p>
            <a:pPr>
              <a:lnSpc>
                <a:spcPct val="90000"/>
              </a:lnSpc>
            </a:pPr>
            <a:br>
              <a:rPr lang="en-US" sz="2800" spc="-40" dirty="0">
                <a:solidFill>
                  <a:srgbClr val="FFFFFF"/>
                </a:solidFill>
              </a:rPr>
            </a:br>
            <a:r>
              <a:rPr lang="en-US" sz="2800" spc="-40" dirty="0">
                <a:solidFill>
                  <a:srgbClr val="FFFFFF"/>
                </a:solidFill>
              </a:rPr>
              <a:t>Memory Types</a:t>
            </a:r>
          </a:p>
        </p:txBody>
      </p:sp>
      <p:sp>
        <p:nvSpPr>
          <p:cNvPr id="6" name="Content Placeholder 5">
            <a:extLst>
              <a:ext uri="{FF2B5EF4-FFF2-40B4-BE49-F238E27FC236}">
                <a16:creationId xmlns:a16="http://schemas.microsoft.com/office/drawing/2014/main" id="{427B91BE-19C8-A8B5-7539-C88F8EF8A8CB}"/>
              </a:ext>
            </a:extLst>
          </p:cNvPr>
          <p:cNvSpPr>
            <a:spLocks noGrp="1"/>
          </p:cNvSpPr>
          <p:nvPr>
            <p:ph sz="quarter" idx="14"/>
          </p:nvPr>
        </p:nvSpPr>
        <p:spPr>
          <a:xfrm>
            <a:off x="195943" y="1231607"/>
            <a:ext cx="8157007" cy="5484551"/>
          </a:xfrm>
        </p:spPr>
        <p:txBody>
          <a:bodyPr vert="horz" lIns="91440" tIns="45720" rIns="91440" bIns="45720" rtlCol="0">
            <a:normAutofit/>
          </a:bodyPr>
          <a:lstStyle/>
          <a:p>
            <a:pPr marL="0" indent="0">
              <a:lnSpc>
                <a:spcPct val="100000"/>
              </a:lnSpc>
              <a:buNone/>
            </a:pPr>
            <a:r>
              <a:rPr lang="en-US" sz="1800" b="1" dirty="0"/>
              <a:t>Short-Term Memory (STM)</a:t>
            </a:r>
          </a:p>
          <a:p>
            <a:pPr>
              <a:lnSpc>
                <a:spcPct val="100000"/>
              </a:lnSpc>
            </a:pPr>
            <a:r>
              <a:rPr lang="en-US" sz="1800" dirty="0"/>
              <a:t>Short-term memory is the brain’s ability to hold small amounts of information for a brief period. It lasts for seconds to a minute. </a:t>
            </a:r>
          </a:p>
          <a:p>
            <a:pPr>
              <a:lnSpc>
                <a:spcPct val="100000"/>
              </a:lnSpc>
            </a:pPr>
            <a:r>
              <a:rPr lang="en-US" sz="1800" dirty="0"/>
              <a:t>Example: Remembering a phone number long enough to dial it. </a:t>
            </a:r>
          </a:p>
          <a:p>
            <a:pPr>
              <a:lnSpc>
                <a:spcPct val="100000"/>
              </a:lnSpc>
            </a:pPr>
            <a:r>
              <a:rPr lang="en-US" sz="1800" dirty="0"/>
              <a:t>Capacity: Limited to about 7 items, give or take 2. </a:t>
            </a:r>
          </a:p>
          <a:p>
            <a:pPr>
              <a:lnSpc>
                <a:spcPct val="100000"/>
              </a:lnSpc>
            </a:pPr>
            <a:r>
              <a:rPr lang="en-US" sz="1800" dirty="0"/>
              <a:t>Purpose: Acts as a temporary holding space for information before it is either forgotten or transferred to long-term memory.</a:t>
            </a:r>
          </a:p>
          <a:p>
            <a:pPr marL="0" indent="0">
              <a:lnSpc>
                <a:spcPct val="100000"/>
              </a:lnSpc>
              <a:buNone/>
            </a:pPr>
            <a:r>
              <a:rPr lang="en-US" sz="1800" b="1" dirty="0"/>
              <a:t>Working Memory</a:t>
            </a:r>
          </a:p>
          <a:p>
            <a:pPr>
              <a:lnSpc>
                <a:spcPct val="100000"/>
              </a:lnSpc>
            </a:pPr>
            <a:r>
              <a:rPr lang="en-US" sz="1800" dirty="0"/>
              <a:t>A type of short-term memory used for holding and manipulating information while performing tasks. </a:t>
            </a:r>
          </a:p>
          <a:p>
            <a:pPr>
              <a:lnSpc>
                <a:spcPct val="100000"/>
              </a:lnSpc>
            </a:pPr>
            <a:r>
              <a:rPr lang="en-US" sz="1800" dirty="0"/>
              <a:t>Example: Solving a math problem in your head or following multi-step directions. </a:t>
            </a:r>
          </a:p>
          <a:p>
            <a:pPr>
              <a:lnSpc>
                <a:spcPct val="100000"/>
              </a:lnSpc>
            </a:pPr>
            <a:r>
              <a:rPr lang="en-US" sz="1800" dirty="0"/>
              <a:t>Capacity: Can hold and manipulate information simultaneously but is limited in duration and capacity. </a:t>
            </a:r>
          </a:p>
          <a:p>
            <a:pPr>
              <a:lnSpc>
                <a:spcPct val="100000"/>
              </a:lnSpc>
            </a:pPr>
            <a:r>
              <a:rPr lang="en-US" sz="1800" dirty="0"/>
              <a:t>Purpose: Essential for day-to-day functioning, decision-making, and focus.</a:t>
            </a:r>
          </a:p>
          <a:p>
            <a:pPr>
              <a:lnSpc>
                <a:spcPct val="100000"/>
              </a:lnSpc>
            </a:pPr>
            <a:endParaRPr lang="en-US" sz="1300" dirty="0"/>
          </a:p>
        </p:txBody>
      </p:sp>
      <p:pic>
        <p:nvPicPr>
          <p:cNvPr id="7" name="Picture 6" descr="Little boy playing with number cars">
            <a:extLst>
              <a:ext uri="{FF2B5EF4-FFF2-40B4-BE49-F238E27FC236}">
                <a16:creationId xmlns:a16="http://schemas.microsoft.com/office/drawing/2014/main" id="{9C69E851-B6B4-F32C-70FB-D1823354D37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352950" y="1013942"/>
            <a:ext cx="3643107" cy="5145830"/>
          </a:xfrm>
          <a:prstGeom prst="rect">
            <a:avLst/>
          </a:prstGeom>
        </p:spPr>
      </p:pic>
    </p:spTree>
    <p:extLst>
      <p:ext uri="{BB962C8B-B14F-4D97-AF65-F5344CB8AC3E}">
        <p14:creationId xmlns:p14="http://schemas.microsoft.com/office/powerpoint/2010/main" val="137852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A8D319-6E2A-F362-E021-EAEE72E662EA}"/>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1AEE602-08AE-EB00-9DB0-EA2F8FC4D9E6}"/>
              </a:ext>
            </a:extLst>
          </p:cNvPr>
          <p:cNvSpPr>
            <a:spLocks noGrp="1"/>
          </p:cNvSpPr>
          <p:nvPr>
            <p:ph type="title"/>
          </p:nvPr>
        </p:nvSpPr>
        <p:spPr>
          <a:xfrm>
            <a:off x="647700" y="141842"/>
            <a:ext cx="10712377" cy="872100"/>
          </a:xfrm>
        </p:spPr>
        <p:txBody>
          <a:bodyPr vert="horz" lIns="91440" tIns="45720" rIns="91440" bIns="45720" rtlCol="0" anchor="ctr">
            <a:normAutofit fontScale="90000"/>
          </a:bodyPr>
          <a:lstStyle/>
          <a:p>
            <a:pPr>
              <a:lnSpc>
                <a:spcPct val="90000"/>
              </a:lnSpc>
            </a:pPr>
            <a:br>
              <a:rPr lang="en-US" sz="1800" spc="-40" dirty="0">
                <a:solidFill>
                  <a:srgbClr val="FFFFFF"/>
                </a:solidFill>
              </a:rPr>
            </a:br>
            <a:r>
              <a:rPr lang="en-US" sz="3600" spc="-40" dirty="0">
                <a:solidFill>
                  <a:srgbClr val="FFFFFF"/>
                </a:solidFill>
              </a:rPr>
              <a:t>Memory Types</a:t>
            </a:r>
            <a:br>
              <a:rPr lang="en-US" sz="1800" spc="-40" dirty="0">
                <a:solidFill>
                  <a:srgbClr val="FFFFFF"/>
                </a:solidFill>
              </a:rPr>
            </a:br>
            <a:endParaRPr lang="en-US" sz="1800" spc="-40" dirty="0">
              <a:solidFill>
                <a:srgbClr val="FFFFFF"/>
              </a:solidFill>
            </a:endParaRPr>
          </a:p>
        </p:txBody>
      </p:sp>
      <p:sp>
        <p:nvSpPr>
          <p:cNvPr id="6" name="Content Placeholder 5">
            <a:extLst>
              <a:ext uri="{FF2B5EF4-FFF2-40B4-BE49-F238E27FC236}">
                <a16:creationId xmlns:a16="http://schemas.microsoft.com/office/drawing/2014/main" id="{584662AD-B310-E37B-B7A7-E90447461E41}"/>
              </a:ext>
            </a:extLst>
          </p:cNvPr>
          <p:cNvSpPr>
            <a:spLocks noGrp="1"/>
          </p:cNvSpPr>
          <p:nvPr>
            <p:ph sz="quarter" idx="14"/>
          </p:nvPr>
        </p:nvSpPr>
        <p:spPr>
          <a:xfrm>
            <a:off x="235132" y="1554480"/>
            <a:ext cx="7372178" cy="5161677"/>
          </a:xfrm>
        </p:spPr>
        <p:txBody>
          <a:bodyPr vert="horz" lIns="91440" tIns="45720" rIns="91440" bIns="45720" rtlCol="0">
            <a:normAutofit/>
          </a:bodyPr>
          <a:lstStyle/>
          <a:p>
            <a:pPr marL="0" indent="0">
              <a:lnSpc>
                <a:spcPct val="100000"/>
              </a:lnSpc>
              <a:buNone/>
            </a:pPr>
            <a:r>
              <a:rPr lang="en-US" sz="2000" b="1" dirty="0"/>
              <a:t>Sensory Memory</a:t>
            </a:r>
          </a:p>
          <a:p>
            <a:pPr>
              <a:lnSpc>
                <a:spcPct val="100000"/>
              </a:lnSpc>
            </a:pPr>
            <a:r>
              <a:rPr lang="en-US" sz="2000" dirty="0"/>
              <a:t>The brief retention of sensory information (sight, sound, touch, etc.) for just a fraction of a second after the stimulus has ended. </a:t>
            </a:r>
          </a:p>
          <a:p>
            <a:pPr>
              <a:lnSpc>
                <a:spcPct val="100000"/>
              </a:lnSpc>
            </a:pPr>
            <a:r>
              <a:rPr lang="en-US" sz="2000" dirty="0"/>
              <a:t>Example: The fleeting image you see when you close your eyes after looking at a bright object. </a:t>
            </a:r>
          </a:p>
          <a:p>
            <a:pPr>
              <a:lnSpc>
                <a:spcPct val="100000"/>
              </a:lnSpc>
            </a:pPr>
            <a:r>
              <a:rPr lang="en-US" sz="2000" dirty="0"/>
              <a:t>Purpose: Provides a smooth experience of the world by holding sensory input for a short time before it fades or transfers to short-term memory</a:t>
            </a:r>
            <a:r>
              <a:rPr lang="en-US" sz="1800" dirty="0"/>
              <a:t>.</a:t>
            </a:r>
          </a:p>
        </p:txBody>
      </p:sp>
      <p:pic>
        <p:nvPicPr>
          <p:cNvPr id="4" name="Picture 3" descr="Midsection of person playing guitar">
            <a:extLst>
              <a:ext uri="{FF2B5EF4-FFF2-40B4-BE49-F238E27FC236}">
                <a16:creationId xmlns:a16="http://schemas.microsoft.com/office/drawing/2014/main" id="{09A70F2B-83FB-B6CC-9801-21DFCA252EED}"/>
              </a:ext>
            </a:extLst>
          </p:cNvPr>
          <p:cNvPicPr>
            <a:picLocks noChangeAspect="1"/>
          </p:cNvPicPr>
          <p:nvPr/>
        </p:nvPicPr>
        <p:blipFill>
          <a:blip r:embed="rId3" cstate="email">
            <a:extLst>
              <a:ext uri="{28A0092B-C50C-407E-A947-70E740481C1C}">
                <a14:useLocalDpi xmlns:a14="http://schemas.microsoft.com/office/drawing/2010/main"/>
              </a:ext>
            </a:extLst>
          </a:blip>
          <a:srcRect b="-1"/>
          <a:stretch/>
        </p:blipFill>
        <p:spPr>
          <a:xfrm>
            <a:off x="7233689" y="1013942"/>
            <a:ext cx="4958311" cy="5844058"/>
          </a:xfrm>
          <a:prstGeom prst="rect">
            <a:avLst/>
          </a:prstGeom>
        </p:spPr>
      </p:pic>
    </p:spTree>
    <p:extLst>
      <p:ext uri="{BB962C8B-B14F-4D97-AF65-F5344CB8AC3E}">
        <p14:creationId xmlns:p14="http://schemas.microsoft.com/office/powerpoint/2010/main" val="1280340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1FE89D-D687-F338-D7E9-DF7F76A1E7B7}"/>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7B9D410-FDB9-D8C3-1449-BE7144322A52}"/>
              </a:ext>
            </a:extLst>
          </p:cNvPr>
          <p:cNvSpPr>
            <a:spLocks noGrp="1"/>
          </p:cNvSpPr>
          <p:nvPr>
            <p:ph type="title"/>
          </p:nvPr>
        </p:nvSpPr>
        <p:spPr>
          <a:xfrm>
            <a:off x="647700" y="141842"/>
            <a:ext cx="10712377" cy="872100"/>
          </a:xfrm>
        </p:spPr>
        <p:txBody>
          <a:bodyPr vert="horz" lIns="91440" tIns="45720" rIns="91440" bIns="45720" rtlCol="0" anchor="ctr">
            <a:normAutofit fontScale="90000"/>
          </a:bodyPr>
          <a:lstStyle/>
          <a:p>
            <a:pPr>
              <a:lnSpc>
                <a:spcPct val="90000"/>
              </a:lnSpc>
            </a:pPr>
            <a:br>
              <a:rPr lang="en-US" sz="1800" spc="-40" dirty="0">
                <a:solidFill>
                  <a:srgbClr val="FFFFFF"/>
                </a:solidFill>
              </a:rPr>
            </a:br>
            <a:r>
              <a:rPr lang="en-US" sz="2800" spc="-40" dirty="0">
                <a:solidFill>
                  <a:srgbClr val="FFFFFF"/>
                </a:solidFill>
              </a:rPr>
              <a:t>Memory Types Guide</a:t>
            </a:r>
            <a:br>
              <a:rPr lang="en-US" sz="1800" spc="-40" dirty="0">
                <a:solidFill>
                  <a:srgbClr val="FFFFFF"/>
                </a:solidFill>
              </a:rPr>
            </a:br>
            <a:endParaRPr lang="en-US" sz="1800" spc="-40" dirty="0">
              <a:solidFill>
                <a:srgbClr val="FFFFFF"/>
              </a:solidFill>
            </a:endParaRPr>
          </a:p>
        </p:txBody>
      </p:sp>
      <p:sp>
        <p:nvSpPr>
          <p:cNvPr id="6" name="Content Placeholder 5">
            <a:extLst>
              <a:ext uri="{FF2B5EF4-FFF2-40B4-BE49-F238E27FC236}">
                <a16:creationId xmlns:a16="http://schemas.microsoft.com/office/drawing/2014/main" id="{1B32F954-9E51-E673-1747-73B109595955}"/>
              </a:ext>
            </a:extLst>
          </p:cNvPr>
          <p:cNvSpPr>
            <a:spLocks noGrp="1"/>
          </p:cNvSpPr>
          <p:nvPr>
            <p:ph sz="quarter" idx="14"/>
          </p:nvPr>
        </p:nvSpPr>
        <p:spPr>
          <a:xfrm>
            <a:off x="156755" y="1292310"/>
            <a:ext cx="7406640" cy="5423848"/>
          </a:xfrm>
        </p:spPr>
        <p:txBody>
          <a:bodyPr vert="horz" lIns="91440" tIns="45720" rIns="91440" bIns="45720" rtlCol="0">
            <a:normAutofit/>
          </a:bodyPr>
          <a:lstStyle/>
          <a:p>
            <a:pPr marL="0" indent="0">
              <a:lnSpc>
                <a:spcPct val="100000"/>
              </a:lnSpc>
              <a:buNone/>
            </a:pPr>
            <a:r>
              <a:rPr lang="en-US" b="1" dirty="0"/>
              <a:t>Long-Term Memory (LTM)</a:t>
            </a:r>
          </a:p>
          <a:p>
            <a:pPr>
              <a:lnSpc>
                <a:spcPct val="100000"/>
              </a:lnSpc>
            </a:pPr>
            <a:r>
              <a:rPr lang="en-US" b="1" dirty="0"/>
              <a:t>Long-term memory stores information for extended periods, ranging from hours to a lifetime</a:t>
            </a:r>
            <a:r>
              <a:rPr lang="en-US" dirty="0"/>
              <a:t>. </a:t>
            </a:r>
          </a:p>
          <a:p>
            <a:pPr marL="0" indent="0">
              <a:lnSpc>
                <a:spcPct val="100000"/>
              </a:lnSpc>
              <a:buNone/>
            </a:pPr>
            <a:endParaRPr lang="en-US" dirty="0"/>
          </a:p>
          <a:p>
            <a:pPr>
              <a:lnSpc>
                <a:spcPct val="100000"/>
              </a:lnSpc>
            </a:pPr>
            <a:r>
              <a:rPr lang="en-US" b="1" dirty="0"/>
              <a:t>Non-Declarative (Implicit) Memory</a:t>
            </a:r>
            <a:r>
              <a:rPr lang="en-US" dirty="0"/>
              <a:t>: Unconscious memory that influences behavior, often involving motor skills. </a:t>
            </a:r>
          </a:p>
          <a:p>
            <a:pPr>
              <a:lnSpc>
                <a:spcPct val="100000"/>
              </a:lnSpc>
            </a:pPr>
            <a:r>
              <a:rPr lang="en-US" dirty="0"/>
              <a:t>Example: Riding a bike or typing on a keyboard</a:t>
            </a:r>
          </a:p>
          <a:p>
            <a:pPr>
              <a:lnSpc>
                <a:spcPct val="100000"/>
              </a:lnSpc>
            </a:pPr>
            <a:r>
              <a:rPr lang="en-US" b="1" dirty="0"/>
              <a:t>Declarative (Explicit) Memory</a:t>
            </a:r>
            <a:r>
              <a:rPr lang="en-US" dirty="0"/>
              <a:t>: Conscious memory of facts and events.  </a:t>
            </a:r>
          </a:p>
          <a:p>
            <a:pPr>
              <a:lnSpc>
                <a:spcPct val="100000"/>
              </a:lnSpc>
            </a:pPr>
            <a:r>
              <a:rPr lang="en-US" dirty="0"/>
              <a:t>Example: Knowing that Paris is the capital of France</a:t>
            </a:r>
          </a:p>
          <a:p>
            <a:pPr>
              <a:lnSpc>
                <a:spcPct val="100000"/>
              </a:lnSpc>
            </a:pPr>
            <a:endParaRPr lang="en-US" sz="1800" dirty="0"/>
          </a:p>
        </p:txBody>
      </p:sp>
      <p:pic>
        <p:nvPicPr>
          <p:cNvPr id="3" name="Picture 2" descr="Eiffel Tower and fireworks">
            <a:extLst>
              <a:ext uri="{FF2B5EF4-FFF2-40B4-BE49-F238E27FC236}">
                <a16:creationId xmlns:a16="http://schemas.microsoft.com/office/drawing/2014/main" id="{B9505138-CC7E-5AE8-62FC-8E3FBBF2660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759337" y="1150467"/>
            <a:ext cx="4432664" cy="5707533"/>
          </a:xfrm>
          <a:prstGeom prst="rect">
            <a:avLst/>
          </a:prstGeom>
        </p:spPr>
      </p:pic>
    </p:spTree>
    <p:extLst>
      <p:ext uri="{BB962C8B-B14F-4D97-AF65-F5344CB8AC3E}">
        <p14:creationId xmlns:p14="http://schemas.microsoft.com/office/powerpoint/2010/main" val="2016760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7DBEC3-68D6-AE1E-4F10-3073FFD3358D}"/>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08C08D4-7686-7B76-F5A8-AE2704579855}"/>
              </a:ext>
            </a:extLst>
          </p:cNvPr>
          <p:cNvSpPr>
            <a:spLocks noGrp="1"/>
          </p:cNvSpPr>
          <p:nvPr>
            <p:ph type="title"/>
          </p:nvPr>
        </p:nvSpPr>
        <p:spPr>
          <a:xfrm>
            <a:off x="647700" y="141842"/>
            <a:ext cx="10712377" cy="872100"/>
          </a:xfrm>
        </p:spPr>
        <p:txBody>
          <a:bodyPr vert="horz" lIns="91440" tIns="45720" rIns="91440" bIns="45720" rtlCol="0" anchor="ctr">
            <a:normAutofit/>
          </a:bodyPr>
          <a:lstStyle/>
          <a:p>
            <a:pPr>
              <a:lnSpc>
                <a:spcPct val="90000"/>
              </a:lnSpc>
            </a:pPr>
            <a:br>
              <a:rPr lang="en-US" sz="1800" spc="-40" dirty="0">
                <a:solidFill>
                  <a:srgbClr val="FFFFFF"/>
                </a:solidFill>
              </a:rPr>
            </a:br>
            <a:r>
              <a:rPr lang="en-US" sz="1800" spc="-40" dirty="0">
                <a:solidFill>
                  <a:srgbClr val="FFFFFF"/>
                </a:solidFill>
              </a:rPr>
              <a:t>Memory Types</a:t>
            </a:r>
            <a:br>
              <a:rPr lang="en-US" sz="1800" spc="-40" dirty="0">
                <a:solidFill>
                  <a:srgbClr val="FFFFFF"/>
                </a:solidFill>
              </a:rPr>
            </a:br>
            <a:endParaRPr lang="en-US" sz="1800" spc="-40" dirty="0">
              <a:solidFill>
                <a:srgbClr val="FFFFFF"/>
              </a:solidFill>
            </a:endParaRPr>
          </a:p>
        </p:txBody>
      </p:sp>
      <p:sp>
        <p:nvSpPr>
          <p:cNvPr id="6" name="Content Placeholder 5">
            <a:extLst>
              <a:ext uri="{FF2B5EF4-FFF2-40B4-BE49-F238E27FC236}">
                <a16:creationId xmlns:a16="http://schemas.microsoft.com/office/drawing/2014/main" id="{098A5195-B7C9-4222-AD16-E5F0DA00D78F}"/>
              </a:ext>
            </a:extLst>
          </p:cNvPr>
          <p:cNvSpPr>
            <a:spLocks noGrp="1"/>
          </p:cNvSpPr>
          <p:nvPr>
            <p:ph sz="quarter" idx="14"/>
          </p:nvPr>
        </p:nvSpPr>
        <p:spPr>
          <a:xfrm>
            <a:off x="647700" y="1844937"/>
            <a:ext cx="5855458" cy="4332026"/>
          </a:xfrm>
        </p:spPr>
        <p:txBody>
          <a:bodyPr vert="horz" lIns="91440" tIns="45720" rIns="91440" bIns="45720" rtlCol="0">
            <a:normAutofit fontScale="85000" lnSpcReduction="20000"/>
          </a:bodyPr>
          <a:lstStyle/>
          <a:p>
            <a:pPr>
              <a:lnSpc>
                <a:spcPct val="100000"/>
              </a:lnSpc>
            </a:pPr>
            <a:r>
              <a:rPr lang="en-US" sz="2400" b="1" dirty="0"/>
              <a:t>Semantic memory: </a:t>
            </a:r>
            <a:r>
              <a:rPr lang="en-US" sz="2400" dirty="0"/>
              <a:t>Stores general knowledge about the world, such as the meaning of words, objects, and places.  </a:t>
            </a:r>
          </a:p>
          <a:p>
            <a:pPr>
              <a:lnSpc>
                <a:spcPct val="100000"/>
              </a:lnSpc>
            </a:pPr>
            <a:r>
              <a:rPr lang="en-US" sz="2400" dirty="0"/>
              <a:t>Example: Remembering that dog is a type of an animal</a:t>
            </a:r>
          </a:p>
          <a:p>
            <a:pPr>
              <a:lnSpc>
                <a:spcPct val="100000"/>
              </a:lnSpc>
            </a:pPr>
            <a:r>
              <a:rPr lang="en-US" sz="2400" b="1" dirty="0"/>
              <a:t>Episodic memory : </a:t>
            </a:r>
            <a:r>
              <a:rPr lang="en-US" sz="2400" dirty="0"/>
              <a:t>Stores personal experiences that happened at specific times and places, autobiographical and context-sensitive.</a:t>
            </a:r>
          </a:p>
          <a:p>
            <a:pPr>
              <a:lnSpc>
                <a:spcPct val="100000"/>
              </a:lnSpc>
            </a:pPr>
            <a:r>
              <a:rPr lang="en-US" sz="2200" b="1" dirty="0"/>
              <a:t>Autobiographical Memory</a:t>
            </a:r>
          </a:p>
          <a:p>
            <a:pPr>
              <a:lnSpc>
                <a:spcPct val="100000"/>
              </a:lnSpc>
            </a:pPr>
            <a:r>
              <a:rPr lang="en-US" sz="2200" dirty="0"/>
              <a:t>A combination of episodic and semantic memory, it represents your personal history and life events, including facts about your life. </a:t>
            </a:r>
          </a:p>
          <a:p>
            <a:pPr>
              <a:lnSpc>
                <a:spcPct val="100000"/>
              </a:lnSpc>
            </a:pPr>
            <a:r>
              <a:rPr lang="en-US" sz="2200" dirty="0"/>
              <a:t>Example: Remembering your wedding day and that you graduated from college in 2015</a:t>
            </a:r>
          </a:p>
          <a:p>
            <a:pPr>
              <a:lnSpc>
                <a:spcPct val="100000"/>
              </a:lnSpc>
            </a:pPr>
            <a:endParaRPr lang="en-US" sz="2200" dirty="0"/>
          </a:p>
        </p:txBody>
      </p:sp>
      <p:pic>
        <p:nvPicPr>
          <p:cNvPr id="4" name="Picture 3" descr="Person holding graduation cap">
            <a:extLst>
              <a:ext uri="{FF2B5EF4-FFF2-40B4-BE49-F238E27FC236}">
                <a16:creationId xmlns:a16="http://schemas.microsoft.com/office/drawing/2014/main" id="{10050C6F-1C2F-33F4-F4E4-FA449079AA1F}"/>
              </a:ext>
            </a:extLst>
          </p:cNvPr>
          <p:cNvPicPr>
            <a:picLocks noChangeAspect="1"/>
          </p:cNvPicPr>
          <p:nvPr/>
        </p:nvPicPr>
        <p:blipFill>
          <a:blip r:embed="rId3" cstate="email">
            <a:extLst>
              <a:ext uri="{28A0092B-C50C-407E-A947-70E740481C1C}">
                <a14:useLocalDpi xmlns:a14="http://schemas.microsoft.com/office/drawing/2010/main"/>
              </a:ext>
            </a:extLst>
          </a:blip>
          <a:srcRect r="-1" b="-1"/>
          <a:stretch/>
        </p:blipFill>
        <p:spPr>
          <a:xfrm>
            <a:off x="7086601" y="1150467"/>
            <a:ext cx="5105400" cy="5707533"/>
          </a:xfrm>
          <a:prstGeom prst="rect">
            <a:avLst/>
          </a:prstGeom>
        </p:spPr>
      </p:pic>
    </p:spTree>
    <p:extLst>
      <p:ext uri="{BB962C8B-B14F-4D97-AF65-F5344CB8AC3E}">
        <p14:creationId xmlns:p14="http://schemas.microsoft.com/office/powerpoint/2010/main" val="3163513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002ADF-DA4E-30FC-60AF-CC8F3B888A60}"/>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7">
            <a:extLst>
              <a:ext uri="{FF2B5EF4-FFF2-40B4-BE49-F238E27FC236}">
                <a16:creationId xmlns:a16="http://schemas.microsoft.com/office/drawing/2014/main" id="{A48043A1-D1B5-D1F8-B91C-5B1320B333E7}"/>
              </a:ext>
            </a:extLst>
          </p:cNvPr>
          <p:cNvSpPr>
            <a:spLocks noGrp="1"/>
          </p:cNvSpPr>
          <p:nvPr>
            <p:ph type="title"/>
          </p:nvPr>
        </p:nvSpPr>
        <p:spPr>
          <a:xfrm>
            <a:off x="647700" y="141842"/>
            <a:ext cx="10712377" cy="872100"/>
          </a:xfrm>
        </p:spPr>
        <p:txBody>
          <a:bodyPr vert="horz" lIns="91440" tIns="45720" rIns="91440" bIns="45720" rtlCol="0" anchor="ctr">
            <a:normAutofit/>
          </a:bodyPr>
          <a:lstStyle/>
          <a:p>
            <a:r>
              <a:rPr lang="en-US" sz="2800" spc="-40" dirty="0">
                <a:solidFill>
                  <a:srgbClr val="FFFFFF"/>
                </a:solidFill>
              </a:rPr>
              <a:t>What is Prospective Memory?</a:t>
            </a:r>
          </a:p>
        </p:txBody>
      </p:sp>
      <p:sp>
        <p:nvSpPr>
          <p:cNvPr id="19" name="Content Placeholder 18">
            <a:extLst>
              <a:ext uri="{FF2B5EF4-FFF2-40B4-BE49-F238E27FC236}">
                <a16:creationId xmlns:a16="http://schemas.microsoft.com/office/drawing/2014/main" id="{21B8C751-8DE7-A2FD-76DA-066817AEA6F1}"/>
              </a:ext>
            </a:extLst>
          </p:cNvPr>
          <p:cNvSpPr>
            <a:spLocks noGrp="1"/>
          </p:cNvSpPr>
          <p:nvPr>
            <p:ph idx="1"/>
          </p:nvPr>
        </p:nvSpPr>
        <p:spPr>
          <a:xfrm>
            <a:off x="171450" y="1571625"/>
            <a:ext cx="6915150" cy="4605338"/>
          </a:xfrm>
        </p:spPr>
        <p:txBody>
          <a:bodyPr vert="horz" lIns="91440" tIns="45720" rIns="91440" bIns="45720" rtlCol="0">
            <a:normAutofit/>
          </a:bodyPr>
          <a:lstStyle/>
          <a:p>
            <a:pPr>
              <a:lnSpc>
                <a:spcPct val="100000"/>
              </a:lnSpc>
            </a:pPr>
            <a:r>
              <a:rPr lang="en-US" sz="2500" b="1" dirty="0"/>
              <a:t>The ability to remember to execute previously formed intentions. </a:t>
            </a:r>
            <a:r>
              <a:rPr lang="en-US" sz="2500" b="1" i="0" dirty="0">
                <a:effectLst/>
              </a:rPr>
              <a:t>This involves “remembering to remember”.</a:t>
            </a:r>
          </a:p>
          <a:p>
            <a:pPr>
              <a:lnSpc>
                <a:spcPct val="100000"/>
              </a:lnSpc>
            </a:pPr>
            <a:endParaRPr lang="en-US" sz="2500" dirty="0"/>
          </a:p>
          <a:p>
            <a:pPr indent="-228600">
              <a:lnSpc>
                <a:spcPct val="100000"/>
              </a:lnSpc>
              <a:buFont typeface="Arial" panose="020B0604020202020204" pitchFamily="34" charset="0"/>
              <a:buChar char="•"/>
            </a:pPr>
            <a:r>
              <a:rPr lang="en-US" sz="2500" b="1" i="0" dirty="0">
                <a:effectLst/>
              </a:rPr>
              <a:t>Example: </a:t>
            </a:r>
            <a:r>
              <a:rPr lang="en-US" sz="2500" i="0" dirty="0">
                <a:effectLst/>
              </a:rPr>
              <a:t>r</a:t>
            </a:r>
            <a:r>
              <a:rPr lang="en-US" sz="2500" b="0" i="0" dirty="0">
                <a:effectLst/>
              </a:rPr>
              <a:t>emembering to download</a:t>
            </a:r>
            <a:r>
              <a:rPr lang="en-US" sz="2500" dirty="0"/>
              <a:t> the</a:t>
            </a:r>
            <a:r>
              <a:rPr lang="en-US" sz="2500" b="0" i="0" dirty="0">
                <a:effectLst/>
              </a:rPr>
              <a:t> presentations slides when you have Internet or to take medication at 7AM</a:t>
            </a:r>
            <a:endParaRPr lang="en-US" sz="2500" dirty="0"/>
          </a:p>
          <a:p>
            <a:pPr indent="-228600">
              <a:lnSpc>
                <a:spcPct val="100000"/>
              </a:lnSpc>
              <a:buFont typeface="Arial" panose="020B0604020202020204" pitchFamily="34" charset="0"/>
              <a:buChar char="•"/>
            </a:pPr>
            <a:r>
              <a:rPr lang="en-US" sz="2500" b="1" i="0" dirty="0">
                <a:effectLst/>
              </a:rPr>
              <a:t>Purpose: </a:t>
            </a:r>
            <a:r>
              <a:rPr lang="en-US" sz="2500" b="0" i="0" dirty="0">
                <a:effectLst/>
              </a:rPr>
              <a:t>Helps with planning and goal-directed behavior, crucial for managing future responsibilities.</a:t>
            </a:r>
            <a:endParaRPr lang="en-US" sz="2500" dirty="0"/>
          </a:p>
          <a:p>
            <a:pPr indent="-228600">
              <a:lnSpc>
                <a:spcPct val="100000"/>
              </a:lnSpc>
              <a:buFont typeface="Arial" panose="020B0604020202020204" pitchFamily="34" charset="0"/>
              <a:buChar char="•"/>
            </a:pPr>
            <a:endParaRPr lang="en-US" sz="2500" dirty="0"/>
          </a:p>
        </p:txBody>
      </p:sp>
      <p:pic>
        <p:nvPicPr>
          <p:cNvPr id="6" name="Picture 5" descr="Paper head with rainbow and clouds">
            <a:extLst>
              <a:ext uri="{FF2B5EF4-FFF2-40B4-BE49-F238E27FC236}">
                <a16:creationId xmlns:a16="http://schemas.microsoft.com/office/drawing/2014/main" id="{9DCDD6AD-BBF2-4BEC-9909-396237665DB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086601" y="1150467"/>
            <a:ext cx="5105400" cy="5707533"/>
          </a:xfrm>
          <a:prstGeom prst="rect">
            <a:avLst/>
          </a:prstGeom>
        </p:spPr>
      </p:pic>
    </p:spTree>
    <p:extLst>
      <p:ext uri="{BB962C8B-B14F-4D97-AF65-F5344CB8AC3E}">
        <p14:creationId xmlns:p14="http://schemas.microsoft.com/office/powerpoint/2010/main" val="1872669596"/>
      </p:ext>
    </p:extLst>
  </p:cSld>
  <p:clrMapOvr>
    <a:masterClrMapping/>
  </p:clrMapOvr>
</p:sld>
</file>

<file path=ppt/theme/theme1.xml><?xml version="1.0" encoding="utf-8"?>
<a:theme xmlns:a="http://schemas.openxmlformats.org/drawingml/2006/main" name="ColorBlockVTI">
  <a:themeElements>
    <a:clrScheme name="Custom 10">
      <a:dk1>
        <a:sysClr val="windowText" lastClr="000000"/>
      </a:dk1>
      <a:lt1>
        <a:sysClr val="window" lastClr="FFFFFF"/>
      </a:lt1>
      <a:dk2>
        <a:srgbClr val="2C3C43"/>
      </a:dk2>
      <a:lt2>
        <a:srgbClr val="EBEBEB"/>
      </a:lt2>
      <a:accent1>
        <a:srgbClr val="65228D"/>
      </a:accent1>
      <a:accent2>
        <a:srgbClr val="00B0F0"/>
      </a:accent2>
      <a:accent3>
        <a:srgbClr val="9639CE"/>
      </a:accent3>
      <a:accent4>
        <a:srgbClr val="D6B2EC"/>
      </a:accent4>
      <a:accent5>
        <a:srgbClr val="36DCF2"/>
      </a:accent5>
      <a:accent6>
        <a:srgbClr val="BC80E0"/>
      </a:accent6>
      <a:hlink>
        <a:srgbClr val="7030A0"/>
      </a:hlink>
      <a:folHlink>
        <a:srgbClr val="87DBEF"/>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0">
    <a:dk1>
      <a:sysClr val="windowText" lastClr="000000"/>
    </a:dk1>
    <a:lt1>
      <a:sysClr val="window" lastClr="FFFFFF"/>
    </a:lt1>
    <a:dk2>
      <a:srgbClr val="2C3C43"/>
    </a:dk2>
    <a:lt2>
      <a:srgbClr val="EBEBEB"/>
    </a:lt2>
    <a:accent1>
      <a:srgbClr val="65228D"/>
    </a:accent1>
    <a:accent2>
      <a:srgbClr val="00B0F0"/>
    </a:accent2>
    <a:accent3>
      <a:srgbClr val="9639CE"/>
    </a:accent3>
    <a:accent4>
      <a:srgbClr val="D6B2EC"/>
    </a:accent4>
    <a:accent5>
      <a:srgbClr val="36DCF2"/>
    </a:accent5>
    <a:accent6>
      <a:srgbClr val="BC80E0"/>
    </a:accent6>
    <a:hlink>
      <a:srgbClr val="7030A0"/>
    </a:hlink>
    <a:folHlink>
      <a:srgbClr val="87DBE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757C30-AE9A-4680-90EB-19D282EC2B7C}">
  <ds:schemaRefs>
    <ds:schemaRef ds:uri="http://purl.org/dc/terms/"/>
    <ds:schemaRef ds:uri="http://schemas.microsoft.com/sharepoint/v3"/>
    <ds:schemaRef ds:uri="http://purl.org/dc/dcmitype/"/>
    <ds:schemaRef ds:uri="230e9df3-be65-4c73-a93b-d1236ebd677e"/>
    <ds:schemaRef ds:uri="71af3243-3dd4-4a8d-8c0d-dd76da1f02a5"/>
    <ds:schemaRef ds:uri="http://schemas.microsoft.com/office/infopath/2007/PartnerControls"/>
    <ds:schemaRef ds:uri="http://purl.org/dc/elements/1.1/"/>
    <ds:schemaRef ds:uri="16c05727-aa75-4e4a-9b5f-8a80a116589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5CCB28C-7D26-4A36-9CFC-D739C28F3D18}">
  <ds:schemaRefs>
    <ds:schemaRef ds:uri="http://schemas.microsoft.com/sharepoint/v3/contenttype/forms"/>
  </ds:schemaRefs>
</ds:datastoreItem>
</file>

<file path=customXml/itemProps3.xml><?xml version="1.0" encoding="utf-8"?>
<ds:datastoreItem xmlns:ds="http://schemas.openxmlformats.org/officeDocument/2006/customXml" ds:itemID="{0AF0BF08-C674-44E3-8BFC-85BC65E09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14919</TotalTime>
  <Words>2775</Words>
  <Application>Microsoft Office PowerPoint</Application>
  <PresentationFormat>Widescreen</PresentationFormat>
  <Paragraphs>263</Paragraphs>
  <Slides>31</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Avenir Next LT Pro</vt:lpstr>
      <vt:lpstr>Calibri</vt:lpstr>
      <vt:lpstr>EuclidCircularB</vt:lpstr>
      <vt:lpstr>Google Sans</vt:lpstr>
      <vt:lpstr>ColorBlockVTI</vt:lpstr>
      <vt:lpstr>How to Remember the Future?  Prospective Memory and ADHD</vt:lpstr>
      <vt:lpstr>Agenda</vt:lpstr>
      <vt:lpstr>Introduction to Memory</vt:lpstr>
      <vt:lpstr>Memory Stages</vt:lpstr>
      <vt:lpstr> Memory Types</vt:lpstr>
      <vt:lpstr> Memory Types </vt:lpstr>
      <vt:lpstr> Memory Types Guide </vt:lpstr>
      <vt:lpstr> Memory Types </vt:lpstr>
      <vt:lpstr>What is Prospective Memory?</vt:lpstr>
      <vt:lpstr>Types of Prospective Memory</vt:lpstr>
      <vt:lpstr>PowerPoint Presentation</vt:lpstr>
      <vt:lpstr>Prospective Memory and Executive Functions</vt:lpstr>
      <vt:lpstr>ADHD in Prospective Memory Research</vt:lpstr>
      <vt:lpstr>ADHD perform worse on Prospective Memory </vt:lpstr>
      <vt:lpstr>ADHD pPerform Worse on Prospective Memory </vt:lpstr>
      <vt:lpstr>ADHD perform worse on PM</vt:lpstr>
      <vt:lpstr>5 Phases of Prospective Memory</vt:lpstr>
      <vt:lpstr>Improve Prospective Memory – Encoding and Retention</vt:lpstr>
      <vt:lpstr>What is a Good Cue?</vt:lpstr>
      <vt:lpstr>Improve Prospective Memory - Retrieval </vt:lpstr>
      <vt:lpstr>The Effects of Ongoing Task</vt:lpstr>
      <vt:lpstr>Improve Prospective Memory - Ongoing Task</vt:lpstr>
      <vt:lpstr>The problem is not what I forget but what my spouse remembers.</vt:lpstr>
      <vt:lpstr>Hermann Ebbinghaus’s Forgetting Curve</vt:lpstr>
      <vt:lpstr>Hacking the Forgetting Curve </vt:lpstr>
      <vt:lpstr>External Memory Aids’</vt:lpstr>
      <vt:lpstr>5 Phases of Prospective Memory</vt:lpstr>
      <vt:lpstr>Factors that Affect Prospective Memory Performance</vt:lpstr>
      <vt:lpstr>Prospective Memory and Covid-19</vt:lpstr>
      <vt:lpstr>True or False?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Daniella Karidi</dc:creator>
  <cp:lastModifiedBy>Daniella Karidi</cp:lastModifiedBy>
  <cp:revision>11</cp:revision>
  <cp:lastPrinted>2024-11-12T09:02:04Z</cp:lastPrinted>
  <dcterms:created xsi:type="dcterms:W3CDTF">2024-10-30T17:13:30Z</dcterms:created>
  <dcterms:modified xsi:type="dcterms:W3CDTF">2024-11-12T20:32:42Z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