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5kWTY5a7mU1eO5Qq0t/wjNYE0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4" name="Google Shape;1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ad1d6d5c7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2ad1d6d5c7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ad1d6d5c77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2ad1d6d5c77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ad1d6d5c77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2ad1d6d5c77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ad1d6d5c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ad1d6d5c7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ad1d6d5c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2ad1d6d5c77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ad1d6d5c77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1" name="Google Shape;221;g2ad1d6d5c7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d1d6d5c77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g2ad1d6d5c77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d1d6d5c77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2ad1d6d5c77_0_4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ee7170ea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ee7170ea2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d1d6d5c77_0_3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ad1d6d5c7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6"/>
          <p:cNvSpPr/>
          <p:nvPr/>
        </p:nvSpPr>
        <p:spPr>
          <a:xfrm>
            <a:off x="0"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6"/>
          <p:cNvSpPr/>
          <p:nvPr/>
        </p:nvSpPr>
        <p:spPr>
          <a:xfrm>
            <a:off x="0" y="6334316"/>
            <a:ext cx="12192000" cy="6648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6"/>
          <p:cNvSpPr txBox="1">
            <a:spLocks noGrp="1"/>
          </p:cNvSpPr>
          <p:nvPr>
            <p:ph type="ctrTitle"/>
          </p:nvPr>
        </p:nvSpPr>
        <p:spPr>
          <a:xfrm>
            <a:off x="1097279" y="758952"/>
            <a:ext cx="10058399" cy="3566159"/>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262626"/>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8" name="Google Shape;18;p16"/>
          <p:cNvSpPr txBox="1">
            <a:spLocks noGrp="1"/>
          </p:cNvSpPr>
          <p:nvPr>
            <p:ph type="subTitle" idx="1"/>
          </p:nvPr>
        </p:nvSpPr>
        <p:spPr>
          <a:xfrm>
            <a:off x="1100050" y="4455621"/>
            <a:ext cx="10058399" cy="11430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12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1pPr>
            <a:lvl2pPr marR="0" lvl="1" algn="ctr">
              <a:lnSpc>
                <a:spcPct val="90000"/>
              </a:lnSpc>
              <a:spcBef>
                <a:spcPts val="2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2pPr>
            <a:lvl3pPr marR="0" lvl="2" algn="ctr">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3pPr>
            <a:lvl4pPr marR="0" lvl="3" algn="ctr">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4pPr>
            <a:lvl5pPr marR="0" lvl="4" algn="ctr">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5pPr>
            <a:lvl6pPr marR="0" lvl="5" algn="ctr">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6pPr>
            <a:lvl7pPr marR="0" lvl="6" algn="ctr">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7pPr>
            <a:lvl8pPr marR="0" lvl="7" algn="ctr">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8pPr>
            <a:lvl9pPr marR="0" lvl="8" algn="ctr">
              <a:lnSpc>
                <a:spcPct val="90000"/>
              </a:lnSpc>
              <a:spcBef>
                <a:spcPts val="400"/>
              </a:spcBef>
              <a:spcAft>
                <a:spcPts val="400"/>
              </a:spcAft>
              <a:buClr>
                <a:schemeClr val="accent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9" name="Google Shape;19;p16"/>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16"/>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16"/>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 name="Google Shape;22;p1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25"/>
          <p:cNvSpPr txBox="1">
            <a:spLocks noGrp="1"/>
          </p:cNvSpPr>
          <p:nvPr>
            <p:ph type="title"/>
          </p:nvPr>
        </p:nvSpPr>
        <p:spPr>
          <a:xfrm>
            <a:off x="1097279" y="286603"/>
            <a:ext cx="10058399" cy="1450756"/>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85" name="Google Shape;85;p25"/>
          <p:cNvSpPr txBox="1">
            <a:spLocks noGrp="1"/>
          </p:cNvSpPr>
          <p:nvPr>
            <p:ph type="body" idx="1"/>
          </p:nvPr>
        </p:nvSpPr>
        <p:spPr>
          <a:xfrm rot="5400000">
            <a:off x="4114799" y="-1171785"/>
            <a:ext cx="4023360" cy="100583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200"/>
              </a:spcBef>
              <a:spcAft>
                <a:spcPts val="0"/>
              </a:spcAft>
              <a:buClr>
                <a:schemeClr val="accent1"/>
              </a:buClr>
              <a:buSzPts val="1400"/>
              <a:buFont typeface="Calibri"/>
              <a:buChar char=" "/>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86" name="Google Shape;86;p25"/>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25"/>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25"/>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6"/>
          <p:cNvSpPr txBox="1">
            <a:spLocks noGrp="1"/>
          </p:cNvSpPr>
          <p:nvPr>
            <p:ph type="title"/>
          </p:nvPr>
        </p:nvSpPr>
        <p:spPr>
          <a:xfrm rot="5400000">
            <a:off x="7159401" y="1977801"/>
            <a:ext cx="5759897" cy="2628899"/>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93" name="Google Shape;93;p26"/>
          <p:cNvSpPr txBox="1">
            <a:spLocks noGrp="1"/>
          </p:cNvSpPr>
          <p:nvPr>
            <p:ph type="body" idx="1"/>
          </p:nvPr>
        </p:nvSpPr>
        <p:spPr>
          <a:xfrm rot="5400000">
            <a:off x="1825401" y="-574898"/>
            <a:ext cx="5759897" cy="77342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200"/>
              </a:spcBef>
              <a:spcAft>
                <a:spcPts val="0"/>
              </a:spcAft>
              <a:buClr>
                <a:schemeClr val="accent1"/>
              </a:buClr>
              <a:buSzPts val="1400"/>
              <a:buFont typeface="Calibri"/>
              <a:buChar char=" "/>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26"/>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26"/>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26"/>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1097279" y="286603"/>
            <a:ext cx="10058399" cy="1450756"/>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5" name="Google Shape;25;p17"/>
          <p:cNvSpPr txBox="1">
            <a:spLocks noGrp="1"/>
          </p:cNvSpPr>
          <p:nvPr>
            <p:ph type="body" idx="1"/>
          </p:nvPr>
        </p:nvSpPr>
        <p:spPr>
          <a:xfrm>
            <a:off x="1097279" y="1845733"/>
            <a:ext cx="10058399" cy="402336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200"/>
              </a:spcBef>
              <a:spcAft>
                <a:spcPts val="0"/>
              </a:spcAft>
              <a:buClr>
                <a:schemeClr val="accent1"/>
              </a:buClr>
              <a:buSzPts val="1400"/>
              <a:buFont typeface="Calibri"/>
              <a:buChar char=" "/>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26" name="Google Shape;26;p17"/>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17"/>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17"/>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1097279" y="286603"/>
            <a:ext cx="10058399" cy="1450756"/>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31" name="Google Shape;31;p18"/>
          <p:cNvSpPr txBox="1">
            <a:spLocks noGrp="1"/>
          </p:cNvSpPr>
          <p:nvPr>
            <p:ph type="body" idx="1"/>
          </p:nvPr>
        </p:nvSpPr>
        <p:spPr>
          <a:xfrm>
            <a:off x="1097279" y="1845733"/>
            <a:ext cx="4937760" cy="402335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200"/>
              </a:spcBef>
              <a:spcAft>
                <a:spcPts val="0"/>
              </a:spcAft>
              <a:buClr>
                <a:schemeClr val="accent1"/>
              </a:buClr>
              <a:buSzPts val="1400"/>
              <a:buFont typeface="Calibri"/>
              <a:buChar char=" "/>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32" name="Google Shape;32;p18"/>
          <p:cNvSpPr txBox="1">
            <a:spLocks noGrp="1"/>
          </p:cNvSpPr>
          <p:nvPr>
            <p:ph type="body" idx="2"/>
          </p:nvPr>
        </p:nvSpPr>
        <p:spPr>
          <a:xfrm>
            <a:off x="6217919" y="1845734"/>
            <a:ext cx="4937760" cy="402336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200"/>
              </a:spcBef>
              <a:spcAft>
                <a:spcPts val="0"/>
              </a:spcAft>
              <a:buClr>
                <a:schemeClr val="accent1"/>
              </a:buClr>
              <a:buSzPts val="1400"/>
              <a:buFont typeface="Calibri"/>
              <a:buChar char=" "/>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33" name="Google Shape;33;p18"/>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18"/>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18"/>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6"/>
        <p:cNvGrpSpPr/>
        <p:nvPr/>
      </p:nvGrpSpPr>
      <p:grpSpPr>
        <a:xfrm>
          <a:off x="0" y="0"/>
          <a:ext cx="0" cy="0"/>
          <a:chOff x="0" y="0"/>
          <a:chExt cx="0" cy="0"/>
        </a:xfrm>
      </p:grpSpPr>
      <p:sp>
        <p:nvSpPr>
          <p:cNvPr id="37" name="Google Shape;37;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9"/>
          <p:cNvSpPr txBox="1">
            <a:spLocks noGrp="1"/>
          </p:cNvSpPr>
          <p:nvPr>
            <p:ph type="title"/>
          </p:nvPr>
        </p:nvSpPr>
        <p:spPr>
          <a:xfrm>
            <a:off x="1097279" y="758952"/>
            <a:ext cx="10058399" cy="3566159"/>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40" name="Google Shape;40;p19"/>
          <p:cNvSpPr txBox="1">
            <a:spLocks noGrp="1"/>
          </p:cNvSpPr>
          <p:nvPr>
            <p:ph type="body" idx="1"/>
          </p:nvPr>
        </p:nvSpPr>
        <p:spPr>
          <a:xfrm>
            <a:off x="1097279" y="4453128"/>
            <a:ext cx="10058399" cy="11430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20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40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40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40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40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40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40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400"/>
              </a:spcBef>
              <a:spcAft>
                <a:spcPts val="40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41" name="Google Shape;41;p19"/>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19"/>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19"/>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4" name="Google Shape;44;p1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1097279" y="286603"/>
            <a:ext cx="10058399" cy="1450756"/>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47" name="Google Shape;47;p20"/>
          <p:cNvSpPr txBox="1">
            <a:spLocks noGrp="1"/>
          </p:cNvSpPr>
          <p:nvPr>
            <p:ph type="body" idx="1"/>
          </p:nvPr>
        </p:nvSpPr>
        <p:spPr>
          <a:xfrm>
            <a:off x="1097279" y="1846051"/>
            <a:ext cx="4937760" cy="736282"/>
          </a:xfrm>
          <a:prstGeom prst="rect">
            <a:avLst/>
          </a:prstGeom>
          <a:noFill/>
          <a:ln>
            <a:noFill/>
          </a:ln>
        </p:spPr>
        <p:txBody>
          <a:bodyPr spcFirstLastPara="1" wrap="square" lIns="91425" tIns="91425" rIns="91425" bIns="91425" anchor="ctr" anchorCtr="0">
            <a:noAutofit/>
          </a:bodyPr>
          <a:lstStyle>
            <a:lvl1pPr marL="457200" marR="0" lvl="0" indent="-228600" algn="l">
              <a:lnSpc>
                <a:spcPct val="9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2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400"/>
              </a:spcBef>
              <a:spcAft>
                <a:spcPts val="400"/>
              </a:spcAft>
              <a:buClr>
                <a:schemeClr val="accent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48" name="Google Shape;48;p20"/>
          <p:cNvSpPr txBox="1">
            <a:spLocks noGrp="1"/>
          </p:cNvSpPr>
          <p:nvPr>
            <p:ph type="body" idx="2"/>
          </p:nvPr>
        </p:nvSpPr>
        <p:spPr>
          <a:xfrm>
            <a:off x="1097279" y="2582334"/>
            <a:ext cx="4937760" cy="328675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200"/>
              </a:spcBef>
              <a:spcAft>
                <a:spcPts val="0"/>
              </a:spcAft>
              <a:buClr>
                <a:schemeClr val="accent1"/>
              </a:buClr>
              <a:buSzPts val="1400"/>
              <a:buFont typeface="Calibri"/>
              <a:buChar char=" "/>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49" name="Google Shape;49;p20"/>
          <p:cNvSpPr txBox="1">
            <a:spLocks noGrp="1"/>
          </p:cNvSpPr>
          <p:nvPr>
            <p:ph type="body" idx="3"/>
          </p:nvPr>
        </p:nvSpPr>
        <p:spPr>
          <a:xfrm>
            <a:off x="6217919" y="1846051"/>
            <a:ext cx="4937760" cy="736282"/>
          </a:xfrm>
          <a:prstGeom prst="rect">
            <a:avLst/>
          </a:prstGeom>
          <a:noFill/>
          <a:ln>
            <a:noFill/>
          </a:ln>
        </p:spPr>
        <p:txBody>
          <a:bodyPr spcFirstLastPara="1" wrap="square" lIns="91425" tIns="91425" rIns="91425" bIns="91425" anchor="ctr" anchorCtr="0">
            <a:noAutofit/>
          </a:bodyPr>
          <a:lstStyle>
            <a:lvl1pPr marL="457200" marR="0" lvl="0" indent="-228600" algn="l">
              <a:lnSpc>
                <a:spcPct val="9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2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400"/>
              </a:spcBef>
              <a:spcAft>
                <a:spcPts val="400"/>
              </a:spcAft>
              <a:buClr>
                <a:schemeClr val="accent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50" name="Google Shape;50;p20"/>
          <p:cNvSpPr txBox="1">
            <a:spLocks noGrp="1"/>
          </p:cNvSpPr>
          <p:nvPr>
            <p:ph type="body" idx="4"/>
          </p:nvPr>
        </p:nvSpPr>
        <p:spPr>
          <a:xfrm>
            <a:off x="6217919" y="2582333"/>
            <a:ext cx="4937760" cy="328675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200"/>
              </a:spcBef>
              <a:spcAft>
                <a:spcPts val="0"/>
              </a:spcAft>
              <a:buClr>
                <a:schemeClr val="accent1"/>
              </a:buClr>
              <a:buSzPts val="1400"/>
              <a:buFont typeface="Calibri"/>
              <a:buChar char=" "/>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51" name="Google Shape;51;p20"/>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20"/>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20"/>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1097279" y="286603"/>
            <a:ext cx="10058399" cy="1450756"/>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56" name="Google Shape;56;p21"/>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21"/>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21"/>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2"/>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22"/>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22"/>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3"/>
          <p:cNvSpPr/>
          <p:nvPr/>
        </p:nvSpPr>
        <p:spPr>
          <a:xfrm>
            <a:off x="15"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3"/>
          <p:cNvSpPr txBox="1">
            <a:spLocks noGrp="1"/>
          </p:cNvSpPr>
          <p:nvPr>
            <p:ph type="title"/>
          </p:nvPr>
        </p:nvSpPr>
        <p:spPr>
          <a:xfrm>
            <a:off x="457200" y="594358"/>
            <a:ext cx="3200399" cy="2286000"/>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69" name="Google Shape;69;p23"/>
          <p:cNvSpPr txBox="1">
            <a:spLocks noGrp="1"/>
          </p:cNvSpPr>
          <p:nvPr>
            <p:ph type="body" idx="1"/>
          </p:nvPr>
        </p:nvSpPr>
        <p:spPr>
          <a:xfrm>
            <a:off x="4800600" y="731520"/>
            <a:ext cx="6492239" cy="52577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200"/>
              </a:spcBef>
              <a:spcAft>
                <a:spcPts val="0"/>
              </a:spcAft>
              <a:buClr>
                <a:schemeClr val="accent1"/>
              </a:buClr>
              <a:buSzPts val="1400"/>
              <a:buFont typeface="Calibri"/>
              <a:buChar char=" "/>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70" name="Google Shape;70;p23"/>
          <p:cNvSpPr txBox="1">
            <a:spLocks noGrp="1"/>
          </p:cNvSpPr>
          <p:nvPr>
            <p:ph type="body" idx="2"/>
          </p:nvPr>
        </p:nvSpPr>
        <p:spPr>
          <a:xfrm>
            <a:off x="457200" y="2926080"/>
            <a:ext cx="3200399" cy="3379124"/>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rgbClr val="FFFFFF"/>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2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400"/>
              </a:spcBef>
              <a:spcAft>
                <a:spcPts val="400"/>
              </a:spcAft>
              <a:buClr>
                <a:schemeClr val="accent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71" name="Google Shape;71;p23"/>
          <p:cNvSpPr txBox="1">
            <a:spLocks noGrp="1"/>
          </p:cNvSpPr>
          <p:nvPr>
            <p:ph type="dt" idx="10"/>
          </p:nvPr>
        </p:nvSpPr>
        <p:spPr>
          <a:xfrm>
            <a:off x="465512" y="6459785"/>
            <a:ext cx="261850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23"/>
          <p:cNvSpPr txBox="1">
            <a:spLocks noGrp="1"/>
          </p:cNvSpPr>
          <p:nvPr>
            <p:ph type="ftr" idx="11"/>
          </p:nvPr>
        </p:nvSpPr>
        <p:spPr>
          <a:xfrm>
            <a:off x="4800600" y="6459785"/>
            <a:ext cx="46481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23"/>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4"/>
          <p:cNvSpPr/>
          <p:nvPr/>
        </p:nvSpPr>
        <p:spPr>
          <a:xfrm>
            <a:off x="0" y="4953000"/>
            <a:ext cx="12188825" cy="1904999"/>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4"/>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4"/>
          <p:cNvSpPr txBox="1">
            <a:spLocks noGrp="1"/>
          </p:cNvSpPr>
          <p:nvPr>
            <p:ph type="title"/>
          </p:nvPr>
        </p:nvSpPr>
        <p:spPr>
          <a:xfrm>
            <a:off x="1097279" y="5074919"/>
            <a:ext cx="10113645" cy="822960"/>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78" name="Google Shape;78;p24"/>
          <p:cNvSpPr>
            <a:spLocks noGrp="1"/>
          </p:cNvSpPr>
          <p:nvPr>
            <p:ph type="pic" idx="2"/>
          </p:nvPr>
        </p:nvSpPr>
        <p:spPr>
          <a:xfrm>
            <a:off x="15" y="0"/>
            <a:ext cx="12191985" cy="4915076"/>
          </a:xfrm>
          <a:prstGeom prst="rect">
            <a:avLst/>
          </a:prstGeom>
          <a:solidFill>
            <a:srgbClr val="D0CECE"/>
          </a:solidFill>
          <a:ln>
            <a:noFill/>
          </a:ln>
        </p:spPr>
      </p:sp>
      <p:sp>
        <p:nvSpPr>
          <p:cNvPr id="79" name="Google Shape;79;p24"/>
          <p:cNvSpPr txBox="1">
            <a:spLocks noGrp="1"/>
          </p:cNvSpPr>
          <p:nvPr>
            <p:ph type="body" idx="1"/>
          </p:nvPr>
        </p:nvSpPr>
        <p:spPr>
          <a:xfrm>
            <a:off x="1097279" y="5907023"/>
            <a:ext cx="10113264" cy="594359"/>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rgbClr val="FFFFFF"/>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6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40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400"/>
              </a:spcBef>
              <a:spcAft>
                <a:spcPts val="400"/>
              </a:spcAft>
              <a:buClr>
                <a:schemeClr val="accent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80" name="Google Shape;80;p24"/>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24"/>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Google Shape;82;p24"/>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5"/>
          <p:cNvSpPr txBox="1">
            <a:spLocks noGrp="1"/>
          </p:cNvSpPr>
          <p:nvPr>
            <p:ph type="title"/>
          </p:nvPr>
        </p:nvSpPr>
        <p:spPr>
          <a:xfrm>
            <a:off x="1097279" y="286603"/>
            <a:ext cx="10058399" cy="1450756"/>
          </a:xfrm>
          <a:prstGeom prst="rect">
            <a:avLst/>
          </a:prstGeom>
          <a:noFill/>
          <a:ln>
            <a:noFill/>
          </a:ln>
        </p:spPr>
        <p:txBody>
          <a:bodyPr spcFirstLastPara="1" wrap="square" lIns="91425" tIns="91425" rIns="91425" bIns="91425" anchor="b" anchorCtr="0">
            <a:noAutofit/>
          </a:bodyPr>
          <a:lstStyle>
            <a:lvl1pPr marR="0" lvl="0" algn="l" rtl="0">
              <a:lnSpc>
                <a:spcPct val="85000"/>
              </a:lnSpc>
              <a:spcBef>
                <a:spcPts val="0"/>
              </a:spcBef>
              <a:spcAft>
                <a:spcPts val="0"/>
              </a:spcAft>
              <a:buClr>
                <a:srgbClr val="3F3F3F"/>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5"/>
          <p:cNvSpPr txBox="1">
            <a:spLocks noGrp="1"/>
          </p:cNvSpPr>
          <p:nvPr>
            <p:ph type="body" idx="1"/>
          </p:nvPr>
        </p:nvSpPr>
        <p:spPr>
          <a:xfrm>
            <a:off x="1097279" y="1845733"/>
            <a:ext cx="10058399" cy="402336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200"/>
              </a:spcBef>
              <a:spcAft>
                <a:spcPts val="0"/>
              </a:spcAft>
              <a:buClr>
                <a:schemeClr val="accent1"/>
              </a:buClr>
              <a:buSzPts val="1400"/>
              <a:buFont typeface="Calibri"/>
              <a:buChar char=" "/>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10" name="Google Shape;10;p15"/>
          <p:cNvSpPr txBox="1">
            <a:spLocks noGrp="1"/>
          </p:cNvSpPr>
          <p:nvPr>
            <p:ph type="dt" idx="10"/>
          </p:nvPr>
        </p:nvSpPr>
        <p:spPr>
          <a:xfrm>
            <a:off x="1097279" y="6459785"/>
            <a:ext cx="2472271"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ftr" idx="11"/>
          </p:nvPr>
        </p:nvSpPr>
        <p:spPr>
          <a:xfrm>
            <a:off x="3686185" y="6459785"/>
            <a:ext cx="4822803"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5"/>
          <p:cNvSpPr txBox="1">
            <a:spLocks noGrp="1"/>
          </p:cNvSpPr>
          <p:nvPr>
            <p:ph type="sldNum" idx="12"/>
          </p:nvPr>
        </p:nvSpPr>
        <p:spPr>
          <a:xfrm>
            <a:off x="9900457" y="6459785"/>
            <a:ext cx="131202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15"/>
          <p:cNvCxnSpPr/>
          <p:nvPr/>
        </p:nvCxnSpPr>
        <p:spPr>
          <a:xfrm>
            <a:off x="1193532" y="1737844"/>
            <a:ext cx="9966959"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mailto:kate.weeks@morgan.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blog.allaboutlearningpress.com/kinesthetic-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097279" y="758952"/>
            <a:ext cx="10058399" cy="293381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1F3864"/>
              </a:buClr>
              <a:buSzPts val="1400"/>
              <a:buFont typeface="Calibri"/>
              <a:buNone/>
            </a:pPr>
            <a:r>
              <a:rPr lang="en-US" sz="4800" b="1" i="0" u="none" strike="noStrike" cap="none">
                <a:solidFill>
                  <a:srgbClr val="1F3864"/>
                </a:solidFill>
                <a:latin typeface="Calibri"/>
                <a:ea typeface="Calibri"/>
                <a:cs typeface="Calibri"/>
                <a:sym typeface="Calibri"/>
              </a:rPr>
              <a:t>Accommodations in </a:t>
            </a:r>
            <a:r>
              <a:rPr lang="en-US" sz="4800" b="1">
                <a:solidFill>
                  <a:srgbClr val="1F3864"/>
                </a:solidFill>
                <a:latin typeface="Calibri"/>
                <a:ea typeface="Calibri"/>
                <a:cs typeface="Calibri"/>
                <a:sym typeface="Calibri"/>
              </a:rPr>
              <a:t>Higher Education</a:t>
            </a:r>
            <a:endParaRPr sz="4800" b="1" i="0" u="none" strike="noStrike" cap="none">
              <a:solidFill>
                <a:srgbClr val="1F3864"/>
              </a:solidFill>
              <a:latin typeface="Calibri"/>
              <a:ea typeface="Calibri"/>
              <a:cs typeface="Calibri"/>
              <a:sym typeface="Calibri"/>
            </a:endParaRPr>
          </a:p>
        </p:txBody>
      </p:sp>
      <p:sp>
        <p:nvSpPr>
          <p:cNvPr id="102" name="Google Shape;102;p1"/>
          <p:cNvSpPr txBox="1">
            <a:spLocks noGrp="1"/>
          </p:cNvSpPr>
          <p:nvPr>
            <p:ph type="subTitle" idx="1"/>
          </p:nvPr>
        </p:nvSpPr>
        <p:spPr>
          <a:xfrm>
            <a:off x="650800" y="4581549"/>
            <a:ext cx="11277600" cy="16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400"/>
              <a:buFont typeface="Calibri"/>
              <a:buNone/>
            </a:pPr>
            <a:endParaRPr sz="2400" b="1" i="0" u="none" strike="noStrike" cap="none">
              <a:solidFill>
                <a:srgbClr val="C55A11"/>
              </a:solidFill>
              <a:latin typeface="Calibri"/>
              <a:ea typeface="Calibri"/>
              <a:cs typeface="Calibri"/>
              <a:sym typeface="Calibri"/>
            </a:endParaRPr>
          </a:p>
          <a:p>
            <a:pPr marL="0" marR="0" lvl="0" indent="0" algn="ctr" rtl="0">
              <a:lnSpc>
                <a:spcPct val="90000"/>
              </a:lnSpc>
              <a:spcBef>
                <a:spcPts val="0"/>
              </a:spcBef>
              <a:spcAft>
                <a:spcPts val="0"/>
              </a:spcAft>
              <a:buClr>
                <a:schemeClr val="accent1"/>
              </a:buClr>
              <a:buSzPts val="1400"/>
              <a:buFont typeface="Calibri"/>
              <a:buNone/>
            </a:pPr>
            <a:r>
              <a:rPr lang="en-US" sz="2400" b="1" i="0" u="none" strike="noStrike" cap="none">
                <a:solidFill>
                  <a:srgbClr val="C55A11"/>
                </a:solidFill>
                <a:latin typeface="Calibri"/>
                <a:ea typeface="Calibri"/>
                <a:cs typeface="Calibri"/>
                <a:sym typeface="Calibri"/>
              </a:rPr>
              <a:t>KATE WEEKS, MS</a:t>
            </a:r>
            <a:endParaRPr/>
          </a:p>
          <a:p>
            <a:pPr marL="0" marR="0" lvl="0" indent="0" algn="ctr" rtl="0">
              <a:lnSpc>
                <a:spcPct val="90000"/>
              </a:lnSpc>
              <a:spcBef>
                <a:spcPts val="0"/>
              </a:spcBef>
              <a:spcAft>
                <a:spcPts val="0"/>
              </a:spcAft>
              <a:buClr>
                <a:schemeClr val="accent1"/>
              </a:buClr>
              <a:buSzPts val="1400"/>
              <a:buFont typeface="Calibri"/>
              <a:buNone/>
            </a:pPr>
            <a:r>
              <a:rPr lang="en-US" sz="1800" b="0" i="0" u="none" strike="noStrike" cap="none">
                <a:solidFill>
                  <a:srgbClr val="C55A11"/>
                </a:solidFill>
                <a:latin typeface="Calibri"/>
                <a:ea typeface="Calibri"/>
                <a:cs typeface="Calibri"/>
                <a:sym typeface="Calibri"/>
              </a:rPr>
              <a:t>DIRECTOR, STUDENT DISABILITY SUPPORT SERVICES</a:t>
            </a:r>
            <a:endParaRPr/>
          </a:p>
        </p:txBody>
      </p:sp>
      <p:pic>
        <p:nvPicPr>
          <p:cNvPr id="103" name="Google Shape;103;p1"/>
          <p:cNvPicPr preferRelativeResize="0"/>
          <p:nvPr/>
        </p:nvPicPr>
        <p:blipFill rotWithShape="1">
          <a:blip r:embed="rId3">
            <a:alphaModFix/>
          </a:blip>
          <a:srcRect/>
          <a:stretch/>
        </p:blipFill>
        <p:spPr>
          <a:xfrm>
            <a:off x="4081893" y="597903"/>
            <a:ext cx="4089169" cy="1944128"/>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1097279" y="286603"/>
            <a:ext cx="10058399" cy="1450756"/>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a:solidFill>
                  <a:srgbClr val="1F3864"/>
                </a:solidFill>
                <a:latin typeface="Calibri"/>
                <a:ea typeface="Calibri"/>
                <a:cs typeface="Calibri"/>
                <a:sym typeface="Calibri"/>
              </a:rPr>
              <a:t>Potential accommodations for a student with ADHD</a:t>
            </a:r>
            <a:endParaRPr sz="4000"/>
          </a:p>
        </p:txBody>
      </p:sp>
      <p:sp>
        <p:nvSpPr>
          <p:cNvPr id="167" name="Google Shape;167;p8"/>
          <p:cNvSpPr txBox="1">
            <a:spLocks noGrp="1"/>
          </p:cNvSpPr>
          <p:nvPr>
            <p:ph type="body" idx="1"/>
          </p:nvPr>
        </p:nvSpPr>
        <p:spPr>
          <a:xfrm>
            <a:off x="1097275" y="2226875"/>
            <a:ext cx="10058400" cy="3924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400"/>
              <a:buNone/>
            </a:pPr>
            <a:r>
              <a:rPr lang="en-US" sz="1900">
                <a:solidFill>
                  <a:srgbClr val="073763"/>
                </a:solidFill>
                <a:latin typeface="Calibri"/>
                <a:ea typeface="Calibri"/>
                <a:cs typeface="Calibri"/>
                <a:sym typeface="Calibri"/>
              </a:rPr>
              <a:t>The student has been diagnosed with a qualifying learning disability and experiences the following:</a:t>
            </a:r>
            <a:endParaRPr sz="1500"/>
          </a:p>
          <a:p>
            <a:pPr marL="0" lvl="0" indent="0" algn="l" rtl="0">
              <a:lnSpc>
                <a:spcPct val="90000"/>
              </a:lnSpc>
              <a:spcBef>
                <a:spcPts val="0"/>
              </a:spcBef>
              <a:spcAft>
                <a:spcPts val="0"/>
              </a:spcAft>
              <a:buSzPts val="1400"/>
              <a:buNone/>
            </a:pPr>
            <a:endParaRPr sz="1800">
              <a:solidFill>
                <a:srgbClr val="073763"/>
              </a:solidFill>
              <a:latin typeface="Calibri"/>
              <a:ea typeface="Calibri"/>
              <a:cs typeface="Calibri"/>
              <a:sym typeface="Calibri"/>
            </a:endParaRPr>
          </a:p>
          <a:p>
            <a:pPr marL="285750" lvl="0" indent="-285750" algn="l" rtl="0">
              <a:lnSpc>
                <a:spcPct val="90000"/>
              </a:lnSpc>
              <a:spcBef>
                <a:spcPts val="0"/>
              </a:spcBef>
              <a:spcAft>
                <a:spcPts val="0"/>
              </a:spcAft>
              <a:buSzPts val="1600"/>
              <a:buFont typeface="Calibri"/>
              <a:buChar char="-"/>
            </a:pPr>
            <a:r>
              <a:rPr lang="en-US" sz="2000">
                <a:solidFill>
                  <a:srgbClr val="073763"/>
                </a:solidFill>
                <a:latin typeface="Calibri"/>
                <a:ea typeface="Calibri"/>
                <a:cs typeface="Calibri"/>
                <a:sym typeface="Calibri"/>
              </a:rPr>
              <a:t>Difficulty </a:t>
            </a:r>
            <a:r>
              <a:rPr lang="en-US" sz="2000" u="sng">
                <a:solidFill>
                  <a:srgbClr val="073763"/>
                </a:solidFill>
                <a:latin typeface="Calibri"/>
                <a:ea typeface="Calibri"/>
                <a:cs typeface="Calibri"/>
                <a:sym typeface="Calibri"/>
              </a:rPr>
              <a:t>processing</a:t>
            </a:r>
            <a:r>
              <a:rPr lang="en-US" sz="2000">
                <a:solidFill>
                  <a:srgbClr val="073763"/>
                </a:solidFill>
                <a:latin typeface="Calibri"/>
                <a:ea typeface="Calibri"/>
                <a:cs typeface="Calibri"/>
                <a:sym typeface="Calibri"/>
              </a:rPr>
              <a:t> information auditorily.</a:t>
            </a:r>
            <a:endParaRPr sz="2000">
              <a:solidFill>
                <a:srgbClr val="073763"/>
              </a:solidFill>
              <a:latin typeface="Calibri"/>
              <a:ea typeface="Calibri"/>
              <a:cs typeface="Calibri"/>
              <a:sym typeface="Calibri"/>
            </a:endParaRPr>
          </a:p>
          <a:p>
            <a:pPr marL="457200" lvl="0" indent="0" algn="l" rtl="0">
              <a:lnSpc>
                <a:spcPct val="90000"/>
              </a:lnSpc>
              <a:spcBef>
                <a:spcPts val="0"/>
              </a:spcBef>
              <a:spcAft>
                <a:spcPts val="0"/>
              </a:spcAft>
              <a:buSzPts val="1400"/>
              <a:buNone/>
            </a:pPr>
            <a:endParaRPr sz="2000">
              <a:solidFill>
                <a:srgbClr val="073763"/>
              </a:solidFill>
              <a:latin typeface="Calibri"/>
              <a:ea typeface="Calibri"/>
              <a:cs typeface="Calibri"/>
              <a:sym typeface="Calibri"/>
            </a:endParaRPr>
          </a:p>
          <a:p>
            <a:pPr marL="285750" lvl="0" indent="-285750" algn="l" rtl="0">
              <a:lnSpc>
                <a:spcPct val="90000"/>
              </a:lnSpc>
              <a:spcBef>
                <a:spcPts val="0"/>
              </a:spcBef>
              <a:spcAft>
                <a:spcPts val="0"/>
              </a:spcAft>
              <a:buClr>
                <a:srgbClr val="073763"/>
              </a:buClr>
              <a:buSzPts val="2000"/>
              <a:buFont typeface="Calibri"/>
              <a:buChar char="-"/>
            </a:pPr>
            <a:r>
              <a:rPr lang="en-US" sz="2000">
                <a:solidFill>
                  <a:srgbClr val="073763"/>
                </a:solidFill>
                <a:latin typeface="Calibri"/>
                <a:ea typeface="Calibri"/>
                <a:cs typeface="Calibri"/>
                <a:sym typeface="Calibri"/>
              </a:rPr>
              <a:t>Difficulty keeping materials </a:t>
            </a:r>
            <a:r>
              <a:rPr lang="en-US" sz="2000" u="sng">
                <a:solidFill>
                  <a:srgbClr val="073763"/>
                </a:solidFill>
                <a:latin typeface="Calibri"/>
                <a:ea typeface="Calibri"/>
                <a:cs typeface="Calibri"/>
                <a:sym typeface="Calibri"/>
              </a:rPr>
              <a:t>organized</a:t>
            </a:r>
            <a:r>
              <a:rPr lang="en-US" sz="2000">
                <a:solidFill>
                  <a:srgbClr val="073763"/>
                </a:solidFill>
                <a:latin typeface="Calibri"/>
                <a:ea typeface="Calibri"/>
                <a:cs typeface="Calibri"/>
                <a:sym typeface="Calibri"/>
              </a:rPr>
              <a:t>.</a:t>
            </a:r>
            <a:endParaRPr sz="2000">
              <a:solidFill>
                <a:srgbClr val="073763"/>
              </a:solidFill>
              <a:latin typeface="Calibri"/>
              <a:ea typeface="Calibri"/>
              <a:cs typeface="Calibri"/>
              <a:sym typeface="Calibri"/>
            </a:endParaRPr>
          </a:p>
          <a:p>
            <a:pPr marL="457200" lvl="0" indent="0" algn="l" rtl="0">
              <a:lnSpc>
                <a:spcPct val="90000"/>
              </a:lnSpc>
              <a:spcBef>
                <a:spcPts val="0"/>
              </a:spcBef>
              <a:spcAft>
                <a:spcPts val="0"/>
              </a:spcAft>
              <a:buSzPts val="1400"/>
              <a:buNone/>
            </a:pPr>
            <a:endParaRPr sz="2000">
              <a:solidFill>
                <a:srgbClr val="073763"/>
              </a:solidFill>
              <a:latin typeface="Calibri"/>
              <a:ea typeface="Calibri"/>
              <a:cs typeface="Calibri"/>
              <a:sym typeface="Calibri"/>
            </a:endParaRPr>
          </a:p>
          <a:p>
            <a:pPr marL="285750" lvl="0" indent="-285750" algn="l" rtl="0">
              <a:lnSpc>
                <a:spcPct val="90000"/>
              </a:lnSpc>
              <a:spcBef>
                <a:spcPts val="0"/>
              </a:spcBef>
              <a:spcAft>
                <a:spcPts val="0"/>
              </a:spcAft>
              <a:buClr>
                <a:srgbClr val="073763"/>
              </a:buClr>
              <a:buSzPts val="2000"/>
              <a:buFont typeface="Calibri"/>
              <a:buChar char="-"/>
            </a:pPr>
            <a:r>
              <a:rPr lang="en-US" sz="2000">
                <a:solidFill>
                  <a:srgbClr val="073763"/>
                </a:solidFill>
                <a:latin typeface="Calibri"/>
                <a:ea typeface="Calibri"/>
                <a:cs typeface="Calibri"/>
                <a:sym typeface="Calibri"/>
              </a:rPr>
              <a:t>Frequently </a:t>
            </a:r>
            <a:r>
              <a:rPr lang="en-US" sz="2000" u="sng">
                <a:solidFill>
                  <a:srgbClr val="073763"/>
                </a:solidFill>
                <a:latin typeface="Calibri"/>
                <a:ea typeface="Calibri"/>
                <a:cs typeface="Calibri"/>
                <a:sym typeface="Calibri"/>
              </a:rPr>
              <a:t>missed</a:t>
            </a:r>
            <a:r>
              <a:rPr lang="en-US" sz="2000">
                <a:solidFill>
                  <a:srgbClr val="073763"/>
                </a:solidFill>
                <a:latin typeface="Calibri"/>
                <a:ea typeface="Calibri"/>
                <a:cs typeface="Calibri"/>
                <a:sym typeface="Calibri"/>
              </a:rPr>
              <a:t> due dates.</a:t>
            </a:r>
            <a:endParaRPr sz="2000">
              <a:solidFill>
                <a:srgbClr val="073763"/>
              </a:solidFill>
              <a:latin typeface="Calibri"/>
              <a:ea typeface="Calibri"/>
              <a:cs typeface="Calibri"/>
              <a:sym typeface="Calibri"/>
            </a:endParaRPr>
          </a:p>
          <a:p>
            <a:pPr marL="457200" lvl="0" indent="0" algn="l" rtl="0">
              <a:lnSpc>
                <a:spcPct val="90000"/>
              </a:lnSpc>
              <a:spcBef>
                <a:spcPts val="0"/>
              </a:spcBef>
              <a:spcAft>
                <a:spcPts val="0"/>
              </a:spcAft>
              <a:buSzPts val="1400"/>
              <a:buNone/>
            </a:pPr>
            <a:endParaRPr sz="2000">
              <a:solidFill>
                <a:srgbClr val="073763"/>
              </a:solidFill>
              <a:latin typeface="Calibri"/>
              <a:ea typeface="Calibri"/>
              <a:cs typeface="Calibri"/>
              <a:sym typeface="Calibri"/>
            </a:endParaRPr>
          </a:p>
          <a:p>
            <a:pPr marL="285750" lvl="0" indent="-285750" algn="l" rtl="0">
              <a:lnSpc>
                <a:spcPct val="90000"/>
              </a:lnSpc>
              <a:spcBef>
                <a:spcPts val="0"/>
              </a:spcBef>
              <a:spcAft>
                <a:spcPts val="0"/>
              </a:spcAft>
              <a:buClr>
                <a:srgbClr val="073763"/>
              </a:buClr>
              <a:buSzPts val="2000"/>
              <a:buFont typeface="Calibri"/>
              <a:buChar char="-"/>
            </a:pPr>
            <a:r>
              <a:rPr lang="en-US" sz="2000">
                <a:solidFill>
                  <a:srgbClr val="073763"/>
                </a:solidFill>
                <a:latin typeface="Calibri"/>
                <a:ea typeface="Calibri"/>
                <a:cs typeface="Calibri"/>
                <a:sym typeface="Calibri"/>
              </a:rPr>
              <a:t>Notes </a:t>
            </a:r>
            <a:r>
              <a:rPr lang="en-US" sz="2000" u="sng">
                <a:solidFill>
                  <a:srgbClr val="073763"/>
                </a:solidFill>
                <a:latin typeface="Calibri"/>
                <a:ea typeface="Calibri"/>
                <a:cs typeface="Calibri"/>
                <a:sym typeface="Calibri"/>
              </a:rPr>
              <a:t>taken</a:t>
            </a:r>
            <a:r>
              <a:rPr lang="en-US" sz="2000">
                <a:solidFill>
                  <a:srgbClr val="073763"/>
                </a:solidFill>
                <a:latin typeface="Calibri"/>
                <a:ea typeface="Calibri"/>
                <a:cs typeface="Calibri"/>
                <a:sym typeface="Calibri"/>
              </a:rPr>
              <a:t> during class are not helpful.</a:t>
            </a:r>
            <a:endParaRPr sz="2000">
              <a:solidFill>
                <a:srgbClr val="073763"/>
              </a:solidFill>
              <a:latin typeface="Calibri"/>
              <a:ea typeface="Calibri"/>
              <a:cs typeface="Calibri"/>
              <a:sym typeface="Calibri"/>
            </a:endParaRPr>
          </a:p>
          <a:p>
            <a:pPr marL="0" lvl="0" indent="0" algn="l" rtl="0">
              <a:lnSpc>
                <a:spcPct val="90000"/>
              </a:lnSpc>
              <a:spcBef>
                <a:spcPts val="0"/>
              </a:spcBef>
              <a:spcAft>
                <a:spcPts val="0"/>
              </a:spcAft>
              <a:buSzPts val="1400"/>
              <a:buNone/>
            </a:pPr>
            <a:endParaRPr b="1">
              <a:solidFill>
                <a:srgbClr val="073763"/>
              </a:solidFill>
              <a:latin typeface="Calibri"/>
              <a:ea typeface="Calibri"/>
              <a:cs typeface="Calibri"/>
              <a:sym typeface="Calibri"/>
            </a:endParaRPr>
          </a:p>
          <a:p>
            <a:pPr marL="457200" lvl="0" indent="-228600" algn="l" rtl="0">
              <a:lnSpc>
                <a:spcPct val="90000"/>
              </a:lnSpc>
              <a:spcBef>
                <a:spcPts val="0"/>
              </a:spcBef>
              <a:spcAft>
                <a:spcPts val="0"/>
              </a:spcAft>
              <a:buClr>
                <a:srgbClr val="073763"/>
              </a:buClr>
              <a:buSzPts val="1800"/>
              <a:buFont typeface="Calibri"/>
              <a:buNone/>
            </a:pPr>
            <a:endParaRPr>
              <a:solidFill>
                <a:srgbClr val="073763"/>
              </a:solidFill>
              <a:latin typeface="Calibri"/>
              <a:ea typeface="Calibri"/>
              <a:cs typeface="Calibri"/>
              <a:sym typeface="Calibri"/>
            </a:endParaRPr>
          </a:p>
          <a:p>
            <a:pPr marL="114300" lvl="0" indent="0" algn="l" rtl="0">
              <a:lnSpc>
                <a:spcPct val="90000"/>
              </a:lnSpc>
              <a:spcBef>
                <a:spcPts val="0"/>
              </a:spcBef>
              <a:spcAft>
                <a:spcPts val="0"/>
              </a:spcAft>
              <a:buClr>
                <a:srgbClr val="073763"/>
              </a:buClr>
              <a:buSzPts val="1800"/>
              <a:buNone/>
            </a:pPr>
            <a:endParaRPr>
              <a:solidFill>
                <a:srgbClr val="073763"/>
              </a:solidFill>
              <a:latin typeface="Calibri"/>
              <a:ea typeface="Calibri"/>
              <a:cs typeface="Calibri"/>
              <a:sym typeface="Calibri"/>
            </a:endParaRPr>
          </a:p>
        </p:txBody>
      </p:sp>
      <p:pic>
        <p:nvPicPr>
          <p:cNvPr id="168" name="Google Shape;168;p8"/>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ad1d6d5c77_0_12"/>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Clr>
                <a:schemeClr val="dk1"/>
              </a:buClr>
              <a:buSzPts val="1100"/>
              <a:buFont typeface="Arial"/>
              <a:buNone/>
            </a:pPr>
            <a:r>
              <a:rPr lang="en-US" sz="4800" i="1">
                <a:solidFill>
                  <a:srgbClr val="1F3864"/>
                </a:solidFill>
                <a:latin typeface="Calibri"/>
                <a:ea typeface="Calibri"/>
                <a:cs typeface="Calibri"/>
                <a:sym typeface="Calibri"/>
              </a:rPr>
              <a:t>Possible</a:t>
            </a:r>
            <a:r>
              <a:rPr lang="en-US" sz="4800">
                <a:solidFill>
                  <a:srgbClr val="1F3864"/>
                </a:solidFill>
                <a:latin typeface="Calibri"/>
                <a:ea typeface="Calibri"/>
                <a:cs typeface="Calibri"/>
                <a:sym typeface="Calibri"/>
              </a:rPr>
              <a:t> Accommodations</a:t>
            </a:r>
            <a:endParaRPr/>
          </a:p>
        </p:txBody>
      </p:sp>
      <p:sp>
        <p:nvSpPr>
          <p:cNvPr id="174" name="Google Shape;174;g2ad1d6d5c77_0_12"/>
          <p:cNvSpPr txBox="1">
            <a:spLocks noGrp="1"/>
          </p:cNvSpPr>
          <p:nvPr>
            <p:ph type="body" idx="1"/>
          </p:nvPr>
        </p:nvSpPr>
        <p:spPr>
          <a:xfrm>
            <a:off x="1097279" y="1845733"/>
            <a:ext cx="10058400" cy="402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400"/>
              <a:buFont typeface="Arial"/>
              <a:buNone/>
            </a:pPr>
            <a:r>
              <a:rPr lang="en-US" sz="2100" b="1">
                <a:solidFill>
                  <a:srgbClr val="073763"/>
                </a:solidFill>
                <a:latin typeface="Calibri"/>
                <a:ea typeface="Calibri"/>
                <a:cs typeface="Calibri"/>
                <a:sym typeface="Calibri"/>
              </a:rPr>
              <a:t>Classroom</a:t>
            </a:r>
            <a:endParaRPr sz="1700">
              <a:solidFill>
                <a:schemeClr val="dk1"/>
              </a:solidFill>
            </a:endParaRPr>
          </a:p>
          <a:p>
            <a:pPr marL="457200" lvl="0" indent="-361950" algn="l" rtl="0">
              <a:lnSpc>
                <a:spcPct val="90000"/>
              </a:lnSpc>
              <a:spcBef>
                <a:spcPts val="0"/>
              </a:spcBef>
              <a:spcAft>
                <a:spcPts val="0"/>
              </a:spcAft>
              <a:buClr>
                <a:srgbClr val="073763"/>
              </a:buClr>
              <a:buSzPts val="2100"/>
              <a:buChar char="-"/>
            </a:pPr>
            <a:r>
              <a:rPr lang="en-US" sz="2100">
                <a:solidFill>
                  <a:srgbClr val="073763"/>
                </a:solidFill>
                <a:latin typeface="Calibri"/>
                <a:ea typeface="Calibri"/>
                <a:cs typeface="Calibri"/>
                <a:sym typeface="Calibri"/>
              </a:rPr>
              <a:t>Ability to record lecture (we use the program, Glean)</a:t>
            </a:r>
            <a:endParaRPr sz="2100">
              <a:solidFill>
                <a:srgbClr val="073763"/>
              </a:solidFill>
              <a:latin typeface="Calibri"/>
              <a:ea typeface="Calibri"/>
              <a:cs typeface="Calibri"/>
              <a:sym typeface="Calibri"/>
            </a:endParaRPr>
          </a:p>
          <a:p>
            <a:pPr marL="457200" lvl="0" indent="-361950" algn="l" rtl="0">
              <a:lnSpc>
                <a:spcPct val="90000"/>
              </a:lnSpc>
              <a:spcBef>
                <a:spcPts val="0"/>
              </a:spcBef>
              <a:spcAft>
                <a:spcPts val="0"/>
              </a:spcAft>
              <a:buClr>
                <a:srgbClr val="073763"/>
              </a:buClr>
              <a:buSzPts val="2100"/>
              <a:buChar char="-"/>
            </a:pPr>
            <a:r>
              <a:rPr lang="en-US" sz="2100">
                <a:solidFill>
                  <a:srgbClr val="073763"/>
                </a:solidFill>
                <a:latin typeface="Calibri"/>
                <a:ea typeface="Calibri"/>
                <a:cs typeface="Calibri"/>
                <a:sym typeface="Calibri"/>
              </a:rPr>
              <a:t>Copies of professors notes</a:t>
            </a:r>
            <a:endParaRPr sz="1700">
              <a:solidFill>
                <a:schemeClr val="dk1"/>
              </a:solidFill>
            </a:endParaRPr>
          </a:p>
          <a:p>
            <a:pPr marL="457200" lvl="0" indent="-361950" algn="l" rtl="0">
              <a:lnSpc>
                <a:spcPct val="90000"/>
              </a:lnSpc>
              <a:spcBef>
                <a:spcPts val="0"/>
              </a:spcBef>
              <a:spcAft>
                <a:spcPts val="0"/>
              </a:spcAft>
              <a:buClr>
                <a:srgbClr val="073763"/>
              </a:buClr>
              <a:buSzPts val="2100"/>
              <a:buChar char="-"/>
            </a:pPr>
            <a:r>
              <a:rPr lang="en-US" sz="2100">
                <a:solidFill>
                  <a:srgbClr val="073763"/>
                </a:solidFill>
                <a:latin typeface="Calibri"/>
                <a:ea typeface="Calibri"/>
                <a:cs typeface="Calibri"/>
                <a:sym typeface="Calibri"/>
              </a:rPr>
              <a:t>Preferential seating</a:t>
            </a:r>
            <a:endParaRPr sz="1700">
              <a:solidFill>
                <a:schemeClr val="dk1"/>
              </a:solidFill>
            </a:endParaRPr>
          </a:p>
          <a:p>
            <a:pPr marL="457200" lvl="0" indent="-361950" algn="l" rtl="0">
              <a:lnSpc>
                <a:spcPct val="90000"/>
              </a:lnSpc>
              <a:spcBef>
                <a:spcPts val="0"/>
              </a:spcBef>
              <a:spcAft>
                <a:spcPts val="0"/>
              </a:spcAft>
              <a:buClr>
                <a:srgbClr val="073763"/>
              </a:buClr>
              <a:buSzPts val="2100"/>
              <a:buChar char="-"/>
            </a:pPr>
            <a:r>
              <a:rPr lang="en-US" sz="2100">
                <a:solidFill>
                  <a:srgbClr val="073763"/>
                </a:solidFill>
                <a:latin typeface="Calibri"/>
                <a:ea typeface="Calibri"/>
                <a:cs typeface="Calibri"/>
                <a:sym typeface="Calibri"/>
              </a:rPr>
              <a:t>Ability to take breaks</a:t>
            </a:r>
            <a:endParaRPr sz="2100">
              <a:solidFill>
                <a:srgbClr val="073763"/>
              </a:solidFill>
              <a:latin typeface="Calibri"/>
              <a:ea typeface="Calibri"/>
              <a:cs typeface="Calibri"/>
              <a:sym typeface="Calibri"/>
            </a:endParaRPr>
          </a:p>
          <a:p>
            <a:pPr marL="457200" lvl="0" indent="-228600" algn="l" rtl="0">
              <a:lnSpc>
                <a:spcPct val="90000"/>
              </a:lnSpc>
              <a:spcBef>
                <a:spcPts val="0"/>
              </a:spcBef>
              <a:spcAft>
                <a:spcPts val="0"/>
              </a:spcAft>
              <a:buClr>
                <a:srgbClr val="073763"/>
              </a:buClr>
              <a:buSzPts val="1800"/>
              <a:buFont typeface="Calibri"/>
              <a:buNone/>
            </a:pPr>
            <a:endParaRPr sz="2100">
              <a:solidFill>
                <a:srgbClr val="073763"/>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400"/>
              <a:buFont typeface="Arial"/>
              <a:buNone/>
            </a:pPr>
            <a:r>
              <a:rPr lang="en-US" sz="2100" b="1">
                <a:solidFill>
                  <a:srgbClr val="073763"/>
                </a:solidFill>
                <a:latin typeface="Calibri"/>
                <a:ea typeface="Calibri"/>
                <a:cs typeface="Calibri"/>
                <a:sym typeface="Calibri"/>
              </a:rPr>
              <a:t>Testing</a:t>
            </a:r>
            <a:endParaRPr sz="1700">
              <a:solidFill>
                <a:schemeClr val="dk1"/>
              </a:solidFill>
            </a:endParaRPr>
          </a:p>
          <a:p>
            <a:pPr marL="457200" lvl="0" indent="-361950" algn="l" rtl="0">
              <a:lnSpc>
                <a:spcPct val="90000"/>
              </a:lnSpc>
              <a:spcBef>
                <a:spcPts val="0"/>
              </a:spcBef>
              <a:spcAft>
                <a:spcPts val="0"/>
              </a:spcAft>
              <a:buClr>
                <a:srgbClr val="073763"/>
              </a:buClr>
              <a:buSzPts val="2100"/>
              <a:buChar char="-"/>
            </a:pPr>
            <a:r>
              <a:rPr lang="en-US" sz="2100">
                <a:solidFill>
                  <a:srgbClr val="073763"/>
                </a:solidFill>
                <a:latin typeface="Calibri"/>
                <a:ea typeface="Calibri"/>
                <a:cs typeface="Calibri"/>
                <a:sym typeface="Calibri"/>
              </a:rPr>
              <a:t>Extended time on tests (1.5x)</a:t>
            </a:r>
            <a:endParaRPr sz="1700">
              <a:solidFill>
                <a:schemeClr val="dk1"/>
              </a:solidFill>
            </a:endParaRPr>
          </a:p>
          <a:p>
            <a:pPr marL="457200" lvl="0" indent="-361950" algn="l" rtl="0">
              <a:lnSpc>
                <a:spcPct val="90000"/>
              </a:lnSpc>
              <a:spcBef>
                <a:spcPts val="0"/>
              </a:spcBef>
              <a:spcAft>
                <a:spcPts val="0"/>
              </a:spcAft>
              <a:buClr>
                <a:srgbClr val="073763"/>
              </a:buClr>
              <a:buSzPts val="2100"/>
              <a:buChar char="-"/>
            </a:pPr>
            <a:r>
              <a:rPr lang="en-US" sz="2100">
                <a:solidFill>
                  <a:srgbClr val="073763"/>
                </a:solidFill>
                <a:latin typeface="Calibri"/>
                <a:ea typeface="Calibri"/>
                <a:cs typeface="Calibri"/>
                <a:sym typeface="Calibri"/>
              </a:rPr>
              <a:t>Alternative testing location in SDSS Testing Center (if available)</a:t>
            </a:r>
            <a:endParaRPr sz="2100">
              <a:solidFill>
                <a:srgbClr val="073763"/>
              </a:solidFill>
              <a:latin typeface="Calibri"/>
              <a:ea typeface="Calibri"/>
              <a:cs typeface="Calibri"/>
              <a:sym typeface="Calibri"/>
            </a:endParaRPr>
          </a:p>
          <a:p>
            <a:pPr marL="0" lvl="0" indent="0" algn="l" rtl="0">
              <a:lnSpc>
                <a:spcPct val="90000"/>
              </a:lnSpc>
              <a:spcBef>
                <a:spcPts val="0"/>
              </a:spcBef>
              <a:spcAft>
                <a:spcPts val="0"/>
              </a:spcAft>
              <a:buSzPts val="1400"/>
              <a:buNone/>
            </a:pPr>
            <a:endParaRPr sz="2100">
              <a:solidFill>
                <a:srgbClr val="073763"/>
              </a:solidFill>
              <a:latin typeface="Calibri"/>
              <a:ea typeface="Calibri"/>
              <a:cs typeface="Calibri"/>
              <a:sym typeface="Calibri"/>
            </a:endParaRPr>
          </a:p>
          <a:p>
            <a:pPr marL="0" lvl="0" indent="0" algn="l" rtl="0">
              <a:lnSpc>
                <a:spcPct val="90000"/>
              </a:lnSpc>
              <a:spcBef>
                <a:spcPts val="0"/>
              </a:spcBef>
              <a:spcAft>
                <a:spcPts val="0"/>
              </a:spcAft>
              <a:buSzPts val="1400"/>
              <a:buNone/>
            </a:pPr>
            <a:r>
              <a:rPr lang="en-US" sz="2100" b="1">
                <a:solidFill>
                  <a:srgbClr val="073763"/>
                </a:solidFill>
                <a:latin typeface="Calibri"/>
                <a:ea typeface="Calibri"/>
                <a:cs typeface="Calibri"/>
                <a:sym typeface="Calibri"/>
              </a:rPr>
              <a:t>Outside of Academic Setting/SDSS</a:t>
            </a:r>
            <a:endParaRPr sz="2100" b="1">
              <a:solidFill>
                <a:srgbClr val="073763"/>
              </a:solidFill>
              <a:latin typeface="Calibri"/>
              <a:ea typeface="Calibri"/>
              <a:cs typeface="Calibri"/>
              <a:sym typeface="Calibri"/>
            </a:endParaRPr>
          </a:p>
          <a:p>
            <a:pPr marL="457200" lvl="0" indent="-361950" algn="l" rtl="0">
              <a:lnSpc>
                <a:spcPct val="90000"/>
              </a:lnSpc>
              <a:spcBef>
                <a:spcPts val="0"/>
              </a:spcBef>
              <a:spcAft>
                <a:spcPts val="0"/>
              </a:spcAft>
              <a:buClr>
                <a:srgbClr val="073763"/>
              </a:buClr>
              <a:buSzPts val="2100"/>
              <a:buFont typeface="Calibri"/>
              <a:buChar char="-"/>
            </a:pPr>
            <a:r>
              <a:rPr lang="en-US" sz="2100">
                <a:solidFill>
                  <a:srgbClr val="073763"/>
                </a:solidFill>
                <a:latin typeface="Calibri"/>
                <a:ea typeface="Calibri"/>
                <a:cs typeface="Calibri"/>
                <a:sym typeface="Calibri"/>
              </a:rPr>
              <a:t>Tutoring</a:t>
            </a:r>
            <a:endParaRPr sz="2100">
              <a:solidFill>
                <a:srgbClr val="073763"/>
              </a:solidFill>
              <a:latin typeface="Calibri"/>
              <a:ea typeface="Calibri"/>
              <a:cs typeface="Calibri"/>
              <a:sym typeface="Calibri"/>
            </a:endParaRPr>
          </a:p>
          <a:p>
            <a:pPr marL="457200" lvl="0" indent="-361950" algn="l" rtl="0">
              <a:lnSpc>
                <a:spcPct val="90000"/>
              </a:lnSpc>
              <a:spcBef>
                <a:spcPts val="0"/>
              </a:spcBef>
              <a:spcAft>
                <a:spcPts val="0"/>
              </a:spcAft>
              <a:buClr>
                <a:srgbClr val="073763"/>
              </a:buClr>
              <a:buSzPts val="2100"/>
              <a:buFont typeface="Calibri"/>
              <a:buChar char="-"/>
            </a:pPr>
            <a:r>
              <a:rPr lang="en-US" sz="2100">
                <a:solidFill>
                  <a:srgbClr val="073763"/>
                </a:solidFill>
                <a:latin typeface="Calibri"/>
                <a:ea typeface="Calibri"/>
                <a:cs typeface="Calibri"/>
                <a:sym typeface="Calibri"/>
              </a:rPr>
              <a:t>Use of Library or other quiet spot on campus</a:t>
            </a:r>
            <a:endParaRPr sz="2100">
              <a:solidFill>
                <a:srgbClr val="073763"/>
              </a:solidFill>
              <a:latin typeface="Calibri"/>
              <a:ea typeface="Calibri"/>
              <a:cs typeface="Calibri"/>
              <a:sym typeface="Calibri"/>
            </a:endParaRPr>
          </a:p>
        </p:txBody>
      </p:sp>
      <p:pic>
        <p:nvPicPr>
          <p:cNvPr id="175" name="Google Shape;175;g2ad1d6d5c77_0_12"/>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ad1d6d5c77_0_409"/>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Clr>
                <a:schemeClr val="dk1"/>
              </a:buClr>
              <a:buSzPts val="1100"/>
              <a:buFont typeface="Arial"/>
              <a:buNone/>
            </a:pPr>
            <a:r>
              <a:rPr lang="en-US" sz="4800">
                <a:solidFill>
                  <a:srgbClr val="1F3864"/>
                </a:solidFill>
                <a:latin typeface="Calibri"/>
                <a:ea typeface="Calibri"/>
                <a:cs typeface="Calibri"/>
                <a:sym typeface="Calibri"/>
              </a:rPr>
              <a:t>Note-taking Accommodations</a:t>
            </a:r>
            <a:endParaRPr/>
          </a:p>
        </p:txBody>
      </p:sp>
      <p:sp>
        <p:nvSpPr>
          <p:cNvPr id="181" name="Google Shape;181;g2ad1d6d5c77_0_409"/>
          <p:cNvSpPr txBox="1">
            <a:spLocks noGrp="1"/>
          </p:cNvSpPr>
          <p:nvPr>
            <p:ph type="body" idx="1"/>
          </p:nvPr>
        </p:nvSpPr>
        <p:spPr>
          <a:xfrm>
            <a:off x="1097279" y="1845733"/>
            <a:ext cx="10058400" cy="4023300"/>
          </a:xfrm>
          <a:prstGeom prst="rect">
            <a:avLst/>
          </a:prstGeom>
          <a:noFill/>
          <a:ln>
            <a:noFill/>
          </a:ln>
        </p:spPr>
        <p:txBody>
          <a:bodyPr spcFirstLastPara="1" wrap="square" lIns="91425" tIns="91425" rIns="91425" bIns="91425" anchor="t" anchorCtr="0">
            <a:noAutofit/>
          </a:bodyPr>
          <a:lstStyle/>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OneNote</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Evernote</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Livescribe Pen</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Notability</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Sonocent</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Zoom</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Glean*</a:t>
            </a:r>
            <a:endParaRPr sz="3200">
              <a:solidFill>
                <a:srgbClr val="073763"/>
              </a:solidFill>
              <a:latin typeface="Calibri"/>
              <a:ea typeface="Calibri"/>
              <a:cs typeface="Calibri"/>
              <a:sym typeface="Calibri"/>
            </a:endParaRPr>
          </a:p>
        </p:txBody>
      </p:sp>
      <p:pic>
        <p:nvPicPr>
          <p:cNvPr id="182" name="Google Shape;182;g2ad1d6d5c77_0_409"/>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ad1d6d5c77_0_422"/>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Clr>
                <a:schemeClr val="dk1"/>
              </a:buClr>
              <a:buSzPts val="1100"/>
              <a:buFont typeface="Arial"/>
              <a:buNone/>
            </a:pPr>
            <a:r>
              <a:rPr lang="en-US" sz="4800">
                <a:solidFill>
                  <a:srgbClr val="1F3864"/>
                </a:solidFill>
                <a:latin typeface="Calibri"/>
                <a:ea typeface="Calibri"/>
                <a:cs typeface="Calibri"/>
                <a:sym typeface="Calibri"/>
              </a:rPr>
              <a:t>Test Taking Accommodations</a:t>
            </a:r>
            <a:endParaRPr/>
          </a:p>
        </p:txBody>
      </p:sp>
      <p:sp>
        <p:nvSpPr>
          <p:cNvPr id="188" name="Google Shape;188;g2ad1d6d5c77_0_422"/>
          <p:cNvSpPr txBox="1">
            <a:spLocks noGrp="1"/>
          </p:cNvSpPr>
          <p:nvPr>
            <p:ph type="body" idx="1"/>
          </p:nvPr>
        </p:nvSpPr>
        <p:spPr>
          <a:xfrm>
            <a:off x="1097277" y="1845725"/>
            <a:ext cx="3857700" cy="4023300"/>
          </a:xfrm>
          <a:prstGeom prst="rect">
            <a:avLst/>
          </a:prstGeom>
          <a:noFill/>
          <a:ln>
            <a:noFill/>
          </a:ln>
        </p:spPr>
        <p:txBody>
          <a:bodyPr spcFirstLastPara="1" wrap="square" lIns="91425" tIns="91425" rIns="91425" bIns="91425" anchor="t" anchorCtr="0">
            <a:noAutofit/>
          </a:bodyPr>
          <a:lstStyle/>
          <a:p>
            <a:pPr marL="457200" lvl="0" indent="-457200" algn="l" rtl="0">
              <a:lnSpc>
                <a:spcPct val="90000"/>
              </a:lnSpc>
              <a:spcBef>
                <a:spcPts val="0"/>
              </a:spcBef>
              <a:spcAft>
                <a:spcPts val="0"/>
              </a:spcAft>
              <a:buClr>
                <a:srgbClr val="073763"/>
              </a:buClr>
              <a:buSzPts val="3200"/>
              <a:buChar char="-"/>
            </a:pPr>
            <a:r>
              <a:rPr lang="en-US" sz="3200">
                <a:solidFill>
                  <a:srgbClr val="073763"/>
                </a:solidFill>
                <a:latin typeface="Calibri"/>
                <a:ea typeface="Calibri"/>
                <a:cs typeface="Calibri"/>
                <a:sym typeface="Calibri"/>
              </a:rPr>
              <a:t>Quiet space</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Sound machine</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Option of chairs</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Computers</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Variety of software</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Fidgets</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Ear plugs</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Adjustable table</a:t>
            </a:r>
            <a:endParaRPr sz="3200">
              <a:solidFill>
                <a:srgbClr val="073763"/>
              </a:solidFill>
              <a:latin typeface="Calibri"/>
              <a:ea typeface="Calibri"/>
              <a:cs typeface="Calibri"/>
              <a:sym typeface="Calibri"/>
            </a:endParaRPr>
          </a:p>
          <a:p>
            <a:pPr marL="457200" lvl="0" indent="-457200" algn="l" rtl="0">
              <a:lnSpc>
                <a:spcPct val="90000"/>
              </a:lnSpc>
              <a:spcBef>
                <a:spcPts val="0"/>
              </a:spcBef>
              <a:spcAft>
                <a:spcPts val="0"/>
              </a:spcAft>
              <a:buClr>
                <a:srgbClr val="073763"/>
              </a:buClr>
              <a:buSzPts val="3200"/>
              <a:buFont typeface="Calibri"/>
              <a:buChar char="-"/>
            </a:pPr>
            <a:r>
              <a:rPr lang="en-US" sz="3200">
                <a:solidFill>
                  <a:srgbClr val="073763"/>
                </a:solidFill>
                <a:latin typeface="Calibri"/>
                <a:ea typeface="Calibri"/>
                <a:cs typeface="Calibri"/>
                <a:sym typeface="Calibri"/>
              </a:rPr>
              <a:t>Camera to proctor</a:t>
            </a:r>
            <a:endParaRPr sz="3200">
              <a:solidFill>
                <a:srgbClr val="073763"/>
              </a:solidFill>
              <a:latin typeface="Calibri"/>
              <a:ea typeface="Calibri"/>
              <a:cs typeface="Calibri"/>
              <a:sym typeface="Calibri"/>
            </a:endParaRPr>
          </a:p>
        </p:txBody>
      </p:sp>
      <p:pic>
        <p:nvPicPr>
          <p:cNvPr id="189" name="Google Shape;189;g2ad1d6d5c77_0_422" descr="Picture of Morgan State University's cubicle in Student Disability Support Services.  Desk with chair and computer on desk.  Above are shelves.  All in a cubicle."/>
          <p:cNvPicPr preferRelativeResize="0"/>
          <p:nvPr/>
        </p:nvPicPr>
        <p:blipFill rotWithShape="1">
          <a:blip r:embed="rId3">
            <a:alphaModFix/>
          </a:blip>
          <a:srcRect/>
          <a:stretch/>
        </p:blipFill>
        <p:spPr>
          <a:xfrm>
            <a:off x="9200225" y="209525"/>
            <a:ext cx="2750674" cy="4890127"/>
          </a:xfrm>
          <a:prstGeom prst="rect">
            <a:avLst/>
          </a:prstGeom>
          <a:noFill/>
          <a:ln>
            <a:noFill/>
          </a:ln>
        </p:spPr>
      </p:pic>
      <p:pic>
        <p:nvPicPr>
          <p:cNvPr id="190" name="Google Shape;190;g2ad1d6d5c77_0_422"/>
          <p:cNvPicPr preferRelativeResize="0"/>
          <p:nvPr/>
        </p:nvPicPr>
        <p:blipFill rotWithShape="1">
          <a:blip r:embed="rId4">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ad1d6d5c77_0_0"/>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Clr>
                <a:srgbClr val="3F3F3F"/>
              </a:buClr>
              <a:buSzPts val="1400"/>
              <a:buFont typeface="Calibri"/>
              <a:buNone/>
            </a:pPr>
            <a:r>
              <a:rPr lang="en-US" sz="4800">
                <a:solidFill>
                  <a:srgbClr val="1F3864"/>
                </a:solidFill>
                <a:latin typeface="Calibri"/>
                <a:ea typeface="Calibri"/>
                <a:cs typeface="Calibri"/>
                <a:sym typeface="Calibri"/>
              </a:rPr>
              <a:t>Remember…</a:t>
            </a:r>
            <a:endParaRPr/>
          </a:p>
        </p:txBody>
      </p:sp>
      <p:sp>
        <p:nvSpPr>
          <p:cNvPr id="196" name="Google Shape;196;g2ad1d6d5c77_0_0"/>
          <p:cNvSpPr txBox="1">
            <a:spLocks noGrp="1"/>
          </p:cNvSpPr>
          <p:nvPr>
            <p:ph type="body" idx="1"/>
          </p:nvPr>
        </p:nvSpPr>
        <p:spPr>
          <a:xfrm>
            <a:off x="1097279" y="1845733"/>
            <a:ext cx="10058400" cy="4023300"/>
          </a:xfrm>
          <a:prstGeom prst="rect">
            <a:avLst/>
          </a:prstGeom>
          <a:noFill/>
          <a:ln>
            <a:noFill/>
          </a:ln>
        </p:spPr>
        <p:txBody>
          <a:bodyPr spcFirstLastPara="1" wrap="square" lIns="91425" tIns="91425" rIns="91425" bIns="91425" anchor="t" anchorCtr="0">
            <a:noAutofit/>
          </a:bodyPr>
          <a:lstStyle/>
          <a:p>
            <a:pPr marL="457200" lvl="0" indent="-488950" algn="l" rtl="0">
              <a:lnSpc>
                <a:spcPct val="90000"/>
              </a:lnSpc>
              <a:spcBef>
                <a:spcPts val="0"/>
              </a:spcBef>
              <a:spcAft>
                <a:spcPts val="0"/>
              </a:spcAft>
              <a:buSzPts val="1900"/>
              <a:buChar char="-"/>
            </a:pPr>
            <a:r>
              <a:rPr lang="en-US" sz="3700">
                <a:solidFill>
                  <a:srgbClr val="073763"/>
                </a:solidFill>
                <a:latin typeface="Calibri"/>
                <a:ea typeface="Calibri"/>
                <a:cs typeface="Calibri"/>
                <a:sym typeface="Calibri"/>
              </a:rPr>
              <a:t>All accommodations are on a case-by-case basis.</a:t>
            </a:r>
            <a:endParaRPr sz="1900">
              <a:solidFill>
                <a:schemeClr val="dk1"/>
              </a:solidFill>
            </a:endParaRPr>
          </a:p>
          <a:p>
            <a:pPr marL="457200" lvl="0" indent="-488950" algn="l" rtl="0">
              <a:lnSpc>
                <a:spcPct val="90000"/>
              </a:lnSpc>
              <a:spcBef>
                <a:spcPts val="0"/>
              </a:spcBef>
              <a:spcAft>
                <a:spcPts val="0"/>
              </a:spcAft>
              <a:buSzPts val="1900"/>
              <a:buChar char="-"/>
            </a:pPr>
            <a:r>
              <a:rPr lang="en-US" sz="3700">
                <a:solidFill>
                  <a:srgbClr val="073763"/>
                </a:solidFill>
                <a:latin typeface="Calibri"/>
                <a:ea typeface="Calibri"/>
                <a:cs typeface="Calibri"/>
                <a:sym typeface="Calibri"/>
              </a:rPr>
              <a:t>Not all accessibility/disability support offices are the same.</a:t>
            </a:r>
            <a:endParaRPr sz="1900">
              <a:solidFill>
                <a:schemeClr val="dk1"/>
              </a:solidFill>
            </a:endParaRPr>
          </a:p>
          <a:p>
            <a:pPr marL="457200" lvl="0" indent="-488950" algn="l" rtl="0">
              <a:lnSpc>
                <a:spcPct val="90000"/>
              </a:lnSpc>
              <a:spcBef>
                <a:spcPts val="0"/>
              </a:spcBef>
              <a:spcAft>
                <a:spcPts val="0"/>
              </a:spcAft>
              <a:buSzPts val="1900"/>
              <a:buChar char="-"/>
            </a:pPr>
            <a:r>
              <a:rPr lang="en-US" sz="3700">
                <a:solidFill>
                  <a:srgbClr val="073763"/>
                </a:solidFill>
                <a:latin typeface="Calibri"/>
                <a:ea typeface="Calibri"/>
                <a:cs typeface="Calibri"/>
                <a:sym typeface="Calibri"/>
              </a:rPr>
              <a:t>Know your learning style.</a:t>
            </a:r>
            <a:endParaRPr sz="1900">
              <a:solidFill>
                <a:schemeClr val="dk1"/>
              </a:solidFill>
            </a:endParaRPr>
          </a:p>
          <a:p>
            <a:pPr marL="457200" lvl="0" indent="-488950" algn="l" rtl="0">
              <a:lnSpc>
                <a:spcPct val="90000"/>
              </a:lnSpc>
              <a:spcBef>
                <a:spcPts val="0"/>
              </a:spcBef>
              <a:spcAft>
                <a:spcPts val="0"/>
              </a:spcAft>
              <a:buSzPts val="1900"/>
              <a:buChar char="-"/>
            </a:pPr>
            <a:r>
              <a:rPr lang="en-US" sz="3700">
                <a:solidFill>
                  <a:srgbClr val="073763"/>
                </a:solidFill>
                <a:latin typeface="Calibri"/>
                <a:ea typeface="Calibri"/>
                <a:cs typeface="Calibri"/>
                <a:sym typeface="Calibri"/>
              </a:rPr>
              <a:t>Learn self-advocacy skills.</a:t>
            </a:r>
            <a:endParaRPr sz="1900">
              <a:solidFill>
                <a:schemeClr val="dk1"/>
              </a:solidFill>
            </a:endParaRPr>
          </a:p>
          <a:p>
            <a:pPr marL="457200" lvl="0" indent="-488950" algn="l" rtl="0">
              <a:lnSpc>
                <a:spcPct val="90000"/>
              </a:lnSpc>
              <a:spcBef>
                <a:spcPts val="0"/>
              </a:spcBef>
              <a:spcAft>
                <a:spcPts val="0"/>
              </a:spcAft>
              <a:buSzPts val="1900"/>
              <a:buChar char="-"/>
            </a:pPr>
            <a:r>
              <a:rPr lang="en-US" sz="3700">
                <a:solidFill>
                  <a:srgbClr val="073763"/>
                </a:solidFill>
                <a:latin typeface="Calibri"/>
                <a:ea typeface="Calibri"/>
                <a:cs typeface="Calibri"/>
                <a:sym typeface="Calibri"/>
              </a:rPr>
              <a:t>Accommodations are not retroactive.</a:t>
            </a:r>
            <a:endParaRPr sz="1900">
              <a:solidFill>
                <a:schemeClr val="dk1"/>
              </a:solidFill>
            </a:endParaRPr>
          </a:p>
          <a:p>
            <a:pPr marL="457200" lvl="0" indent="-368300" algn="l" rtl="0">
              <a:lnSpc>
                <a:spcPct val="90000"/>
              </a:lnSpc>
              <a:spcBef>
                <a:spcPts val="0"/>
              </a:spcBef>
              <a:spcAft>
                <a:spcPts val="0"/>
              </a:spcAft>
              <a:buSzPts val="1400"/>
              <a:buNone/>
            </a:pPr>
            <a:endParaRPr/>
          </a:p>
        </p:txBody>
      </p:sp>
      <p:pic>
        <p:nvPicPr>
          <p:cNvPr id="197" name="Google Shape;197;g2ad1d6d5c77_0_0"/>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1097279" y="286603"/>
            <a:ext cx="10058399" cy="1450756"/>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a:solidFill>
                  <a:srgbClr val="1F3864"/>
                </a:solidFill>
                <a:latin typeface="Calibri"/>
                <a:ea typeface="Calibri"/>
                <a:cs typeface="Calibri"/>
                <a:sym typeface="Calibri"/>
              </a:rPr>
              <a:t>Supports on-campus, outside of SDSS</a:t>
            </a:r>
            <a:endParaRPr sz="4800">
              <a:solidFill>
                <a:srgbClr val="1F3864"/>
              </a:solidFill>
              <a:latin typeface="Calibri"/>
              <a:ea typeface="Calibri"/>
              <a:cs typeface="Calibri"/>
              <a:sym typeface="Calibri"/>
            </a:endParaRPr>
          </a:p>
        </p:txBody>
      </p:sp>
      <p:sp>
        <p:nvSpPr>
          <p:cNvPr id="203" name="Google Shape;203;p9"/>
          <p:cNvSpPr txBox="1">
            <a:spLocks noGrp="1"/>
          </p:cNvSpPr>
          <p:nvPr>
            <p:ph type="body" idx="1"/>
          </p:nvPr>
        </p:nvSpPr>
        <p:spPr>
          <a:xfrm>
            <a:off x="1097279" y="1845733"/>
            <a:ext cx="10058400" cy="40233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0"/>
              </a:spcBef>
              <a:spcAft>
                <a:spcPts val="0"/>
              </a:spcAft>
              <a:buNone/>
            </a:pPr>
            <a:endParaRPr sz="3300">
              <a:solidFill>
                <a:srgbClr val="073763"/>
              </a:solidFill>
              <a:latin typeface="Calibri"/>
              <a:ea typeface="Calibri"/>
              <a:cs typeface="Calibri"/>
              <a:sym typeface="Calibri"/>
            </a:endParaRPr>
          </a:p>
          <a:p>
            <a:pPr marL="457200" lvl="0" indent="-463550" algn="l" rtl="0">
              <a:lnSpc>
                <a:spcPct val="90000"/>
              </a:lnSpc>
              <a:spcBef>
                <a:spcPts val="0"/>
              </a:spcBef>
              <a:spcAft>
                <a:spcPts val="0"/>
              </a:spcAft>
              <a:buSzPts val="1500"/>
              <a:buFont typeface="Calibri"/>
              <a:buChar char="-"/>
            </a:pPr>
            <a:r>
              <a:rPr lang="en-US" sz="3300">
                <a:solidFill>
                  <a:srgbClr val="073763"/>
                </a:solidFill>
                <a:latin typeface="Calibri"/>
                <a:ea typeface="Calibri"/>
                <a:cs typeface="Calibri"/>
                <a:sym typeface="Calibri"/>
              </a:rPr>
              <a:t>Tutoring </a:t>
            </a:r>
            <a:endParaRPr sz="1500"/>
          </a:p>
          <a:p>
            <a:pPr marL="457200" lvl="0" indent="-463550" algn="l" rtl="0">
              <a:lnSpc>
                <a:spcPct val="90000"/>
              </a:lnSpc>
              <a:spcBef>
                <a:spcPts val="0"/>
              </a:spcBef>
              <a:spcAft>
                <a:spcPts val="0"/>
              </a:spcAft>
              <a:buSzPts val="1500"/>
              <a:buFont typeface="Calibri"/>
              <a:buChar char="-"/>
            </a:pPr>
            <a:r>
              <a:rPr lang="en-US" sz="3300">
                <a:solidFill>
                  <a:srgbClr val="073763"/>
                </a:solidFill>
                <a:latin typeface="Calibri"/>
                <a:ea typeface="Calibri"/>
                <a:cs typeface="Calibri"/>
                <a:sym typeface="Calibri"/>
              </a:rPr>
              <a:t>Counseling Center</a:t>
            </a:r>
            <a:endParaRPr sz="1500"/>
          </a:p>
          <a:p>
            <a:pPr marL="457200" lvl="0" indent="-463550" algn="l" rtl="0">
              <a:lnSpc>
                <a:spcPct val="90000"/>
              </a:lnSpc>
              <a:spcBef>
                <a:spcPts val="0"/>
              </a:spcBef>
              <a:spcAft>
                <a:spcPts val="0"/>
              </a:spcAft>
              <a:buSzPts val="1500"/>
              <a:buFont typeface="Calibri"/>
              <a:buChar char="-"/>
            </a:pPr>
            <a:r>
              <a:rPr lang="en-US" sz="3300">
                <a:solidFill>
                  <a:srgbClr val="073763"/>
                </a:solidFill>
                <a:latin typeface="Calibri"/>
                <a:ea typeface="Calibri"/>
                <a:cs typeface="Calibri"/>
                <a:sym typeface="Calibri"/>
              </a:rPr>
              <a:t>Academic Advisor</a:t>
            </a:r>
            <a:endParaRPr sz="1500"/>
          </a:p>
          <a:p>
            <a:pPr marL="457200" lvl="0" indent="-463550" algn="l" rtl="0">
              <a:lnSpc>
                <a:spcPct val="90000"/>
              </a:lnSpc>
              <a:spcBef>
                <a:spcPts val="0"/>
              </a:spcBef>
              <a:spcAft>
                <a:spcPts val="0"/>
              </a:spcAft>
              <a:buSzPts val="1500"/>
              <a:buFont typeface="Calibri"/>
              <a:buChar char="-"/>
            </a:pPr>
            <a:r>
              <a:rPr lang="en-US" sz="3300">
                <a:solidFill>
                  <a:srgbClr val="073763"/>
                </a:solidFill>
                <a:latin typeface="Calibri"/>
                <a:ea typeface="Calibri"/>
                <a:cs typeface="Calibri"/>
                <a:sym typeface="Calibri"/>
              </a:rPr>
              <a:t>Health Suite</a:t>
            </a:r>
            <a:endParaRPr sz="1500"/>
          </a:p>
          <a:p>
            <a:pPr marL="457200" lvl="0" indent="-463550" algn="l" rtl="0">
              <a:lnSpc>
                <a:spcPct val="90000"/>
              </a:lnSpc>
              <a:spcBef>
                <a:spcPts val="0"/>
              </a:spcBef>
              <a:spcAft>
                <a:spcPts val="0"/>
              </a:spcAft>
              <a:buSzPts val="1500"/>
              <a:buFont typeface="Calibri"/>
              <a:buChar char="-"/>
            </a:pPr>
            <a:r>
              <a:rPr lang="en-US" sz="3300">
                <a:solidFill>
                  <a:srgbClr val="073763"/>
                </a:solidFill>
                <a:latin typeface="Calibri"/>
                <a:ea typeface="Calibri"/>
                <a:cs typeface="Calibri"/>
                <a:sym typeface="Calibri"/>
              </a:rPr>
              <a:t>Residence Life &amp; Housing</a:t>
            </a:r>
            <a:endParaRPr sz="1500"/>
          </a:p>
          <a:p>
            <a:pPr marL="457200" lvl="0" indent="-463550" algn="l" rtl="0">
              <a:lnSpc>
                <a:spcPct val="90000"/>
              </a:lnSpc>
              <a:spcBef>
                <a:spcPts val="0"/>
              </a:spcBef>
              <a:spcAft>
                <a:spcPts val="0"/>
              </a:spcAft>
              <a:buSzPts val="1500"/>
              <a:buFont typeface="Calibri"/>
              <a:buChar char="-"/>
            </a:pPr>
            <a:r>
              <a:rPr lang="en-US" sz="3300">
                <a:solidFill>
                  <a:srgbClr val="073763"/>
                </a:solidFill>
                <a:latin typeface="Calibri"/>
                <a:ea typeface="Calibri"/>
                <a:cs typeface="Calibri"/>
                <a:sym typeface="Calibri"/>
              </a:rPr>
              <a:t>Off-campus resources, like DORS</a:t>
            </a:r>
            <a:endParaRPr sz="3300">
              <a:solidFill>
                <a:srgbClr val="073763"/>
              </a:solidFill>
              <a:latin typeface="Calibri"/>
              <a:ea typeface="Calibri"/>
              <a:cs typeface="Calibri"/>
              <a:sym typeface="Calibri"/>
            </a:endParaRPr>
          </a:p>
          <a:p>
            <a:pPr marL="457200" marR="0" lvl="0" indent="-228600" algn="l" rtl="0">
              <a:lnSpc>
                <a:spcPct val="90000"/>
              </a:lnSpc>
              <a:spcBef>
                <a:spcPts val="1200"/>
              </a:spcBef>
              <a:spcAft>
                <a:spcPts val="0"/>
              </a:spcAft>
              <a:buClr>
                <a:schemeClr val="accent1"/>
              </a:buClr>
              <a:buSzPts val="1400"/>
              <a:buFont typeface="Calibri"/>
              <a:buNone/>
            </a:pPr>
            <a:endParaRPr/>
          </a:p>
        </p:txBody>
      </p:sp>
      <p:pic>
        <p:nvPicPr>
          <p:cNvPr id="204" name="Google Shape;204;p9"/>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1097279" y="286603"/>
            <a:ext cx="10058399" cy="1450756"/>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a:solidFill>
                  <a:srgbClr val="1F3864"/>
                </a:solidFill>
              </a:rPr>
              <a:t>Recommendations – HS to HE</a:t>
            </a:r>
            <a:endParaRPr sz="4800"/>
          </a:p>
        </p:txBody>
      </p:sp>
      <p:sp>
        <p:nvSpPr>
          <p:cNvPr id="210" name="Google Shape;210;p10"/>
          <p:cNvSpPr txBox="1">
            <a:spLocks noGrp="1"/>
          </p:cNvSpPr>
          <p:nvPr>
            <p:ph type="body" idx="1"/>
          </p:nvPr>
        </p:nvSpPr>
        <p:spPr>
          <a:xfrm>
            <a:off x="764931" y="1845733"/>
            <a:ext cx="10390747" cy="4361636"/>
          </a:xfrm>
          <a:prstGeom prst="rect">
            <a:avLst/>
          </a:prstGeom>
          <a:noFill/>
          <a:ln>
            <a:noFill/>
          </a:ln>
        </p:spPr>
        <p:txBody>
          <a:bodyPr spcFirstLastPara="1" wrap="square" lIns="91425" tIns="91425" rIns="91425" bIns="91425" anchor="t" anchorCtr="0">
            <a:noAutofit/>
          </a:bodyPr>
          <a:lstStyle/>
          <a:p>
            <a:pPr marL="457200" marR="0" lvl="0" indent="-317500" algn="l" rtl="0">
              <a:lnSpc>
                <a:spcPct val="90000"/>
              </a:lnSpc>
              <a:spcBef>
                <a:spcPts val="1200"/>
              </a:spcBef>
              <a:spcAft>
                <a:spcPts val="0"/>
              </a:spcAft>
              <a:buClr>
                <a:schemeClr val="accent1"/>
              </a:buClr>
              <a:buSzPts val="1400"/>
              <a:buFont typeface="Calibri"/>
              <a:buChar char=" "/>
            </a:pPr>
            <a:r>
              <a:rPr lang="en-US" sz="2000">
                <a:solidFill>
                  <a:srgbClr val="1F3864"/>
                </a:solidFill>
                <a:latin typeface="Calibri"/>
                <a:ea typeface="Calibri"/>
                <a:cs typeface="Calibri"/>
                <a:sym typeface="Calibri"/>
              </a:rPr>
              <a:t>1. Updated documentation.  Most colleges prefer documentation that is no more than 3-5 years old, some even less.  You can ask for an assessment to be completed in high school.</a:t>
            </a:r>
            <a:endParaRPr sz="2000">
              <a:solidFill>
                <a:srgbClr val="1F3864"/>
              </a:solidFill>
              <a:latin typeface="Calibri"/>
              <a:ea typeface="Calibri"/>
              <a:cs typeface="Calibri"/>
              <a:sym typeface="Calibri"/>
            </a:endParaRPr>
          </a:p>
          <a:p>
            <a:pPr marL="457200" marR="0" lvl="0" indent="-317500" algn="l" rtl="0">
              <a:lnSpc>
                <a:spcPct val="90000"/>
              </a:lnSpc>
              <a:spcBef>
                <a:spcPts val="1200"/>
              </a:spcBef>
              <a:spcAft>
                <a:spcPts val="0"/>
              </a:spcAft>
              <a:buClr>
                <a:schemeClr val="accent1"/>
              </a:buClr>
              <a:buSzPts val="1400"/>
              <a:buFont typeface="Calibri"/>
              <a:buChar char=" "/>
            </a:pPr>
            <a:r>
              <a:rPr lang="en-US" sz="2000">
                <a:solidFill>
                  <a:srgbClr val="1F3864"/>
                </a:solidFill>
                <a:latin typeface="Calibri"/>
                <a:ea typeface="Calibri"/>
                <a:cs typeface="Calibri"/>
                <a:sym typeface="Calibri"/>
              </a:rPr>
              <a:t>2.  Research colleges to be sure they have the features you need.  </a:t>
            </a:r>
            <a:endParaRPr/>
          </a:p>
          <a:p>
            <a:pPr marL="914400" lvl="1" indent="-317500" algn="l" rtl="0">
              <a:lnSpc>
                <a:spcPct val="90000"/>
              </a:lnSpc>
              <a:spcBef>
                <a:spcPts val="200"/>
              </a:spcBef>
              <a:spcAft>
                <a:spcPts val="0"/>
              </a:spcAft>
              <a:buSzPts val="1400"/>
              <a:buChar char="◦"/>
            </a:pPr>
            <a:r>
              <a:rPr lang="en-US" sz="2000">
                <a:solidFill>
                  <a:srgbClr val="1F3864"/>
                </a:solidFill>
                <a:latin typeface="Calibri"/>
                <a:ea typeface="Calibri"/>
                <a:cs typeface="Calibri"/>
                <a:sym typeface="Calibri"/>
              </a:rPr>
              <a:t>What is the campus size?</a:t>
            </a:r>
            <a:endParaRPr/>
          </a:p>
          <a:p>
            <a:pPr marL="914400" lvl="1" indent="-317500" algn="l" rtl="0">
              <a:lnSpc>
                <a:spcPct val="90000"/>
              </a:lnSpc>
              <a:spcBef>
                <a:spcPts val="200"/>
              </a:spcBef>
              <a:spcAft>
                <a:spcPts val="0"/>
              </a:spcAft>
              <a:buSzPts val="1400"/>
              <a:buChar char="◦"/>
            </a:pPr>
            <a:r>
              <a:rPr lang="en-US" sz="2000">
                <a:solidFill>
                  <a:srgbClr val="1F3864"/>
                </a:solidFill>
                <a:latin typeface="Calibri"/>
                <a:ea typeface="Calibri"/>
                <a:cs typeface="Calibri"/>
                <a:sym typeface="Calibri"/>
              </a:rPr>
              <a:t>What are average class sizes?</a:t>
            </a:r>
            <a:endParaRPr/>
          </a:p>
          <a:p>
            <a:pPr marL="914400" lvl="1" indent="-317500" algn="l" rtl="0">
              <a:lnSpc>
                <a:spcPct val="90000"/>
              </a:lnSpc>
              <a:spcBef>
                <a:spcPts val="200"/>
              </a:spcBef>
              <a:spcAft>
                <a:spcPts val="0"/>
              </a:spcAft>
              <a:buSzPts val="1400"/>
              <a:buChar char="◦"/>
            </a:pPr>
            <a:r>
              <a:rPr lang="en-US" sz="2000">
                <a:solidFill>
                  <a:srgbClr val="1F3864"/>
                </a:solidFill>
                <a:latin typeface="Calibri"/>
                <a:ea typeface="Calibri"/>
                <a:cs typeface="Calibri"/>
                <a:sym typeface="Calibri"/>
              </a:rPr>
              <a:t>Does the school offer tutoring and other supports?</a:t>
            </a:r>
            <a:endParaRPr sz="2000">
              <a:solidFill>
                <a:srgbClr val="1F3864"/>
              </a:solidFill>
              <a:latin typeface="Calibri"/>
              <a:ea typeface="Calibri"/>
              <a:cs typeface="Calibri"/>
              <a:sym typeface="Calibri"/>
            </a:endParaRPr>
          </a:p>
          <a:p>
            <a:pPr marL="457200" marR="0" lvl="0" indent="-317500" algn="l" rtl="0">
              <a:lnSpc>
                <a:spcPct val="90000"/>
              </a:lnSpc>
              <a:spcBef>
                <a:spcPts val="1200"/>
              </a:spcBef>
              <a:spcAft>
                <a:spcPts val="0"/>
              </a:spcAft>
              <a:buClr>
                <a:schemeClr val="accent1"/>
              </a:buClr>
              <a:buSzPts val="1400"/>
              <a:buFont typeface="Calibri"/>
              <a:buChar char=" "/>
            </a:pPr>
            <a:r>
              <a:rPr lang="en-US" sz="2000">
                <a:solidFill>
                  <a:srgbClr val="1F3864"/>
                </a:solidFill>
                <a:latin typeface="Calibri"/>
                <a:ea typeface="Calibri"/>
                <a:cs typeface="Calibri"/>
                <a:sym typeface="Calibri"/>
              </a:rPr>
              <a:t>3.  Be sure to consider community college before a four-year college, if applicable.</a:t>
            </a:r>
            <a:endParaRPr/>
          </a:p>
          <a:p>
            <a:pPr marL="457200" marR="0" lvl="0" indent="-317500" algn="l" rtl="0">
              <a:lnSpc>
                <a:spcPct val="90000"/>
              </a:lnSpc>
              <a:spcBef>
                <a:spcPts val="1200"/>
              </a:spcBef>
              <a:spcAft>
                <a:spcPts val="0"/>
              </a:spcAft>
              <a:buClr>
                <a:schemeClr val="accent1"/>
              </a:buClr>
              <a:buSzPts val="1400"/>
              <a:buFont typeface="Calibri"/>
              <a:buChar char=" "/>
            </a:pPr>
            <a:r>
              <a:rPr lang="en-US" sz="2000">
                <a:solidFill>
                  <a:srgbClr val="1F3864"/>
                </a:solidFill>
                <a:latin typeface="Calibri"/>
                <a:ea typeface="Calibri"/>
                <a:cs typeface="Calibri"/>
                <a:sym typeface="Calibri"/>
              </a:rPr>
              <a:t>4.  Reach out to the disability support office before accepting.</a:t>
            </a:r>
            <a:endParaRPr/>
          </a:p>
          <a:p>
            <a:pPr marL="457200" marR="0" lvl="0" indent="-317500" algn="l" rtl="0">
              <a:lnSpc>
                <a:spcPct val="90000"/>
              </a:lnSpc>
              <a:spcBef>
                <a:spcPts val="1200"/>
              </a:spcBef>
              <a:spcAft>
                <a:spcPts val="0"/>
              </a:spcAft>
              <a:buClr>
                <a:schemeClr val="accent1"/>
              </a:buClr>
              <a:buSzPts val="1400"/>
              <a:buFont typeface="Calibri"/>
              <a:buChar char=" "/>
            </a:pPr>
            <a:r>
              <a:rPr lang="en-US" sz="2000">
                <a:solidFill>
                  <a:srgbClr val="1F3864"/>
                </a:solidFill>
                <a:latin typeface="Calibri"/>
                <a:ea typeface="Calibri"/>
                <a:cs typeface="Calibri"/>
                <a:sym typeface="Calibri"/>
              </a:rPr>
              <a:t>5.  Know that in college, you are your own self-advocate.</a:t>
            </a:r>
            <a:endParaRPr sz="2000">
              <a:solidFill>
                <a:srgbClr val="1F3864"/>
              </a:solidFill>
              <a:latin typeface="Calibri"/>
              <a:ea typeface="Calibri"/>
              <a:cs typeface="Calibri"/>
              <a:sym typeface="Calibri"/>
            </a:endParaRPr>
          </a:p>
          <a:p>
            <a:pPr marL="457200" marR="0" lvl="0" indent="-355600" algn="l" rtl="0">
              <a:lnSpc>
                <a:spcPct val="90000"/>
              </a:lnSpc>
              <a:spcBef>
                <a:spcPts val="1200"/>
              </a:spcBef>
              <a:spcAft>
                <a:spcPts val="0"/>
              </a:spcAft>
              <a:buClr>
                <a:srgbClr val="1F3864"/>
              </a:buClr>
              <a:buSzPts val="2000"/>
              <a:buFont typeface="Calibri"/>
              <a:buChar char=" "/>
            </a:pPr>
            <a:r>
              <a:rPr lang="en-US" sz="2000">
                <a:solidFill>
                  <a:srgbClr val="1F3864"/>
                </a:solidFill>
                <a:latin typeface="Calibri"/>
                <a:ea typeface="Calibri"/>
                <a:cs typeface="Calibri"/>
                <a:sym typeface="Calibri"/>
              </a:rPr>
              <a:t>6.  Have your student attend IEP meetings.</a:t>
            </a:r>
            <a:endParaRPr sz="2000">
              <a:solidFill>
                <a:srgbClr val="1F3864"/>
              </a:solidFill>
              <a:latin typeface="Calibri"/>
              <a:ea typeface="Calibri"/>
              <a:cs typeface="Calibri"/>
              <a:sym typeface="Calibri"/>
            </a:endParaRPr>
          </a:p>
        </p:txBody>
      </p:sp>
      <p:pic>
        <p:nvPicPr>
          <p:cNvPr id="211" name="Google Shape;211;p10"/>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ad1d6d5c77_0_18"/>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SzPts val="4800"/>
              <a:buNone/>
            </a:pPr>
            <a:r>
              <a:rPr lang="en-US" sz="4800">
                <a:solidFill>
                  <a:srgbClr val="073763"/>
                </a:solidFill>
                <a:latin typeface="Calibri"/>
                <a:ea typeface="Calibri"/>
                <a:cs typeface="Calibri"/>
                <a:sym typeface="Calibri"/>
              </a:rPr>
              <a:t>Teaching Tips for Professors-Notes</a:t>
            </a:r>
            <a:endParaRPr sz="4800">
              <a:solidFill>
                <a:srgbClr val="073763"/>
              </a:solidFill>
              <a:latin typeface="Calibri"/>
              <a:ea typeface="Calibri"/>
              <a:cs typeface="Calibri"/>
              <a:sym typeface="Calibri"/>
            </a:endParaRPr>
          </a:p>
        </p:txBody>
      </p:sp>
      <p:sp>
        <p:nvSpPr>
          <p:cNvPr id="217" name="Google Shape;217;g2ad1d6d5c77_0_18"/>
          <p:cNvSpPr txBox="1">
            <a:spLocks noGrp="1"/>
          </p:cNvSpPr>
          <p:nvPr>
            <p:ph type="body" idx="1"/>
          </p:nvPr>
        </p:nvSpPr>
        <p:spPr>
          <a:xfrm>
            <a:off x="1097279" y="1715277"/>
            <a:ext cx="10454700" cy="44094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Clr>
                <a:srgbClr val="073763"/>
              </a:buClr>
              <a:buSzPts val="2400"/>
              <a:buNone/>
            </a:pPr>
            <a:r>
              <a:rPr lang="en-US" sz="2400" b="1">
                <a:solidFill>
                  <a:srgbClr val="073763"/>
                </a:solidFill>
                <a:latin typeface="Calibri"/>
                <a:ea typeface="Calibri"/>
                <a:cs typeface="Calibri"/>
                <a:sym typeface="Calibri"/>
              </a:rPr>
              <a:t>The goal is universal design for all students….</a:t>
            </a:r>
            <a:endParaRPr/>
          </a:p>
          <a:p>
            <a:pPr marL="139700" lvl="0" indent="0" algn="l" rtl="0">
              <a:lnSpc>
                <a:spcPct val="115000"/>
              </a:lnSpc>
              <a:spcBef>
                <a:spcPts val="0"/>
              </a:spcBef>
              <a:spcAft>
                <a:spcPts val="0"/>
              </a:spcAft>
              <a:buClr>
                <a:srgbClr val="073763"/>
              </a:buClr>
              <a:buSzPts val="1000"/>
              <a:buNone/>
            </a:pPr>
            <a:endParaRPr sz="1000">
              <a:solidFill>
                <a:srgbClr val="073763"/>
              </a:solidFill>
              <a:latin typeface="Calibri"/>
              <a:ea typeface="Calibri"/>
              <a:cs typeface="Calibri"/>
              <a:sym typeface="Calibri"/>
            </a:endParaRPr>
          </a:p>
          <a:p>
            <a:pPr marL="457200" lvl="0" indent="-317500" algn="l" rtl="0">
              <a:lnSpc>
                <a:spcPct val="115000"/>
              </a:lnSpc>
              <a:spcBef>
                <a:spcPts val="0"/>
              </a:spcBef>
              <a:spcAft>
                <a:spcPts val="0"/>
              </a:spcAft>
              <a:buClr>
                <a:srgbClr val="073763"/>
              </a:buClr>
              <a:buSzPts val="2400"/>
              <a:buFont typeface="Calibri"/>
              <a:buChar char="●"/>
            </a:pPr>
            <a:r>
              <a:rPr lang="en-US" sz="2400">
                <a:solidFill>
                  <a:srgbClr val="073763"/>
                </a:solidFill>
                <a:latin typeface="Calibri"/>
                <a:ea typeface="Calibri"/>
                <a:cs typeface="Calibri"/>
                <a:sym typeface="Calibri"/>
              </a:rPr>
              <a:t>Make syllabi, assignment instructions, reading lists, studying tools, slides, etc. available in electronic format (e.g., email, Canvas, online). </a:t>
            </a:r>
            <a:endParaRPr/>
          </a:p>
          <a:p>
            <a:pPr marL="457200" lvl="0" indent="-266700" algn="l" rtl="0">
              <a:lnSpc>
                <a:spcPct val="115000"/>
              </a:lnSpc>
              <a:spcBef>
                <a:spcPts val="0"/>
              </a:spcBef>
              <a:spcAft>
                <a:spcPts val="0"/>
              </a:spcAft>
              <a:buClr>
                <a:srgbClr val="073763"/>
              </a:buClr>
              <a:buSzPts val="800"/>
              <a:buFont typeface="Calibri"/>
              <a:buNone/>
            </a:pPr>
            <a:endParaRPr sz="800">
              <a:solidFill>
                <a:srgbClr val="073763"/>
              </a:solidFill>
              <a:latin typeface="Calibri"/>
              <a:ea typeface="Calibri"/>
              <a:cs typeface="Calibri"/>
              <a:sym typeface="Calibri"/>
            </a:endParaRPr>
          </a:p>
          <a:p>
            <a:pPr marL="457200" lvl="0" indent="-317500" algn="l" rtl="0">
              <a:lnSpc>
                <a:spcPct val="115000"/>
              </a:lnSpc>
              <a:spcBef>
                <a:spcPts val="0"/>
              </a:spcBef>
              <a:spcAft>
                <a:spcPts val="0"/>
              </a:spcAft>
              <a:buClr>
                <a:srgbClr val="073763"/>
              </a:buClr>
              <a:buSzPts val="2400"/>
              <a:buFont typeface="Calibri"/>
              <a:buChar char="●"/>
            </a:pPr>
            <a:r>
              <a:rPr lang="en-US" sz="2400">
                <a:solidFill>
                  <a:srgbClr val="073763"/>
                </a:solidFill>
                <a:latin typeface="Calibri"/>
                <a:ea typeface="Calibri"/>
                <a:cs typeface="Calibri"/>
                <a:sym typeface="Calibri"/>
              </a:rPr>
              <a:t>Make slides clear with easy to read fonts and color contrasts (dark letters on light background).  This assists both students with visual impairments but also with specialized software to access materials.  </a:t>
            </a:r>
            <a:endParaRPr/>
          </a:p>
          <a:p>
            <a:pPr marL="457200" lvl="0" indent="-266700" algn="l" rtl="0">
              <a:lnSpc>
                <a:spcPct val="115000"/>
              </a:lnSpc>
              <a:spcBef>
                <a:spcPts val="0"/>
              </a:spcBef>
              <a:spcAft>
                <a:spcPts val="0"/>
              </a:spcAft>
              <a:buClr>
                <a:srgbClr val="073763"/>
              </a:buClr>
              <a:buSzPts val="800"/>
              <a:buFont typeface="Calibri"/>
              <a:buNone/>
            </a:pPr>
            <a:endParaRPr sz="800">
              <a:solidFill>
                <a:srgbClr val="073763"/>
              </a:solidFill>
              <a:latin typeface="Calibri"/>
              <a:ea typeface="Calibri"/>
              <a:cs typeface="Calibri"/>
              <a:sym typeface="Calibri"/>
            </a:endParaRPr>
          </a:p>
          <a:p>
            <a:pPr marL="457200" lvl="0" indent="-317500" algn="l" rtl="0">
              <a:lnSpc>
                <a:spcPct val="115000"/>
              </a:lnSpc>
              <a:spcBef>
                <a:spcPts val="0"/>
              </a:spcBef>
              <a:spcAft>
                <a:spcPts val="0"/>
              </a:spcAft>
              <a:buClr>
                <a:srgbClr val="073763"/>
              </a:buClr>
              <a:buSzPts val="2400"/>
              <a:buFont typeface="Calibri"/>
              <a:buChar char="●"/>
            </a:pPr>
            <a:r>
              <a:rPr lang="en-US" sz="2400">
                <a:solidFill>
                  <a:srgbClr val="073763"/>
                </a:solidFill>
                <a:latin typeface="Calibri"/>
                <a:ea typeface="Calibri"/>
                <a:cs typeface="Calibri"/>
                <a:sym typeface="Calibri"/>
              </a:rPr>
              <a:t>View slides from afar before showing to a class to ensure they are visible.</a:t>
            </a:r>
            <a:endParaRPr/>
          </a:p>
          <a:p>
            <a:pPr marL="457200" lvl="0" indent="-266700" algn="l" rtl="0">
              <a:lnSpc>
                <a:spcPct val="115000"/>
              </a:lnSpc>
              <a:spcBef>
                <a:spcPts val="0"/>
              </a:spcBef>
              <a:spcAft>
                <a:spcPts val="0"/>
              </a:spcAft>
              <a:buClr>
                <a:srgbClr val="073763"/>
              </a:buClr>
              <a:buSzPts val="800"/>
              <a:buFont typeface="Calibri"/>
              <a:buNone/>
            </a:pPr>
            <a:endParaRPr sz="800">
              <a:solidFill>
                <a:srgbClr val="073763"/>
              </a:solidFill>
              <a:latin typeface="Calibri"/>
              <a:ea typeface="Calibri"/>
              <a:cs typeface="Calibri"/>
              <a:sym typeface="Calibri"/>
            </a:endParaRPr>
          </a:p>
          <a:p>
            <a:pPr marL="457200" lvl="0" indent="-317500" algn="l" rtl="0">
              <a:lnSpc>
                <a:spcPct val="115000"/>
              </a:lnSpc>
              <a:spcBef>
                <a:spcPts val="0"/>
              </a:spcBef>
              <a:spcAft>
                <a:spcPts val="0"/>
              </a:spcAft>
              <a:buClr>
                <a:srgbClr val="073763"/>
              </a:buClr>
              <a:buSzPts val="2400"/>
              <a:buFont typeface="Calibri"/>
              <a:buChar char="●"/>
            </a:pPr>
            <a:r>
              <a:rPr lang="en-US" sz="2400">
                <a:solidFill>
                  <a:srgbClr val="073763"/>
                </a:solidFill>
                <a:latin typeface="Calibri"/>
                <a:ea typeface="Calibri"/>
                <a:cs typeface="Calibri"/>
                <a:sym typeface="Calibri"/>
              </a:rPr>
              <a:t>Provide notes or tools/visual aids.</a:t>
            </a:r>
            <a:endParaRPr sz="2400">
              <a:solidFill>
                <a:srgbClr val="073763"/>
              </a:solidFill>
              <a:latin typeface="Calibri"/>
              <a:ea typeface="Calibri"/>
              <a:cs typeface="Calibri"/>
              <a:sym typeface="Calibri"/>
            </a:endParaRPr>
          </a:p>
          <a:p>
            <a:pPr marL="457200" lvl="0" indent="-228600" algn="l" rtl="0">
              <a:lnSpc>
                <a:spcPct val="115000"/>
              </a:lnSpc>
              <a:spcBef>
                <a:spcPts val="0"/>
              </a:spcBef>
              <a:spcAft>
                <a:spcPts val="0"/>
              </a:spcAft>
              <a:buClr>
                <a:srgbClr val="073763"/>
              </a:buClr>
              <a:buSzPts val="1100"/>
              <a:buFont typeface="Arial"/>
              <a:buNone/>
            </a:pPr>
            <a:endParaRPr>
              <a:solidFill>
                <a:srgbClr val="073763"/>
              </a:solidFill>
              <a:latin typeface="Calibri"/>
              <a:ea typeface="Calibri"/>
              <a:cs typeface="Calibri"/>
              <a:sym typeface="Calibri"/>
            </a:endParaRPr>
          </a:p>
          <a:p>
            <a:pPr marL="457200" lvl="0" indent="-209550" algn="l" rtl="0">
              <a:lnSpc>
                <a:spcPct val="115000"/>
              </a:lnSpc>
              <a:spcBef>
                <a:spcPts val="0"/>
              </a:spcBef>
              <a:spcAft>
                <a:spcPts val="0"/>
              </a:spcAft>
              <a:buClr>
                <a:srgbClr val="073763"/>
              </a:buClr>
              <a:buSzPts val="1400"/>
              <a:buFont typeface="Arial"/>
              <a:buNone/>
            </a:pPr>
            <a:endParaRPr>
              <a:solidFill>
                <a:srgbClr val="073763"/>
              </a:solidFill>
              <a:latin typeface="Calibri"/>
              <a:ea typeface="Calibri"/>
              <a:cs typeface="Calibri"/>
              <a:sym typeface="Calibri"/>
            </a:endParaRPr>
          </a:p>
        </p:txBody>
      </p:sp>
      <p:pic>
        <p:nvPicPr>
          <p:cNvPr id="218" name="Google Shape;218;g2ad1d6d5c77_0_18"/>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ad1d6d5c77_0_116"/>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sz="4800">
                <a:solidFill>
                  <a:srgbClr val="073763"/>
                </a:solidFill>
                <a:latin typeface="Calibri"/>
                <a:ea typeface="Calibri"/>
                <a:cs typeface="Calibri"/>
                <a:sym typeface="Calibri"/>
              </a:rPr>
              <a:t>Teaching Tips for Professors-Classroom </a:t>
            </a:r>
            <a:endParaRPr sz="4800"/>
          </a:p>
        </p:txBody>
      </p:sp>
      <p:sp>
        <p:nvSpPr>
          <p:cNvPr id="224" name="Google Shape;224;g2ad1d6d5c77_0_116"/>
          <p:cNvSpPr txBox="1">
            <a:spLocks noGrp="1"/>
          </p:cNvSpPr>
          <p:nvPr>
            <p:ph type="body" idx="1"/>
          </p:nvPr>
        </p:nvSpPr>
        <p:spPr>
          <a:xfrm>
            <a:off x="924096" y="1588839"/>
            <a:ext cx="10404900" cy="45360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Arrange lab equipment so that it is accessible and demonstrations are visible by everyone.  </a:t>
            </a:r>
            <a:endParaRPr sz="2600">
              <a:solidFill>
                <a:srgbClr val="073763"/>
              </a:solidFill>
              <a:latin typeface="Calibri"/>
              <a:ea typeface="Calibri"/>
              <a:cs typeface="Calibri"/>
              <a:sym typeface="Calibri"/>
            </a:endParaRPr>
          </a:p>
          <a:p>
            <a:pPr marL="457200" lvl="0" indent="-258535" algn="l" rtl="0">
              <a:lnSpc>
                <a:spcPct val="115000"/>
              </a:lnSpc>
              <a:spcBef>
                <a:spcPts val="0"/>
              </a:spcBef>
              <a:spcAft>
                <a:spcPts val="0"/>
              </a:spcAft>
              <a:buClr>
                <a:srgbClr val="073763"/>
              </a:buClr>
              <a:buSzPts val="629"/>
              <a:buFont typeface="Arial"/>
              <a:buNone/>
            </a:pPr>
            <a:endParaRPr sz="800">
              <a:solidFill>
                <a:srgbClr val="073763"/>
              </a:solidFill>
              <a:latin typeface="Calibri"/>
              <a:ea typeface="Calibri"/>
              <a:cs typeface="Calibri"/>
              <a:sym typeface="Calibri"/>
            </a:endParaRPr>
          </a:p>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If not included in class notes/outlines, write key phrases or outline for all students to see and follow.</a:t>
            </a:r>
            <a:endParaRPr/>
          </a:p>
          <a:p>
            <a:pPr marL="457200" lvl="0" indent="-258535" algn="l" rtl="0">
              <a:lnSpc>
                <a:spcPct val="115000"/>
              </a:lnSpc>
              <a:spcBef>
                <a:spcPts val="0"/>
              </a:spcBef>
              <a:spcAft>
                <a:spcPts val="0"/>
              </a:spcAft>
              <a:buClr>
                <a:srgbClr val="073763"/>
              </a:buClr>
              <a:buSzPts val="629"/>
              <a:buFont typeface="Arial"/>
              <a:buNone/>
            </a:pPr>
            <a:endParaRPr sz="800">
              <a:solidFill>
                <a:srgbClr val="073763"/>
              </a:solidFill>
              <a:latin typeface="Calibri"/>
              <a:ea typeface="Calibri"/>
              <a:cs typeface="Calibri"/>
              <a:sym typeface="Calibri"/>
            </a:endParaRPr>
          </a:p>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Face the class when speaking.</a:t>
            </a:r>
            <a:endParaRPr/>
          </a:p>
          <a:p>
            <a:pPr marL="457200" lvl="0" indent="-258535" algn="l" rtl="0">
              <a:lnSpc>
                <a:spcPct val="115000"/>
              </a:lnSpc>
              <a:spcBef>
                <a:spcPts val="0"/>
              </a:spcBef>
              <a:spcAft>
                <a:spcPts val="0"/>
              </a:spcAft>
              <a:buClr>
                <a:srgbClr val="073763"/>
              </a:buClr>
              <a:buSzPts val="629"/>
              <a:buFont typeface="Arial"/>
              <a:buNone/>
            </a:pPr>
            <a:endParaRPr sz="800">
              <a:solidFill>
                <a:srgbClr val="073763"/>
              </a:solidFill>
              <a:latin typeface="Calibri"/>
              <a:ea typeface="Calibri"/>
              <a:cs typeface="Calibri"/>
              <a:sym typeface="Calibri"/>
            </a:endParaRPr>
          </a:p>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Repeat discussion questions.</a:t>
            </a:r>
            <a:endParaRPr/>
          </a:p>
          <a:p>
            <a:pPr marL="457200" lvl="0" indent="-258535" algn="l" rtl="0">
              <a:lnSpc>
                <a:spcPct val="115000"/>
              </a:lnSpc>
              <a:spcBef>
                <a:spcPts val="0"/>
              </a:spcBef>
              <a:spcAft>
                <a:spcPts val="0"/>
              </a:spcAft>
              <a:buClr>
                <a:srgbClr val="073763"/>
              </a:buClr>
              <a:buSzPts val="629"/>
              <a:buFont typeface="Arial"/>
              <a:buNone/>
            </a:pPr>
            <a:endParaRPr sz="800">
              <a:solidFill>
                <a:srgbClr val="073763"/>
              </a:solidFill>
              <a:latin typeface="Calibri"/>
              <a:ea typeface="Calibri"/>
              <a:cs typeface="Calibri"/>
              <a:sym typeface="Calibri"/>
            </a:endParaRPr>
          </a:p>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Minimize sensory distractions (e.g. closing the door).</a:t>
            </a:r>
            <a:endParaRPr/>
          </a:p>
          <a:p>
            <a:pPr marL="457200" lvl="0" indent="-258535" algn="l" rtl="0">
              <a:lnSpc>
                <a:spcPct val="115000"/>
              </a:lnSpc>
              <a:spcBef>
                <a:spcPts val="0"/>
              </a:spcBef>
              <a:spcAft>
                <a:spcPts val="0"/>
              </a:spcAft>
              <a:buClr>
                <a:srgbClr val="073763"/>
              </a:buClr>
              <a:buSzPts val="629"/>
              <a:buFont typeface="Arial"/>
              <a:buNone/>
            </a:pPr>
            <a:endParaRPr sz="800">
              <a:solidFill>
                <a:srgbClr val="073763"/>
              </a:solidFill>
              <a:latin typeface="Calibri"/>
              <a:ea typeface="Calibri"/>
              <a:cs typeface="Calibri"/>
              <a:sym typeface="Calibri"/>
            </a:endParaRPr>
          </a:p>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Allow time for clarification questions.</a:t>
            </a:r>
            <a:endParaRPr/>
          </a:p>
          <a:p>
            <a:pPr marL="457200" lvl="0" indent="-178706" algn="l" rtl="0">
              <a:lnSpc>
                <a:spcPct val="115000"/>
              </a:lnSpc>
              <a:spcBef>
                <a:spcPts val="0"/>
              </a:spcBef>
              <a:spcAft>
                <a:spcPts val="0"/>
              </a:spcAft>
              <a:buClr>
                <a:srgbClr val="073763"/>
              </a:buClr>
              <a:buSzPts val="1886"/>
              <a:buFont typeface="Arial"/>
              <a:buNone/>
            </a:pPr>
            <a:endParaRPr sz="2400">
              <a:solidFill>
                <a:srgbClr val="073763"/>
              </a:solidFill>
              <a:latin typeface="Calibri"/>
              <a:ea typeface="Calibri"/>
              <a:cs typeface="Calibri"/>
              <a:sym typeface="Calibri"/>
            </a:endParaRPr>
          </a:p>
          <a:p>
            <a:pPr marL="457200" lvl="0" indent="-178706" algn="l" rtl="0">
              <a:lnSpc>
                <a:spcPct val="115000"/>
              </a:lnSpc>
              <a:spcBef>
                <a:spcPts val="0"/>
              </a:spcBef>
              <a:spcAft>
                <a:spcPts val="0"/>
              </a:spcAft>
              <a:buClr>
                <a:srgbClr val="073763"/>
              </a:buClr>
              <a:buSzPts val="1886"/>
              <a:buFont typeface="Arial"/>
              <a:buNone/>
            </a:pPr>
            <a:endParaRPr sz="2400">
              <a:solidFill>
                <a:srgbClr val="073763"/>
              </a:solidFill>
              <a:latin typeface="Calibri"/>
              <a:ea typeface="Calibri"/>
              <a:cs typeface="Calibri"/>
              <a:sym typeface="Calibri"/>
            </a:endParaRPr>
          </a:p>
          <a:p>
            <a:pPr marL="127000" lvl="0" indent="116840" algn="l" rtl="0">
              <a:lnSpc>
                <a:spcPct val="90000"/>
              </a:lnSpc>
              <a:spcBef>
                <a:spcPts val="1200"/>
              </a:spcBef>
              <a:spcAft>
                <a:spcPts val="0"/>
              </a:spcAft>
              <a:buSzPts val="2400"/>
              <a:buNone/>
            </a:pPr>
            <a:endParaRPr sz="2400">
              <a:solidFill>
                <a:srgbClr val="073763"/>
              </a:solidFill>
              <a:latin typeface="Calibri"/>
              <a:ea typeface="Calibri"/>
              <a:cs typeface="Calibri"/>
              <a:sym typeface="Calibri"/>
            </a:endParaRPr>
          </a:p>
          <a:p>
            <a:pPr marL="127000" lvl="0" indent="53338" algn="l" rtl="0">
              <a:lnSpc>
                <a:spcPct val="90000"/>
              </a:lnSpc>
              <a:spcBef>
                <a:spcPts val="1400"/>
              </a:spcBef>
              <a:spcAft>
                <a:spcPts val="0"/>
              </a:spcAft>
              <a:buClr>
                <a:schemeClr val="accent1"/>
              </a:buClr>
              <a:buSzPts val="1400"/>
              <a:buFont typeface="Calibri"/>
              <a:buNone/>
            </a:pPr>
            <a:endParaRPr/>
          </a:p>
        </p:txBody>
      </p:sp>
      <p:pic>
        <p:nvPicPr>
          <p:cNvPr id="225" name="Google Shape;225;g2ad1d6d5c77_0_116"/>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ad1d6d5c77_0_214"/>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sz="4800">
                <a:solidFill>
                  <a:srgbClr val="073763"/>
                </a:solidFill>
                <a:latin typeface="Calibri"/>
                <a:ea typeface="Calibri"/>
                <a:cs typeface="Calibri"/>
                <a:sym typeface="Calibri"/>
              </a:rPr>
              <a:t>Teaching Tips for Professors </a:t>
            </a:r>
            <a:endParaRPr sz="4800"/>
          </a:p>
        </p:txBody>
      </p:sp>
      <p:sp>
        <p:nvSpPr>
          <p:cNvPr id="231" name="Google Shape;231;g2ad1d6d5c77_0_214"/>
          <p:cNvSpPr txBox="1">
            <a:spLocks noGrp="1"/>
          </p:cNvSpPr>
          <p:nvPr>
            <p:ph type="body" idx="1"/>
          </p:nvPr>
        </p:nvSpPr>
        <p:spPr>
          <a:xfrm>
            <a:off x="820188" y="1737359"/>
            <a:ext cx="10335600" cy="40233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Choose textbooks available in audio format.</a:t>
            </a:r>
            <a:endParaRPr/>
          </a:p>
          <a:p>
            <a:pPr marL="457200" lvl="0" indent="-258535" algn="l" rtl="0">
              <a:lnSpc>
                <a:spcPct val="115000"/>
              </a:lnSpc>
              <a:spcBef>
                <a:spcPts val="0"/>
              </a:spcBef>
              <a:spcAft>
                <a:spcPts val="0"/>
              </a:spcAft>
              <a:buClr>
                <a:srgbClr val="073763"/>
              </a:buClr>
              <a:buSzPts val="629"/>
              <a:buFont typeface="Arial"/>
              <a:buNone/>
            </a:pPr>
            <a:endParaRPr sz="800">
              <a:solidFill>
                <a:srgbClr val="073763"/>
              </a:solidFill>
              <a:latin typeface="Calibri"/>
              <a:ea typeface="Calibri"/>
              <a:cs typeface="Calibri"/>
              <a:sym typeface="Calibri"/>
            </a:endParaRPr>
          </a:p>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Inform Bookstore of textbook choice before the end of the semester.</a:t>
            </a:r>
            <a:endParaRPr/>
          </a:p>
          <a:p>
            <a:pPr marL="457200" lvl="0" indent="-258535" algn="l" rtl="0">
              <a:lnSpc>
                <a:spcPct val="115000"/>
              </a:lnSpc>
              <a:spcBef>
                <a:spcPts val="0"/>
              </a:spcBef>
              <a:spcAft>
                <a:spcPts val="0"/>
              </a:spcAft>
              <a:buClr>
                <a:srgbClr val="073763"/>
              </a:buClr>
              <a:buSzPts val="629"/>
              <a:buFont typeface="Arial"/>
              <a:buNone/>
            </a:pPr>
            <a:endParaRPr sz="800">
              <a:solidFill>
                <a:srgbClr val="073763"/>
              </a:solidFill>
              <a:latin typeface="Calibri"/>
              <a:ea typeface="Calibri"/>
              <a:cs typeface="Calibri"/>
              <a:sym typeface="Calibri"/>
            </a:endParaRPr>
          </a:p>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Be prepared to provide classroom information and tests/exams in a variety of methods.  For example, verbally and in writing.</a:t>
            </a:r>
            <a:endParaRPr/>
          </a:p>
          <a:p>
            <a:pPr marL="457200" lvl="0" indent="-258535" algn="l" rtl="0">
              <a:lnSpc>
                <a:spcPct val="115000"/>
              </a:lnSpc>
              <a:spcBef>
                <a:spcPts val="0"/>
              </a:spcBef>
              <a:spcAft>
                <a:spcPts val="0"/>
              </a:spcAft>
              <a:buClr>
                <a:srgbClr val="073763"/>
              </a:buClr>
              <a:buSzPts val="629"/>
              <a:buFont typeface="Arial"/>
              <a:buNone/>
            </a:pPr>
            <a:endParaRPr sz="800">
              <a:solidFill>
                <a:srgbClr val="073763"/>
              </a:solidFill>
              <a:latin typeface="Calibri"/>
              <a:ea typeface="Calibri"/>
              <a:cs typeface="Calibri"/>
              <a:sym typeface="Calibri"/>
            </a:endParaRPr>
          </a:p>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Design course web pages to be accessible to students with disabilities.</a:t>
            </a:r>
            <a:endParaRPr/>
          </a:p>
          <a:p>
            <a:pPr marL="457200" lvl="0" indent="-258535" algn="l" rtl="0">
              <a:lnSpc>
                <a:spcPct val="115000"/>
              </a:lnSpc>
              <a:spcBef>
                <a:spcPts val="0"/>
              </a:spcBef>
              <a:spcAft>
                <a:spcPts val="0"/>
              </a:spcAft>
              <a:buClr>
                <a:srgbClr val="073763"/>
              </a:buClr>
              <a:buSzPts val="629"/>
              <a:buFont typeface="Arial"/>
              <a:buNone/>
            </a:pPr>
            <a:endParaRPr sz="800">
              <a:solidFill>
                <a:srgbClr val="073763"/>
              </a:solidFill>
              <a:latin typeface="Calibri"/>
              <a:ea typeface="Calibri"/>
              <a:cs typeface="Calibri"/>
              <a:sym typeface="Calibri"/>
            </a:endParaRPr>
          </a:p>
          <a:p>
            <a:pPr marL="457200" lvl="0" indent="-298450" algn="l" rtl="0">
              <a:lnSpc>
                <a:spcPct val="115000"/>
              </a:lnSpc>
              <a:spcBef>
                <a:spcPts val="0"/>
              </a:spcBef>
              <a:spcAft>
                <a:spcPts val="0"/>
              </a:spcAft>
              <a:buClr>
                <a:srgbClr val="073763"/>
              </a:buClr>
              <a:buSzPts val="2043"/>
              <a:buFont typeface="Arial"/>
              <a:buChar char="●"/>
            </a:pPr>
            <a:r>
              <a:rPr lang="en-US" sz="2600">
                <a:solidFill>
                  <a:srgbClr val="073763"/>
                </a:solidFill>
                <a:latin typeface="Calibri"/>
                <a:ea typeface="Calibri"/>
                <a:cs typeface="Calibri"/>
                <a:sym typeface="Calibri"/>
              </a:rPr>
              <a:t>Provide feedback to students, privately.</a:t>
            </a:r>
            <a:endParaRPr sz="2600">
              <a:solidFill>
                <a:srgbClr val="073763"/>
              </a:solidFill>
              <a:latin typeface="Calibri"/>
              <a:ea typeface="Calibri"/>
              <a:cs typeface="Calibri"/>
              <a:sym typeface="Calibri"/>
            </a:endParaRPr>
          </a:p>
          <a:p>
            <a:pPr marL="127000" lvl="0" indent="53338" algn="l" rtl="0">
              <a:lnSpc>
                <a:spcPct val="90000"/>
              </a:lnSpc>
              <a:spcBef>
                <a:spcPts val="1200"/>
              </a:spcBef>
              <a:spcAft>
                <a:spcPts val="0"/>
              </a:spcAft>
              <a:buClr>
                <a:schemeClr val="accent1"/>
              </a:buClr>
              <a:buSzPts val="1400"/>
              <a:buFont typeface="Calibri"/>
              <a:buNone/>
            </a:pPr>
            <a:endParaRPr/>
          </a:p>
        </p:txBody>
      </p:sp>
      <p:pic>
        <p:nvPicPr>
          <p:cNvPr id="232" name="Google Shape;232;g2ad1d6d5c77_0_214"/>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1097279" y="286603"/>
            <a:ext cx="10058399" cy="1450799"/>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b="0" i="0" u="none" strike="noStrike" cap="none">
                <a:solidFill>
                  <a:srgbClr val="073763"/>
                </a:solidFill>
                <a:latin typeface="Calibri"/>
                <a:ea typeface="Calibri"/>
                <a:cs typeface="Calibri"/>
                <a:sym typeface="Calibri"/>
              </a:rPr>
              <a:t>What is Student Disability </a:t>
            </a:r>
            <a:endParaRPr/>
          </a:p>
          <a:p>
            <a:pPr marL="0" marR="0" lvl="0" indent="0" algn="l" rtl="0">
              <a:lnSpc>
                <a:spcPct val="85000"/>
              </a:lnSpc>
              <a:spcBef>
                <a:spcPts val="0"/>
              </a:spcBef>
              <a:spcAft>
                <a:spcPts val="0"/>
              </a:spcAft>
              <a:buClr>
                <a:srgbClr val="3F3F3F"/>
              </a:buClr>
              <a:buSzPts val="1400"/>
              <a:buFont typeface="Calibri"/>
              <a:buNone/>
            </a:pPr>
            <a:r>
              <a:rPr lang="en-US" sz="4800" b="0" i="0" u="none" strike="noStrike" cap="none">
                <a:solidFill>
                  <a:srgbClr val="073763"/>
                </a:solidFill>
                <a:latin typeface="Calibri"/>
                <a:ea typeface="Calibri"/>
                <a:cs typeface="Calibri"/>
                <a:sym typeface="Calibri"/>
              </a:rPr>
              <a:t>Support Services (SDSS)?</a:t>
            </a:r>
            <a:endParaRPr sz="4800" b="0" i="0" u="none" strike="noStrike" cap="none">
              <a:solidFill>
                <a:srgbClr val="073763"/>
              </a:solidFill>
              <a:latin typeface="Calibri"/>
              <a:ea typeface="Calibri"/>
              <a:cs typeface="Calibri"/>
              <a:sym typeface="Calibri"/>
            </a:endParaRPr>
          </a:p>
        </p:txBody>
      </p:sp>
      <p:sp>
        <p:nvSpPr>
          <p:cNvPr id="109" name="Google Shape;109;p2"/>
          <p:cNvSpPr txBox="1">
            <a:spLocks noGrp="1"/>
          </p:cNvSpPr>
          <p:nvPr>
            <p:ph type="body" idx="1"/>
          </p:nvPr>
        </p:nvSpPr>
        <p:spPr>
          <a:xfrm>
            <a:off x="1606950" y="1854975"/>
            <a:ext cx="8978100" cy="4023299"/>
          </a:xfrm>
          <a:prstGeom prst="rect">
            <a:avLst/>
          </a:prstGeom>
          <a:noFill/>
          <a:ln>
            <a:noFill/>
          </a:ln>
        </p:spPr>
        <p:txBody>
          <a:bodyPr spcFirstLastPara="1" wrap="square" lIns="91425" tIns="91425" rIns="91425" bIns="91425" anchor="t" anchorCtr="0">
            <a:noAutofit/>
          </a:bodyPr>
          <a:lstStyle/>
          <a:p>
            <a:pPr marL="91440" marR="0" lvl="0" indent="35560" algn="ctr" rtl="0">
              <a:lnSpc>
                <a:spcPct val="90000"/>
              </a:lnSpc>
              <a:spcBef>
                <a:spcPts val="200"/>
              </a:spcBef>
              <a:spcAft>
                <a:spcPts val="0"/>
              </a:spcAft>
              <a:buClr>
                <a:schemeClr val="accent1"/>
              </a:buClr>
              <a:buSzPts val="1400"/>
              <a:buFont typeface="Calibri"/>
              <a:buNone/>
            </a:pPr>
            <a:endParaRPr sz="2100">
              <a:latin typeface="Calibri"/>
              <a:ea typeface="Calibri"/>
              <a:cs typeface="Calibri"/>
              <a:sym typeface="Calibri"/>
            </a:endParaRPr>
          </a:p>
          <a:p>
            <a:pPr marL="0" lvl="0" indent="0" algn="ctr" rtl="0">
              <a:lnSpc>
                <a:spcPct val="110000"/>
              </a:lnSpc>
              <a:spcBef>
                <a:spcPts val="0"/>
              </a:spcBef>
              <a:spcAft>
                <a:spcPts val="0"/>
              </a:spcAft>
              <a:buClr>
                <a:schemeClr val="dk1"/>
              </a:buClr>
              <a:buSzPts val="1100"/>
              <a:buFont typeface="Arial"/>
              <a:buNone/>
            </a:pPr>
            <a:r>
              <a:rPr lang="en-US" sz="2500">
                <a:solidFill>
                  <a:srgbClr val="404040"/>
                </a:solidFill>
                <a:latin typeface="Calibri"/>
                <a:ea typeface="Calibri"/>
                <a:cs typeface="Calibri"/>
                <a:sym typeface="Calibri"/>
              </a:rPr>
              <a:t>Student Disability Support Services (SDSS) provides guidance and support to all students with disabilities to ensure academic access.  SDSS offers a broad range of services to create an inclusive environment and equal access to academics and their college experience in accordance with Section 504 of the Rehabilitation Act of 1973, and the ADA Amendments Act.  SDSS is also committed to creating a welcoming environment free of stereotypes.</a:t>
            </a:r>
            <a:endParaRPr sz="2300" i="0" u="none" strike="noStrike" cap="none">
              <a:solidFill>
                <a:srgbClr val="073763"/>
              </a:solidFill>
              <a:latin typeface="Calibri"/>
              <a:ea typeface="Calibri"/>
              <a:cs typeface="Calibri"/>
              <a:sym typeface="Calibri"/>
            </a:endParaRPr>
          </a:p>
          <a:p>
            <a:pPr marL="91440" marR="0" lvl="0" indent="35560" algn="l" rtl="0">
              <a:lnSpc>
                <a:spcPct val="90000"/>
              </a:lnSpc>
              <a:spcBef>
                <a:spcPts val="900"/>
              </a:spcBef>
              <a:spcAft>
                <a:spcPts val="0"/>
              </a:spcAft>
              <a:buClr>
                <a:schemeClr val="accent1"/>
              </a:buClr>
              <a:buSzPts val="1400"/>
              <a:buFont typeface="Calibri"/>
              <a:buNone/>
            </a:pPr>
            <a:endParaRPr sz="1400" b="0" i="0" u="none" strike="noStrike" cap="none">
              <a:solidFill>
                <a:srgbClr val="073763"/>
              </a:solidFill>
              <a:latin typeface="Calibri"/>
              <a:ea typeface="Calibri"/>
              <a:cs typeface="Calibri"/>
              <a:sym typeface="Calibri"/>
            </a:endParaRPr>
          </a:p>
          <a:p>
            <a:pPr marL="91440" marR="0" lvl="0" indent="35560" algn="l" rtl="0">
              <a:lnSpc>
                <a:spcPct val="90000"/>
              </a:lnSpc>
              <a:spcBef>
                <a:spcPts val="200"/>
              </a:spcBef>
              <a:spcAft>
                <a:spcPts val="0"/>
              </a:spcAft>
              <a:buClr>
                <a:schemeClr val="accent1"/>
              </a:buClr>
              <a:buSzPts val="1400"/>
              <a:buFont typeface="Calibri"/>
              <a:buNone/>
            </a:pPr>
            <a:endParaRPr sz="1400" b="0" i="0" u="none" strike="noStrike" cap="none">
              <a:solidFill>
                <a:srgbClr val="073763"/>
              </a:solidFill>
              <a:latin typeface="Calibri"/>
              <a:ea typeface="Calibri"/>
              <a:cs typeface="Calibri"/>
              <a:sym typeface="Calibri"/>
            </a:endParaRPr>
          </a:p>
        </p:txBody>
      </p:sp>
      <p:pic>
        <p:nvPicPr>
          <p:cNvPr id="110" name="Google Shape;110;p2"/>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SzPts val="1400"/>
              <a:buNone/>
            </a:pPr>
            <a:r>
              <a:rPr lang="en-US" sz="4800">
                <a:solidFill>
                  <a:srgbClr val="1F3864"/>
                </a:solidFill>
              </a:rPr>
              <a:t>FAQ’s</a:t>
            </a:r>
            <a:endParaRPr sz="4800">
              <a:solidFill>
                <a:srgbClr val="1F3864"/>
              </a:solidFill>
            </a:endParaRPr>
          </a:p>
        </p:txBody>
      </p:sp>
      <p:sp>
        <p:nvSpPr>
          <p:cNvPr id="238" name="Google Shape;238;p11"/>
          <p:cNvSpPr txBox="1">
            <a:spLocks noGrp="1"/>
          </p:cNvSpPr>
          <p:nvPr>
            <p:ph type="body" idx="1"/>
          </p:nvPr>
        </p:nvSpPr>
        <p:spPr>
          <a:xfrm>
            <a:off x="1097279" y="1737403"/>
            <a:ext cx="10578900" cy="4204500"/>
          </a:xfrm>
          <a:prstGeom prst="rect">
            <a:avLst/>
          </a:prstGeom>
          <a:noFill/>
          <a:ln>
            <a:noFill/>
          </a:ln>
        </p:spPr>
        <p:txBody>
          <a:bodyPr spcFirstLastPara="1" wrap="square" lIns="91425" tIns="91425" rIns="91425" bIns="91425" anchor="t" anchorCtr="0">
            <a:noAutofit/>
          </a:bodyPr>
          <a:lstStyle/>
          <a:p>
            <a:pPr marL="457200" lvl="0" indent="-342900" algn="l" rtl="0">
              <a:lnSpc>
                <a:spcPct val="107916"/>
              </a:lnSpc>
              <a:spcBef>
                <a:spcPts val="0"/>
              </a:spcBef>
              <a:spcAft>
                <a:spcPts val="0"/>
              </a:spcAft>
              <a:buClr>
                <a:srgbClr val="1F3864"/>
              </a:buClr>
              <a:buSzPts val="1800"/>
              <a:buChar char="●"/>
            </a:pPr>
            <a:r>
              <a:rPr lang="en-US" sz="1800" b="1">
                <a:solidFill>
                  <a:srgbClr val="1F3864"/>
                </a:solidFill>
                <a:latin typeface="Calibri"/>
                <a:ea typeface="Calibri"/>
                <a:cs typeface="Calibri"/>
                <a:sym typeface="Calibri"/>
              </a:rPr>
              <a:t>Do students have to be registered with Student Disability Support Services (SDSS) in order to receive reasonable accommodations?</a:t>
            </a:r>
            <a:endParaRPr sz="1800" b="1">
              <a:solidFill>
                <a:srgbClr val="1F3864"/>
              </a:solidFill>
              <a:latin typeface="Calibri"/>
              <a:ea typeface="Calibri"/>
              <a:cs typeface="Calibri"/>
              <a:sym typeface="Calibri"/>
            </a:endParaRPr>
          </a:p>
          <a:p>
            <a:pPr marL="457200" lvl="0" indent="0" algn="l" rtl="0">
              <a:lnSpc>
                <a:spcPct val="107916"/>
              </a:lnSpc>
              <a:spcBef>
                <a:spcPts val="0"/>
              </a:spcBef>
              <a:spcAft>
                <a:spcPts val="0"/>
              </a:spcAft>
              <a:buSzPts val="1400"/>
              <a:buNone/>
            </a:pPr>
            <a:endParaRPr sz="1000">
              <a:solidFill>
                <a:srgbClr val="1F3864"/>
              </a:solidFill>
              <a:latin typeface="Calibri"/>
              <a:ea typeface="Calibri"/>
              <a:cs typeface="Calibri"/>
              <a:sym typeface="Calibri"/>
            </a:endParaRPr>
          </a:p>
          <a:p>
            <a:pPr marL="457200" lvl="0" indent="0" algn="l" rtl="0">
              <a:lnSpc>
                <a:spcPct val="107916"/>
              </a:lnSpc>
              <a:spcBef>
                <a:spcPts val="0"/>
              </a:spcBef>
              <a:spcAft>
                <a:spcPts val="0"/>
              </a:spcAft>
              <a:buSzPts val="1400"/>
              <a:buNone/>
            </a:pPr>
            <a:r>
              <a:rPr lang="en-US">
                <a:solidFill>
                  <a:srgbClr val="1F3864"/>
                </a:solidFill>
                <a:latin typeface="Calibri"/>
                <a:ea typeface="Calibri"/>
                <a:cs typeface="Calibri"/>
                <a:sym typeface="Calibri"/>
              </a:rPr>
              <a:t>Yes.  Some professors are willing to accommodate, however it is recommended that all students needing accommodations register with SDSS.  This allows for consistency and ensures the institution is following what is required by law.</a:t>
            </a:r>
            <a:endParaRPr>
              <a:solidFill>
                <a:srgbClr val="1F3864"/>
              </a:solidFill>
              <a:latin typeface="Calibri"/>
              <a:ea typeface="Calibri"/>
              <a:cs typeface="Calibri"/>
              <a:sym typeface="Calibri"/>
            </a:endParaRPr>
          </a:p>
          <a:p>
            <a:pPr marL="457200" lvl="0" indent="0" algn="l" rtl="0">
              <a:lnSpc>
                <a:spcPct val="107916"/>
              </a:lnSpc>
              <a:spcBef>
                <a:spcPts val="0"/>
              </a:spcBef>
              <a:spcAft>
                <a:spcPts val="0"/>
              </a:spcAft>
              <a:buSzPts val="1400"/>
              <a:buNone/>
            </a:pPr>
            <a:endParaRPr>
              <a:solidFill>
                <a:srgbClr val="1F3864"/>
              </a:solidFill>
              <a:latin typeface="Calibri"/>
              <a:ea typeface="Calibri"/>
              <a:cs typeface="Calibri"/>
              <a:sym typeface="Calibri"/>
            </a:endParaRPr>
          </a:p>
          <a:p>
            <a:pPr marL="457200" lvl="0" indent="-342900" algn="l" rtl="0">
              <a:lnSpc>
                <a:spcPct val="107916"/>
              </a:lnSpc>
              <a:spcBef>
                <a:spcPts val="0"/>
              </a:spcBef>
              <a:spcAft>
                <a:spcPts val="0"/>
              </a:spcAft>
              <a:buClr>
                <a:srgbClr val="1F3864"/>
              </a:buClr>
              <a:buSzPts val="1800"/>
              <a:buChar char="●"/>
            </a:pPr>
            <a:r>
              <a:rPr lang="en-US" sz="1800" b="1">
                <a:solidFill>
                  <a:srgbClr val="1F3864"/>
                </a:solidFill>
                <a:latin typeface="Calibri"/>
                <a:ea typeface="Calibri"/>
                <a:cs typeface="Calibri"/>
                <a:sym typeface="Calibri"/>
              </a:rPr>
              <a:t>Does SDSS provide evaluations or documentation?</a:t>
            </a:r>
            <a:endParaRPr sz="1800" b="1">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rgbClr val="000000"/>
              </a:buClr>
              <a:buSzPts val="1100"/>
              <a:buFont typeface="Arial"/>
              <a:buNone/>
            </a:pPr>
            <a:endParaRPr sz="1000">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rgbClr val="000000"/>
              </a:buClr>
              <a:buSzPts val="1100"/>
              <a:buNone/>
            </a:pPr>
            <a:r>
              <a:rPr lang="en-US">
                <a:solidFill>
                  <a:srgbClr val="1F3864"/>
                </a:solidFill>
                <a:latin typeface="Calibri"/>
                <a:ea typeface="Calibri"/>
                <a:cs typeface="Calibri"/>
                <a:sym typeface="Calibri"/>
              </a:rPr>
              <a:t>SDSS does not provide evaluations.  We provide referrals to qualified professionals (e.g. doctors, psychologists, etc.) based on the type of disability. </a:t>
            </a:r>
            <a:endParaRPr>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rgbClr val="000000"/>
              </a:buClr>
              <a:buSzPts val="1100"/>
              <a:buNone/>
            </a:pPr>
            <a:endParaRPr>
              <a:solidFill>
                <a:srgbClr val="1F3864"/>
              </a:solidFill>
              <a:latin typeface="Calibri"/>
              <a:ea typeface="Calibri"/>
              <a:cs typeface="Calibri"/>
              <a:sym typeface="Calibri"/>
            </a:endParaRPr>
          </a:p>
          <a:p>
            <a:pPr marL="457200" lvl="0" indent="-342900" algn="l" rtl="0">
              <a:lnSpc>
                <a:spcPct val="107916"/>
              </a:lnSpc>
              <a:spcBef>
                <a:spcPts val="0"/>
              </a:spcBef>
              <a:spcAft>
                <a:spcPts val="0"/>
              </a:spcAft>
              <a:buClr>
                <a:srgbClr val="1F3864"/>
              </a:buClr>
              <a:buSzPts val="1800"/>
              <a:buChar char="●"/>
            </a:pPr>
            <a:r>
              <a:rPr lang="en-US" sz="1800" b="1">
                <a:solidFill>
                  <a:srgbClr val="1F3864"/>
                </a:solidFill>
                <a:latin typeface="Calibri"/>
                <a:ea typeface="Calibri"/>
                <a:cs typeface="Calibri"/>
                <a:sym typeface="Calibri"/>
              </a:rPr>
              <a:t>Does Student Disability Support Services (SDSS) offer tutoring?</a:t>
            </a:r>
            <a:endParaRPr sz="1800" b="1">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1000">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r>
              <a:rPr lang="en-US">
                <a:solidFill>
                  <a:srgbClr val="1F3864"/>
                </a:solidFill>
                <a:latin typeface="Calibri"/>
                <a:ea typeface="Calibri"/>
                <a:cs typeface="Calibri"/>
                <a:sym typeface="Calibri"/>
              </a:rPr>
              <a:t>The Office of SDSS does not offer tutoring, as we are not subject experts.  However, we do try to assist students in finding appropriate tutoring on campus.  It is recommended that professors supply information regarding tutoring and the </a:t>
            </a:r>
            <a:endParaRPr>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r>
              <a:rPr lang="en-US">
                <a:solidFill>
                  <a:srgbClr val="1F3864"/>
                </a:solidFill>
                <a:latin typeface="Calibri"/>
                <a:ea typeface="Calibri"/>
                <a:cs typeface="Calibri"/>
                <a:sym typeface="Calibri"/>
              </a:rPr>
              <a:t>Writing Center within departments, if applicable.</a:t>
            </a:r>
            <a:endParaRPr>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1200">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rgbClr val="000000"/>
              </a:buClr>
              <a:buSzPts val="1100"/>
              <a:buFont typeface="Arial"/>
              <a:buNone/>
            </a:pPr>
            <a:endParaRPr sz="1200">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1200">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rgbClr val="000000"/>
              </a:buClr>
              <a:buSzPts val="1100"/>
              <a:buFont typeface="Arial"/>
              <a:buNone/>
            </a:pPr>
            <a:endParaRPr sz="1200">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1100">
              <a:solidFill>
                <a:schemeClr val="dk1"/>
              </a:solidFill>
            </a:endParaRPr>
          </a:p>
        </p:txBody>
      </p:sp>
      <p:pic>
        <p:nvPicPr>
          <p:cNvPr id="239" name="Google Shape;239;p11"/>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Clr>
                <a:schemeClr val="dk1"/>
              </a:buClr>
              <a:buSzPts val="1100"/>
              <a:buFont typeface="Arial"/>
              <a:buNone/>
            </a:pPr>
            <a:r>
              <a:rPr lang="en-US" sz="4800">
                <a:solidFill>
                  <a:srgbClr val="1F3864"/>
                </a:solidFill>
              </a:rPr>
              <a:t>FAQ’s</a:t>
            </a:r>
            <a:endParaRPr/>
          </a:p>
        </p:txBody>
      </p:sp>
      <p:sp>
        <p:nvSpPr>
          <p:cNvPr id="245" name="Google Shape;245;p12"/>
          <p:cNvSpPr txBox="1">
            <a:spLocks noGrp="1"/>
          </p:cNvSpPr>
          <p:nvPr>
            <p:ph type="body" idx="1"/>
          </p:nvPr>
        </p:nvSpPr>
        <p:spPr>
          <a:xfrm>
            <a:off x="967154" y="1811215"/>
            <a:ext cx="10436469" cy="4171018"/>
          </a:xfrm>
          <a:prstGeom prst="rect">
            <a:avLst/>
          </a:prstGeom>
          <a:noFill/>
          <a:ln>
            <a:noFill/>
          </a:ln>
        </p:spPr>
        <p:txBody>
          <a:bodyPr spcFirstLastPara="1" wrap="square" lIns="91425" tIns="91425" rIns="91425" bIns="91425" anchor="t" anchorCtr="0">
            <a:noAutofit/>
          </a:bodyPr>
          <a:lstStyle/>
          <a:p>
            <a:pPr marL="457200" lvl="0" indent="-342900" algn="l" rtl="0">
              <a:lnSpc>
                <a:spcPct val="107916"/>
              </a:lnSpc>
              <a:spcBef>
                <a:spcPts val="0"/>
              </a:spcBef>
              <a:spcAft>
                <a:spcPts val="0"/>
              </a:spcAft>
              <a:buClr>
                <a:srgbClr val="1F3864"/>
              </a:buClr>
              <a:buSzPts val="1800"/>
              <a:buChar char="●"/>
            </a:pPr>
            <a:r>
              <a:rPr lang="en-US" sz="1800" b="1">
                <a:solidFill>
                  <a:srgbClr val="1F3864"/>
                </a:solidFill>
                <a:latin typeface="Calibri"/>
                <a:ea typeface="Calibri"/>
                <a:cs typeface="Calibri"/>
                <a:sym typeface="Calibri"/>
              </a:rPr>
              <a:t>Are my records kept in my student file?</a:t>
            </a:r>
            <a:endParaRPr/>
          </a:p>
          <a:p>
            <a:pPr marL="114300" lvl="0" indent="0" algn="l" rtl="0">
              <a:lnSpc>
                <a:spcPct val="107916"/>
              </a:lnSpc>
              <a:spcBef>
                <a:spcPts val="0"/>
              </a:spcBef>
              <a:spcAft>
                <a:spcPts val="0"/>
              </a:spcAft>
              <a:buClr>
                <a:srgbClr val="1F3864"/>
              </a:buClr>
              <a:buSzPts val="1800"/>
              <a:buNone/>
            </a:pPr>
            <a:r>
              <a:rPr lang="en-US">
                <a:solidFill>
                  <a:srgbClr val="1F3864"/>
                </a:solidFill>
                <a:latin typeface="Calibri"/>
                <a:ea typeface="Calibri"/>
                <a:cs typeface="Calibri"/>
                <a:sym typeface="Calibri"/>
              </a:rPr>
              <a:t>        No, documentation is kept securely in SDSS.  We value confidentiality and it is the students’ decision if they want to disclose their  </a:t>
            </a:r>
            <a:endParaRPr/>
          </a:p>
          <a:p>
            <a:pPr marL="114300" lvl="0" indent="0" algn="l" rtl="0">
              <a:lnSpc>
                <a:spcPct val="107916"/>
              </a:lnSpc>
              <a:spcBef>
                <a:spcPts val="0"/>
              </a:spcBef>
              <a:spcAft>
                <a:spcPts val="0"/>
              </a:spcAft>
              <a:buClr>
                <a:srgbClr val="1F3864"/>
              </a:buClr>
              <a:buSzPts val="1800"/>
              <a:buNone/>
            </a:pPr>
            <a:r>
              <a:rPr lang="en-US">
                <a:solidFill>
                  <a:srgbClr val="1F3864"/>
                </a:solidFill>
                <a:latin typeface="Calibri"/>
                <a:ea typeface="Calibri"/>
                <a:cs typeface="Calibri"/>
                <a:sym typeface="Calibri"/>
              </a:rPr>
              <a:t>        disability.</a:t>
            </a:r>
            <a:endParaRPr/>
          </a:p>
          <a:p>
            <a:pPr marL="114300" lvl="0" indent="0" algn="l" rtl="0">
              <a:lnSpc>
                <a:spcPct val="107916"/>
              </a:lnSpc>
              <a:spcBef>
                <a:spcPts val="0"/>
              </a:spcBef>
              <a:spcAft>
                <a:spcPts val="0"/>
              </a:spcAft>
              <a:buClr>
                <a:srgbClr val="1F3864"/>
              </a:buClr>
              <a:buSzPts val="1800"/>
              <a:buNone/>
            </a:pPr>
            <a:endParaRPr sz="1800" b="1">
              <a:solidFill>
                <a:srgbClr val="1F3864"/>
              </a:solidFill>
              <a:latin typeface="Calibri"/>
              <a:ea typeface="Calibri"/>
              <a:cs typeface="Calibri"/>
              <a:sym typeface="Calibri"/>
            </a:endParaRPr>
          </a:p>
          <a:p>
            <a:pPr marL="457200" lvl="0" indent="-342900" algn="l" rtl="0">
              <a:lnSpc>
                <a:spcPct val="107916"/>
              </a:lnSpc>
              <a:spcBef>
                <a:spcPts val="0"/>
              </a:spcBef>
              <a:spcAft>
                <a:spcPts val="0"/>
              </a:spcAft>
              <a:buClr>
                <a:srgbClr val="1F3864"/>
              </a:buClr>
              <a:buSzPts val="1800"/>
              <a:buChar char="●"/>
            </a:pPr>
            <a:r>
              <a:rPr lang="en-US" sz="1800" b="1">
                <a:solidFill>
                  <a:srgbClr val="1F3864"/>
                </a:solidFill>
                <a:latin typeface="Calibri"/>
                <a:ea typeface="Calibri"/>
                <a:cs typeface="Calibri"/>
                <a:sym typeface="Calibri"/>
              </a:rPr>
              <a:t>A student feels their accommodations are not working for their class, what should they do?</a:t>
            </a:r>
            <a:endParaRPr sz="1800" b="1">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800">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r>
              <a:rPr lang="en-US">
                <a:solidFill>
                  <a:srgbClr val="1F3864"/>
                </a:solidFill>
                <a:latin typeface="Calibri"/>
                <a:ea typeface="Calibri"/>
                <a:cs typeface="Calibri"/>
                <a:sym typeface="Calibri"/>
              </a:rPr>
              <a:t>First, the student should have a discussion with their professor discussing the difficulties they may be having.  Sometimes there are alternatives to their accommodations.  Students can also contact SDSS by making an appointment or emailing.  At times accommodations do need to be adjusted.</a:t>
            </a:r>
            <a:endParaRPr>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1200">
              <a:solidFill>
                <a:srgbClr val="1F3864"/>
              </a:solidFill>
              <a:latin typeface="Calibri"/>
              <a:ea typeface="Calibri"/>
              <a:cs typeface="Calibri"/>
              <a:sym typeface="Calibri"/>
            </a:endParaRPr>
          </a:p>
          <a:p>
            <a:pPr marL="457200" lvl="0" indent="-342900" algn="l" rtl="0">
              <a:lnSpc>
                <a:spcPct val="107916"/>
              </a:lnSpc>
              <a:spcBef>
                <a:spcPts val="0"/>
              </a:spcBef>
              <a:spcAft>
                <a:spcPts val="0"/>
              </a:spcAft>
              <a:buClr>
                <a:srgbClr val="1F3864"/>
              </a:buClr>
              <a:buSzPts val="1800"/>
              <a:buChar char="●"/>
            </a:pPr>
            <a:r>
              <a:rPr lang="en-US" sz="1800" b="1">
                <a:solidFill>
                  <a:srgbClr val="1F3864"/>
                </a:solidFill>
                <a:latin typeface="Calibri"/>
                <a:ea typeface="Calibri"/>
                <a:cs typeface="Calibri"/>
                <a:sym typeface="Calibri"/>
              </a:rPr>
              <a:t>Do course requirements or standards have to be lowered because a student has accommodations due to a disability?</a:t>
            </a:r>
            <a:endParaRPr sz="1800" b="1">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800">
              <a:solidFill>
                <a:srgbClr val="1F3864"/>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r>
              <a:rPr lang="en-US">
                <a:solidFill>
                  <a:srgbClr val="1F3864"/>
                </a:solidFill>
                <a:latin typeface="Calibri"/>
                <a:ea typeface="Calibri"/>
                <a:cs typeface="Calibri"/>
                <a:sym typeface="Calibri"/>
              </a:rPr>
              <a:t>No, essential course requirements and standards do not have to be lowered.  Often reasonable accommodations</a:t>
            </a:r>
            <a:endParaRPr/>
          </a:p>
          <a:p>
            <a:pPr marL="457200" lvl="0" indent="0" algn="l" rtl="0">
              <a:lnSpc>
                <a:spcPct val="107916"/>
              </a:lnSpc>
              <a:spcBef>
                <a:spcPts val="0"/>
              </a:spcBef>
              <a:spcAft>
                <a:spcPts val="0"/>
              </a:spcAft>
              <a:buClr>
                <a:schemeClr val="dk1"/>
              </a:buClr>
              <a:buSzPts val="1100"/>
              <a:buFont typeface="Arial"/>
              <a:buNone/>
            </a:pPr>
            <a:r>
              <a:rPr lang="en-US">
                <a:solidFill>
                  <a:srgbClr val="1F3864"/>
                </a:solidFill>
                <a:latin typeface="Calibri"/>
                <a:ea typeface="Calibri"/>
                <a:cs typeface="Calibri"/>
                <a:sym typeface="Calibri"/>
              </a:rPr>
              <a:t>require altering the method in which information is provided or evaluated.  For example, the focus should be what</a:t>
            </a:r>
            <a:endParaRPr/>
          </a:p>
          <a:p>
            <a:pPr marL="457200" lvl="0" indent="0" algn="l" rtl="0">
              <a:lnSpc>
                <a:spcPct val="107916"/>
              </a:lnSpc>
              <a:spcBef>
                <a:spcPts val="0"/>
              </a:spcBef>
              <a:spcAft>
                <a:spcPts val="0"/>
              </a:spcAft>
              <a:buClr>
                <a:schemeClr val="dk1"/>
              </a:buClr>
              <a:buSzPts val="1100"/>
              <a:buFont typeface="Arial"/>
              <a:buNone/>
            </a:pPr>
            <a:r>
              <a:rPr lang="en-US">
                <a:solidFill>
                  <a:srgbClr val="1F3864"/>
                </a:solidFill>
                <a:latin typeface="Calibri"/>
                <a:ea typeface="Calibri"/>
                <a:cs typeface="Calibri"/>
                <a:sym typeface="Calibri"/>
              </a:rPr>
              <a:t>the student learned and not how they are tested on the information.</a:t>
            </a:r>
            <a:endParaRPr/>
          </a:p>
          <a:p>
            <a:pPr marL="457200" lvl="0" indent="0" algn="l" rtl="0">
              <a:lnSpc>
                <a:spcPct val="107916"/>
              </a:lnSpc>
              <a:spcBef>
                <a:spcPts val="0"/>
              </a:spcBef>
              <a:spcAft>
                <a:spcPts val="0"/>
              </a:spcAft>
              <a:buClr>
                <a:schemeClr val="dk1"/>
              </a:buClr>
              <a:buSzPts val="1100"/>
              <a:buFont typeface="Arial"/>
              <a:buNone/>
            </a:pPr>
            <a:endParaRPr>
              <a:solidFill>
                <a:srgbClr val="1F3864"/>
              </a:solidFill>
              <a:latin typeface="Calibri"/>
              <a:ea typeface="Calibri"/>
              <a:cs typeface="Calibri"/>
              <a:sym typeface="Calibri"/>
            </a:endParaRPr>
          </a:p>
          <a:p>
            <a:pPr marL="742950" lvl="0" indent="-215900" algn="l" rtl="0">
              <a:lnSpc>
                <a:spcPct val="107916"/>
              </a:lnSpc>
              <a:spcBef>
                <a:spcPts val="0"/>
              </a:spcBef>
              <a:spcAft>
                <a:spcPts val="0"/>
              </a:spcAft>
              <a:buClr>
                <a:schemeClr val="dk1"/>
              </a:buClr>
              <a:buSzPts val="1100"/>
              <a:buNone/>
            </a:pPr>
            <a:endParaRPr/>
          </a:p>
        </p:txBody>
      </p:sp>
      <p:pic>
        <p:nvPicPr>
          <p:cNvPr id="246" name="Google Shape;246;p12"/>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a:spLocks noGrp="1"/>
          </p:cNvSpPr>
          <p:nvPr>
            <p:ph type="title"/>
          </p:nvPr>
        </p:nvSpPr>
        <p:spPr>
          <a:xfrm>
            <a:off x="1097279" y="286604"/>
            <a:ext cx="10058399" cy="786158"/>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b="0" i="0" u="none" strike="noStrike" cap="none">
                <a:solidFill>
                  <a:srgbClr val="073763"/>
                </a:solidFill>
                <a:latin typeface="Calibri"/>
                <a:ea typeface="Calibri"/>
                <a:cs typeface="Calibri"/>
                <a:sym typeface="Calibri"/>
              </a:rPr>
              <a:t>www.morgan.edu/sdss</a:t>
            </a:r>
            <a:endParaRPr sz="4800" b="0" i="0" u="none" strike="noStrike" cap="none">
              <a:solidFill>
                <a:srgbClr val="073763"/>
              </a:solidFill>
              <a:latin typeface="Calibri"/>
              <a:ea typeface="Calibri"/>
              <a:cs typeface="Calibri"/>
              <a:sym typeface="Calibri"/>
            </a:endParaRPr>
          </a:p>
        </p:txBody>
      </p:sp>
      <p:pic>
        <p:nvPicPr>
          <p:cNvPr id="252" name="Google Shape;252;p13"/>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pic>
        <p:nvPicPr>
          <p:cNvPr id="253" name="Google Shape;253;p13"/>
          <p:cNvPicPr preferRelativeResize="0"/>
          <p:nvPr/>
        </p:nvPicPr>
        <p:blipFill rotWithShape="1">
          <a:blip r:embed="rId4">
            <a:alphaModFix/>
          </a:blip>
          <a:srcRect l="-284" t="3097" r="20725" b="3735"/>
          <a:stretch/>
        </p:blipFill>
        <p:spPr>
          <a:xfrm>
            <a:off x="1175091" y="1002322"/>
            <a:ext cx="7669527" cy="5222631"/>
          </a:xfrm>
          <a:prstGeom prst="rect">
            <a:avLst/>
          </a:prstGeom>
          <a:noFill/>
          <a:ln>
            <a:noFill/>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ad1d6d5c77_0_431"/>
          <p:cNvSpPr txBox="1">
            <a:spLocks noGrp="1"/>
          </p:cNvSpPr>
          <p:nvPr>
            <p:ph type="body" idx="1"/>
          </p:nvPr>
        </p:nvSpPr>
        <p:spPr>
          <a:xfrm>
            <a:off x="4542400" y="226650"/>
            <a:ext cx="3946200" cy="5534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200"/>
              </a:spcBef>
              <a:spcAft>
                <a:spcPts val="0"/>
              </a:spcAft>
              <a:buSzPts val="1400"/>
              <a:buNone/>
            </a:pPr>
            <a:r>
              <a:rPr lang="en-US" sz="1600" b="1"/>
              <a:t>Kate Weeks, MS</a:t>
            </a:r>
            <a:endParaRPr sz="1600" b="1"/>
          </a:p>
          <a:p>
            <a:pPr marL="0" lvl="0" indent="0" algn="l" rtl="0">
              <a:lnSpc>
                <a:spcPct val="90000"/>
              </a:lnSpc>
              <a:spcBef>
                <a:spcPts val="1200"/>
              </a:spcBef>
              <a:spcAft>
                <a:spcPts val="0"/>
              </a:spcAft>
              <a:buSzPts val="1400"/>
              <a:buNone/>
            </a:pPr>
            <a:r>
              <a:rPr lang="en-US" sz="1600" b="1"/>
              <a:t>Director, Student Disability Support Services (SDSS)</a:t>
            </a:r>
            <a:endParaRPr sz="1600" b="1"/>
          </a:p>
          <a:p>
            <a:pPr marL="0" lvl="0" indent="0" algn="l" rtl="0">
              <a:lnSpc>
                <a:spcPct val="90000"/>
              </a:lnSpc>
              <a:spcBef>
                <a:spcPts val="1200"/>
              </a:spcBef>
              <a:spcAft>
                <a:spcPts val="0"/>
              </a:spcAft>
              <a:buSzPts val="1400"/>
              <a:buNone/>
            </a:pPr>
            <a:r>
              <a:rPr lang="en-US" sz="1600" b="1" u="sng">
                <a:solidFill>
                  <a:schemeClr val="hlink"/>
                </a:solidFill>
                <a:hlinkClick r:id="rId3"/>
              </a:rPr>
              <a:t>kate.weeks@morgan.edu</a:t>
            </a:r>
            <a:endParaRPr sz="1600" b="1"/>
          </a:p>
          <a:p>
            <a:pPr marL="0" lvl="0" indent="0" algn="l" rtl="0">
              <a:lnSpc>
                <a:spcPct val="90000"/>
              </a:lnSpc>
              <a:spcBef>
                <a:spcPts val="1200"/>
              </a:spcBef>
              <a:spcAft>
                <a:spcPts val="0"/>
              </a:spcAft>
              <a:buSzPts val="1400"/>
              <a:buNone/>
            </a:pPr>
            <a:endParaRPr/>
          </a:p>
          <a:p>
            <a:pPr marL="0" lvl="0" indent="0" algn="l" rtl="0">
              <a:lnSpc>
                <a:spcPct val="90000"/>
              </a:lnSpc>
              <a:spcBef>
                <a:spcPts val="1200"/>
              </a:spcBef>
              <a:spcAft>
                <a:spcPts val="0"/>
              </a:spcAft>
              <a:buSzPts val="1400"/>
              <a:buNone/>
            </a:pPr>
            <a:endParaRPr/>
          </a:p>
        </p:txBody>
      </p:sp>
      <p:pic>
        <p:nvPicPr>
          <p:cNvPr id="259" name="Google Shape;259;g2ad1d6d5c77_0_431" descr="Morgan State University's historic, Holmes Hall with light post and flag for MSU."/>
          <p:cNvPicPr preferRelativeResize="0"/>
          <p:nvPr/>
        </p:nvPicPr>
        <p:blipFill rotWithShape="1">
          <a:blip r:embed="rId4">
            <a:alphaModFix/>
          </a:blip>
          <a:srcRect/>
          <a:stretch/>
        </p:blipFill>
        <p:spPr>
          <a:xfrm>
            <a:off x="1172525" y="1970700"/>
            <a:ext cx="3369875" cy="1684925"/>
          </a:xfrm>
          <a:prstGeom prst="rect">
            <a:avLst/>
          </a:prstGeom>
          <a:noFill/>
          <a:ln>
            <a:noFill/>
          </a:ln>
        </p:spPr>
      </p:pic>
      <p:pic>
        <p:nvPicPr>
          <p:cNvPr id="260" name="Google Shape;260;g2ad1d6d5c77_0_431" descr="Morgan State University's Tyler Hall."/>
          <p:cNvPicPr preferRelativeResize="0"/>
          <p:nvPr/>
        </p:nvPicPr>
        <p:blipFill rotWithShape="1">
          <a:blip r:embed="rId5">
            <a:alphaModFix/>
          </a:blip>
          <a:srcRect/>
          <a:stretch/>
        </p:blipFill>
        <p:spPr>
          <a:xfrm>
            <a:off x="8010160" y="3655625"/>
            <a:ext cx="3179140" cy="2036450"/>
          </a:xfrm>
          <a:prstGeom prst="rect">
            <a:avLst/>
          </a:prstGeom>
          <a:noFill/>
          <a:ln>
            <a:noFill/>
          </a:ln>
        </p:spPr>
      </p:pic>
      <p:pic>
        <p:nvPicPr>
          <p:cNvPr id="261" name="Google Shape;261;g2ad1d6d5c77_0_431" descr="Morgan State University's Benny the Bear, mascot and cheerleaders."/>
          <p:cNvPicPr preferRelativeResize="0"/>
          <p:nvPr/>
        </p:nvPicPr>
        <p:blipFill rotWithShape="1">
          <a:blip r:embed="rId6">
            <a:alphaModFix/>
          </a:blip>
          <a:srcRect/>
          <a:stretch/>
        </p:blipFill>
        <p:spPr>
          <a:xfrm>
            <a:off x="4786298" y="2867350"/>
            <a:ext cx="2996450" cy="1994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4"/>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SzPts val="1400"/>
              <a:buNone/>
            </a:pPr>
            <a:r>
              <a:rPr lang="en-US" sz="4800">
                <a:solidFill>
                  <a:srgbClr val="1F3864"/>
                </a:solidFill>
              </a:rPr>
              <a:t>Questions</a:t>
            </a:r>
            <a:endParaRPr sz="4800">
              <a:solidFill>
                <a:srgbClr val="1F3864"/>
              </a:solidFill>
            </a:endParaRPr>
          </a:p>
        </p:txBody>
      </p:sp>
      <p:pic>
        <p:nvPicPr>
          <p:cNvPr id="267" name="Google Shape;267;p14" descr="Free vector graphic: Question Mark, Question, Ask - Free Image on ..."/>
          <p:cNvPicPr preferRelativeResize="0"/>
          <p:nvPr/>
        </p:nvPicPr>
        <p:blipFill rotWithShape="1">
          <a:blip r:embed="rId3">
            <a:alphaModFix/>
          </a:blip>
          <a:srcRect/>
          <a:stretch/>
        </p:blipFill>
        <p:spPr>
          <a:xfrm>
            <a:off x="4225587" y="2205550"/>
            <a:ext cx="3740825" cy="3740825"/>
          </a:xfrm>
          <a:prstGeom prst="rect">
            <a:avLst/>
          </a:prstGeom>
          <a:noFill/>
          <a:ln>
            <a:noFill/>
          </a:ln>
        </p:spPr>
      </p:pic>
      <p:pic>
        <p:nvPicPr>
          <p:cNvPr id="268" name="Google Shape;268;p14"/>
          <p:cNvPicPr preferRelativeResize="0"/>
          <p:nvPr/>
        </p:nvPicPr>
        <p:blipFill rotWithShape="1">
          <a:blip r:embed="rId4">
            <a:alphaModFix amt="50000"/>
          </a:blip>
          <a:srcRect/>
          <a:stretch/>
        </p:blipFill>
        <p:spPr>
          <a:xfrm>
            <a:off x="9794789" y="5099650"/>
            <a:ext cx="2156099" cy="1025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ee7170ea2c_0_0"/>
          <p:cNvSpPr txBox="1">
            <a:spLocks noGrp="1"/>
          </p:cNvSpPr>
          <p:nvPr>
            <p:ph type="title"/>
          </p:nvPr>
        </p:nvSpPr>
        <p:spPr>
          <a:xfrm>
            <a:off x="1097279" y="286603"/>
            <a:ext cx="10058400" cy="14508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a:solidFill>
                  <a:srgbClr val="073763"/>
                </a:solidFill>
                <a:latin typeface="Calibri"/>
                <a:ea typeface="Calibri"/>
                <a:cs typeface="Calibri"/>
                <a:sym typeface="Calibri"/>
              </a:rPr>
              <a:t>What laws apply in higher education?</a:t>
            </a:r>
            <a:endParaRPr sz="4800" b="0" i="0" u="none" strike="noStrike" cap="none">
              <a:solidFill>
                <a:srgbClr val="073763"/>
              </a:solidFill>
              <a:latin typeface="Calibri"/>
              <a:ea typeface="Calibri"/>
              <a:cs typeface="Calibri"/>
              <a:sym typeface="Calibri"/>
            </a:endParaRPr>
          </a:p>
        </p:txBody>
      </p:sp>
      <p:sp>
        <p:nvSpPr>
          <p:cNvPr id="116" name="Google Shape;116;g2ee7170ea2c_0_0"/>
          <p:cNvSpPr txBox="1">
            <a:spLocks noGrp="1"/>
          </p:cNvSpPr>
          <p:nvPr>
            <p:ph type="body" idx="1"/>
          </p:nvPr>
        </p:nvSpPr>
        <p:spPr>
          <a:xfrm>
            <a:off x="1606950" y="1854975"/>
            <a:ext cx="8978100" cy="4023300"/>
          </a:xfrm>
          <a:prstGeom prst="rect">
            <a:avLst/>
          </a:prstGeom>
          <a:noFill/>
          <a:ln>
            <a:noFill/>
          </a:ln>
        </p:spPr>
        <p:txBody>
          <a:bodyPr spcFirstLastPara="1" wrap="square" lIns="91425" tIns="91425" rIns="91425" bIns="91425" anchor="t" anchorCtr="0">
            <a:noAutofit/>
          </a:bodyPr>
          <a:lstStyle/>
          <a:p>
            <a:pPr marL="91440" marR="0" lvl="0" indent="35560" algn="l" rtl="0">
              <a:lnSpc>
                <a:spcPct val="90000"/>
              </a:lnSpc>
              <a:spcBef>
                <a:spcPts val="0"/>
              </a:spcBef>
              <a:spcAft>
                <a:spcPts val="0"/>
              </a:spcAft>
              <a:buClr>
                <a:schemeClr val="accent1"/>
              </a:buClr>
              <a:buSzPts val="1400"/>
              <a:buFont typeface="Calibri"/>
              <a:buNone/>
            </a:pPr>
            <a:endParaRPr sz="3000" b="0" i="0" u="none" strike="noStrike" cap="none">
              <a:solidFill>
                <a:srgbClr val="073763"/>
              </a:solidFill>
              <a:latin typeface="Calibri"/>
              <a:ea typeface="Calibri"/>
              <a:cs typeface="Calibri"/>
              <a:sym typeface="Calibri"/>
            </a:endParaRPr>
          </a:p>
          <a:p>
            <a:pPr marL="457200" marR="0" lvl="0" indent="-419100" algn="l" rtl="0">
              <a:lnSpc>
                <a:spcPct val="90000"/>
              </a:lnSpc>
              <a:spcBef>
                <a:spcPts val="200"/>
              </a:spcBef>
              <a:spcAft>
                <a:spcPts val="0"/>
              </a:spcAft>
              <a:buClr>
                <a:srgbClr val="073763"/>
              </a:buClr>
              <a:buSzPts val="3000"/>
              <a:buFont typeface="Calibri"/>
              <a:buChar char="-"/>
            </a:pPr>
            <a:r>
              <a:rPr lang="en-US" sz="3000">
                <a:solidFill>
                  <a:srgbClr val="073763"/>
                </a:solidFill>
                <a:latin typeface="Calibri"/>
                <a:ea typeface="Calibri"/>
                <a:cs typeface="Calibri"/>
                <a:sym typeface="Calibri"/>
              </a:rPr>
              <a:t>Americans with Disabilities Act, as amended (ADAAA)</a:t>
            </a:r>
            <a:endParaRPr sz="3000">
              <a:solidFill>
                <a:srgbClr val="073763"/>
              </a:solidFill>
              <a:latin typeface="Calibri"/>
              <a:ea typeface="Calibri"/>
              <a:cs typeface="Calibri"/>
              <a:sym typeface="Calibri"/>
            </a:endParaRPr>
          </a:p>
          <a:p>
            <a:pPr marL="914400" marR="0" lvl="1" indent="-342900" algn="l" rtl="0">
              <a:lnSpc>
                <a:spcPct val="90000"/>
              </a:lnSpc>
              <a:spcBef>
                <a:spcPts val="0"/>
              </a:spcBef>
              <a:spcAft>
                <a:spcPts val="0"/>
              </a:spcAft>
              <a:buClr>
                <a:srgbClr val="073763"/>
              </a:buClr>
              <a:buSzPts val="1800"/>
              <a:buFont typeface="Calibri"/>
              <a:buChar char="-"/>
            </a:pPr>
            <a:r>
              <a:rPr lang="en-US" sz="1800">
                <a:solidFill>
                  <a:srgbClr val="073763"/>
                </a:solidFill>
                <a:latin typeface="Calibri"/>
                <a:ea typeface="Calibri"/>
                <a:cs typeface="Calibri"/>
                <a:sym typeface="Calibri"/>
              </a:rPr>
              <a:t>https://www.ada.gov/</a:t>
            </a:r>
            <a:endParaRPr sz="1800">
              <a:solidFill>
                <a:srgbClr val="073763"/>
              </a:solidFill>
              <a:latin typeface="Calibri"/>
              <a:ea typeface="Calibri"/>
              <a:cs typeface="Calibri"/>
              <a:sym typeface="Calibri"/>
            </a:endParaRPr>
          </a:p>
          <a:p>
            <a:pPr marL="914400" marR="0" lvl="0" indent="0" algn="l" rtl="0">
              <a:lnSpc>
                <a:spcPct val="90000"/>
              </a:lnSpc>
              <a:spcBef>
                <a:spcPts val="200"/>
              </a:spcBef>
              <a:spcAft>
                <a:spcPts val="0"/>
              </a:spcAft>
              <a:buNone/>
            </a:pPr>
            <a:endParaRPr sz="3000">
              <a:solidFill>
                <a:srgbClr val="073763"/>
              </a:solidFill>
              <a:latin typeface="Calibri"/>
              <a:ea typeface="Calibri"/>
              <a:cs typeface="Calibri"/>
              <a:sym typeface="Calibri"/>
            </a:endParaRPr>
          </a:p>
          <a:p>
            <a:pPr marL="457200" marR="0" lvl="0" indent="-419100" algn="l" rtl="0">
              <a:lnSpc>
                <a:spcPct val="90000"/>
              </a:lnSpc>
              <a:spcBef>
                <a:spcPts val="200"/>
              </a:spcBef>
              <a:spcAft>
                <a:spcPts val="0"/>
              </a:spcAft>
              <a:buClr>
                <a:srgbClr val="073763"/>
              </a:buClr>
              <a:buSzPts val="3000"/>
              <a:buFont typeface="Calibri"/>
              <a:buChar char="-"/>
            </a:pPr>
            <a:r>
              <a:rPr lang="en-US" sz="3000" b="0" i="0" u="none" strike="noStrike" cap="none">
                <a:solidFill>
                  <a:srgbClr val="073763"/>
                </a:solidFill>
                <a:latin typeface="Calibri"/>
                <a:ea typeface="Calibri"/>
                <a:cs typeface="Calibri"/>
                <a:sym typeface="Calibri"/>
              </a:rPr>
              <a:t>Section 504 of the Rehabilitation Act of 1973</a:t>
            </a:r>
            <a:endParaRPr sz="3000" b="0" i="0" u="none" strike="noStrike" cap="none">
              <a:solidFill>
                <a:srgbClr val="073763"/>
              </a:solidFill>
              <a:latin typeface="Calibri"/>
              <a:ea typeface="Calibri"/>
              <a:cs typeface="Calibri"/>
              <a:sym typeface="Calibri"/>
            </a:endParaRPr>
          </a:p>
          <a:p>
            <a:pPr marL="914400" marR="0" lvl="1" indent="-342900" algn="l" rtl="0">
              <a:lnSpc>
                <a:spcPct val="90000"/>
              </a:lnSpc>
              <a:spcBef>
                <a:spcPts val="0"/>
              </a:spcBef>
              <a:spcAft>
                <a:spcPts val="0"/>
              </a:spcAft>
              <a:buClr>
                <a:srgbClr val="073763"/>
              </a:buClr>
              <a:buSzPts val="1800"/>
              <a:buFont typeface="Calibri"/>
              <a:buChar char="-"/>
            </a:pPr>
            <a:r>
              <a:rPr lang="en-US" sz="1800">
                <a:solidFill>
                  <a:srgbClr val="073763"/>
                </a:solidFill>
                <a:latin typeface="Calibri"/>
                <a:ea typeface="Calibri"/>
                <a:cs typeface="Calibri"/>
                <a:sym typeface="Calibri"/>
              </a:rPr>
              <a:t>https://www.hhs.gov/sites/default/files/ocr/civilrights/resources/factsheets/504.pdf</a:t>
            </a:r>
            <a:endParaRPr sz="1800">
              <a:solidFill>
                <a:srgbClr val="073763"/>
              </a:solidFill>
              <a:latin typeface="Calibri"/>
              <a:ea typeface="Calibri"/>
              <a:cs typeface="Calibri"/>
              <a:sym typeface="Calibri"/>
            </a:endParaRPr>
          </a:p>
          <a:p>
            <a:pPr marL="91440" marR="0" lvl="0" indent="35560" algn="l" rtl="0">
              <a:lnSpc>
                <a:spcPct val="90000"/>
              </a:lnSpc>
              <a:spcBef>
                <a:spcPts val="200"/>
              </a:spcBef>
              <a:spcAft>
                <a:spcPts val="0"/>
              </a:spcAft>
              <a:buClr>
                <a:schemeClr val="accent1"/>
              </a:buClr>
              <a:buSzPts val="1400"/>
              <a:buFont typeface="Calibri"/>
              <a:buNone/>
            </a:pPr>
            <a:endParaRPr sz="1400" b="0" i="0" u="none" strike="noStrike" cap="none">
              <a:solidFill>
                <a:srgbClr val="073763"/>
              </a:solidFill>
              <a:latin typeface="Calibri"/>
              <a:ea typeface="Calibri"/>
              <a:cs typeface="Calibri"/>
              <a:sym typeface="Calibri"/>
            </a:endParaRPr>
          </a:p>
          <a:p>
            <a:pPr marL="91440" marR="0" lvl="0" indent="35560" algn="l" rtl="0">
              <a:lnSpc>
                <a:spcPct val="90000"/>
              </a:lnSpc>
              <a:spcBef>
                <a:spcPts val="200"/>
              </a:spcBef>
              <a:spcAft>
                <a:spcPts val="0"/>
              </a:spcAft>
              <a:buClr>
                <a:schemeClr val="accent1"/>
              </a:buClr>
              <a:buSzPts val="1400"/>
              <a:buFont typeface="Calibri"/>
              <a:buNone/>
            </a:pPr>
            <a:endParaRPr sz="1400" b="0" i="0" u="none" strike="noStrike" cap="none">
              <a:solidFill>
                <a:srgbClr val="073763"/>
              </a:solidFill>
              <a:latin typeface="Calibri"/>
              <a:ea typeface="Calibri"/>
              <a:cs typeface="Calibri"/>
              <a:sym typeface="Calibri"/>
            </a:endParaRPr>
          </a:p>
          <a:p>
            <a:pPr marL="91440" marR="0" lvl="0" indent="35560" algn="l" rtl="0">
              <a:lnSpc>
                <a:spcPct val="90000"/>
              </a:lnSpc>
              <a:spcBef>
                <a:spcPts val="200"/>
              </a:spcBef>
              <a:spcAft>
                <a:spcPts val="0"/>
              </a:spcAft>
              <a:buClr>
                <a:schemeClr val="accent1"/>
              </a:buClr>
              <a:buSzPts val="1400"/>
              <a:buFont typeface="Calibri"/>
              <a:buNone/>
            </a:pPr>
            <a:endParaRPr sz="1400" b="0" i="0" u="none" strike="noStrike" cap="none">
              <a:solidFill>
                <a:srgbClr val="073763"/>
              </a:solidFill>
              <a:latin typeface="Calibri"/>
              <a:ea typeface="Calibri"/>
              <a:cs typeface="Calibri"/>
              <a:sym typeface="Calibri"/>
            </a:endParaRPr>
          </a:p>
        </p:txBody>
      </p:sp>
      <p:pic>
        <p:nvPicPr>
          <p:cNvPr id="117" name="Google Shape;117;g2ee7170ea2c_0_0"/>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097277" y="250382"/>
            <a:ext cx="10058399" cy="1450799"/>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b="0" i="0" u="none" strike="noStrike" cap="none">
                <a:solidFill>
                  <a:srgbClr val="073763"/>
                </a:solidFill>
                <a:latin typeface="Calibri"/>
                <a:ea typeface="Calibri"/>
                <a:cs typeface="Calibri"/>
                <a:sym typeface="Calibri"/>
              </a:rPr>
              <a:t>What is considered a disability?</a:t>
            </a:r>
            <a:endParaRPr/>
          </a:p>
        </p:txBody>
      </p:sp>
      <p:sp>
        <p:nvSpPr>
          <p:cNvPr id="123" name="Google Shape;123;p3"/>
          <p:cNvSpPr txBox="1">
            <a:spLocks noGrp="1"/>
          </p:cNvSpPr>
          <p:nvPr>
            <p:ph type="body" idx="1"/>
          </p:nvPr>
        </p:nvSpPr>
        <p:spPr>
          <a:xfrm>
            <a:off x="1034168" y="1701181"/>
            <a:ext cx="10184616" cy="3914490"/>
          </a:xfrm>
          <a:prstGeom prst="rect">
            <a:avLst/>
          </a:prstGeom>
          <a:noFill/>
          <a:ln>
            <a:noFill/>
          </a:ln>
        </p:spPr>
        <p:txBody>
          <a:bodyPr spcFirstLastPara="1" wrap="square" lIns="91425" tIns="91425" rIns="91425" bIns="91425" anchor="t" anchorCtr="0">
            <a:noAutofit/>
          </a:bodyPr>
          <a:lstStyle/>
          <a:p>
            <a:pPr marL="91440" marR="0" lvl="0" indent="35560" algn="l" rtl="0">
              <a:lnSpc>
                <a:spcPct val="100000"/>
              </a:lnSpc>
              <a:spcBef>
                <a:spcPts val="0"/>
              </a:spcBef>
              <a:spcAft>
                <a:spcPts val="0"/>
              </a:spcAft>
              <a:buClr>
                <a:schemeClr val="dk1"/>
              </a:buClr>
              <a:buSzPts val="1400"/>
              <a:buFont typeface="Arial"/>
              <a:buNone/>
            </a:pPr>
            <a:endParaRPr sz="800" b="0" i="0" u="none" strike="noStrike" cap="none">
              <a:solidFill>
                <a:srgbClr val="073763"/>
              </a:solidFill>
              <a:latin typeface="Calibri"/>
              <a:ea typeface="Calibri"/>
              <a:cs typeface="Calibri"/>
              <a:sym typeface="Calibri"/>
            </a:endParaRPr>
          </a:p>
          <a:p>
            <a:pPr marL="91440" marR="0" lvl="0" indent="35560" algn="l" rtl="0">
              <a:lnSpc>
                <a:spcPct val="100000"/>
              </a:lnSpc>
              <a:spcBef>
                <a:spcPts val="200"/>
              </a:spcBef>
              <a:spcAft>
                <a:spcPts val="0"/>
              </a:spcAft>
              <a:buClr>
                <a:schemeClr val="dk1"/>
              </a:buClr>
              <a:buSzPts val="1400"/>
              <a:buFont typeface="Arial"/>
              <a:buNone/>
            </a:pPr>
            <a:r>
              <a:rPr lang="en-US" sz="2500" b="0" i="0" u="none" strike="noStrike" cap="none">
                <a:solidFill>
                  <a:srgbClr val="073763"/>
                </a:solidFill>
                <a:latin typeface="Calibri"/>
                <a:ea typeface="Calibri"/>
                <a:cs typeface="Calibri"/>
                <a:sym typeface="Calibri"/>
              </a:rPr>
              <a:t>A person with a disability is defined as:</a:t>
            </a:r>
            <a:endParaRPr sz="1500"/>
          </a:p>
          <a:p>
            <a:pPr marL="91440" marR="0" lvl="0" indent="35560" algn="l" rtl="0">
              <a:lnSpc>
                <a:spcPct val="100000"/>
              </a:lnSpc>
              <a:spcBef>
                <a:spcPts val="200"/>
              </a:spcBef>
              <a:spcAft>
                <a:spcPts val="0"/>
              </a:spcAft>
              <a:buClr>
                <a:schemeClr val="dk1"/>
              </a:buClr>
              <a:buSzPts val="1400"/>
              <a:buFont typeface="Arial"/>
              <a:buNone/>
            </a:pPr>
            <a:endParaRPr sz="600">
              <a:solidFill>
                <a:srgbClr val="073763"/>
              </a:solidFill>
              <a:latin typeface="Calibri"/>
              <a:ea typeface="Calibri"/>
              <a:cs typeface="Calibri"/>
              <a:sym typeface="Calibri"/>
            </a:endParaRPr>
          </a:p>
          <a:p>
            <a:pPr marL="91440" marR="0" lvl="0" indent="35560" algn="l" rtl="0">
              <a:lnSpc>
                <a:spcPct val="100000"/>
              </a:lnSpc>
              <a:spcBef>
                <a:spcPts val="200"/>
              </a:spcBef>
              <a:spcAft>
                <a:spcPts val="0"/>
              </a:spcAft>
              <a:buClr>
                <a:schemeClr val="dk1"/>
              </a:buClr>
              <a:buSzPts val="1400"/>
              <a:buFont typeface="Arial"/>
              <a:buNone/>
            </a:pPr>
            <a:endParaRPr sz="600">
              <a:solidFill>
                <a:srgbClr val="073763"/>
              </a:solidFill>
              <a:latin typeface="Calibri"/>
              <a:ea typeface="Calibri"/>
              <a:cs typeface="Calibri"/>
              <a:sym typeface="Calibri"/>
            </a:endParaRPr>
          </a:p>
          <a:p>
            <a:pPr marL="457200" marR="0" lvl="0" indent="-342900" algn="l" rtl="0">
              <a:lnSpc>
                <a:spcPct val="100000"/>
              </a:lnSpc>
              <a:spcBef>
                <a:spcPts val="200"/>
              </a:spcBef>
              <a:spcAft>
                <a:spcPts val="0"/>
              </a:spcAft>
              <a:buClr>
                <a:srgbClr val="073763"/>
              </a:buClr>
              <a:buSzPts val="1800"/>
              <a:buFont typeface="Calibri"/>
              <a:buChar char="●"/>
            </a:pPr>
            <a:r>
              <a:rPr lang="en-US" sz="2000" b="0" i="0" u="none" strike="noStrike" cap="none">
                <a:solidFill>
                  <a:srgbClr val="073763"/>
                </a:solidFill>
                <a:latin typeface="Calibri"/>
                <a:ea typeface="Calibri"/>
                <a:cs typeface="Calibri"/>
                <a:sym typeface="Calibri"/>
              </a:rPr>
              <a:t>A student with a physical or mental impairment which substantially limits one or more major life activities </a:t>
            </a:r>
            <a:r>
              <a:rPr lang="en-US" sz="1800" b="0" i="0" u="none" strike="noStrike" cap="none">
                <a:solidFill>
                  <a:srgbClr val="073763"/>
                </a:solidFill>
                <a:latin typeface="Calibri"/>
                <a:ea typeface="Calibri"/>
                <a:cs typeface="Calibri"/>
                <a:sym typeface="Calibri"/>
              </a:rPr>
              <a:t>(e.g. caring for one’s self, walking, speaking, seeing, hearing, thinking, learning, concentrating, working)</a:t>
            </a:r>
            <a:endParaRPr sz="1600"/>
          </a:p>
          <a:p>
            <a:pPr marL="457200" marR="0" lvl="0" indent="-355600" algn="l" rtl="0">
              <a:lnSpc>
                <a:spcPct val="100000"/>
              </a:lnSpc>
              <a:spcBef>
                <a:spcPts val="0"/>
              </a:spcBef>
              <a:spcAft>
                <a:spcPts val="0"/>
              </a:spcAft>
              <a:buClr>
                <a:srgbClr val="073763"/>
              </a:buClr>
              <a:buSzPts val="2000"/>
              <a:buFont typeface="Calibri"/>
              <a:buChar char="●"/>
            </a:pPr>
            <a:r>
              <a:rPr lang="en-US" sz="2000" b="0" i="0" u="none" strike="noStrike" cap="none">
                <a:solidFill>
                  <a:srgbClr val="073763"/>
                </a:solidFill>
                <a:latin typeface="Calibri"/>
                <a:ea typeface="Calibri"/>
                <a:cs typeface="Calibri"/>
                <a:sym typeface="Calibri"/>
              </a:rPr>
              <a:t>A student who has current documentation (e.g. recent psycho-educational evaluation confirming a learning disability) of such impairment from a qualified professional</a:t>
            </a:r>
            <a:endParaRPr sz="2000" b="0" i="0" u="none" strike="noStrike" cap="none">
              <a:solidFill>
                <a:srgbClr val="073763"/>
              </a:solidFill>
              <a:latin typeface="Calibri"/>
              <a:ea typeface="Calibri"/>
              <a:cs typeface="Calibri"/>
              <a:sym typeface="Calibri"/>
            </a:endParaRPr>
          </a:p>
          <a:p>
            <a:pPr marL="457200" marR="0" lvl="0" indent="-355600" algn="l" rtl="0">
              <a:lnSpc>
                <a:spcPct val="100000"/>
              </a:lnSpc>
              <a:spcBef>
                <a:spcPts val="200"/>
              </a:spcBef>
              <a:spcAft>
                <a:spcPts val="0"/>
              </a:spcAft>
              <a:buClr>
                <a:srgbClr val="073763"/>
              </a:buClr>
              <a:buSzPts val="2000"/>
              <a:buFont typeface="Calibri"/>
              <a:buChar char="●"/>
            </a:pPr>
            <a:r>
              <a:rPr lang="en-US" sz="2000" b="0" i="0" u="none" strike="noStrike" cap="none">
                <a:solidFill>
                  <a:srgbClr val="073763"/>
                </a:solidFill>
                <a:latin typeface="Calibri"/>
                <a:ea typeface="Calibri"/>
                <a:cs typeface="Calibri"/>
                <a:sym typeface="Calibri"/>
              </a:rPr>
              <a:t>A student who is regarded as having impairment</a:t>
            </a:r>
            <a:endParaRPr sz="1600"/>
          </a:p>
          <a:p>
            <a:pPr marL="114300" marR="0" lvl="0" indent="0" algn="l" rtl="0">
              <a:lnSpc>
                <a:spcPct val="100000"/>
              </a:lnSpc>
              <a:spcBef>
                <a:spcPts val="200"/>
              </a:spcBef>
              <a:spcAft>
                <a:spcPts val="0"/>
              </a:spcAft>
              <a:buClr>
                <a:srgbClr val="073763"/>
              </a:buClr>
              <a:buSzPts val="1400"/>
              <a:buFont typeface="Calibri"/>
              <a:buNone/>
            </a:pPr>
            <a:endParaRPr sz="1800" b="0" i="0" u="none" strike="noStrike" cap="none">
              <a:solidFill>
                <a:srgbClr val="073763"/>
              </a:solidFill>
              <a:latin typeface="Calibri"/>
              <a:ea typeface="Calibri"/>
              <a:cs typeface="Calibri"/>
              <a:sym typeface="Calibri"/>
            </a:endParaRPr>
          </a:p>
          <a:p>
            <a:pPr marL="0" marR="0" lvl="0" indent="0" algn="l" rtl="0">
              <a:lnSpc>
                <a:spcPct val="100000"/>
              </a:lnSpc>
              <a:spcBef>
                <a:spcPts val="200"/>
              </a:spcBef>
              <a:spcAft>
                <a:spcPts val="0"/>
              </a:spcAft>
              <a:buClr>
                <a:schemeClr val="accent1"/>
              </a:buClr>
              <a:buSzPts val="1400"/>
              <a:buFont typeface="Calibri"/>
              <a:buNone/>
            </a:pPr>
            <a:endParaRPr sz="600" b="0" i="0" u="none" strike="noStrike" cap="none">
              <a:solidFill>
                <a:srgbClr val="073763"/>
              </a:solidFill>
              <a:latin typeface="Calibri"/>
              <a:ea typeface="Calibri"/>
              <a:cs typeface="Calibri"/>
              <a:sym typeface="Calibri"/>
            </a:endParaRPr>
          </a:p>
          <a:p>
            <a:pPr marL="0" marR="0" lvl="0" indent="0" algn="ctr" rtl="0">
              <a:lnSpc>
                <a:spcPct val="100000"/>
              </a:lnSpc>
              <a:spcBef>
                <a:spcPts val="200"/>
              </a:spcBef>
              <a:spcAft>
                <a:spcPts val="0"/>
              </a:spcAft>
              <a:buClr>
                <a:schemeClr val="accent1"/>
              </a:buClr>
              <a:buSzPts val="1400"/>
              <a:buFont typeface="Calibri"/>
              <a:buNone/>
            </a:pPr>
            <a:r>
              <a:rPr lang="en-US" sz="1800" b="1" i="1" u="none" strike="noStrike" cap="none">
                <a:solidFill>
                  <a:srgbClr val="073763"/>
                </a:solidFill>
                <a:latin typeface="Calibri"/>
                <a:ea typeface="Calibri"/>
                <a:cs typeface="Calibri"/>
                <a:sym typeface="Calibri"/>
              </a:rPr>
              <a:t>The Office of Student Disability Support Services (SDSS) reviews all documentation concerning disabilities.  </a:t>
            </a:r>
            <a:endParaRPr sz="1800" b="1" i="1" u="none" strike="noStrike" cap="none">
              <a:solidFill>
                <a:srgbClr val="073763"/>
              </a:solidFill>
              <a:latin typeface="Calibri"/>
              <a:ea typeface="Calibri"/>
              <a:cs typeface="Calibri"/>
              <a:sym typeface="Calibri"/>
            </a:endParaRPr>
          </a:p>
          <a:p>
            <a:pPr marL="0" marR="0" lvl="0" indent="0" algn="ctr" rtl="0">
              <a:lnSpc>
                <a:spcPct val="100000"/>
              </a:lnSpc>
              <a:spcBef>
                <a:spcPts val="200"/>
              </a:spcBef>
              <a:spcAft>
                <a:spcPts val="0"/>
              </a:spcAft>
              <a:buClr>
                <a:schemeClr val="accent1"/>
              </a:buClr>
              <a:buSzPts val="1400"/>
              <a:buFont typeface="Calibri"/>
              <a:buNone/>
            </a:pPr>
            <a:endParaRPr/>
          </a:p>
        </p:txBody>
      </p:sp>
      <p:pic>
        <p:nvPicPr>
          <p:cNvPr id="124" name="Google Shape;124;p3"/>
          <p:cNvPicPr preferRelativeResize="0"/>
          <p:nvPr/>
        </p:nvPicPr>
        <p:blipFill rotWithShape="1">
          <a:blip r:embed="rId3">
            <a:alphaModFix amt="49000"/>
          </a:blip>
          <a:srcRect/>
          <a:stretch/>
        </p:blipFill>
        <p:spPr>
          <a:xfrm>
            <a:off x="9794789" y="5099650"/>
            <a:ext cx="2156099" cy="1025099"/>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1097279" y="286603"/>
            <a:ext cx="10058399" cy="1450799"/>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b="0" i="0" u="none" strike="noStrike" cap="none">
                <a:solidFill>
                  <a:srgbClr val="073763"/>
                </a:solidFill>
                <a:latin typeface="Calibri"/>
                <a:ea typeface="Calibri"/>
                <a:cs typeface="Calibri"/>
                <a:sym typeface="Calibri"/>
              </a:rPr>
              <a:t>Types of disabilities </a:t>
            </a:r>
            <a:r>
              <a:rPr lang="en-US" sz="3600" b="0" i="0" u="none" strike="noStrike" cap="none">
                <a:solidFill>
                  <a:srgbClr val="073763"/>
                </a:solidFill>
                <a:latin typeface="Calibri"/>
                <a:ea typeface="Calibri"/>
                <a:cs typeface="Calibri"/>
                <a:sym typeface="Calibri"/>
              </a:rPr>
              <a:t>(Not Inclusive)</a:t>
            </a:r>
            <a:endParaRPr sz="3600" b="0" i="0" u="none" strike="noStrike" cap="none">
              <a:solidFill>
                <a:srgbClr val="073763"/>
              </a:solidFill>
              <a:latin typeface="Calibri"/>
              <a:ea typeface="Calibri"/>
              <a:cs typeface="Calibri"/>
              <a:sym typeface="Calibri"/>
            </a:endParaRPr>
          </a:p>
        </p:txBody>
      </p:sp>
      <p:sp>
        <p:nvSpPr>
          <p:cNvPr id="130" name="Google Shape;130;p4"/>
          <p:cNvSpPr txBox="1">
            <a:spLocks noGrp="1"/>
          </p:cNvSpPr>
          <p:nvPr>
            <p:ph type="body" idx="1"/>
          </p:nvPr>
        </p:nvSpPr>
        <p:spPr>
          <a:xfrm>
            <a:off x="1097279" y="1673224"/>
            <a:ext cx="3032400" cy="4131600"/>
          </a:xfrm>
          <a:prstGeom prst="rect">
            <a:avLst/>
          </a:prstGeom>
          <a:noFill/>
          <a:ln>
            <a:noFill/>
          </a:ln>
        </p:spPr>
        <p:txBody>
          <a:bodyPr spcFirstLastPara="1" wrap="square" lIns="91425" tIns="91425" rIns="91425" bIns="91425" anchor="t" anchorCtr="0">
            <a:noAutofit/>
          </a:bodyPr>
          <a:lstStyle/>
          <a:p>
            <a:pPr marL="91440" marR="0" lvl="0" indent="35560" algn="l" rtl="0">
              <a:lnSpc>
                <a:spcPct val="90000"/>
              </a:lnSpc>
              <a:spcBef>
                <a:spcPts val="0"/>
              </a:spcBef>
              <a:spcAft>
                <a:spcPts val="0"/>
              </a:spcAft>
              <a:buClr>
                <a:schemeClr val="accent1"/>
              </a:buClr>
              <a:buSzPts val="1400"/>
              <a:buFont typeface="Calibri"/>
              <a:buNone/>
            </a:pPr>
            <a:r>
              <a:rPr lang="en-US" sz="2000" b="0" i="0" u="sng" strike="noStrike" cap="none">
                <a:solidFill>
                  <a:srgbClr val="073763"/>
                </a:solidFill>
                <a:latin typeface="Calibri"/>
                <a:ea typeface="Calibri"/>
                <a:cs typeface="Calibri"/>
                <a:sym typeface="Calibri"/>
              </a:rPr>
              <a:t>Visible</a:t>
            </a:r>
            <a:r>
              <a:rPr lang="en-US" sz="2000" b="0" i="0" u="none" strike="noStrike" cap="none">
                <a:solidFill>
                  <a:srgbClr val="073763"/>
                </a:solidFill>
                <a:latin typeface="Calibri"/>
                <a:ea typeface="Calibri"/>
                <a:cs typeface="Calibri"/>
                <a:sym typeface="Calibri"/>
              </a:rPr>
              <a:t>:</a:t>
            </a:r>
            <a:endParaRPr sz="2000" b="0" i="0" u="none" strike="noStrike" cap="none">
              <a:solidFill>
                <a:srgbClr val="073763"/>
              </a:solidFill>
              <a:latin typeface="Calibri"/>
              <a:ea typeface="Calibri"/>
              <a:cs typeface="Calibri"/>
              <a:sym typeface="Calibri"/>
            </a:endParaRPr>
          </a:p>
          <a:p>
            <a:pPr marL="457200" marR="0" lvl="0" indent="-266700" algn="l" rtl="0">
              <a:lnSpc>
                <a:spcPct val="90000"/>
              </a:lnSpc>
              <a:spcBef>
                <a:spcPts val="200"/>
              </a:spcBef>
              <a:spcAft>
                <a:spcPts val="0"/>
              </a:spcAft>
              <a:buClr>
                <a:srgbClr val="073763"/>
              </a:buClr>
              <a:buSzPts val="1000"/>
              <a:buFont typeface="Calibri"/>
              <a:buNone/>
            </a:pPr>
            <a:endParaRPr sz="600" b="0" i="0" u="none" strike="noStrike" cap="none">
              <a:solidFill>
                <a:srgbClr val="073763"/>
              </a:solidFill>
              <a:latin typeface="Calibri"/>
              <a:ea typeface="Calibri"/>
              <a:cs typeface="Calibri"/>
              <a:sym typeface="Calibri"/>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Mobility impairments</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Amputation</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a:solidFill>
                  <a:srgbClr val="073763"/>
                </a:solidFill>
                <a:latin typeface="Calibri"/>
                <a:ea typeface="Calibri"/>
                <a:cs typeface="Calibri"/>
                <a:sym typeface="Calibri"/>
              </a:rPr>
              <a:t>Some physical disabilities</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Some medical disabilities</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a:solidFill>
                  <a:srgbClr val="073763"/>
                </a:solidFill>
                <a:latin typeface="Calibri"/>
                <a:ea typeface="Calibri"/>
                <a:cs typeface="Calibri"/>
                <a:sym typeface="Calibri"/>
              </a:rPr>
              <a:t>Some sensory impairments</a:t>
            </a:r>
            <a:endParaRPr/>
          </a:p>
          <a:p>
            <a:pPr marL="91440" marR="0" lvl="0" indent="35560" algn="l" rtl="0">
              <a:lnSpc>
                <a:spcPct val="90000"/>
              </a:lnSpc>
              <a:spcBef>
                <a:spcPts val="200"/>
              </a:spcBef>
              <a:spcAft>
                <a:spcPts val="0"/>
              </a:spcAft>
              <a:buClr>
                <a:schemeClr val="accent1"/>
              </a:buClr>
              <a:buSzPts val="1400"/>
              <a:buFont typeface="Calibri"/>
              <a:buNone/>
            </a:pPr>
            <a:endParaRPr sz="1400" b="0" i="0" u="none" strike="noStrike" cap="none">
              <a:solidFill>
                <a:srgbClr val="073763"/>
              </a:solidFill>
              <a:latin typeface="Calibri"/>
              <a:ea typeface="Calibri"/>
              <a:cs typeface="Calibri"/>
              <a:sym typeface="Calibri"/>
            </a:endParaRPr>
          </a:p>
        </p:txBody>
      </p:sp>
      <p:sp>
        <p:nvSpPr>
          <p:cNvPr id="131" name="Google Shape;131;p4"/>
          <p:cNvSpPr txBox="1">
            <a:spLocks noGrp="1"/>
          </p:cNvSpPr>
          <p:nvPr>
            <p:ph type="body" idx="2"/>
          </p:nvPr>
        </p:nvSpPr>
        <p:spPr>
          <a:xfrm>
            <a:off x="4420150" y="1673225"/>
            <a:ext cx="5322600" cy="4387500"/>
          </a:xfrm>
          <a:prstGeom prst="rect">
            <a:avLst/>
          </a:prstGeom>
          <a:noFill/>
          <a:ln>
            <a:noFill/>
          </a:ln>
        </p:spPr>
        <p:txBody>
          <a:bodyPr spcFirstLastPara="1" wrap="square" lIns="91425" tIns="91425" rIns="91425" bIns="91425" anchor="t" anchorCtr="0">
            <a:noAutofit/>
          </a:bodyPr>
          <a:lstStyle/>
          <a:p>
            <a:pPr marL="91440" marR="0" lvl="0" indent="35560" algn="l" rtl="0">
              <a:lnSpc>
                <a:spcPct val="90000"/>
              </a:lnSpc>
              <a:spcBef>
                <a:spcPts val="0"/>
              </a:spcBef>
              <a:spcAft>
                <a:spcPts val="0"/>
              </a:spcAft>
              <a:buClr>
                <a:schemeClr val="accent1"/>
              </a:buClr>
              <a:buSzPts val="1400"/>
              <a:buFont typeface="Calibri"/>
              <a:buNone/>
            </a:pPr>
            <a:r>
              <a:rPr lang="en-US" sz="2000" b="0" i="0" u="sng" strike="noStrike" cap="none">
                <a:solidFill>
                  <a:srgbClr val="073763"/>
                </a:solidFill>
                <a:latin typeface="Calibri"/>
                <a:ea typeface="Calibri"/>
                <a:cs typeface="Calibri"/>
                <a:sym typeface="Calibri"/>
              </a:rPr>
              <a:t>Invisible</a:t>
            </a:r>
            <a:r>
              <a:rPr lang="en-US" sz="2000" b="0" i="0" u="none" strike="noStrike" cap="none">
                <a:solidFill>
                  <a:srgbClr val="073763"/>
                </a:solidFill>
                <a:latin typeface="Calibri"/>
                <a:ea typeface="Calibri"/>
                <a:cs typeface="Calibri"/>
                <a:sym typeface="Calibri"/>
              </a:rPr>
              <a:t>:</a:t>
            </a:r>
            <a:endParaRPr sz="2000" b="0" i="0" u="none" strike="noStrike" cap="none">
              <a:solidFill>
                <a:srgbClr val="073763"/>
              </a:solidFill>
              <a:latin typeface="Calibri"/>
              <a:ea typeface="Calibri"/>
              <a:cs typeface="Calibri"/>
              <a:sym typeface="Calibri"/>
            </a:endParaRPr>
          </a:p>
          <a:p>
            <a:pPr marL="457200" marR="0" lvl="0" indent="-266700" algn="l" rtl="0">
              <a:lnSpc>
                <a:spcPct val="90000"/>
              </a:lnSpc>
              <a:spcBef>
                <a:spcPts val="200"/>
              </a:spcBef>
              <a:spcAft>
                <a:spcPts val="0"/>
              </a:spcAft>
              <a:buClr>
                <a:srgbClr val="073763"/>
              </a:buClr>
              <a:buSzPts val="1000"/>
              <a:buFont typeface="Calibri"/>
              <a:buNone/>
            </a:pPr>
            <a:endParaRPr sz="600" b="0" i="0" u="none" strike="noStrike" cap="none">
              <a:solidFill>
                <a:srgbClr val="073763"/>
              </a:solidFill>
              <a:latin typeface="Calibri"/>
              <a:ea typeface="Calibri"/>
              <a:cs typeface="Calibri"/>
              <a:sym typeface="Calibri"/>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Medical disabilities such as: Epilepsy, HIV/AIDS, Diabetes, Arthritis, Asthma, Cancer, Cystic Fibrosis, Migraines </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Examples include short or long term, stable or progress, </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constant or unpredictable and fluctuating, controlled by medication and untreatable.</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Cognitive impairments </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Psychiatric disabilities such as: major depression, bipolar disorder, schizophrenia and anxiety disorders</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Traumatic Brain Injury</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a:solidFill>
                  <a:srgbClr val="073763"/>
                </a:solidFill>
                <a:latin typeface="Calibri"/>
                <a:ea typeface="Calibri"/>
                <a:cs typeface="Calibri"/>
                <a:sym typeface="Calibri"/>
              </a:rPr>
              <a:t>Multiple Concussion Syndrome; Post Concussion Syndrome</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Hearing loss</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Vision loss</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Chronic Fatigue Syndrome</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Attention Deficit-Disorder or Attention-Deficit/Hyperactivity Disorder(ADD/ADHD)</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Learning Disabilities (LD)</a:t>
            </a:r>
            <a:endParaRPr/>
          </a:p>
          <a:p>
            <a:pPr marL="457200" marR="0" lvl="0" indent="-330200" algn="l" rtl="0">
              <a:lnSpc>
                <a:spcPct val="90000"/>
              </a:lnSpc>
              <a:spcBef>
                <a:spcPts val="200"/>
              </a:spcBef>
              <a:spcAft>
                <a:spcPts val="0"/>
              </a:spcAft>
              <a:buClr>
                <a:srgbClr val="073763"/>
              </a:buClr>
              <a:buSzPts val="1500"/>
              <a:buFont typeface="Calibri"/>
              <a:buChar char="●"/>
            </a:pPr>
            <a:r>
              <a:rPr lang="en-US" sz="1500" b="0" i="0" u="none" strike="noStrike" cap="none">
                <a:solidFill>
                  <a:srgbClr val="073763"/>
                </a:solidFill>
                <a:latin typeface="Calibri"/>
                <a:ea typeface="Calibri"/>
                <a:cs typeface="Calibri"/>
                <a:sym typeface="Calibri"/>
              </a:rPr>
              <a:t>Spectrum disorders</a:t>
            </a:r>
            <a:endParaRPr/>
          </a:p>
        </p:txBody>
      </p:sp>
      <p:pic>
        <p:nvPicPr>
          <p:cNvPr id="132" name="Google Shape;132;p4"/>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097279" y="286603"/>
            <a:ext cx="10058399" cy="1450799"/>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b="0" i="0" u="none" strike="noStrike" cap="none">
                <a:solidFill>
                  <a:srgbClr val="073763"/>
                </a:solidFill>
                <a:latin typeface="Calibri"/>
                <a:ea typeface="Calibri"/>
                <a:cs typeface="Calibri"/>
                <a:sym typeface="Calibri"/>
              </a:rPr>
              <a:t>What are reasonable accommodations?</a:t>
            </a:r>
            <a:endParaRPr/>
          </a:p>
        </p:txBody>
      </p:sp>
      <p:sp>
        <p:nvSpPr>
          <p:cNvPr id="138" name="Google Shape;138;p5"/>
          <p:cNvSpPr txBox="1">
            <a:spLocks noGrp="1"/>
          </p:cNvSpPr>
          <p:nvPr>
            <p:ph type="body" idx="1"/>
          </p:nvPr>
        </p:nvSpPr>
        <p:spPr>
          <a:xfrm>
            <a:off x="1097278" y="1824025"/>
            <a:ext cx="10058400" cy="40233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90000"/>
              </a:lnSpc>
              <a:spcBef>
                <a:spcPts val="0"/>
              </a:spcBef>
              <a:spcAft>
                <a:spcPts val="0"/>
              </a:spcAft>
              <a:buClr>
                <a:srgbClr val="073763"/>
              </a:buClr>
              <a:buSzPts val="2000"/>
              <a:buFont typeface="Calibri"/>
              <a:buChar char="●"/>
            </a:pPr>
            <a:r>
              <a:rPr lang="en-US" sz="2000" b="0" i="0" u="none" strike="noStrike" cap="none">
                <a:solidFill>
                  <a:srgbClr val="073763"/>
                </a:solidFill>
                <a:latin typeface="Calibri"/>
                <a:ea typeface="Calibri"/>
                <a:cs typeface="Calibri"/>
                <a:sym typeface="Calibri"/>
              </a:rPr>
              <a:t>Modifications or adjustments to tasks, the environment or the way things are usually done so individuals with disabilities have equal access to programs or services.</a:t>
            </a:r>
            <a:endParaRPr sz="1600"/>
          </a:p>
          <a:p>
            <a:pPr marL="0" marR="0" lvl="0" indent="0" algn="l" rtl="0">
              <a:lnSpc>
                <a:spcPct val="90000"/>
              </a:lnSpc>
              <a:spcBef>
                <a:spcPts val="200"/>
              </a:spcBef>
              <a:spcAft>
                <a:spcPts val="0"/>
              </a:spcAft>
              <a:buClr>
                <a:schemeClr val="accent1"/>
              </a:buClr>
              <a:buSzPts val="1400"/>
              <a:buFont typeface="Calibri"/>
              <a:buNone/>
            </a:pPr>
            <a:endParaRPr sz="800" b="0" i="0" u="none" strike="noStrike" cap="none">
              <a:solidFill>
                <a:srgbClr val="073763"/>
              </a:solidFill>
              <a:latin typeface="Calibri"/>
              <a:ea typeface="Calibri"/>
              <a:cs typeface="Calibri"/>
              <a:sym typeface="Calibri"/>
            </a:endParaRPr>
          </a:p>
          <a:p>
            <a:pPr marL="457200" marR="0" lvl="0" indent="-355600" algn="l" rtl="0">
              <a:lnSpc>
                <a:spcPct val="90000"/>
              </a:lnSpc>
              <a:spcBef>
                <a:spcPts val="200"/>
              </a:spcBef>
              <a:spcAft>
                <a:spcPts val="0"/>
              </a:spcAft>
              <a:buClr>
                <a:srgbClr val="073763"/>
              </a:buClr>
              <a:buSzPts val="2000"/>
              <a:buFont typeface="Calibri"/>
              <a:buChar char="●"/>
            </a:pPr>
            <a:r>
              <a:rPr lang="en-US" sz="2000" b="0" i="0" u="none" strike="noStrike" cap="none">
                <a:solidFill>
                  <a:srgbClr val="073763"/>
                </a:solidFill>
                <a:latin typeface="Calibri"/>
                <a:ea typeface="Calibri"/>
                <a:cs typeface="Calibri"/>
                <a:sym typeface="Calibri"/>
              </a:rPr>
              <a:t>Reasonable accommodations are not limited to, but may include:</a:t>
            </a:r>
            <a:endParaRPr sz="1600"/>
          </a:p>
          <a:p>
            <a:pPr marL="914400" marR="0" lvl="1" indent="-355600" algn="l" rtl="0">
              <a:lnSpc>
                <a:spcPct val="90000"/>
              </a:lnSpc>
              <a:spcBef>
                <a:spcPts val="200"/>
              </a:spcBef>
              <a:spcAft>
                <a:spcPts val="0"/>
              </a:spcAft>
              <a:buClr>
                <a:srgbClr val="073763"/>
              </a:buClr>
              <a:buSzPts val="2000"/>
              <a:buFont typeface="Calibri"/>
              <a:buChar char="○"/>
            </a:pPr>
            <a:r>
              <a:rPr lang="en-US" sz="2000" b="0" i="0" u="none" strike="noStrike" cap="none">
                <a:solidFill>
                  <a:srgbClr val="073763"/>
                </a:solidFill>
                <a:latin typeface="Calibri"/>
                <a:ea typeface="Calibri"/>
                <a:cs typeface="Calibri"/>
                <a:sym typeface="Calibri"/>
              </a:rPr>
              <a:t>Housing accommodations - close proximity to campus, first floor, elevator</a:t>
            </a:r>
            <a:endParaRPr sz="1600"/>
          </a:p>
          <a:p>
            <a:pPr marL="914400" marR="0" lvl="1" indent="-355600" algn="l" rtl="0">
              <a:lnSpc>
                <a:spcPct val="90000"/>
              </a:lnSpc>
              <a:spcBef>
                <a:spcPts val="400"/>
              </a:spcBef>
              <a:spcAft>
                <a:spcPts val="0"/>
              </a:spcAft>
              <a:buClr>
                <a:srgbClr val="073763"/>
              </a:buClr>
              <a:buSzPts val="2000"/>
              <a:buFont typeface="Calibri"/>
              <a:buChar char="○"/>
            </a:pPr>
            <a:r>
              <a:rPr lang="en-US" sz="2000" b="0" i="0" u="none" strike="noStrike" cap="none">
                <a:solidFill>
                  <a:srgbClr val="073763"/>
                </a:solidFill>
                <a:latin typeface="Calibri"/>
                <a:ea typeface="Calibri"/>
                <a:cs typeface="Calibri"/>
                <a:sym typeface="Calibri"/>
              </a:rPr>
              <a:t>Dining accommodations - specific diet, allergies</a:t>
            </a:r>
            <a:endParaRPr sz="2000" b="0" i="0" u="none" strike="noStrike" cap="none">
              <a:solidFill>
                <a:srgbClr val="073763"/>
              </a:solidFill>
              <a:latin typeface="Calibri"/>
              <a:ea typeface="Calibri"/>
              <a:cs typeface="Calibri"/>
              <a:sym typeface="Calibri"/>
            </a:endParaRPr>
          </a:p>
          <a:p>
            <a:pPr marL="914400" marR="0" lvl="1" indent="-355600" algn="l" rtl="0">
              <a:lnSpc>
                <a:spcPct val="90000"/>
              </a:lnSpc>
              <a:spcBef>
                <a:spcPts val="400"/>
              </a:spcBef>
              <a:spcAft>
                <a:spcPts val="0"/>
              </a:spcAft>
              <a:buClr>
                <a:srgbClr val="073763"/>
              </a:buClr>
              <a:buSzPts val="2000"/>
              <a:buFont typeface="Calibri"/>
              <a:buChar char="○"/>
            </a:pPr>
            <a:r>
              <a:rPr lang="en-US" sz="2000" b="0" i="0" u="none" strike="noStrike" cap="none">
                <a:solidFill>
                  <a:srgbClr val="073763"/>
                </a:solidFill>
                <a:latin typeface="Calibri"/>
                <a:ea typeface="Calibri"/>
                <a:cs typeface="Calibri"/>
                <a:sym typeface="Calibri"/>
              </a:rPr>
              <a:t>Classroom accommodations - note-taker, copy of professor’s notes/presentations, preferential seating, interpreter, ability to meet with the professor, ability to record lectures</a:t>
            </a:r>
            <a:endParaRPr sz="1600"/>
          </a:p>
          <a:p>
            <a:pPr marL="914400" marR="0" lvl="1" indent="-355600" algn="l" rtl="0">
              <a:lnSpc>
                <a:spcPct val="90000"/>
              </a:lnSpc>
              <a:spcBef>
                <a:spcPts val="400"/>
              </a:spcBef>
              <a:spcAft>
                <a:spcPts val="0"/>
              </a:spcAft>
              <a:buClr>
                <a:srgbClr val="073763"/>
              </a:buClr>
              <a:buSzPts val="2000"/>
              <a:buFont typeface="Calibri"/>
              <a:buChar char="○"/>
            </a:pPr>
            <a:r>
              <a:rPr lang="en-US" sz="2000" b="0" i="0" u="none" strike="noStrike" cap="none">
                <a:solidFill>
                  <a:srgbClr val="073763"/>
                </a:solidFill>
                <a:latin typeface="Calibri"/>
                <a:ea typeface="Calibri"/>
                <a:cs typeface="Calibri"/>
                <a:sym typeface="Calibri"/>
              </a:rPr>
              <a:t>Testing accommodations - reduced distraction environment, extended time, use of a dictionary, reader/scribe</a:t>
            </a:r>
            <a:endParaRPr sz="2000" b="0" i="0" u="none" strike="noStrike" cap="none">
              <a:solidFill>
                <a:srgbClr val="073763"/>
              </a:solidFill>
              <a:latin typeface="Calibri"/>
              <a:ea typeface="Calibri"/>
              <a:cs typeface="Calibri"/>
              <a:sym typeface="Calibri"/>
            </a:endParaRPr>
          </a:p>
          <a:p>
            <a:pPr marL="914400" marR="0" lvl="1" indent="-355600" algn="l" rtl="0">
              <a:lnSpc>
                <a:spcPct val="90000"/>
              </a:lnSpc>
              <a:spcBef>
                <a:spcPts val="400"/>
              </a:spcBef>
              <a:spcAft>
                <a:spcPts val="0"/>
              </a:spcAft>
              <a:buClr>
                <a:srgbClr val="073763"/>
              </a:buClr>
              <a:buSzPts val="2000"/>
              <a:buFont typeface="Calibri"/>
              <a:buChar char="○"/>
            </a:pPr>
            <a:r>
              <a:rPr lang="en-US" sz="2000" b="0" i="0" u="none" strike="noStrike" cap="none">
                <a:solidFill>
                  <a:srgbClr val="073763"/>
                </a:solidFill>
                <a:latin typeface="Calibri"/>
                <a:ea typeface="Calibri"/>
                <a:cs typeface="Calibri"/>
                <a:sym typeface="Calibri"/>
              </a:rPr>
              <a:t>Mobility accommodations - use of </a:t>
            </a:r>
            <a:r>
              <a:rPr lang="en-US" sz="2000">
                <a:solidFill>
                  <a:srgbClr val="073763"/>
                </a:solidFill>
                <a:latin typeface="Calibri"/>
                <a:ea typeface="Calibri"/>
                <a:cs typeface="Calibri"/>
                <a:sym typeface="Calibri"/>
              </a:rPr>
              <a:t>transit services</a:t>
            </a:r>
            <a:endParaRPr sz="2000" b="0" i="0" u="none" strike="noStrike" cap="none">
              <a:solidFill>
                <a:srgbClr val="073763"/>
              </a:solidFill>
              <a:latin typeface="Calibri"/>
              <a:ea typeface="Calibri"/>
              <a:cs typeface="Calibri"/>
              <a:sym typeface="Calibri"/>
            </a:endParaRPr>
          </a:p>
          <a:p>
            <a:pPr marL="0" marR="0" lvl="0" indent="0" algn="l" rtl="0">
              <a:lnSpc>
                <a:spcPct val="90000"/>
              </a:lnSpc>
              <a:spcBef>
                <a:spcPts val="400"/>
              </a:spcBef>
              <a:spcAft>
                <a:spcPts val="0"/>
              </a:spcAft>
              <a:buClr>
                <a:schemeClr val="accent1"/>
              </a:buClr>
              <a:buSzPts val="1400"/>
              <a:buFont typeface="Calibri"/>
              <a:buNone/>
            </a:pPr>
            <a:endParaRPr sz="1400" b="0" i="0" u="none" strike="noStrike" cap="none">
              <a:solidFill>
                <a:srgbClr val="073763"/>
              </a:solidFill>
              <a:latin typeface="Calibri"/>
              <a:ea typeface="Calibri"/>
              <a:cs typeface="Calibri"/>
              <a:sym typeface="Calibri"/>
            </a:endParaRPr>
          </a:p>
          <a:p>
            <a:pPr marL="91440" marR="0" lvl="0" indent="35560" algn="l" rtl="0">
              <a:lnSpc>
                <a:spcPct val="90000"/>
              </a:lnSpc>
              <a:spcBef>
                <a:spcPts val="200"/>
              </a:spcBef>
              <a:spcAft>
                <a:spcPts val="0"/>
              </a:spcAft>
              <a:buClr>
                <a:schemeClr val="accent1"/>
              </a:buClr>
              <a:buSzPts val="1400"/>
              <a:buFont typeface="Calibri"/>
              <a:buNone/>
            </a:pPr>
            <a:endParaRPr sz="1400" b="0" i="0" u="none" strike="noStrike" cap="none">
              <a:solidFill>
                <a:srgbClr val="073763"/>
              </a:solidFill>
              <a:latin typeface="Calibri"/>
              <a:ea typeface="Calibri"/>
              <a:cs typeface="Calibri"/>
              <a:sym typeface="Calibri"/>
            </a:endParaRPr>
          </a:p>
        </p:txBody>
      </p:sp>
      <p:pic>
        <p:nvPicPr>
          <p:cNvPr id="139" name="Google Shape;139;p5"/>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1097279" y="286603"/>
            <a:ext cx="10058399" cy="1450799"/>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b="0" i="0" u="none" strike="noStrike" cap="none">
                <a:solidFill>
                  <a:srgbClr val="073763"/>
                </a:solidFill>
                <a:latin typeface="Calibri"/>
                <a:ea typeface="Calibri"/>
                <a:cs typeface="Calibri"/>
                <a:sym typeface="Calibri"/>
              </a:rPr>
              <a:t>Process for registering with SDSS</a:t>
            </a:r>
            <a:endParaRPr/>
          </a:p>
        </p:txBody>
      </p:sp>
      <p:sp>
        <p:nvSpPr>
          <p:cNvPr id="145" name="Google Shape;145;p6"/>
          <p:cNvSpPr txBox="1">
            <a:spLocks noGrp="1"/>
          </p:cNvSpPr>
          <p:nvPr>
            <p:ph type="body" idx="1"/>
          </p:nvPr>
        </p:nvSpPr>
        <p:spPr>
          <a:xfrm>
            <a:off x="1097275" y="1889576"/>
            <a:ext cx="10058400" cy="3776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200"/>
              </a:spcBef>
              <a:spcAft>
                <a:spcPts val="0"/>
              </a:spcAft>
              <a:buClr>
                <a:schemeClr val="accent1"/>
              </a:buClr>
              <a:buSzPts val="1400"/>
              <a:buFont typeface="Calibri"/>
              <a:buNone/>
            </a:pPr>
            <a:r>
              <a:rPr lang="en-US" sz="2200" b="0" i="0" u="none" strike="noStrike" cap="none">
                <a:solidFill>
                  <a:srgbClr val="073763"/>
                </a:solidFill>
                <a:latin typeface="Calibri"/>
                <a:ea typeface="Calibri"/>
                <a:cs typeface="Calibri"/>
                <a:sym typeface="Calibri"/>
              </a:rPr>
              <a:t>Once an accepted student is connected with our office we require the following:</a:t>
            </a:r>
            <a:endParaRPr sz="1800"/>
          </a:p>
          <a:p>
            <a:pPr marL="91440" marR="0" lvl="0" indent="35560" algn="l" rtl="0">
              <a:lnSpc>
                <a:spcPct val="90000"/>
              </a:lnSpc>
              <a:spcBef>
                <a:spcPts val="200"/>
              </a:spcBef>
              <a:spcAft>
                <a:spcPts val="0"/>
              </a:spcAft>
              <a:buClr>
                <a:schemeClr val="accent1"/>
              </a:buClr>
              <a:buSzPts val="1400"/>
              <a:buFont typeface="Calibri"/>
              <a:buNone/>
            </a:pPr>
            <a:endParaRPr sz="1200" b="0" i="0" u="none" strike="noStrike" cap="none">
              <a:solidFill>
                <a:srgbClr val="073763"/>
              </a:solidFill>
              <a:latin typeface="Calibri"/>
              <a:ea typeface="Calibri"/>
              <a:cs typeface="Calibri"/>
              <a:sym typeface="Calibri"/>
            </a:endParaRPr>
          </a:p>
          <a:p>
            <a:pPr marL="457200" marR="0" lvl="0" indent="-368300" algn="l" rtl="0">
              <a:lnSpc>
                <a:spcPct val="90000"/>
              </a:lnSpc>
              <a:spcBef>
                <a:spcPts val="200"/>
              </a:spcBef>
              <a:spcAft>
                <a:spcPts val="0"/>
              </a:spcAft>
              <a:buClr>
                <a:srgbClr val="073763"/>
              </a:buClr>
              <a:buSzPts val="2200"/>
              <a:buFont typeface="Calibri"/>
              <a:buChar char="●"/>
            </a:pPr>
            <a:r>
              <a:rPr lang="en-US" sz="2200" b="0" i="0" u="none" strike="noStrike" cap="none">
                <a:solidFill>
                  <a:srgbClr val="073763"/>
                </a:solidFill>
                <a:latin typeface="Calibri"/>
                <a:ea typeface="Calibri"/>
                <a:cs typeface="Calibri"/>
                <a:sym typeface="Calibri"/>
              </a:rPr>
              <a:t>Completed Student Intake Form. </a:t>
            </a:r>
            <a:endParaRPr sz="1800"/>
          </a:p>
          <a:p>
            <a:pPr marL="457200" marR="0" lvl="0" indent="-368300" algn="l" rtl="0">
              <a:lnSpc>
                <a:spcPct val="90000"/>
              </a:lnSpc>
              <a:spcBef>
                <a:spcPts val="200"/>
              </a:spcBef>
              <a:spcAft>
                <a:spcPts val="0"/>
              </a:spcAft>
              <a:buClr>
                <a:srgbClr val="073763"/>
              </a:buClr>
              <a:buSzPts val="2200"/>
              <a:buFont typeface="Calibri"/>
              <a:buChar char="●"/>
            </a:pPr>
            <a:r>
              <a:rPr lang="en-US" sz="2200" b="0" i="0" u="none" strike="noStrike" cap="none">
                <a:solidFill>
                  <a:srgbClr val="073763"/>
                </a:solidFill>
                <a:latin typeface="Calibri"/>
                <a:ea typeface="Calibri"/>
                <a:cs typeface="Calibri"/>
                <a:sym typeface="Calibri"/>
              </a:rPr>
              <a:t>Current medical documentation supporting accommodation request(s).</a:t>
            </a:r>
            <a:endParaRPr sz="1800"/>
          </a:p>
          <a:p>
            <a:pPr marL="457200" marR="0" lvl="0" indent="-368300" algn="l" rtl="0">
              <a:lnSpc>
                <a:spcPct val="90000"/>
              </a:lnSpc>
              <a:spcBef>
                <a:spcPts val="200"/>
              </a:spcBef>
              <a:spcAft>
                <a:spcPts val="0"/>
              </a:spcAft>
              <a:buClr>
                <a:srgbClr val="073763"/>
              </a:buClr>
              <a:buSzPts val="2200"/>
              <a:buFont typeface="Calibri"/>
              <a:buChar char="●"/>
            </a:pPr>
            <a:r>
              <a:rPr lang="en-US" sz="2200" b="0" i="0" u="none" strike="noStrike" cap="none">
                <a:solidFill>
                  <a:srgbClr val="073763"/>
                </a:solidFill>
                <a:latin typeface="Calibri"/>
                <a:ea typeface="Calibri"/>
                <a:cs typeface="Calibri"/>
                <a:sym typeface="Calibri"/>
              </a:rPr>
              <a:t>A meeting with SDSS to review accommodation needs and to establish their Accommodation Memo.</a:t>
            </a:r>
            <a:endParaRPr sz="2200" b="0" i="0" u="none" strike="noStrike" cap="none">
              <a:solidFill>
                <a:srgbClr val="073763"/>
              </a:solidFill>
              <a:latin typeface="Calibri"/>
              <a:ea typeface="Calibri"/>
              <a:cs typeface="Calibri"/>
              <a:sym typeface="Calibri"/>
            </a:endParaRPr>
          </a:p>
          <a:p>
            <a:pPr marL="0" marR="0" lvl="0" indent="0" algn="l" rtl="0">
              <a:lnSpc>
                <a:spcPct val="90000"/>
              </a:lnSpc>
              <a:spcBef>
                <a:spcPts val="200"/>
              </a:spcBef>
              <a:spcAft>
                <a:spcPts val="0"/>
              </a:spcAft>
              <a:buSzPts val="1400"/>
              <a:buNone/>
            </a:pPr>
            <a:endParaRPr sz="2200">
              <a:solidFill>
                <a:srgbClr val="073763"/>
              </a:solidFill>
              <a:latin typeface="Calibri"/>
              <a:ea typeface="Calibri"/>
              <a:cs typeface="Calibri"/>
              <a:sym typeface="Calibri"/>
            </a:endParaRPr>
          </a:p>
          <a:p>
            <a:pPr marL="0" marR="0" lvl="0" indent="0" algn="l" rtl="0">
              <a:lnSpc>
                <a:spcPct val="90000"/>
              </a:lnSpc>
              <a:spcBef>
                <a:spcPts val="200"/>
              </a:spcBef>
              <a:spcAft>
                <a:spcPts val="0"/>
              </a:spcAft>
              <a:buSzPts val="1400"/>
              <a:buNone/>
            </a:pPr>
            <a:r>
              <a:rPr lang="en-US" sz="2200">
                <a:solidFill>
                  <a:srgbClr val="073763"/>
                </a:solidFill>
                <a:latin typeface="Calibri"/>
                <a:ea typeface="Calibri"/>
                <a:cs typeface="Calibri"/>
                <a:sym typeface="Calibri"/>
              </a:rPr>
              <a:t>Once registered with SDSS:</a:t>
            </a:r>
            <a:endParaRPr sz="2200">
              <a:solidFill>
                <a:srgbClr val="073763"/>
              </a:solidFill>
              <a:latin typeface="Calibri"/>
              <a:ea typeface="Calibri"/>
              <a:cs typeface="Calibri"/>
              <a:sym typeface="Calibri"/>
            </a:endParaRPr>
          </a:p>
          <a:p>
            <a:pPr marL="0" marR="0" lvl="0" indent="0" algn="l" rtl="0">
              <a:lnSpc>
                <a:spcPct val="90000"/>
              </a:lnSpc>
              <a:spcBef>
                <a:spcPts val="200"/>
              </a:spcBef>
              <a:spcAft>
                <a:spcPts val="0"/>
              </a:spcAft>
              <a:buSzPts val="1400"/>
              <a:buNone/>
            </a:pPr>
            <a:endParaRPr sz="1200">
              <a:solidFill>
                <a:srgbClr val="073763"/>
              </a:solidFill>
              <a:latin typeface="Calibri"/>
              <a:ea typeface="Calibri"/>
              <a:cs typeface="Calibri"/>
              <a:sym typeface="Calibri"/>
            </a:endParaRPr>
          </a:p>
          <a:p>
            <a:pPr marL="457200" marR="0" lvl="0" indent="-368300" algn="l" rtl="0">
              <a:lnSpc>
                <a:spcPct val="90000"/>
              </a:lnSpc>
              <a:spcBef>
                <a:spcPts val="200"/>
              </a:spcBef>
              <a:spcAft>
                <a:spcPts val="0"/>
              </a:spcAft>
              <a:buClr>
                <a:srgbClr val="073763"/>
              </a:buClr>
              <a:buSzPts val="2200"/>
              <a:buFont typeface="Calibri"/>
              <a:buChar char="●"/>
            </a:pPr>
            <a:r>
              <a:rPr lang="en-US" sz="2200" b="0" i="0" u="none" strike="noStrike" cap="none">
                <a:solidFill>
                  <a:srgbClr val="073763"/>
                </a:solidFill>
                <a:latin typeface="Calibri"/>
                <a:ea typeface="Calibri"/>
                <a:cs typeface="Calibri"/>
                <a:sym typeface="Calibri"/>
              </a:rPr>
              <a:t>Students request updated Accommodation Memos each semester to provide to their professors.</a:t>
            </a:r>
            <a:endParaRPr sz="1800"/>
          </a:p>
          <a:p>
            <a:pPr marL="91440" marR="0" lvl="0" indent="35560" algn="l" rtl="0">
              <a:lnSpc>
                <a:spcPct val="90000"/>
              </a:lnSpc>
              <a:spcBef>
                <a:spcPts val="200"/>
              </a:spcBef>
              <a:spcAft>
                <a:spcPts val="0"/>
              </a:spcAft>
              <a:buClr>
                <a:schemeClr val="accent1"/>
              </a:buClr>
              <a:buSzPts val="1400"/>
              <a:buFont typeface="Calibri"/>
              <a:buNone/>
            </a:pPr>
            <a:endParaRPr sz="1800" b="0" i="0" u="none" strike="noStrike" cap="none">
              <a:solidFill>
                <a:srgbClr val="073763"/>
              </a:solidFill>
              <a:latin typeface="Calibri"/>
              <a:ea typeface="Calibri"/>
              <a:cs typeface="Calibri"/>
              <a:sym typeface="Calibri"/>
            </a:endParaRPr>
          </a:p>
        </p:txBody>
      </p:sp>
      <p:pic>
        <p:nvPicPr>
          <p:cNvPr id="146" name="Google Shape;146;p6"/>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1088487" y="552352"/>
            <a:ext cx="10058399" cy="917943"/>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1400"/>
              <a:buFont typeface="Calibri"/>
              <a:buNone/>
            </a:pPr>
            <a:r>
              <a:rPr lang="en-US" sz="4800" b="0" i="0" u="none" strike="noStrike" cap="none">
                <a:solidFill>
                  <a:srgbClr val="1F3864"/>
                </a:solidFill>
                <a:latin typeface="Calibri"/>
                <a:ea typeface="Calibri"/>
                <a:cs typeface="Calibri"/>
                <a:sym typeface="Calibri"/>
              </a:rPr>
              <a:t>Example of Accommodation Memo</a:t>
            </a:r>
            <a:endParaRPr sz="4800" b="0" i="0" u="none" strike="noStrike" cap="none">
              <a:solidFill>
                <a:srgbClr val="1F3864"/>
              </a:solidFill>
              <a:latin typeface="Calibri"/>
              <a:ea typeface="Calibri"/>
              <a:cs typeface="Calibri"/>
              <a:sym typeface="Calibri"/>
            </a:endParaRPr>
          </a:p>
        </p:txBody>
      </p:sp>
      <p:sp>
        <p:nvSpPr>
          <p:cNvPr id="152" name="Google Shape;152;p7"/>
          <p:cNvSpPr txBox="1"/>
          <p:nvPr/>
        </p:nvSpPr>
        <p:spPr>
          <a:xfrm>
            <a:off x="6018425" y="1886650"/>
            <a:ext cx="4962000" cy="409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7"/>
          <p:cNvPicPr preferRelativeResize="0"/>
          <p:nvPr/>
        </p:nvPicPr>
        <p:blipFill rotWithShape="1">
          <a:blip r:embed="rId3">
            <a:alphaModFix amt="50000"/>
          </a:blip>
          <a:srcRect/>
          <a:stretch/>
        </p:blipFill>
        <p:spPr>
          <a:xfrm>
            <a:off x="9794789" y="5099650"/>
            <a:ext cx="2156099" cy="1025099"/>
          </a:xfrm>
          <a:prstGeom prst="rect">
            <a:avLst/>
          </a:prstGeom>
          <a:noFill/>
          <a:ln>
            <a:noFill/>
          </a:ln>
        </p:spPr>
      </p:pic>
      <p:pic>
        <p:nvPicPr>
          <p:cNvPr id="154" name="Google Shape;154;p7" descr="sample accommodation memo from SDSS with office information, student name, date and approved accommodations." title="sample memo"/>
          <p:cNvPicPr preferRelativeResize="0"/>
          <p:nvPr/>
        </p:nvPicPr>
        <p:blipFill rotWithShape="1">
          <a:blip r:embed="rId4">
            <a:alphaModFix/>
          </a:blip>
          <a:srcRect l="28678" t="15807" r="30275" b="28051"/>
          <a:stretch/>
        </p:blipFill>
        <p:spPr>
          <a:xfrm>
            <a:off x="3285906" y="1776045"/>
            <a:ext cx="5862435" cy="45104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2ad1d6d5c77_0_312" descr="Title Three Main Pathways to the Brain, with three circles with arrows connecting them in a circular pattern.  One circle has an eye with visual, one a hand with kinesthetic and the last an ear with audiory.  "/>
          <p:cNvPicPr preferRelativeResize="0"/>
          <p:nvPr/>
        </p:nvPicPr>
        <p:blipFill rotWithShape="1">
          <a:blip r:embed="rId3">
            <a:alphaModFix/>
          </a:blip>
          <a:srcRect/>
          <a:stretch/>
        </p:blipFill>
        <p:spPr>
          <a:xfrm>
            <a:off x="3071813" y="2067189"/>
            <a:ext cx="4958713" cy="4132260"/>
          </a:xfrm>
          <a:prstGeom prst="rect">
            <a:avLst/>
          </a:prstGeom>
          <a:noFill/>
          <a:ln>
            <a:noFill/>
          </a:ln>
        </p:spPr>
      </p:pic>
      <p:sp>
        <p:nvSpPr>
          <p:cNvPr id="160" name="Google Shape;160;g2ad1d6d5c77_0_312"/>
          <p:cNvSpPr/>
          <p:nvPr/>
        </p:nvSpPr>
        <p:spPr>
          <a:xfrm>
            <a:off x="3131276" y="910748"/>
            <a:ext cx="4899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https://blog.allaboutlearningpress.com/kinesthetic-learning/</a:t>
            </a:r>
            <a:endParaRPr sz="1400" b="0" i="0" u="none" strike="noStrike" cap="none">
              <a:solidFill>
                <a:srgbClr val="000000"/>
              </a:solidFill>
              <a:latin typeface="Arial"/>
              <a:ea typeface="Arial"/>
              <a:cs typeface="Arial"/>
              <a:sym typeface="Arial"/>
            </a:endParaRPr>
          </a:p>
        </p:txBody>
      </p:sp>
      <p:pic>
        <p:nvPicPr>
          <p:cNvPr id="161" name="Google Shape;161;g2ad1d6d5c77_0_312"/>
          <p:cNvPicPr preferRelativeResize="0"/>
          <p:nvPr/>
        </p:nvPicPr>
        <p:blipFill rotWithShape="1">
          <a:blip r:embed="rId5">
            <a:alphaModFix amt="50000"/>
          </a:blip>
          <a:srcRect/>
          <a:stretch/>
        </p:blipFill>
        <p:spPr>
          <a:xfrm>
            <a:off x="9794789" y="5099650"/>
            <a:ext cx="2156099" cy="1025099"/>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1416</Words>
  <Application>Microsoft Office PowerPoint</Application>
  <PresentationFormat>Widescreen</PresentationFormat>
  <Paragraphs>207</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Retrospect</vt:lpstr>
      <vt:lpstr>Accommodations in Higher Education</vt:lpstr>
      <vt:lpstr>What is Student Disability  Support Services (SDSS)?</vt:lpstr>
      <vt:lpstr>What laws apply in higher education?</vt:lpstr>
      <vt:lpstr>What is considered a disability?</vt:lpstr>
      <vt:lpstr>Types of disabilities (Not Inclusive)</vt:lpstr>
      <vt:lpstr>What are reasonable accommodations?</vt:lpstr>
      <vt:lpstr>Process for registering with SDSS</vt:lpstr>
      <vt:lpstr>Example of Accommodation Memo</vt:lpstr>
      <vt:lpstr>PowerPoint Presentation</vt:lpstr>
      <vt:lpstr>Potential accommodations for a student with ADHD</vt:lpstr>
      <vt:lpstr>Possible Accommodations</vt:lpstr>
      <vt:lpstr>Note-taking Accommodations</vt:lpstr>
      <vt:lpstr>Test Taking Accommodations</vt:lpstr>
      <vt:lpstr>Remember…</vt:lpstr>
      <vt:lpstr>Supports on-campus, outside of SDSS</vt:lpstr>
      <vt:lpstr>Recommendations – HS to HE</vt:lpstr>
      <vt:lpstr>Teaching Tips for Professors-Notes</vt:lpstr>
      <vt:lpstr>Teaching Tips for Professors-Classroom </vt:lpstr>
      <vt:lpstr>Teaching Tips for Professors </vt:lpstr>
      <vt:lpstr>FAQ’s</vt:lpstr>
      <vt:lpstr>FAQ’s</vt:lpstr>
      <vt:lpstr>www.morgan.edu/sdss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Accommodations in Higher Education</dc:title>
  <dc:creator>Kate R.D. Weeks</dc:creator>
  <cp:lastModifiedBy>Mrs. Kate R.D. Weeks</cp:lastModifiedBy>
  <cp:revision>1</cp:revision>
  <dcterms:modified xsi:type="dcterms:W3CDTF">2024-08-26T14:53:18Z</dcterms:modified>
</cp:coreProperties>
</file>