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3" r:id="rId3"/>
    <p:sldId id="265" r:id="rId4"/>
    <p:sldId id="266" r:id="rId5"/>
    <p:sldId id="258" r:id="rId6"/>
    <p:sldId id="269" r:id="rId7"/>
    <p:sldId id="294" r:id="rId8"/>
    <p:sldId id="296" r:id="rId9"/>
    <p:sldId id="295" r:id="rId10"/>
    <p:sldId id="297" r:id="rId11"/>
    <p:sldId id="298" r:id="rId12"/>
    <p:sldId id="299" r:id="rId13"/>
    <p:sldId id="259" r:id="rId14"/>
    <p:sldId id="260" r:id="rId15"/>
    <p:sldId id="261" r:id="rId16"/>
    <p:sldId id="303" r:id="rId17"/>
    <p:sldId id="262" r:id="rId18"/>
    <p:sldId id="263" r:id="rId19"/>
    <p:sldId id="264" r:id="rId20"/>
    <p:sldId id="305" r:id="rId21"/>
    <p:sldId id="304" r:id="rId22"/>
    <p:sldId id="307" r:id="rId23"/>
    <p:sldId id="3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1D3F2-8053-4DAC-B9CE-F4667ECA73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33084A-BED4-4AA6-B318-F747962579FA}">
      <dgm:prSet/>
      <dgm:spPr/>
      <dgm:t>
        <a:bodyPr/>
        <a:lstStyle/>
        <a:p>
          <a:r>
            <a:rPr lang="en-US"/>
            <a:t>Time Management</a:t>
          </a:r>
        </a:p>
      </dgm:t>
    </dgm:pt>
    <dgm:pt modelId="{12F244D7-0E23-4314-B862-5C5C0455E31E}" type="parTrans" cxnId="{3F0B2C93-759D-4B27-85A9-323E410EC165}">
      <dgm:prSet/>
      <dgm:spPr/>
      <dgm:t>
        <a:bodyPr/>
        <a:lstStyle/>
        <a:p>
          <a:endParaRPr lang="en-US"/>
        </a:p>
      </dgm:t>
    </dgm:pt>
    <dgm:pt modelId="{763129F6-FDEC-43B3-9900-485CA369F6B3}" type="sibTrans" cxnId="{3F0B2C93-759D-4B27-85A9-323E410EC165}">
      <dgm:prSet/>
      <dgm:spPr/>
      <dgm:t>
        <a:bodyPr/>
        <a:lstStyle/>
        <a:p>
          <a:endParaRPr lang="en-US"/>
        </a:p>
      </dgm:t>
    </dgm:pt>
    <dgm:pt modelId="{4DD14CCD-9774-4FD9-BCF6-7FF6C247D884}">
      <dgm:prSet/>
      <dgm:spPr/>
      <dgm:t>
        <a:bodyPr/>
        <a:lstStyle/>
        <a:p>
          <a:r>
            <a:rPr lang="en-US"/>
            <a:t>Relationship Roles</a:t>
          </a:r>
        </a:p>
      </dgm:t>
    </dgm:pt>
    <dgm:pt modelId="{357C016B-85C9-4DE6-A8E6-1907B4359856}" type="parTrans" cxnId="{21C41E32-6F81-4EC8-B9E6-0683C64BEB73}">
      <dgm:prSet/>
      <dgm:spPr/>
      <dgm:t>
        <a:bodyPr/>
        <a:lstStyle/>
        <a:p>
          <a:endParaRPr lang="en-US"/>
        </a:p>
      </dgm:t>
    </dgm:pt>
    <dgm:pt modelId="{730A37A6-F647-4228-872E-FA1A63817CE5}" type="sibTrans" cxnId="{21C41E32-6F81-4EC8-B9E6-0683C64BEB73}">
      <dgm:prSet/>
      <dgm:spPr/>
      <dgm:t>
        <a:bodyPr/>
        <a:lstStyle/>
        <a:p>
          <a:endParaRPr lang="en-US"/>
        </a:p>
      </dgm:t>
    </dgm:pt>
    <dgm:pt modelId="{A75B374B-B8E1-4C0B-AB6A-FDEA82B12AF2}">
      <dgm:prSet/>
      <dgm:spPr/>
      <dgm:t>
        <a:bodyPr/>
        <a:lstStyle/>
        <a:p>
          <a:r>
            <a:rPr lang="en-US"/>
            <a:t>Communication</a:t>
          </a:r>
        </a:p>
      </dgm:t>
    </dgm:pt>
    <dgm:pt modelId="{BB08AB2F-C3EA-477D-82A4-04152CDC479A}" type="parTrans" cxnId="{FF15FD5A-AFFF-4ABE-AE88-223784AD1E26}">
      <dgm:prSet/>
      <dgm:spPr/>
      <dgm:t>
        <a:bodyPr/>
        <a:lstStyle/>
        <a:p>
          <a:endParaRPr lang="en-US"/>
        </a:p>
      </dgm:t>
    </dgm:pt>
    <dgm:pt modelId="{E8AAB051-2E4F-481B-B439-BD55E578214B}" type="sibTrans" cxnId="{FF15FD5A-AFFF-4ABE-AE88-223784AD1E26}">
      <dgm:prSet/>
      <dgm:spPr/>
      <dgm:t>
        <a:bodyPr/>
        <a:lstStyle/>
        <a:p>
          <a:endParaRPr lang="en-US"/>
        </a:p>
      </dgm:t>
    </dgm:pt>
    <dgm:pt modelId="{F873EED7-FD05-40D4-9A28-11AA0F46ADAA}">
      <dgm:prSet/>
      <dgm:spPr/>
      <dgm:t>
        <a:bodyPr/>
        <a:lstStyle/>
        <a:p>
          <a:r>
            <a:rPr lang="en-US"/>
            <a:t>Impulsive Actions/Words</a:t>
          </a:r>
        </a:p>
      </dgm:t>
    </dgm:pt>
    <dgm:pt modelId="{47326F7B-499D-48A4-8305-417EC56685C7}" type="parTrans" cxnId="{452BA6CB-9DF3-4030-8E77-37CA23B8D501}">
      <dgm:prSet/>
      <dgm:spPr/>
      <dgm:t>
        <a:bodyPr/>
        <a:lstStyle/>
        <a:p>
          <a:endParaRPr lang="en-US"/>
        </a:p>
      </dgm:t>
    </dgm:pt>
    <dgm:pt modelId="{22B63896-9C9F-400A-AE26-DCE4C90C247D}" type="sibTrans" cxnId="{452BA6CB-9DF3-4030-8E77-37CA23B8D501}">
      <dgm:prSet/>
      <dgm:spPr/>
      <dgm:t>
        <a:bodyPr/>
        <a:lstStyle/>
        <a:p>
          <a:endParaRPr lang="en-US"/>
        </a:p>
      </dgm:t>
    </dgm:pt>
    <dgm:pt modelId="{2D318641-0E6B-4913-A245-65B3C9404FE5}">
      <dgm:prSet/>
      <dgm:spPr/>
      <dgm:t>
        <a:bodyPr/>
        <a:lstStyle/>
        <a:p>
          <a:r>
            <a:rPr lang="en-US"/>
            <a:t>Distractibility</a:t>
          </a:r>
        </a:p>
      </dgm:t>
    </dgm:pt>
    <dgm:pt modelId="{4B67FD48-6960-4DCA-9302-8155843BD122}" type="parTrans" cxnId="{084BEE45-76E7-40C2-9CD3-4FA1BB49E74C}">
      <dgm:prSet/>
      <dgm:spPr/>
      <dgm:t>
        <a:bodyPr/>
        <a:lstStyle/>
        <a:p>
          <a:endParaRPr lang="en-US"/>
        </a:p>
      </dgm:t>
    </dgm:pt>
    <dgm:pt modelId="{DF5A327A-B1DC-4F18-B14B-2FDE6909F0ED}" type="sibTrans" cxnId="{084BEE45-76E7-40C2-9CD3-4FA1BB49E74C}">
      <dgm:prSet/>
      <dgm:spPr/>
      <dgm:t>
        <a:bodyPr/>
        <a:lstStyle/>
        <a:p>
          <a:endParaRPr lang="en-US"/>
        </a:p>
      </dgm:t>
    </dgm:pt>
    <dgm:pt modelId="{6B6EE920-077E-4C88-9232-514E283AED85}">
      <dgm:prSet/>
      <dgm:spPr/>
      <dgm:t>
        <a:bodyPr/>
        <a:lstStyle/>
        <a:p>
          <a:r>
            <a:rPr lang="en-US"/>
            <a:t>Emotional Dysregulation</a:t>
          </a:r>
        </a:p>
      </dgm:t>
    </dgm:pt>
    <dgm:pt modelId="{857443FA-73A4-4F8B-B7EA-8D8D5BCDBE4D}" type="parTrans" cxnId="{62245301-986D-4E64-83AC-146ED3BC9173}">
      <dgm:prSet/>
      <dgm:spPr/>
      <dgm:t>
        <a:bodyPr/>
        <a:lstStyle/>
        <a:p>
          <a:endParaRPr lang="en-US"/>
        </a:p>
      </dgm:t>
    </dgm:pt>
    <dgm:pt modelId="{BB71C5D4-0CD9-4AF5-893B-DC0CC065127F}" type="sibTrans" cxnId="{62245301-986D-4E64-83AC-146ED3BC9173}">
      <dgm:prSet/>
      <dgm:spPr/>
      <dgm:t>
        <a:bodyPr/>
        <a:lstStyle/>
        <a:p>
          <a:endParaRPr lang="en-US"/>
        </a:p>
      </dgm:t>
    </dgm:pt>
    <dgm:pt modelId="{4F559D22-F55C-452F-90E4-2FFF896BA975}" type="pres">
      <dgm:prSet presAssocID="{B0F1D3F2-8053-4DAC-B9CE-F4667ECA7350}" presName="linear" presStyleCnt="0">
        <dgm:presLayoutVars>
          <dgm:animLvl val="lvl"/>
          <dgm:resizeHandles val="exact"/>
        </dgm:presLayoutVars>
      </dgm:prSet>
      <dgm:spPr/>
    </dgm:pt>
    <dgm:pt modelId="{07A41DC8-B3D9-4D88-9175-3915235E7421}" type="pres">
      <dgm:prSet presAssocID="{5833084A-BED4-4AA6-B318-F747962579F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C3D9AAE-D636-4D3B-9A33-BE3E26036202}" type="pres">
      <dgm:prSet presAssocID="{763129F6-FDEC-43B3-9900-485CA369F6B3}" presName="spacer" presStyleCnt="0"/>
      <dgm:spPr/>
    </dgm:pt>
    <dgm:pt modelId="{71576E0A-9245-45F6-A021-2B9F028F3F0C}" type="pres">
      <dgm:prSet presAssocID="{4DD14CCD-9774-4FD9-BCF6-7FF6C247D88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7129D04-55B4-4E67-B95E-E055DE6F7C92}" type="pres">
      <dgm:prSet presAssocID="{730A37A6-F647-4228-872E-FA1A63817CE5}" presName="spacer" presStyleCnt="0"/>
      <dgm:spPr/>
    </dgm:pt>
    <dgm:pt modelId="{4BD740AC-EDDB-4C77-8107-1309EEC53EA2}" type="pres">
      <dgm:prSet presAssocID="{A75B374B-B8E1-4C0B-AB6A-FDEA82B12AF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0AF561C-459E-43F9-B9FF-46A01CCC4317}" type="pres">
      <dgm:prSet presAssocID="{E8AAB051-2E4F-481B-B439-BD55E578214B}" presName="spacer" presStyleCnt="0"/>
      <dgm:spPr/>
    </dgm:pt>
    <dgm:pt modelId="{A2E514A4-4A5B-4F33-9099-EFF72A303B4E}" type="pres">
      <dgm:prSet presAssocID="{F873EED7-FD05-40D4-9A28-11AA0F46ADA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3297AC6-3C0B-4333-AD1D-7EDF94BF9A00}" type="pres">
      <dgm:prSet presAssocID="{22B63896-9C9F-400A-AE26-DCE4C90C247D}" presName="spacer" presStyleCnt="0"/>
      <dgm:spPr/>
    </dgm:pt>
    <dgm:pt modelId="{45C3CE86-EC46-4591-B829-3B42A0EF575F}" type="pres">
      <dgm:prSet presAssocID="{2D318641-0E6B-4913-A245-65B3C9404FE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65CEAB7-B44C-4B09-AF92-C6EF160B141B}" type="pres">
      <dgm:prSet presAssocID="{DF5A327A-B1DC-4F18-B14B-2FDE6909F0ED}" presName="spacer" presStyleCnt="0"/>
      <dgm:spPr/>
    </dgm:pt>
    <dgm:pt modelId="{5D443BB4-BED0-4102-AB72-77B775704DDD}" type="pres">
      <dgm:prSet presAssocID="{6B6EE920-077E-4C88-9232-514E283AED8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2245301-986D-4E64-83AC-146ED3BC9173}" srcId="{B0F1D3F2-8053-4DAC-B9CE-F4667ECA7350}" destId="{6B6EE920-077E-4C88-9232-514E283AED85}" srcOrd="5" destOrd="0" parTransId="{857443FA-73A4-4F8B-B7EA-8D8D5BCDBE4D}" sibTransId="{BB71C5D4-0CD9-4AF5-893B-DC0CC065127F}"/>
    <dgm:cxn modelId="{B3428E05-2344-42CF-8B81-7E5A31A8EA11}" type="presOf" srcId="{5833084A-BED4-4AA6-B318-F747962579FA}" destId="{07A41DC8-B3D9-4D88-9175-3915235E7421}" srcOrd="0" destOrd="0" presId="urn:microsoft.com/office/officeart/2005/8/layout/vList2"/>
    <dgm:cxn modelId="{2ACED808-8581-4C59-8CB8-95A636C1A881}" type="presOf" srcId="{2D318641-0E6B-4913-A245-65B3C9404FE5}" destId="{45C3CE86-EC46-4591-B829-3B42A0EF575F}" srcOrd="0" destOrd="0" presId="urn:microsoft.com/office/officeart/2005/8/layout/vList2"/>
    <dgm:cxn modelId="{21C41E32-6F81-4EC8-B9E6-0683C64BEB73}" srcId="{B0F1D3F2-8053-4DAC-B9CE-F4667ECA7350}" destId="{4DD14CCD-9774-4FD9-BCF6-7FF6C247D884}" srcOrd="1" destOrd="0" parTransId="{357C016B-85C9-4DE6-A8E6-1907B4359856}" sibTransId="{730A37A6-F647-4228-872E-FA1A63817CE5}"/>
    <dgm:cxn modelId="{B9C6C03A-F401-4DE1-B400-D8A876426BA6}" type="presOf" srcId="{6B6EE920-077E-4C88-9232-514E283AED85}" destId="{5D443BB4-BED0-4102-AB72-77B775704DDD}" srcOrd="0" destOrd="0" presId="urn:microsoft.com/office/officeart/2005/8/layout/vList2"/>
    <dgm:cxn modelId="{084BEE45-76E7-40C2-9CD3-4FA1BB49E74C}" srcId="{B0F1D3F2-8053-4DAC-B9CE-F4667ECA7350}" destId="{2D318641-0E6B-4913-A245-65B3C9404FE5}" srcOrd="4" destOrd="0" parTransId="{4B67FD48-6960-4DCA-9302-8155843BD122}" sibTransId="{DF5A327A-B1DC-4F18-B14B-2FDE6909F0ED}"/>
    <dgm:cxn modelId="{BC96706B-CEFD-4755-AA2F-16ED53E11F77}" type="presOf" srcId="{B0F1D3F2-8053-4DAC-B9CE-F4667ECA7350}" destId="{4F559D22-F55C-452F-90E4-2FFF896BA975}" srcOrd="0" destOrd="0" presId="urn:microsoft.com/office/officeart/2005/8/layout/vList2"/>
    <dgm:cxn modelId="{FF15FD5A-AFFF-4ABE-AE88-223784AD1E26}" srcId="{B0F1D3F2-8053-4DAC-B9CE-F4667ECA7350}" destId="{A75B374B-B8E1-4C0B-AB6A-FDEA82B12AF2}" srcOrd="2" destOrd="0" parTransId="{BB08AB2F-C3EA-477D-82A4-04152CDC479A}" sibTransId="{E8AAB051-2E4F-481B-B439-BD55E578214B}"/>
    <dgm:cxn modelId="{3F0B2C93-759D-4B27-85A9-323E410EC165}" srcId="{B0F1D3F2-8053-4DAC-B9CE-F4667ECA7350}" destId="{5833084A-BED4-4AA6-B318-F747962579FA}" srcOrd="0" destOrd="0" parTransId="{12F244D7-0E23-4314-B862-5C5C0455E31E}" sibTransId="{763129F6-FDEC-43B3-9900-485CA369F6B3}"/>
    <dgm:cxn modelId="{585F3F9B-C3AE-4132-AFBB-9D7065C8F98F}" type="presOf" srcId="{F873EED7-FD05-40D4-9A28-11AA0F46ADAA}" destId="{A2E514A4-4A5B-4F33-9099-EFF72A303B4E}" srcOrd="0" destOrd="0" presId="urn:microsoft.com/office/officeart/2005/8/layout/vList2"/>
    <dgm:cxn modelId="{07C60A9D-11AD-4BAC-A213-CDD40F6C9218}" type="presOf" srcId="{4DD14CCD-9774-4FD9-BCF6-7FF6C247D884}" destId="{71576E0A-9245-45F6-A021-2B9F028F3F0C}" srcOrd="0" destOrd="0" presId="urn:microsoft.com/office/officeart/2005/8/layout/vList2"/>
    <dgm:cxn modelId="{452BA6CB-9DF3-4030-8E77-37CA23B8D501}" srcId="{B0F1D3F2-8053-4DAC-B9CE-F4667ECA7350}" destId="{F873EED7-FD05-40D4-9A28-11AA0F46ADAA}" srcOrd="3" destOrd="0" parTransId="{47326F7B-499D-48A4-8305-417EC56685C7}" sibTransId="{22B63896-9C9F-400A-AE26-DCE4C90C247D}"/>
    <dgm:cxn modelId="{1BAEA9EB-D841-46ED-B3A0-3EF1F26A0C69}" type="presOf" srcId="{A75B374B-B8E1-4C0B-AB6A-FDEA82B12AF2}" destId="{4BD740AC-EDDB-4C77-8107-1309EEC53EA2}" srcOrd="0" destOrd="0" presId="urn:microsoft.com/office/officeart/2005/8/layout/vList2"/>
    <dgm:cxn modelId="{764B733B-9654-44AA-8069-BB7AF9C498F1}" type="presParOf" srcId="{4F559D22-F55C-452F-90E4-2FFF896BA975}" destId="{07A41DC8-B3D9-4D88-9175-3915235E7421}" srcOrd="0" destOrd="0" presId="urn:microsoft.com/office/officeart/2005/8/layout/vList2"/>
    <dgm:cxn modelId="{D178C68B-9DD4-43FF-91B4-0FE681F7E6F8}" type="presParOf" srcId="{4F559D22-F55C-452F-90E4-2FFF896BA975}" destId="{4C3D9AAE-D636-4D3B-9A33-BE3E26036202}" srcOrd="1" destOrd="0" presId="urn:microsoft.com/office/officeart/2005/8/layout/vList2"/>
    <dgm:cxn modelId="{A59D562C-71FA-426E-8858-42B519AA0543}" type="presParOf" srcId="{4F559D22-F55C-452F-90E4-2FFF896BA975}" destId="{71576E0A-9245-45F6-A021-2B9F028F3F0C}" srcOrd="2" destOrd="0" presId="urn:microsoft.com/office/officeart/2005/8/layout/vList2"/>
    <dgm:cxn modelId="{7C58EBC9-E45A-492A-8EEE-C593BFB26142}" type="presParOf" srcId="{4F559D22-F55C-452F-90E4-2FFF896BA975}" destId="{87129D04-55B4-4E67-B95E-E055DE6F7C92}" srcOrd="3" destOrd="0" presId="urn:microsoft.com/office/officeart/2005/8/layout/vList2"/>
    <dgm:cxn modelId="{17CBFF69-FF0D-4964-8E15-364494C9185A}" type="presParOf" srcId="{4F559D22-F55C-452F-90E4-2FFF896BA975}" destId="{4BD740AC-EDDB-4C77-8107-1309EEC53EA2}" srcOrd="4" destOrd="0" presId="urn:microsoft.com/office/officeart/2005/8/layout/vList2"/>
    <dgm:cxn modelId="{D97813E0-80BC-47C5-83DD-D7635362BA3C}" type="presParOf" srcId="{4F559D22-F55C-452F-90E4-2FFF896BA975}" destId="{D0AF561C-459E-43F9-B9FF-46A01CCC4317}" srcOrd="5" destOrd="0" presId="urn:microsoft.com/office/officeart/2005/8/layout/vList2"/>
    <dgm:cxn modelId="{0A724F47-FC2D-4676-BFF7-4820AB50133D}" type="presParOf" srcId="{4F559D22-F55C-452F-90E4-2FFF896BA975}" destId="{A2E514A4-4A5B-4F33-9099-EFF72A303B4E}" srcOrd="6" destOrd="0" presId="urn:microsoft.com/office/officeart/2005/8/layout/vList2"/>
    <dgm:cxn modelId="{AA865726-9BD7-4B58-AF96-4A1568E6AE71}" type="presParOf" srcId="{4F559D22-F55C-452F-90E4-2FFF896BA975}" destId="{E3297AC6-3C0B-4333-AD1D-7EDF94BF9A00}" srcOrd="7" destOrd="0" presId="urn:microsoft.com/office/officeart/2005/8/layout/vList2"/>
    <dgm:cxn modelId="{A30073FB-C1CA-48B7-8282-E5EE30508A5E}" type="presParOf" srcId="{4F559D22-F55C-452F-90E4-2FFF896BA975}" destId="{45C3CE86-EC46-4591-B829-3B42A0EF575F}" srcOrd="8" destOrd="0" presId="urn:microsoft.com/office/officeart/2005/8/layout/vList2"/>
    <dgm:cxn modelId="{4446AEC8-9037-4329-A2CE-0F7D3DB952BD}" type="presParOf" srcId="{4F559D22-F55C-452F-90E4-2FFF896BA975}" destId="{965CEAB7-B44C-4B09-AF92-C6EF160B141B}" srcOrd="9" destOrd="0" presId="urn:microsoft.com/office/officeart/2005/8/layout/vList2"/>
    <dgm:cxn modelId="{9A83F331-1CDB-4CCD-A628-A77A39AB504D}" type="presParOf" srcId="{4F559D22-F55C-452F-90E4-2FFF896BA975}" destId="{5D443BB4-BED0-4102-AB72-77B775704DD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425DC-863E-43B0-944B-F2B32B44412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4918A9-1755-4DB9-A4F5-6680C50EEB0B}">
      <dgm:prSet/>
      <dgm:spPr/>
      <dgm:t>
        <a:bodyPr/>
        <a:lstStyle/>
        <a:p>
          <a:r>
            <a:rPr lang="en-US" dirty="0"/>
            <a:t>The With Partner</a:t>
          </a:r>
        </a:p>
      </dgm:t>
    </dgm:pt>
    <dgm:pt modelId="{E7ED77D9-901E-41D6-8F87-61841B2AFB58}" type="parTrans" cxnId="{23DE1BE4-D487-4B0E-B4ED-0B987E6EBBDA}">
      <dgm:prSet/>
      <dgm:spPr/>
      <dgm:t>
        <a:bodyPr/>
        <a:lstStyle/>
        <a:p>
          <a:endParaRPr lang="en-US"/>
        </a:p>
      </dgm:t>
    </dgm:pt>
    <dgm:pt modelId="{E2FD7388-16B9-40AC-9182-B569B682D74F}" type="sibTrans" cxnId="{23DE1BE4-D487-4B0E-B4ED-0B987E6EBBDA}">
      <dgm:prSet/>
      <dgm:spPr/>
      <dgm:t>
        <a:bodyPr/>
        <a:lstStyle/>
        <a:p>
          <a:endParaRPr lang="en-US"/>
        </a:p>
      </dgm:t>
    </dgm:pt>
    <dgm:pt modelId="{F1F7EB35-86A0-4B52-AFB2-CE583E42E022}">
      <dgm:prSet/>
      <dgm:spPr/>
      <dgm:t>
        <a:bodyPr/>
        <a:lstStyle/>
        <a:p>
          <a:r>
            <a:rPr lang="en-US" dirty="0"/>
            <a:t>The Non Partner</a:t>
          </a:r>
        </a:p>
      </dgm:t>
    </dgm:pt>
    <dgm:pt modelId="{C700DCAC-D401-4121-847C-FA4E3C36B7EF}" type="parTrans" cxnId="{261DADA9-A6B0-429C-B1A7-936CAC3B9363}">
      <dgm:prSet/>
      <dgm:spPr/>
      <dgm:t>
        <a:bodyPr/>
        <a:lstStyle/>
        <a:p>
          <a:endParaRPr lang="en-US"/>
        </a:p>
      </dgm:t>
    </dgm:pt>
    <dgm:pt modelId="{F19DBE87-A832-4369-B3E0-11F3549DFF2C}" type="sibTrans" cxnId="{261DADA9-A6B0-429C-B1A7-936CAC3B9363}">
      <dgm:prSet/>
      <dgm:spPr/>
      <dgm:t>
        <a:bodyPr/>
        <a:lstStyle/>
        <a:p>
          <a:endParaRPr lang="en-US"/>
        </a:p>
      </dgm:t>
    </dgm:pt>
    <dgm:pt modelId="{0C171E0A-C515-4F69-AB1A-1DBBC2BC9ED0}">
      <dgm:prSet/>
      <dgm:spPr/>
      <dgm:t>
        <a:bodyPr/>
        <a:lstStyle/>
        <a:p>
          <a:r>
            <a:rPr lang="en-US"/>
            <a:t>The Couple</a:t>
          </a:r>
        </a:p>
      </dgm:t>
    </dgm:pt>
    <dgm:pt modelId="{6F14BC1C-8F63-4ECA-94C0-69925699B3F3}" type="parTrans" cxnId="{C49CA77D-EE7B-498F-BA8F-B932EB8E7857}">
      <dgm:prSet/>
      <dgm:spPr/>
      <dgm:t>
        <a:bodyPr/>
        <a:lstStyle/>
        <a:p>
          <a:endParaRPr lang="en-US"/>
        </a:p>
      </dgm:t>
    </dgm:pt>
    <dgm:pt modelId="{AEDE007D-D750-4667-996F-52E2DD053486}" type="sibTrans" cxnId="{C49CA77D-EE7B-498F-BA8F-B932EB8E7857}">
      <dgm:prSet/>
      <dgm:spPr/>
      <dgm:t>
        <a:bodyPr/>
        <a:lstStyle/>
        <a:p>
          <a:endParaRPr lang="en-US"/>
        </a:p>
      </dgm:t>
    </dgm:pt>
    <dgm:pt modelId="{E63FED2A-C450-4935-9355-708E92AF51AF}" type="pres">
      <dgm:prSet presAssocID="{C8A425DC-863E-43B0-944B-F2B32B4441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E594B5-346F-4C47-81CF-2C58DF411E5B}" type="pres">
      <dgm:prSet presAssocID="{7C4918A9-1755-4DB9-A4F5-6680C50EEB0B}" presName="root" presStyleCnt="0"/>
      <dgm:spPr/>
    </dgm:pt>
    <dgm:pt modelId="{0AA20638-C98E-47CF-ACC5-9A8FB699F113}" type="pres">
      <dgm:prSet presAssocID="{7C4918A9-1755-4DB9-A4F5-6680C50EEB0B}" presName="rootComposite" presStyleCnt="0"/>
      <dgm:spPr/>
    </dgm:pt>
    <dgm:pt modelId="{DE48291F-A43B-4E95-B7F0-A62FCF217B6B}" type="pres">
      <dgm:prSet presAssocID="{7C4918A9-1755-4DB9-A4F5-6680C50EEB0B}" presName="rootText" presStyleLbl="node1" presStyleIdx="0" presStyleCnt="3"/>
      <dgm:spPr/>
    </dgm:pt>
    <dgm:pt modelId="{51F89B40-AFEA-4BFC-A840-5E440012D39E}" type="pres">
      <dgm:prSet presAssocID="{7C4918A9-1755-4DB9-A4F5-6680C50EEB0B}" presName="rootConnector" presStyleLbl="node1" presStyleIdx="0" presStyleCnt="3"/>
      <dgm:spPr/>
    </dgm:pt>
    <dgm:pt modelId="{8784196D-779E-4E6B-8A2B-806AA3A6696E}" type="pres">
      <dgm:prSet presAssocID="{7C4918A9-1755-4DB9-A4F5-6680C50EEB0B}" presName="childShape" presStyleCnt="0"/>
      <dgm:spPr/>
    </dgm:pt>
    <dgm:pt modelId="{DFC31E33-CF95-47AA-BD98-B4FEE9956559}" type="pres">
      <dgm:prSet presAssocID="{F1F7EB35-86A0-4B52-AFB2-CE583E42E022}" presName="root" presStyleCnt="0"/>
      <dgm:spPr/>
    </dgm:pt>
    <dgm:pt modelId="{941E601F-D568-43CA-BF0D-A616601A3D8A}" type="pres">
      <dgm:prSet presAssocID="{F1F7EB35-86A0-4B52-AFB2-CE583E42E022}" presName="rootComposite" presStyleCnt="0"/>
      <dgm:spPr/>
    </dgm:pt>
    <dgm:pt modelId="{17A406EA-7105-48C9-BE3E-893C98C276B7}" type="pres">
      <dgm:prSet presAssocID="{F1F7EB35-86A0-4B52-AFB2-CE583E42E022}" presName="rootText" presStyleLbl="node1" presStyleIdx="1" presStyleCnt="3"/>
      <dgm:spPr/>
    </dgm:pt>
    <dgm:pt modelId="{0AE54157-E94B-4E1D-A325-F3CBB54C303C}" type="pres">
      <dgm:prSet presAssocID="{F1F7EB35-86A0-4B52-AFB2-CE583E42E022}" presName="rootConnector" presStyleLbl="node1" presStyleIdx="1" presStyleCnt="3"/>
      <dgm:spPr/>
    </dgm:pt>
    <dgm:pt modelId="{0F966860-40B2-4186-BA06-597BBDC11743}" type="pres">
      <dgm:prSet presAssocID="{F1F7EB35-86A0-4B52-AFB2-CE583E42E022}" presName="childShape" presStyleCnt="0"/>
      <dgm:spPr/>
    </dgm:pt>
    <dgm:pt modelId="{25363629-A1A4-4955-93A5-C44009BE2DDE}" type="pres">
      <dgm:prSet presAssocID="{0C171E0A-C515-4F69-AB1A-1DBBC2BC9ED0}" presName="root" presStyleCnt="0"/>
      <dgm:spPr/>
    </dgm:pt>
    <dgm:pt modelId="{A518BB30-DC55-4E42-A83A-60BB88F57302}" type="pres">
      <dgm:prSet presAssocID="{0C171E0A-C515-4F69-AB1A-1DBBC2BC9ED0}" presName="rootComposite" presStyleCnt="0"/>
      <dgm:spPr/>
    </dgm:pt>
    <dgm:pt modelId="{003CD6E4-91EF-4A1F-8E3C-44A1CE926E51}" type="pres">
      <dgm:prSet presAssocID="{0C171E0A-C515-4F69-AB1A-1DBBC2BC9ED0}" presName="rootText" presStyleLbl="node1" presStyleIdx="2" presStyleCnt="3"/>
      <dgm:spPr/>
    </dgm:pt>
    <dgm:pt modelId="{8C8FDC79-0B34-4036-8E65-B23D8996780B}" type="pres">
      <dgm:prSet presAssocID="{0C171E0A-C515-4F69-AB1A-1DBBC2BC9ED0}" presName="rootConnector" presStyleLbl="node1" presStyleIdx="2" presStyleCnt="3"/>
      <dgm:spPr/>
    </dgm:pt>
    <dgm:pt modelId="{A1A07F2D-BA45-490D-A386-583CE3B194AE}" type="pres">
      <dgm:prSet presAssocID="{0C171E0A-C515-4F69-AB1A-1DBBC2BC9ED0}" presName="childShape" presStyleCnt="0"/>
      <dgm:spPr/>
    </dgm:pt>
  </dgm:ptLst>
  <dgm:cxnLst>
    <dgm:cxn modelId="{1373E000-5CED-4E79-A0AD-1BBCC0B236C8}" type="presOf" srcId="{0C171E0A-C515-4F69-AB1A-1DBBC2BC9ED0}" destId="{003CD6E4-91EF-4A1F-8E3C-44A1CE926E51}" srcOrd="0" destOrd="0" presId="urn:microsoft.com/office/officeart/2005/8/layout/hierarchy3"/>
    <dgm:cxn modelId="{75069539-77F9-45DC-9BF0-F04B540A22AF}" type="presOf" srcId="{7C4918A9-1755-4DB9-A4F5-6680C50EEB0B}" destId="{51F89B40-AFEA-4BFC-A840-5E440012D39E}" srcOrd="1" destOrd="0" presId="urn:microsoft.com/office/officeart/2005/8/layout/hierarchy3"/>
    <dgm:cxn modelId="{186F5A68-9596-4569-A2DC-93611BFC32DD}" type="presOf" srcId="{F1F7EB35-86A0-4B52-AFB2-CE583E42E022}" destId="{17A406EA-7105-48C9-BE3E-893C98C276B7}" srcOrd="0" destOrd="0" presId="urn:microsoft.com/office/officeart/2005/8/layout/hierarchy3"/>
    <dgm:cxn modelId="{3AA2F579-3016-4137-9BAE-57C10073F9C3}" type="presOf" srcId="{F1F7EB35-86A0-4B52-AFB2-CE583E42E022}" destId="{0AE54157-E94B-4E1D-A325-F3CBB54C303C}" srcOrd="1" destOrd="0" presId="urn:microsoft.com/office/officeart/2005/8/layout/hierarchy3"/>
    <dgm:cxn modelId="{C49CA77D-EE7B-498F-BA8F-B932EB8E7857}" srcId="{C8A425DC-863E-43B0-944B-F2B32B444125}" destId="{0C171E0A-C515-4F69-AB1A-1DBBC2BC9ED0}" srcOrd="2" destOrd="0" parTransId="{6F14BC1C-8F63-4ECA-94C0-69925699B3F3}" sibTransId="{AEDE007D-D750-4667-996F-52E2DD053486}"/>
    <dgm:cxn modelId="{11127DA2-AB91-4BC4-BD42-563E354B834D}" type="presOf" srcId="{7C4918A9-1755-4DB9-A4F5-6680C50EEB0B}" destId="{DE48291F-A43B-4E95-B7F0-A62FCF217B6B}" srcOrd="0" destOrd="0" presId="urn:microsoft.com/office/officeart/2005/8/layout/hierarchy3"/>
    <dgm:cxn modelId="{261DADA9-A6B0-429C-B1A7-936CAC3B9363}" srcId="{C8A425DC-863E-43B0-944B-F2B32B444125}" destId="{F1F7EB35-86A0-4B52-AFB2-CE583E42E022}" srcOrd="1" destOrd="0" parTransId="{C700DCAC-D401-4121-847C-FA4E3C36B7EF}" sibTransId="{F19DBE87-A832-4369-B3E0-11F3549DFF2C}"/>
    <dgm:cxn modelId="{EAFC30BE-01F6-402B-AF82-26A2A4D00D65}" type="presOf" srcId="{0C171E0A-C515-4F69-AB1A-1DBBC2BC9ED0}" destId="{8C8FDC79-0B34-4036-8E65-B23D8996780B}" srcOrd="1" destOrd="0" presId="urn:microsoft.com/office/officeart/2005/8/layout/hierarchy3"/>
    <dgm:cxn modelId="{B3B92DBF-E310-429B-8DA0-9E9AAC057975}" type="presOf" srcId="{C8A425DC-863E-43B0-944B-F2B32B444125}" destId="{E63FED2A-C450-4935-9355-708E92AF51AF}" srcOrd="0" destOrd="0" presId="urn:microsoft.com/office/officeart/2005/8/layout/hierarchy3"/>
    <dgm:cxn modelId="{23DE1BE4-D487-4B0E-B4ED-0B987E6EBBDA}" srcId="{C8A425DC-863E-43B0-944B-F2B32B444125}" destId="{7C4918A9-1755-4DB9-A4F5-6680C50EEB0B}" srcOrd="0" destOrd="0" parTransId="{E7ED77D9-901E-41D6-8F87-61841B2AFB58}" sibTransId="{E2FD7388-16B9-40AC-9182-B569B682D74F}"/>
    <dgm:cxn modelId="{61A660DC-2B8C-4A6C-BB0B-5719F0170178}" type="presParOf" srcId="{E63FED2A-C450-4935-9355-708E92AF51AF}" destId="{22E594B5-346F-4C47-81CF-2C58DF411E5B}" srcOrd="0" destOrd="0" presId="urn:microsoft.com/office/officeart/2005/8/layout/hierarchy3"/>
    <dgm:cxn modelId="{6F43EAA7-1E06-4A66-8EF2-8130D893BD01}" type="presParOf" srcId="{22E594B5-346F-4C47-81CF-2C58DF411E5B}" destId="{0AA20638-C98E-47CF-ACC5-9A8FB699F113}" srcOrd="0" destOrd="0" presId="urn:microsoft.com/office/officeart/2005/8/layout/hierarchy3"/>
    <dgm:cxn modelId="{19F7F8CF-0F89-4142-A158-6C7E35D3D765}" type="presParOf" srcId="{0AA20638-C98E-47CF-ACC5-9A8FB699F113}" destId="{DE48291F-A43B-4E95-B7F0-A62FCF217B6B}" srcOrd="0" destOrd="0" presId="urn:microsoft.com/office/officeart/2005/8/layout/hierarchy3"/>
    <dgm:cxn modelId="{9AC03CBA-52E5-4B37-AAFC-5C9FAE8C982B}" type="presParOf" srcId="{0AA20638-C98E-47CF-ACC5-9A8FB699F113}" destId="{51F89B40-AFEA-4BFC-A840-5E440012D39E}" srcOrd="1" destOrd="0" presId="urn:microsoft.com/office/officeart/2005/8/layout/hierarchy3"/>
    <dgm:cxn modelId="{D92155D0-446E-403C-A73B-75DBDEA680F5}" type="presParOf" srcId="{22E594B5-346F-4C47-81CF-2C58DF411E5B}" destId="{8784196D-779E-4E6B-8A2B-806AA3A6696E}" srcOrd="1" destOrd="0" presId="urn:microsoft.com/office/officeart/2005/8/layout/hierarchy3"/>
    <dgm:cxn modelId="{63CF88D7-1B37-44E6-9A7C-0B7E73ADA842}" type="presParOf" srcId="{E63FED2A-C450-4935-9355-708E92AF51AF}" destId="{DFC31E33-CF95-47AA-BD98-B4FEE9956559}" srcOrd="1" destOrd="0" presId="urn:microsoft.com/office/officeart/2005/8/layout/hierarchy3"/>
    <dgm:cxn modelId="{A7F701F4-C25A-49FA-8E34-0BFDC30066B8}" type="presParOf" srcId="{DFC31E33-CF95-47AA-BD98-B4FEE9956559}" destId="{941E601F-D568-43CA-BF0D-A616601A3D8A}" srcOrd="0" destOrd="0" presId="urn:microsoft.com/office/officeart/2005/8/layout/hierarchy3"/>
    <dgm:cxn modelId="{1AB14CC7-88E7-4FEC-9DE1-3831C17BC0CF}" type="presParOf" srcId="{941E601F-D568-43CA-BF0D-A616601A3D8A}" destId="{17A406EA-7105-48C9-BE3E-893C98C276B7}" srcOrd="0" destOrd="0" presId="urn:microsoft.com/office/officeart/2005/8/layout/hierarchy3"/>
    <dgm:cxn modelId="{2464CA0C-5062-4DFA-A353-E2C77B834F03}" type="presParOf" srcId="{941E601F-D568-43CA-BF0D-A616601A3D8A}" destId="{0AE54157-E94B-4E1D-A325-F3CBB54C303C}" srcOrd="1" destOrd="0" presId="urn:microsoft.com/office/officeart/2005/8/layout/hierarchy3"/>
    <dgm:cxn modelId="{9FA077DF-F5DF-439A-B2DA-A51913E8B7F3}" type="presParOf" srcId="{DFC31E33-CF95-47AA-BD98-B4FEE9956559}" destId="{0F966860-40B2-4186-BA06-597BBDC11743}" srcOrd="1" destOrd="0" presId="urn:microsoft.com/office/officeart/2005/8/layout/hierarchy3"/>
    <dgm:cxn modelId="{5DC3D7C7-1FBD-4F75-B920-ADCC5BB05528}" type="presParOf" srcId="{E63FED2A-C450-4935-9355-708E92AF51AF}" destId="{25363629-A1A4-4955-93A5-C44009BE2DDE}" srcOrd="2" destOrd="0" presId="urn:microsoft.com/office/officeart/2005/8/layout/hierarchy3"/>
    <dgm:cxn modelId="{8BDBB583-D3EC-46F3-8A9E-C0F7CE0DD6FE}" type="presParOf" srcId="{25363629-A1A4-4955-93A5-C44009BE2DDE}" destId="{A518BB30-DC55-4E42-A83A-60BB88F57302}" srcOrd="0" destOrd="0" presId="urn:microsoft.com/office/officeart/2005/8/layout/hierarchy3"/>
    <dgm:cxn modelId="{B514E163-AB88-4E9B-8B1C-03B4651EDD2F}" type="presParOf" srcId="{A518BB30-DC55-4E42-A83A-60BB88F57302}" destId="{003CD6E4-91EF-4A1F-8E3C-44A1CE926E51}" srcOrd="0" destOrd="0" presId="urn:microsoft.com/office/officeart/2005/8/layout/hierarchy3"/>
    <dgm:cxn modelId="{0362DE57-F2E0-4637-89A0-59DEEAA0FE59}" type="presParOf" srcId="{A518BB30-DC55-4E42-A83A-60BB88F57302}" destId="{8C8FDC79-0B34-4036-8E65-B23D8996780B}" srcOrd="1" destOrd="0" presId="urn:microsoft.com/office/officeart/2005/8/layout/hierarchy3"/>
    <dgm:cxn modelId="{3A51E885-7D74-4A60-9C8E-F400299EBDE1}" type="presParOf" srcId="{25363629-A1A4-4955-93A5-C44009BE2DDE}" destId="{A1A07F2D-BA45-490D-A386-583CE3B194A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41DC8-B3D9-4D88-9175-3915235E7421}">
      <dsp:nvSpPr>
        <dsp:cNvPr id="0" name=""/>
        <dsp:cNvSpPr/>
      </dsp:nvSpPr>
      <dsp:spPr>
        <a:xfrm>
          <a:off x="0" y="38484"/>
          <a:ext cx="678278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Time Management</a:t>
          </a:r>
        </a:p>
      </dsp:txBody>
      <dsp:txXfrm>
        <a:off x="31613" y="70097"/>
        <a:ext cx="6719554" cy="584369"/>
      </dsp:txXfrm>
    </dsp:sp>
    <dsp:sp modelId="{71576E0A-9245-45F6-A021-2B9F028F3F0C}">
      <dsp:nvSpPr>
        <dsp:cNvPr id="0" name=""/>
        <dsp:cNvSpPr/>
      </dsp:nvSpPr>
      <dsp:spPr>
        <a:xfrm>
          <a:off x="0" y="763839"/>
          <a:ext cx="678278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Relationship Roles</a:t>
          </a:r>
        </a:p>
      </dsp:txBody>
      <dsp:txXfrm>
        <a:off x="31613" y="795452"/>
        <a:ext cx="6719554" cy="584369"/>
      </dsp:txXfrm>
    </dsp:sp>
    <dsp:sp modelId="{4BD740AC-EDDB-4C77-8107-1309EEC53EA2}">
      <dsp:nvSpPr>
        <dsp:cNvPr id="0" name=""/>
        <dsp:cNvSpPr/>
      </dsp:nvSpPr>
      <dsp:spPr>
        <a:xfrm>
          <a:off x="0" y="1489194"/>
          <a:ext cx="678278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Communication</a:t>
          </a:r>
        </a:p>
      </dsp:txBody>
      <dsp:txXfrm>
        <a:off x="31613" y="1520807"/>
        <a:ext cx="6719554" cy="584369"/>
      </dsp:txXfrm>
    </dsp:sp>
    <dsp:sp modelId="{A2E514A4-4A5B-4F33-9099-EFF72A303B4E}">
      <dsp:nvSpPr>
        <dsp:cNvPr id="0" name=""/>
        <dsp:cNvSpPr/>
      </dsp:nvSpPr>
      <dsp:spPr>
        <a:xfrm>
          <a:off x="0" y="2214549"/>
          <a:ext cx="678278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Impulsive Actions/Words</a:t>
          </a:r>
        </a:p>
      </dsp:txBody>
      <dsp:txXfrm>
        <a:off x="31613" y="2246162"/>
        <a:ext cx="6719554" cy="584369"/>
      </dsp:txXfrm>
    </dsp:sp>
    <dsp:sp modelId="{45C3CE86-EC46-4591-B829-3B42A0EF575F}">
      <dsp:nvSpPr>
        <dsp:cNvPr id="0" name=""/>
        <dsp:cNvSpPr/>
      </dsp:nvSpPr>
      <dsp:spPr>
        <a:xfrm>
          <a:off x="0" y="2939904"/>
          <a:ext cx="678278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Distractibility</a:t>
          </a:r>
        </a:p>
      </dsp:txBody>
      <dsp:txXfrm>
        <a:off x="31613" y="2971517"/>
        <a:ext cx="6719554" cy="584369"/>
      </dsp:txXfrm>
    </dsp:sp>
    <dsp:sp modelId="{5D443BB4-BED0-4102-AB72-77B775704DDD}">
      <dsp:nvSpPr>
        <dsp:cNvPr id="0" name=""/>
        <dsp:cNvSpPr/>
      </dsp:nvSpPr>
      <dsp:spPr>
        <a:xfrm>
          <a:off x="0" y="3665259"/>
          <a:ext cx="678278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Emotional Dysregulation</a:t>
          </a:r>
        </a:p>
      </dsp:txBody>
      <dsp:txXfrm>
        <a:off x="31613" y="3696872"/>
        <a:ext cx="6719554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8291F-A43B-4E95-B7F0-A62FCF217B6B}">
      <dsp:nvSpPr>
        <dsp:cNvPr id="0" name=""/>
        <dsp:cNvSpPr/>
      </dsp:nvSpPr>
      <dsp:spPr>
        <a:xfrm>
          <a:off x="1266" y="863814"/>
          <a:ext cx="2964544" cy="14822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The With Partner</a:t>
          </a:r>
        </a:p>
      </dsp:txBody>
      <dsp:txXfrm>
        <a:off x="44680" y="907228"/>
        <a:ext cx="2877716" cy="1395444"/>
      </dsp:txXfrm>
    </dsp:sp>
    <dsp:sp modelId="{17A406EA-7105-48C9-BE3E-893C98C276B7}">
      <dsp:nvSpPr>
        <dsp:cNvPr id="0" name=""/>
        <dsp:cNvSpPr/>
      </dsp:nvSpPr>
      <dsp:spPr>
        <a:xfrm>
          <a:off x="3706947" y="863814"/>
          <a:ext cx="2964544" cy="148227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The Non Partner</a:t>
          </a:r>
        </a:p>
      </dsp:txBody>
      <dsp:txXfrm>
        <a:off x="3750361" y="907228"/>
        <a:ext cx="2877716" cy="1395444"/>
      </dsp:txXfrm>
    </dsp:sp>
    <dsp:sp modelId="{003CD6E4-91EF-4A1F-8E3C-44A1CE926E51}">
      <dsp:nvSpPr>
        <dsp:cNvPr id="0" name=""/>
        <dsp:cNvSpPr/>
      </dsp:nvSpPr>
      <dsp:spPr>
        <a:xfrm>
          <a:off x="7412628" y="863814"/>
          <a:ext cx="2964544" cy="148227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The Couple</a:t>
          </a:r>
        </a:p>
      </dsp:txBody>
      <dsp:txXfrm>
        <a:off x="7456042" y="907228"/>
        <a:ext cx="2877716" cy="139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76CED-82D5-4E7C-BCDF-A402A4FC080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AFD25-84C7-4D1D-A2E5-502A2B24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7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E6FEA-304A-4BA6-9FDF-12F988E259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E6FEA-304A-4BA6-9FDF-12F988E259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5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E6FEA-304A-4BA6-9FDF-12F988E259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1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E6FEA-304A-4BA6-9FDF-12F988E259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7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E6FEA-304A-4BA6-9FDF-12F988E259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3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9EFC-C3C1-9B65-1B62-9F42229CF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F15A1A-115A-BCB5-0EB1-AAD92F0A5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250C5-6914-051D-B3E8-957EEBB9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8A74-01AA-4129-853D-C9F90925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4257-E168-0F0D-E4BC-12629DAB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1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3521-FE41-B40E-6267-98E7798B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91DD2-20E2-A888-4565-CBEC239F7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1944F-3769-35A3-F403-B4E0E025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E6DB8-9057-53D5-EDD3-B09534F5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04ACB-523F-44C5-57FF-C14FC113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0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FD539-941E-40DD-FE02-4E29D2E83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79645-34AE-7565-6411-2AF954F3D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1D7CF-153D-792A-EAC3-F8B811C4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6740B-28B9-CA76-F3FE-0C531E29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CFA90-06CB-C58D-16B8-AAF14B29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3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357D-7CE7-5966-9FE5-A11C489C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3639B-0527-FE55-F339-9BCCA13E9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B6B4-201D-7F26-C623-CDF5A905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33A0F-BED3-CD75-1A3E-317DD4383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232C1-6B0F-653F-F867-202DAB75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7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7AC3-54F0-8375-E49F-B6D5E341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950D9-139C-80A6-A26A-3ED078D5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00154-B9C3-B7F5-4996-08FC05CA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D694-D7C1-1AFC-C702-329457C5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96D91-79CC-8403-2321-AD81BC0F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4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0786-8507-B6F1-6BE3-F2D300A9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5BBD-33FB-CBBB-0EF2-445EB2F3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7C391-898C-3C3D-2470-4B707E75D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53741-93A0-757E-8B46-8DC3EDF69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F8D16-1781-E80E-2142-52857B54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ADD77-3523-B5D7-C108-F00C955D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6EBC-E077-6418-D688-78FBC4E3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BF0D0-3F2C-45EA-02E4-C52C14D30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61C7D-F6A8-BCF0-7A47-292BC983A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C06D4-D861-AF59-99A9-ECE12F3E5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D4E53-90BC-B569-7217-ACAEB583A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E6CC9-9BEB-7BA9-2E78-B5D56F26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C1FDC-D642-F6A4-5649-EEAAABC9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87217-3254-EF5D-E565-A926B316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4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5DD52-2F9A-F405-BA2A-7CA229BF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517AD-3084-ACF0-D8BB-88AF4F8D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251D9-63DC-B889-28A1-0E9CDB9E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283D2-EFA8-E180-C684-541FB716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3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68D52-7143-10EE-2926-2D174EA5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EF0B4-66E8-FF3D-99C3-2E1C1D1E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FEC3-D3C0-749E-8E83-56F28989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9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F4B9-DE6B-79C2-B132-F31FA05C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1B53-86B9-CEF0-ABF6-43DF0E8D4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CF9F8-F3F8-4494-5DF0-625816BAD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D6C67-F896-4E0E-2E2B-397225DC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01A8B-9F36-0C3A-7D30-B3A05A5F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E00DE-F0DE-D2CD-59A9-8B24146C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2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413F-4750-C211-47DC-9023DF68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AADED-D2EF-C7AB-222A-8FF77FDE3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133C3-D7F5-46EA-D691-05F679B35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FDFE5-98B5-B6A7-B1BA-98A0A6B6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023FB-1B28-BDA8-2B54-80A87BA8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CB0B6-9894-9831-4359-DCCDEC37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B1300-4077-6AA9-2592-69BA5824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9177C-C877-069B-1AE8-349D1B4B5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1235D-369B-2DBA-7F08-223A0A43D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FC2D-97DC-4F90-A007-A6B217769F6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254F0-E323-A364-796B-C6B2B1813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83FBF-E768-1007-D9CD-F0A149DEF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43D1-AE29-41ED-9288-7FF560296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6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two people talking">
            <a:extLst>
              <a:ext uri="{FF2B5EF4-FFF2-40B4-BE49-F238E27FC236}">
                <a16:creationId xmlns:a16="http://schemas.microsoft.com/office/drawing/2014/main" id="{BFB23601-8576-B23A-D1C8-FFFE83F65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82" b="90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8FACB-A522-9DCA-F0B5-589370305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</a:rPr>
              <a:t>Let’s Get REAL </a:t>
            </a:r>
            <a:br>
              <a:rPr lang="en-US" sz="4800" b="1">
                <a:solidFill>
                  <a:schemeClr val="bg1"/>
                </a:solidFill>
              </a:rPr>
            </a:br>
            <a:r>
              <a:rPr lang="en-US" sz="4800" b="1">
                <a:solidFill>
                  <a:schemeClr val="bg1"/>
                </a:solidFill>
              </a:rPr>
              <a:t>About Your ADHD Relationship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C2DD5-85BA-A2EF-F960-F7C3A4BE6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917657"/>
          </a:xfrm>
        </p:spPr>
        <p:txBody>
          <a:bodyPr>
            <a:normAutofit/>
          </a:bodyPr>
          <a:lstStyle/>
          <a:p>
            <a:pPr algn="l"/>
            <a:r>
              <a:rPr lang="en-US" sz="2000" i="1" dirty="0">
                <a:solidFill>
                  <a:schemeClr val="bg1"/>
                </a:solidFill>
              </a:rPr>
              <a:t>Susan Dillon Tschudi, LMFT</a:t>
            </a:r>
          </a:p>
          <a:p>
            <a:pPr algn="l"/>
            <a:r>
              <a:rPr lang="en-US" sz="2000" i="1" dirty="0">
                <a:solidFill>
                  <a:schemeClr val="bg1"/>
                </a:solidFill>
              </a:rPr>
              <a:t>CHADD Conference 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97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71EDC-3092-0C9F-A7E2-9541489A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Comorbidity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64935-6E47-1BE2-6653-79BA2873D102}"/>
              </a:ext>
            </a:extLst>
          </p:cNvPr>
          <p:cNvSpPr>
            <a:spLocks/>
          </p:cNvSpPr>
          <p:nvPr/>
        </p:nvSpPr>
        <p:spPr>
          <a:xfrm>
            <a:off x="4963378" y="3143975"/>
            <a:ext cx="2237187" cy="204893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B8CA7-4E61-296F-1FEE-36677BF84AAC}"/>
              </a:ext>
            </a:extLst>
          </p:cNvPr>
          <p:cNvSpPr txBox="1"/>
          <p:nvPr/>
        </p:nvSpPr>
        <p:spPr>
          <a:xfrm>
            <a:off x="4727808" y="3792166"/>
            <a:ext cx="2644944" cy="64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9576">
              <a:spcAft>
                <a:spcPts val="600"/>
              </a:spcAft>
            </a:pPr>
            <a:r>
              <a:rPr lang="en-US" sz="3612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ADHD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86FE9-63EC-F1EA-2B7A-D66F668929FF}"/>
              </a:ext>
            </a:extLst>
          </p:cNvPr>
          <p:cNvSpPr txBox="1"/>
          <p:nvPr/>
        </p:nvSpPr>
        <p:spPr>
          <a:xfrm>
            <a:off x="3844949" y="3018395"/>
            <a:ext cx="1310111" cy="44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9576">
              <a:spcAft>
                <a:spcPts val="600"/>
              </a:spcAft>
            </a:pPr>
            <a:r>
              <a:rPr lang="en-US" sz="2322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ANXIETY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2051B-36A0-E025-63E6-10632EAF7FE6}"/>
              </a:ext>
            </a:extLst>
          </p:cNvPr>
          <p:cNvSpPr txBox="1"/>
          <p:nvPr/>
        </p:nvSpPr>
        <p:spPr>
          <a:xfrm>
            <a:off x="6786902" y="3057845"/>
            <a:ext cx="2045505" cy="44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9576">
              <a:spcAft>
                <a:spcPts val="600"/>
              </a:spcAft>
            </a:pPr>
            <a:r>
              <a:rPr lang="en-US" sz="2322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DEPRESSION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8A23D-0BED-1E51-BEFD-0332EEB9D7B3}"/>
              </a:ext>
            </a:extLst>
          </p:cNvPr>
          <p:cNvSpPr txBox="1"/>
          <p:nvPr/>
        </p:nvSpPr>
        <p:spPr>
          <a:xfrm>
            <a:off x="4945196" y="5446837"/>
            <a:ext cx="2437867" cy="449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79576">
              <a:spcAft>
                <a:spcPts val="600"/>
              </a:spcAft>
            </a:pPr>
            <a:r>
              <a:rPr lang="en-US" sz="2320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Substance Abuse</a:t>
            </a:r>
            <a:endParaRPr lang="en-US" sz="2320" dirty="0">
              <a:solidFill>
                <a:srgbClr val="FF6600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A00DDDF-C592-09EC-BD1C-71D36C2663F6}"/>
              </a:ext>
            </a:extLst>
          </p:cNvPr>
          <p:cNvSpPr>
            <a:spLocks/>
          </p:cNvSpPr>
          <p:nvPr/>
        </p:nvSpPr>
        <p:spPr>
          <a:xfrm>
            <a:off x="3297610" y="2391423"/>
            <a:ext cx="2237187" cy="204893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0AD5607-7BC1-7E1C-3F72-81CC3F6C0864}"/>
              </a:ext>
            </a:extLst>
          </p:cNvPr>
          <p:cNvSpPr>
            <a:spLocks/>
          </p:cNvSpPr>
          <p:nvPr/>
        </p:nvSpPr>
        <p:spPr>
          <a:xfrm>
            <a:off x="6511165" y="2338879"/>
            <a:ext cx="2237187" cy="204893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3CFF444A-3548-6401-8747-1A208560CDAC}"/>
              </a:ext>
            </a:extLst>
          </p:cNvPr>
          <p:cNvSpPr>
            <a:spLocks/>
          </p:cNvSpPr>
          <p:nvPr/>
        </p:nvSpPr>
        <p:spPr>
          <a:xfrm>
            <a:off x="4975882" y="4448321"/>
            <a:ext cx="2237187" cy="204893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9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DB20-6E5A-12BB-3599-FA08065E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 </a:t>
            </a:r>
            <a:r>
              <a:rPr lang="en-US" b="1" dirty="0">
                <a:latin typeface="+mn-lt"/>
              </a:rPr>
              <a:t>ADHD</a:t>
            </a:r>
            <a:r>
              <a:rPr lang="en-US" dirty="0"/>
              <a:t> Partner </a:t>
            </a:r>
          </a:p>
        </p:txBody>
      </p:sp>
      <p:pic>
        <p:nvPicPr>
          <p:cNvPr id="6" name="Content Placeholder 4" descr="A line drawing of a cartoon character">
            <a:extLst>
              <a:ext uri="{FF2B5EF4-FFF2-40B4-BE49-F238E27FC236}">
                <a16:creationId xmlns:a16="http://schemas.microsoft.com/office/drawing/2014/main" id="{67E91B5B-0B19-36D0-7F58-75996F5D1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10" y="1500187"/>
            <a:ext cx="4770580" cy="38576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6ABDC-4DBA-618D-753F-FF35EC61385D}"/>
              </a:ext>
            </a:extLst>
          </p:cNvPr>
          <p:cNvSpPr txBox="1"/>
          <p:nvPr/>
        </p:nvSpPr>
        <p:spPr>
          <a:xfrm>
            <a:off x="3710710" y="5460255"/>
            <a:ext cx="49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Attention Surplus Syndrome</a:t>
            </a:r>
          </a:p>
        </p:txBody>
      </p:sp>
    </p:spTree>
    <p:extLst>
      <p:ext uri="{BB962C8B-B14F-4D97-AF65-F5344CB8AC3E}">
        <p14:creationId xmlns:p14="http://schemas.microsoft.com/office/powerpoint/2010/main" val="297411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DB20-6E5A-12BB-3599-FA08065E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 </a:t>
            </a:r>
            <a:r>
              <a:rPr lang="en-US" b="1" dirty="0">
                <a:latin typeface="+mn-lt"/>
              </a:rPr>
              <a:t>ADHD</a:t>
            </a:r>
            <a:r>
              <a:rPr lang="en-US" dirty="0"/>
              <a:t> Partner </a:t>
            </a:r>
          </a:p>
        </p:txBody>
      </p:sp>
      <p:pic>
        <p:nvPicPr>
          <p:cNvPr id="6" name="Content Placeholder 4" descr="A line drawing of a cartoon character">
            <a:extLst>
              <a:ext uri="{FF2B5EF4-FFF2-40B4-BE49-F238E27FC236}">
                <a16:creationId xmlns:a16="http://schemas.microsoft.com/office/drawing/2014/main" id="{67E91B5B-0B19-36D0-7F58-75996F5D1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55" y="1366887"/>
            <a:ext cx="5321796" cy="41242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6ABDC-4DBA-618D-753F-FF35EC61385D}"/>
              </a:ext>
            </a:extLst>
          </p:cNvPr>
          <p:cNvSpPr txBox="1"/>
          <p:nvPr/>
        </p:nvSpPr>
        <p:spPr>
          <a:xfrm>
            <a:off x="3918112" y="5357618"/>
            <a:ext cx="498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Attention Surplus Syndrome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F3E34-AF36-A937-B1BA-D14FAD9AD145}"/>
              </a:ext>
            </a:extLst>
          </p:cNvPr>
          <p:cNvSpPr txBox="1"/>
          <p:nvPr/>
        </p:nvSpPr>
        <p:spPr>
          <a:xfrm>
            <a:off x="4698859" y="3152000"/>
            <a:ext cx="36202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A.S.S.</a:t>
            </a:r>
            <a:endParaRPr lang="en-US" sz="3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30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B6E3-26A7-20B6-DFE3-0F3D848D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059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4B7BC-C96A-5EAF-F83E-B55CC20F1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0"/>
            <a:ext cx="309465" cy="747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drawing of a person's head&#10;&#10;Description automatically generated">
            <a:extLst>
              <a:ext uri="{FF2B5EF4-FFF2-40B4-BE49-F238E27FC236}">
                <a16:creationId xmlns:a16="http://schemas.microsoft.com/office/drawing/2014/main" id="{88C2AE1B-DDD1-0436-4BBB-11ADAF948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23" y="1316896"/>
            <a:ext cx="4021792" cy="2112104"/>
          </a:xfrm>
          <a:prstGeom prst="rect">
            <a:avLst/>
          </a:prstGeom>
        </p:spPr>
      </p:pic>
      <p:pic>
        <p:nvPicPr>
          <p:cNvPr id="7" name="Content Placeholder 4" descr="A line drawing of a cartoon character">
            <a:extLst>
              <a:ext uri="{FF2B5EF4-FFF2-40B4-BE49-F238E27FC236}">
                <a16:creationId xmlns:a16="http://schemas.microsoft.com/office/drawing/2014/main" id="{96D0B10C-20FD-4678-6C7E-8BA2448A0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04" y="1131155"/>
            <a:ext cx="3545542" cy="2867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7D3123-9C35-3E27-F7CC-4407B85BADEE}"/>
              </a:ext>
            </a:extLst>
          </p:cNvPr>
          <p:cNvSpPr txBox="1"/>
          <p:nvPr/>
        </p:nvSpPr>
        <p:spPr>
          <a:xfrm>
            <a:off x="3253556" y="2372948"/>
            <a:ext cx="11245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A.S.S.</a:t>
            </a:r>
            <a:endParaRPr lang="en-US" sz="1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A8A34-0361-049D-91C5-C9291C49D6D6}"/>
              </a:ext>
            </a:extLst>
          </p:cNvPr>
          <p:cNvSpPr txBox="1"/>
          <p:nvPr/>
        </p:nvSpPr>
        <p:spPr>
          <a:xfrm>
            <a:off x="2251614" y="3972519"/>
            <a:ext cx="2537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</a:t>
            </a:r>
          </a:p>
          <a:p>
            <a:pPr algn="ctr"/>
            <a:r>
              <a:rPr lang="en-US" sz="3600" b="1" dirty="0">
                <a:solidFill>
                  <a:srgbClr val="FF6600"/>
                </a:solidFill>
              </a:rPr>
              <a:t>NON Partner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E4FBB-2234-FF58-4BBF-41D9D6178A26}"/>
              </a:ext>
            </a:extLst>
          </p:cNvPr>
          <p:cNvSpPr txBox="1"/>
          <p:nvPr/>
        </p:nvSpPr>
        <p:spPr>
          <a:xfrm>
            <a:off x="7092805" y="3998180"/>
            <a:ext cx="3228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</a:t>
            </a:r>
          </a:p>
          <a:p>
            <a:pPr algn="ctr"/>
            <a:r>
              <a:rPr lang="en-US" sz="3600" b="1" dirty="0">
                <a:solidFill>
                  <a:srgbClr val="FF6600"/>
                </a:solidFill>
              </a:rPr>
              <a:t>WITH</a:t>
            </a:r>
          </a:p>
          <a:p>
            <a:pPr algn="ctr"/>
            <a:r>
              <a:rPr lang="en-US" sz="3600" b="1" dirty="0">
                <a:solidFill>
                  <a:srgbClr val="FF6600"/>
                </a:solidFill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146021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FFD4C-F3F7-D9E6-4EC5-BE978203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Individuals with ADHD have a harder time starting and maintaining interpersonal relationships. (Adler, 2008)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en-US" sz="3700" dirty="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3" name="Content Placeholder 4">
            <a:extLst>
              <a:ext uri="{FF2B5EF4-FFF2-40B4-BE49-F238E27FC236}">
                <a16:creationId xmlns:a16="http://schemas.microsoft.com/office/drawing/2014/main" id="{DF8D6A64-A3DB-58FD-3419-7C1E40FCA3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27046" y="1411377"/>
          <a:ext cx="678278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029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A9258-895F-13CE-6AA1-9E1B0F06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What Can Be Done?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878FD2-F681-B8AD-AA52-E35FF7846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60602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15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8E7E9-8A80-4A9C-8028-A411AA84466C}"/>
              </a:ext>
            </a:extLst>
          </p:cNvPr>
          <p:cNvSpPr txBox="1"/>
          <p:nvPr/>
        </p:nvSpPr>
        <p:spPr>
          <a:xfrm>
            <a:off x="623481" y="2166355"/>
            <a:ext cx="5558489" cy="2541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/>
              <a:t>Before Knowing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/>
              <a:t>vs.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/>
              <a:t>After Knowing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1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5FF74-B6BA-C1D4-FC0D-B373BCE3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What Can Be Done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DA923-7BBC-769C-5953-45D078508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For the WITH partner</a:t>
            </a:r>
          </a:p>
          <a:p>
            <a:pPr lvl="1"/>
            <a:r>
              <a:rPr lang="en-US" dirty="0"/>
              <a:t>Come to terms with the diagnosis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Manage co-morbidity (anxiety/depression)</a:t>
            </a:r>
          </a:p>
          <a:p>
            <a:pPr lvl="1"/>
            <a:r>
              <a:rPr lang="en-US" dirty="0"/>
              <a:t>Limit substances</a:t>
            </a:r>
          </a:p>
          <a:p>
            <a:pPr lvl="1"/>
            <a:r>
              <a:rPr lang="en-US" dirty="0"/>
              <a:t>Consider medications</a:t>
            </a:r>
          </a:p>
          <a:p>
            <a:pPr lvl="1"/>
            <a:r>
              <a:rPr lang="en-US" dirty="0"/>
              <a:t>Good self care</a:t>
            </a:r>
          </a:p>
          <a:p>
            <a:pPr lvl="1"/>
            <a:r>
              <a:rPr lang="en-US" dirty="0"/>
              <a:t>Adjunct services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19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2BCC6-36B8-1567-20DD-BFDF398E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Can Be Done?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40AA-791F-B13A-E8BE-AC3F1058E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dirty="0"/>
              <a:t>For the Non partner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Come to terms with the diagnosis</a:t>
            </a:r>
          </a:p>
          <a:p>
            <a:pPr lvl="1"/>
            <a:r>
              <a:rPr lang="en-US" dirty="0"/>
              <a:t>Relearn communication </a:t>
            </a:r>
          </a:p>
          <a:p>
            <a:pPr lvl="1"/>
            <a:r>
              <a:rPr lang="en-US" dirty="0"/>
              <a:t>Good self care</a:t>
            </a:r>
          </a:p>
          <a:p>
            <a:pPr lvl="1"/>
            <a:r>
              <a:rPr lang="en-US" dirty="0"/>
              <a:t>Establish boundaries</a:t>
            </a:r>
          </a:p>
          <a:p>
            <a:pPr lvl="1"/>
            <a:r>
              <a:rPr lang="en-US" dirty="0"/>
              <a:t>Empathy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54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B1EC1-813E-328D-7DFA-1AE1A398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Can Be Done?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E8E68-1098-E9C7-47CB-57B7A024D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For the Couple</a:t>
            </a:r>
          </a:p>
          <a:p>
            <a:pPr lvl="1"/>
            <a:r>
              <a:rPr lang="en-US" dirty="0"/>
              <a:t>Couples therapy with an expert</a:t>
            </a:r>
          </a:p>
          <a:p>
            <a:pPr lvl="2"/>
            <a:r>
              <a:rPr lang="en-US" dirty="0"/>
              <a:t>Communication</a:t>
            </a:r>
          </a:p>
          <a:p>
            <a:pPr lvl="2"/>
            <a:r>
              <a:rPr lang="en-US" dirty="0"/>
              <a:t>Conflict resolution</a:t>
            </a:r>
          </a:p>
          <a:p>
            <a:pPr lvl="2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9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48" y="1333827"/>
            <a:ext cx="2219034" cy="3328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89" y="1333827"/>
            <a:ext cx="2266048" cy="33888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2124" y="5023227"/>
            <a:ext cx="282359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31520">
              <a:spcAft>
                <a:spcPts val="600"/>
              </a:spcAft>
            </a:pPr>
            <a:r>
              <a:rPr lang="en-US" sz="1440" b="1" kern="1200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www.lovingsomeonewithadd.com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3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gnifying glass and question mark">
            <a:extLst>
              <a:ext uri="{FF2B5EF4-FFF2-40B4-BE49-F238E27FC236}">
                <a16:creationId xmlns:a16="http://schemas.microsoft.com/office/drawing/2014/main" id="{9A1D36AD-A6A3-9405-58F2-572095BE3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" y="10"/>
            <a:ext cx="12191997" cy="68579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7F72E41-D8D7-F589-0125-D336DE2A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598" y="21736"/>
            <a:ext cx="12206598" cy="6879745"/>
            <a:chOff x="-14598" y="21736"/>
            <a:chExt cx="12206598" cy="68797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13EADE-3A56-21CF-6809-E58C7DDCB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4578264" y="-733992"/>
              <a:ext cx="3020876" cy="12206596"/>
            </a:xfrm>
            <a:prstGeom prst="rect">
              <a:avLst/>
            </a:prstGeom>
            <a:gradFill flip="none" rotWithShape="1">
              <a:gsLst>
                <a:gs pos="21000">
                  <a:srgbClr val="000000">
                    <a:alpha val="6200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1EA0F4-FEA8-8A8D-25F3-BCCDA3F4F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832304"/>
              <a:ext cx="12192000" cy="3055057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558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3842CE-80A1-1110-8DDA-D6F18BE0C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617204" y="1610686"/>
              <a:ext cx="4574794" cy="5290794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49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C9318B-F00C-0365-EC3A-B46DF3523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4597" y="21736"/>
              <a:ext cx="3585523" cy="6879745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49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92A2C8-D25D-5522-FFDD-CF5793AEF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06026" y="1712428"/>
              <a:ext cx="4354310" cy="599555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4000">
                  <a:schemeClr val="accent2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E963EB-790B-EEEC-3170-8DADEEFB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3447"/>
            <a:ext cx="10141040" cy="11261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Things to Consider</a:t>
            </a:r>
          </a:p>
        </p:txBody>
      </p:sp>
    </p:spTree>
    <p:extLst>
      <p:ext uri="{BB962C8B-B14F-4D97-AF65-F5344CB8AC3E}">
        <p14:creationId xmlns:p14="http://schemas.microsoft.com/office/powerpoint/2010/main" val="1825037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792F8-A56A-F7CD-6FE8-934C4025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328" y="2546580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+mn-lt"/>
              </a:rPr>
              <a:t>Motivators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2DCA1-48F4-6294-5F23-7F6A4F6B6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6600"/>
                </a:solidFill>
              </a:rPr>
              <a:t>With </a:t>
            </a:r>
            <a:r>
              <a:rPr lang="en-US" dirty="0"/>
              <a:t>Partner</a:t>
            </a:r>
          </a:p>
          <a:p>
            <a:pPr lvl="1"/>
            <a:r>
              <a:rPr lang="en-US" sz="2800" dirty="0"/>
              <a:t>Novelty</a:t>
            </a:r>
          </a:p>
          <a:p>
            <a:pPr lvl="1"/>
            <a:r>
              <a:rPr lang="en-US" sz="2800" dirty="0"/>
              <a:t>Interest</a:t>
            </a:r>
          </a:p>
          <a:p>
            <a:pPr lvl="1"/>
            <a:r>
              <a:rPr lang="en-US" sz="2800" dirty="0"/>
              <a:t>Challenge</a:t>
            </a:r>
          </a:p>
          <a:p>
            <a:pPr lvl="1"/>
            <a:r>
              <a:rPr lang="en-US" sz="2800" dirty="0"/>
              <a:t>Urgency</a:t>
            </a:r>
          </a:p>
          <a:p>
            <a:pPr lvl="1"/>
            <a:r>
              <a:rPr lang="en-US" sz="2800" dirty="0"/>
              <a:t>Passion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AA913F-551E-4C42-3C4F-1A4F5BF35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3671315"/>
            <a:ext cx="5057398" cy="254660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6600"/>
                </a:solidFill>
              </a:rPr>
              <a:t>Non</a:t>
            </a:r>
            <a:r>
              <a:rPr lang="en-US" dirty="0"/>
              <a:t> Partner</a:t>
            </a:r>
          </a:p>
          <a:p>
            <a:pPr lvl="1"/>
            <a:r>
              <a:rPr lang="en-US" sz="2800" dirty="0"/>
              <a:t>Importance</a:t>
            </a:r>
          </a:p>
          <a:p>
            <a:pPr lvl="1"/>
            <a:r>
              <a:rPr lang="en-US" sz="2800" dirty="0"/>
              <a:t>Reward/Consequences</a:t>
            </a:r>
          </a:p>
        </p:txBody>
      </p:sp>
    </p:spTree>
    <p:extLst>
      <p:ext uri="{BB962C8B-B14F-4D97-AF65-F5344CB8AC3E}">
        <p14:creationId xmlns:p14="http://schemas.microsoft.com/office/powerpoint/2010/main" val="3265931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792F8-A56A-F7CD-6FE8-934C4025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328" y="2546579"/>
            <a:ext cx="3722933" cy="1334955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+mn-lt"/>
              </a:rPr>
              <a:t>SHAME</a:t>
            </a:r>
            <a:br>
              <a:rPr lang="en-US" sz="4000" b="1" dirty="0">
                <a:solidFill>
                  <a:srgbClr val="FFFFFF"/>
                </a:solidFill>
                <a:latin typeface="+mn-lt"/>
              </a:rPr>
            </a:br>
            <a:r>
              <a:rPr lang="en-US" sz="4000" b="1" dirty="0">
                <a:solidFill>
                  <a:srgbClr val="FFFFFF"/>
                </a:solidFill>
                <a:latin typeface="+mn-lt"/>
              </a:rPr>
              <a:t>FACTOR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AA913F-551E-4C42-3C4F-1A4F5BF35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5301" y="1002760"/>
            <a:ext cx="5057398" cy="494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300" b="1" kern="1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By [the age of] 12, children with ADHD receive twenty thousand more negative comments than their peers who do not have ADHD.” </a:t>
            </a:r>
          </a:p>
          <a:p>
            <a:pPr marL="0" indent="0" algn="r">
              <a:buNone/>
            </a:pPr>
            <a:r>
              <a:rPr lang="en-US" sz="3200" b="1" dirty="0"/>
              <a:t>William Dodson, M.D.</a:t>
            </a:r>
          </a:p>
        </p:txBody>
      </p:sp>
    </p:spTree>
    <p:extLst>
      <p:ext uri="{BB962C8B-B14F-4D97-AF65-F5344CB8AC3E}">
        <p14:creationId xmlns:p14="http://schemas.microsoft.com/office/powerpoint/2010/main" val="3624967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6FD8D-21D0-250C-F082-9619688B7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2140420"/>
            <a:ext cx="5561938" cy="11790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18914-F3B9-2A50-50FD-2D6D63BAE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0673" y="3414301"/>
            <a:ext cx="5561938" cy="1534587"/>
          </a:xfrm>
        </p:spPr>
        <p:txBody>
          <a:bodyPr>
            <a:normAutofit/>
          </a:bodyPr>
          <a:lstStyle/>
          <a:p>
            <a:r>
              <a:rPr lang="en-US" dirty="0"/>
              <a:t>Susan Tschudi, LMFT</a:t>
            </a:r>
          </a:p>
          <a:p>
            <a:r>
              <a:rPr lang="en-US" i="1" dirty="0"/>
              <a:t>Lovingsomeonewithadd.com</a:t>
            </a:r>
          </a:p>
          <a:p>
            <a:r>
              <a:rPr lang="en-US" i="1" dirty="0"/>
              <a:t>therapybysusan@gmail.com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3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8E350-FECA-B005-C280-FD3768ED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b="1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83B60-37D2-9819-7099-E4D1A6FC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the diagnostic components of adult ADHD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the symptoms of ADHD that may impact and interfere with a healthy partner relationship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conflictual issues that are present in the relationship due to ADHD symptoms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couples affected by ADHD find relational success</a:t>
            </a:r>
          </a:p>
          <a:p>
            <a:endParaRPr lang="en-US" sz="1600" dirty="0"/>
          </a:p>
        </p:txBody>
      </p:sp>
      <p:pic>
        <p:nvPicPr>
          <p:cNvPr id="5" name="Picture 4" descr="A drawing of a person's face with various objects on their head">
            <a:extLst>
              <a:ext uri="{FF2B5EF4-FFF2-40B4-BE49-F238E27FC236}">
                <a16:creationId xmlns:a16="http://schemas.microsoft.com/office/drawing/2014/main" id="{27E8D8BE-2824-DED4-18FC-139360945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r="8958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0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95FB9-488A-D640-AF97-5DF4CCCD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Sources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ABD1A-76AB-0765-38DD-C2F1604D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6014729"/>
          </a:xfrm>
        </p:spPr>
        <p:txBody>
          <a:bodyPr anchor="ctr">
            <a:normAutofit fontScale="85000" lnSpcReduction="10000"/>
          </a:bodyPr>
          <a:lstStyle/>
          <a:p>
            <a:r>
              <a:rPr lang="en-US" sz="2000" dirty="0" err="1"/>
              <a:t>Knies</a:t>
            </a:r>
            <a:r>
              <a:rPr lang="en-US" sz="2000" dirty="0"/>
              <a:t>, K, E. </a:t>
            </a:r>
            <a:r>
              <a:rPr lang="en-US" sz="2000" dirty="0" err="1"/>
              <a:t>Bodalski</a:t>
            </a:r>
            <a:r>
              <a:rPr lang="en-US" sz="2000" dirty="0"/>
              <a:t>, K. Flory 2021. “Romantic Relationships in Adults with ADHD: The</a:t>
            </a:r>
          </a:p>
          <a:p>
            <a:r>
              <a:rPr lang="en-US" sz="2000" dirty="0"/>
              <a:t>Effect of Partner Attachment Style on Relationship Quality.” Journal of Social and</a:t>
            </a:r>
          </a:p>
          <a:p>
            <a:r>
              <a:rPr lang="en-US" sz="2000" dirty="0"/>
              <a:t>Personal Relationships 38 (1):42-64</a:t>
            </a:r>
          </a:p>
          <a:p>
            <a:r>
              <a:rPr lang="en-US" sz="2000" dirty="0" err="1"/>
              <a:t>Luderer</a:t>
            </a:r>
            <a:r>
              <a:rPr lang="en-US" sz="2000" dirty="0"/>
              <a:t>, M, J.A.R. Quiroga, S.V. </a:t>
            </a:r>
            <a:r>
              <a:rPr lang="en-US" sz="2000" dirty="0" err="1"/>
              <a:t>Faraone</a:t>
            </a:r>
            <a:r>
              <a:rPr lang="en-US" sz="2000" dirty="0"/>
              <a:t>, Y. Zhang-James, A. </a:t>
            </a:r>
            <a:r>
              <a:rPr lang="en-US" sz="2000" dirty="0" err="1"/>
              <a:t>Reif</a:t>
            </a:r>
            <a:r>
              <a:rPr lang="en-US" sz="2000" dirty="0"/>
              <a:t>. 2021. “Alcohol Use</a:t>
            </a:r>
          </a:p>
          <a:p>
            <a:r>
              <a:rPr lang="en-US" sz="2000" dirty="0"/>
              <a:t>Disorders and ADHD.&amp;</a:t>
            </a:r>
            <a:r>
              <a:rPr lang="en-US" sz="2000" dirty="0" err="1"/>
              <a:t>quot</a:t>
            </a:r>
            <a:r>
              <a:rPr lang="en-US" sz="2000" dirty="0"/>
              <a:t>; Neuroscience and Biobehavioral Reviews (128):648-660.</a:t>
            </a:r>
          </a:p>
          <a:p>
            <a:r>
              <a:rPr lang="en-US" sz="2000" dirty="0" err="1"/>
              <a:t>Ersoy</a:t>
            </a:r>
            <a:r>
              <a:rPr lang="en-US" sz="2000" dirty="0"/>
              <a:t>, M. A. and H. T. </a:t>
            </a:r>
            <a:r>
              <a:rPr lang="en-US" sz="2000" dirty="0" err="1"/>
              <a:t>Ersoy</a:t>
            </a:r>
            <a:r>
              <a:rPr lang="en-US" sz="2000" dirty="0"/>
              <a:t> 2019. “Gender-Role Attitudes Mediate the Effects of Adult ADHD</a:t>
            </a:r>
          </a:p>
          <a:p>
            <a:r>
              <a:rPr lang="en-US" sz="2000" dirty="0"/>
              <a:t>on Marriage and Relationships.” (23):40-50.</a:t>
            </a:r>
          </a:p>
          <a:p>
            <a:r>
              <a:rPr lang="en-US" sz="2000" dirty="0"/>
              <a:t>Al-</a:t>
            </a:r>
            <a:r>
              <a:rPr lang="en-US" sz="2000" dirty="0" err="1"/>
              <a:t>Yagon</a:t>
            </a:r>
            <a:r>
              <a:rPr lang="en-US" sz="2000" dirty="0"/>
              <a:t>, M., M. </a:t>
            </a:r>
            <a:r>
              <a:rPr lang="en-US" sz="2000" dirty="0" err="1"/>
              <a:t>Lachmi</a:t>
            </a:r>
            <a:r>
              <a:rPr lang="en-US" sz="2000" dirty="0"/>
              <a:t>, L. Shalev 2020. “Coping Strategies Among Adults with ADHD: The Mediational Role of Attachment Relationship Patterns.” (102):103657.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Barkley, R.A., &amp; Gordon, M. (2002) Research on comorbidity, adaptive       functioning, and cognitive impairments in adults with ADHD: Implications for a clinical practice. In S. Goldstein &amp; A.T. Ellison (Eds.), Clinician's guide to adult ADHD: Assessment and intervention. San Diego, CA: Academic Press.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ea typeface="Times New Roman" panose="02020603050405020304" pitchFamily="18" charset="0"/>
              </a:rPr>
              <a:t>Rostain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, A.L., &amp; Ramsay, J.R. (2006) Adult with ADHD? Try medication + psychotherapy. Current Psychiatry, 5(2), 13-16, 21-24, 27.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90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BD55D-2F24-D5CA-6D75-4BBD2C22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656" y="2539337"/>
            <a:ext cx="5105398" cy="195274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6600"/>
                </a:solidFill>
                <a:latin typeface="+mn-lt"/>
              </a:rPr>
              <a:t>Overview </a:t>
            </a:r>
            <a:br>
              <a:rPr lang="en-US" sz="4800" b="1" dirty="0">
                <a:solidFill>
                  <a:srgbClr val="FF6600"/>
                </a:solidFill>
                <a:latin typeface="+mn-lt"/>
              </a:rPr>
            </a:br>
            <a:r>
              <a:rPr lang="en-US" sz="4800" b="1" dirty="0">
                <a:solidFill>
                  <a:srgbClr val="FF6600"/>
                </a:solidFill>
                <a:latin typeface="+mn-lt"/>
              </a:rPr>
              <a:t>of ADHD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Graphic 16" descr="Brain in head">
            <a:extLst>
              <a:ext uri="{FF2B5EF4-FFF2-40B4-BE49-F238E27FC236}">
                <a16:creationId xmlns:a16="http://schemas.microsoft.com/office/drawing/2014/main" id="{93C5E233-0DB5-CC71-9CFA-83D1BB02C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72C1C6E-3B1F-4AB3-9524-A34FF1562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891" y="365125"/>
            <a:ext cx="6812384" cy="2454274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ADHD or ADD? </a:t>
            </a:r>
            <a:r>
              <a:rPr lang="en-US" sz="4100" dirty="0">
                <a:latin typeface="Avenir Next LT Pro Demi" panose="020B0704020202020204" pitchFamily="34" charset="0"/>
              </a:rPr>
              <a:t>Understanding the</a:t>
            </a:r>
            <a:br>
              <a:rPr lang="en-US" sz="4100" dirty="0">
                <a:latin typeface="Avenir Next LT Pro Demi" panose="020B0704020202020204" pitchFamily="34" charset="0"/>
              </a:rPr>
            </a:br>
            <a:r>
              <a:rPr lang="en-US" sz="4100" dirty="0">
                <a:latin typeface="Avenir Next LT Pro Demi" panose="020B0704020202020204" pitchFamily="34" charset="0"/>
              </a:rPr>
              <a:t>Subtypes</a:t>
            </a:r>
            <a:br>
              <a:rPr lang="en-US" sz="4100" dirty="0"/>
            </a:br>
            <a:endParaRPr lang="en-US" sz="4100" b="1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BF4A523-DC50-4A3D-9429-ABA1AD409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542265" y="973740"/>
            <a:ext cx="2024446" cy="199882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49CE70E-96E4-BD04-AA5E-F13BFC662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2888445" y="956712"/>
            <a:ext cx="2024445" cy="202444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47C6544-EC9C-C8C9-8D00-71AA9B065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5" y="3870308"/>
            <a:ext cx="2024446" cy="202444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1B4F8B0-AC24-5050-5924-35D657DEA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3866366"/>
            <a:ext cx="2017290" cy="20172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9" y="2819399"/>
            <a:ext cx="6238875" cy="3357563"/>
          </a:xfrm>
        </p:spPr>
        <p:txBody>
          <a:bodyPr anchor="t">
            <a:normAutofit fontScale="92500" lnSpcReduction="20000"/>
          </a:bodyPr>
          <a:lstStyle/>
          <a:p>
            <a:pPr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600" b="1" dirty="0"/>
              <a:t>Attention Deficit Hyperactivity Disorder -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800" dirty="0"/>
              <a:t>Predominantly Hyperactive/Impulsive 	Presentation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Predominantly Inattentive	Presentation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Combined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438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map">
            <a:extLst>
              <a:ext uri="{FF2B5EF4-FFF2-40B4-BE49-F238E27FC236}">
                <a16:creationId xmlns:a16="http://schemas.microsoft.com/office/drawing/2014/main" id="{5C341774-53F9-22CD-00F2-1D51A5570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1943100"/>
            <a:ext cx="3961341" cy="260707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96025" y="647701"/>
            <a:ext cx="5479208" cy="5600700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en-US" sz="4700" b="1" dirty="0">
                <a:solidFill>
                  <a:srgbClr val="FF6600"/>
                </a:solidFill>
              </a:rPr>
              <a:t>Neurobiological</a:t>
            </a:r>
          </a:p>
          <a:p>
            <a:pPr lvl="1"/>
            <a:r>
              <a:rPr lang="en-US" sz="4700" dirty="0"/>
              <a:t>Dysregulation of dopamine and norepinephrine in </a:t>
            </a:r>
            <a:r>
              <a:rPr lang="en-US" sz="4700" b="1" dirty="0"/>
              <a:t>prefrontal cortex </a:t>
            </a:r>
          </a:p>
          <a:p>
            <a:pPr lvl="2"/>
            <a:r>
              <a:rPr lang="en-US" sz="4700" dirty="0"/>
              <a:t>Dopamine – attention, focus, staying on task </a:t>
            </a:r>
          </a:p>
          <a:p>
            <a:pPr lvl="2"/>
            <a:r>
              <a:rPr lang="en-US" sz="4700" dirty="0"/>
              <a:t>Norepinephrine – attention span, impulsivity and distractibility</a:t>
            </a:r>
          </a:p>
          <a:p>
            <a:r>
              <a:rPr lang="en-US" sz="4700" b="1" dirty="0">
                <a:solidFill>
                  <a:srgbClr val="FF6600"/>
                </a:solidFill>
              </a:rPr>
              <a:t>Lifespan disorder</a:t>
            </a:r>
          </a:p>
          <a:p>
            <a:r>
              <a:rPr lang="en-US" sz="4700" b="1" dirty="0">
                <a:solidFill>
                  <a:srgbClr val="FF6600"/>
                </a:solidFill>
              </a:rPr>
              <a:t>Highly heritable </a:t>
            </a:r>
          </a:p>
          <a:p>
            <a:r>
              <a:rPr lang="en-US" sz="4700" b="1" dirty="0">
                <a:solidFill>
                  <a:srgbClr val="FF6600"/>
                </a:solidFill>
              </a:rPr>
              <a:t>Affects from 5 to 7% of adult population</a:t>
            </a:r>
          </a:p>
          <a:p>
            <a:pPr lvl="1"/>
            <a:r>
              <a:rPr lang="en-US" sz="4700" dirty="0"/>
              <a:t>5% of 328 million = </a:t>
            </a:r>
            <a:r>
              <a:rPr lang="en-US" sz="4700" b="1" dirty="0"/>
              <a:t>16.5</a:t>
            </a:r>
            <a:r>
              <a:rPr lang="en-US" sz="4700" dirty="0"/>
              <a:t> MILLION</a:t>
            </a:r>
          </a:p>
          <a:p>
            <a:pPr lvl="1"/>
            <a:r>
              <a:rPr lang="en-US" sz="4700" dirty="0"/>
              <a:t>7% of 328 million = </a:t>
            </a:r>
            <a:r>
              <a:rPr lang="en-US" sz="4700" b="1" dirty="0"/>
              <a:t>23</a:t>
            </a:r>
            <a:r>
              <a:rPr lang="en-US" sz="4700" dirty="0"/>
              <a:t> MILLION</a:t>
            </a:r>
          </a:p>
          <a:p>
            <a:pPr lvl="1"/>
            <a:endParaRPr lang="en-US" sz="4700" dirty="0"/>
          </a:p>
          <a:p>
            <a:pPr mar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257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rgbClr val="FF6600"/>
                </a:solidFill>
                <a:latin typeface="+mn-lt"/>
              </a:rPr>
              <a:t>Neurobiological Impact of Adult ADHD</a:t>
            </a:r>
            <a:r>
              <a:rPr lang="en-US" sz="3400" dirty="0">
                <a:latin typeface="Avenir Next LT Pro Demi" panose="020B0704020202020204" pitchFamily="34" charset="0"/>
              </a:rPr>
              <a:t>	</a:t>
            </a:r>
            <a:br>
              <a:rPr lang="en-US" sz="3400" dirty="0">
                <a:latin typeface="Avenir Next LT Pro Demi" panose="020B0704020202020204" pitchFamily="34" charset="0"/>
              </a:rPr>
            </a:br>
            <a:endParaRPr lang="en-US" sz="3400" b="1" dirty="0">
              <a:latin typeface="Avenir Next LT Pro Demi" panose="020B07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iagram">
            <a:extLst>
              <a:ext uri="{FF2B5EF4-FFF2-40B4-BE49-F238E27FC236}">
                <a16:creationId xmlns:a16="http://schemas.microsoft.com/office/drawing/2014/main" id="{C7AC298E-F441-8331-058E-C60434971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" y="1895476"/>
            <a:ext cx="4180416" cy="26699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455537" y="68504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74118-56E9-718E-F501-1D5648639E79}"/>
              </a:ext>
            </a:extLst>
          </p:cNvPr>
          <p:cNvSpPr txBox="1"/>
          <p:nvPr/>
        </p:nvSpPr>
        <p:spPr>
          <a:xfrm>
            <a:off x="6154290" y="1966855"/>
            <a:ext cx="5372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Prefrontal Cortex/Executive Function</a:t>
            </a:r>
          </a:p>
          <a:p>
            <a:pPr algn="ctr"/>
            <a:r>
              <a:rPr lang="en-US" dirty="0"/>
              <a:t>Planning</a:t>
            </a:r>
          </a:p>
          <a:p>
            <a:pPr algn="ctr"/>
            <a:r>
              <a:rPr lang="en-US" dirty="0"/>
              <a:t>Prioritizing</a:t>
            </a:r>
          </a:p>
          <a:p>
            <a:pPr algn="ctr"/>
            <a:r>
              <a:rPr lang="en-US" dirty="0"/>
              <a:t>Organizing</a:t>
            </a:r>
          </a:p>
          <a:p>
            <a:pPr algn="ctr"/>
            <a:r>
              <a:rPr lang="en-US" dirty="0"/>
              <a:t>Decision Making</a:t>
            </a:r>
          </a:p>
          <a:p>
            <a:pPr algn="ctr"/>
            <a:r>
              <a:rPr lang="en-US" dirty="0"/>
              <a:t>Modulation of Emotion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E9140-95D9-E47D-EB33-2C6A6C63BF19}"/>
              </a:ext>
            </a:extLst>
          </p:cNvPr>
          <p:cNvSpPr txBox="1"/>
          <p:nvPr/>
        </p:nvSpPr>
        <p:spPr>
          <a:xfrm>
            <a:off x="5996748" y="3841377"/>
            <a:ext cx="5476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Dysregulation of Prefrontal Cortex will affect</a:t>
            </a:r>
          </a:p>
          <a:p>
            <a:pPr algn="ctr"/>
            <a:r>
              <a:rPr lang="en-US" dirty="0"/>
              <a:t>Attention Span</a:t>
            </a:r>
          </a:p>
          <a:p>
            <a:pPr algn="ctr"/>
            <a:r>
              <a:rPr lang="en-US" dirty="0"/>
              <a:t>Judgement</a:t>
            </a:r>
          </a:p>
          <a:p>
            <a:pPr algn="ctr"/>
            <a:r>
              <a:rPr lang="en-US" dirty="0"/>
              <a:t>Decision Making</a:t>
            </a:r>
          </a:p>
          <a:p>
            <a:pPr algn="ctr"/>
            <a:r>
              <a:rPr lang="en-US" dirty="0"/>
              <a:t>Impulse Control</a:t>
            </a:r>
          </a:p>
          <a:p>
            <a:pPr algn="ctr"/>
            <a:r>
              <a:rPr lang="en-US" dirty="0"/>
              <a:t>Emotional response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14A7D-ABCB-FB4C-9926-232613CC770D}"/>
              </a:ext>
            </a:extLst>
          </p:cNvPr>
          <p:cNvSpPr txBox="1"/>
          <p:nvPr/>
        </p:nvSpPr>
        <p:spPr>
          <a:xfrm>
            <a:off x="5486401" y="5996019"/>
            <a:ext cx="662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Dysregulation of PFC is remedied by STIMULATION</a:t>
            </a:r>
          </a:p>
        </p:txBody>
      </p:sp>
    </p:spTree>
    <p:extLst>
      <p:ext uri="{BB962C8B-B14F-4D97-AF65-F5344CB8AC3E}">
        <p14:creationId xmlns:p14="http://schemas.microsoft.com/office/powerpoint/2010/main" val="172289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Avenir Next LT Pro Demi" panose="020B0704020202020204" pitchFamily="34" charset="0"/>
              </a:rPr>
              <a:t>ADHD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485" y="176134"/>
            <a:ext cx="5221224" cy="6572365"/>
          </a:xfrm>
        </p:spPr>
        <p:txBody>
          <a:bodyPr anchor="ctr">
            <a:normAutofit fontScale="25000" lnSpcReduction="20000"/>
          </a:bodyPr>
          <a:lstStyle/>
          <a:p>
            <a:pPr lvl="3"/>
            <a:endParaRPr lang="en-US" sz="900" b="1" dirty="0">
              <a:solidFill>
                <a:schemeClr val="tx2"/>
              </a:solidFill>
            </a:endParaRPr>
          </a:p>
          <a:p>
            <a:pPr lvl="3"/>
            <a:endParaRPr lang="en-US" sz="900" b="1" dirty="0">
              <a:solidFill>
                <a:schemeClr val="tx2"/>
              </a:solidFill>
            </a:endParaRPr>
          </a:p>
          <a:p>
            <a:pPr lvl="3"/>
            <a:endParaRPr lang="en-US" sz="900" b="1" dirty="0">
              <a:solidFill>
                <a:schemeClr val="tx2"/>
              </a:solidFill>
            </a:endParaRPr>
          </a:p>
          <a:p>
            <a:pPr lvl="3"/>
            <a:endParaRPr lang="en-US" sz="900" b="1" dirty="0">
              <a:solidFill>
                <a:schemeClr val="tx2"/>
              </a:solidFill>
            </a:endParaRPr>
          </a:p>
          <a:p>
            <a:pPr lvl="3"/>
            <a:endParaRPr lang="en-US" sz="900" b="1" dirty="0">
              <a:solidFill>
                <a:schemeClr val="tx2"/>
              </a:solidFill>
            </a:endParaRPr>
          </a:p>
          <a:p>
            <a:pPr lvl="3"/>
            <a:r>
              <a:rPr lang="en-US" sz="6400" b="1" dirty="0">
                <a:solidFill>
                  <a:schemeClr val="tx2"/>
                </a:solidFill>
              </a:rPr>
              <a:t>Easily distracted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Trouble concentrating on tasks/what others are saying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Problems remembering obligations or appointments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Misplaces/has trouble finding things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Problems with follow through</a:t>
            </a:r>
          </a:p>
          <a:p>
            <a:pPr marL="1828800" lvl="4" indent="0">
              <a:buNone/>
            </a:pPr>
            <a:endParaRPr lang="en-US" sz="6400" dirty="0">
              <a:solidFill>
                <a:schemeClr val="tx2"/>
              </a:solidFill>
            </a:endParaRPr>
          </a:p>
          <a:p>
            <a:pPr lvl="3"/>
            <a:r>
              <a:rPr lang="en-US" sz="6400" b="1" dirty="0">
                <a:solidFill>
                  <a:schemeClr val="tx2"/>
                </a:solidFill>
              </a:rPr>
              <a:t>Difficulty with organization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Avoids or delays getting started on tasks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Trouble paying attention when doing boring or repetitive work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Careless mistakes</a:t>
            </a:r>
          </a:p>
          <a:p>
            <a:pPr marL="1828800" lvl="4" indent="0">
              <a:buNone/>
            </a:pPr>
            <a:endParaRPr lang="en-US" sz="6400" dirty="0">
              <a:solidFill>
                <a:schemeClr val="tx2"/>
              </a:solidFill>
            </a:endParaRPr>
          </a:p>
          <a:p>
            <a:pPr lvl="3"/>
            <a:r>
              <a:rPr lang="en-US" sz="6400" b="1" dirty="0">
                <a:solidFill>
                  <a:schemeClr val="tx2"/>
                </a:solidFill>
              </a:rPr>
              <a:t>Impulsive behavior</a:t>
            </a:r>
            <a:endParaRPr lang="en-US" sz="6400" dirty="0">
              <a:solidFill>
                <a:schemeClr val="tx2"/>
              </a:solidFill>
            </a:endParaRP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Interrupt others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Reckless actions/decisions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Substance Use</a:t>
            </a:r>
          </a:p>
          <a:p>
            <a:pPr marL="1828800" lvl="4" indent="0">
              <a:buNone/>
            </a:pPr>
            <a:endParaRPr lang="en-US" sz="6400" b="1" dirty="0">
              <a:solidFill>
                <a:schemeClr val="tx2"/>
              </a:solidFill>
            </a:endParaRPr>
          </a:p>
          <a:p>
            <a:pPr lvl="3"/>
            <a:r>
              <a:rPr lang="en-US" sz="6400" b="1" dirty="0">
                <a:solidFill>
                  <a:schemeClr val="tx2"/>
                </a:solidFill>
              </a:rPr>
              <a:t>Restlessness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Complaints of boredom </a:t>
            </a:r>
          </a:p>
          <a:p>
            <a:pPr marL="1828800" lvl="4" indent="0">
              <a:buNone/>
            </a:pPr>
            <a:endParaRPr lang="en-US" sz="6400" dirty="0">
              <a:solidFill>
                <a:schemeClr val="tx2"/>
              </a:solidFill>
            </a:endParaRPr>
          </a:p>
          <a:p>
            <a:pPr lvl="3"/>
            <a:r>
              <a:rPr lang="en-US" sz="6400" b="1" dirty="0">
                <a:solidFill>
                  <a:schemeClr val="tx2"/>
                </a:solidFill>
              </a:rPr>
              <a:t>Emotional dysregulation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Moodiness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Defensiveness</a:t>
            </a:r>
          </a:p>
          <a:p>
            <a:pPr lvl="4"/>
            <a:r>
              <a:rPr lang="en-US" sz="6400" dirty="0">
                <a:solidFill>
                  <a:schemeClr val="tx2"/>
                </a:solidFill>
              </a:rPr>
              <a:t>Unprovoked angry outbursts </a:t>
            </a:r>
          </a:p>
          <a:p>
            <a:pPr marL="1828800" lvl="4" indent="0">
              <a:buNone/>
            </a:pPr>
            <a:endParaRPr lang="en-US" sz="900" dirty="0">
              <a:solidFill>
                <a:schemeClr val="tx2"/>
              </a:solidFill>
            </a:endParaRPr>
          </a:p>
          <a:p>
            <a:pPr lvl="4"/>
            <a:endParaRPr lang="en-US" sz="900" dirty="0">
              <a:solidFill>
                <a:schemeClr val="tx2"/>
              </a:solidFill>
              <a:latin typeface="Avenir Next LT Pro Light" panose="020B0304020202020204" pitchFamily="34" charset="0"/>
            </a:endParaRPr>
          </a:p>
          <a:p>
            <a:pPr lvl="3"/>
            <a:endParaRPr lang="en-US" sz="900" dirty="0">
              <a:solidFill>
                <a:schemeClr val="tx2"/>
              </a:solidFill>
            </a:endParaRPr>
          </a:p>
          <a:p>
            <a:pPr lvl="3"/>
            <a:endParaRPr lang="en-US" sz="900" dirty="0">
              <a:solidFill>
                <a:schemeClr val="tx2"/>
              </a:solidFill>
            </a:endParaRPr>
          </a:p>
          <a:p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358CC-0F59-6D24-2E66-74A07B96887E}"/>
              </a:ext>
            </a:extLst>
          </p:cNvPr>
          <p:cNvSpPr txBox="1"/>
          <p:nvPr/>
        </p:nvSpPr>
        <p:spPr>
          <a:xfrm>
            <a:off x="541175" y="4180114"/>
            <a:ext cx="318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/>
              <a:t>(Not a one size fits all BUT. . . .)</a:t>
            </a:r>
          </a:p>
        </p:txBody>
      </p:sp>
    </p:spTree>
    <p:extLst>
      <p:ext uri="{BB962C8B-B14F-4D97-AF65-F5344CB8AC3E}">
        <p14:creationId xmlns:p14="http://schemas.microsoft.com/office/powerpoint/2010/main" val="286233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770</Words>
  <Application>Microsoft Office PowerPoint</Application>
  <PresentationFormat>Widescreen</PresentationFormat>
  <Paragraphs>168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Avenir Next LT Pro Demi</vt:lpstr>
      <vt:lpstr>Avenir Next LT Pro Light</vt:lpstr>
      <vt:lpstr>Calibri</vt:lpstr>
      <vt:lpstr>Calibri Light</vt:lpstr>
      <vt:lpstr>Office Theme</vt:lpstr>
      <vt:lpstr>Let’s Get REAL  About Your ADHD Relationship</vt:lpstr>
      <vt:lpstr>PowerPoint Presentation</vt:lpstr>
      <vt:lpstr>Learning Objectives</vt:lpstr>
      <vt:lpstr>Sources</vt:lpstr>
      <vt:lpstr>Overview  of ADHD</vt:lpstr>
      <vt:lpstr>ADHD or ADD? Understanding the Subtypes </vt:lpstr>
      <vt:lpstr>PowerPoint Presentation</vt:lpstr>
      <vt:lpstr>Neurobiological Impact of Adult ADHD  </vt:lpstr>
      <vt:lpstr>ADHD Symptoms </vt:lpstr>
      <vt:lpstr>Comorbidity</vt:lpstr>
      <vt:lpstr>The NON ADHD Partner </vt:lpstr>
      <vt:lpstr>The NON ADHD Partner </vt:lpstr>
      <vt:lpstr>PowerPoint Presentation</vt:lpstr>
      <vt:lpstr>Individuals with ADHD have a harder time starting and maintaining interpersonal relationships. (Adler, 2008) </vt:lpstr>
      <vt:lpstr>What Can Be Done?</vt:lpstr>
      <vt:lpstr>PowerPoint Presentation</vt:lpstr>
      <vt:lpstr> What Can Be Done </vt:lpstr>
      <vt:lpstr>What Can Be Done?</vt:lpstr>
      <vt:lpstr>What Can Be Done?</vt:lpstr>
      <vt:lpstr>Things to Consider</vt:lpstr>
      <vt:lpstr>Motivators</vt:lpstr>
      <vt:lpstr>SHAME FACTOR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REAL  About Your ADHD Relationship</dc:title>
  <dc:creator>Susan Tschudi</dc:creator>
  <cp:lastModifiedBy>Susan Tschudi</cp:lastModifiedBy>
  <cp:revision>8</cp:revision>
  <dcterms:created xsi:type="dcterms:W3CDTF">2023-11-05T21:13:24Z</dcterms:created>
  <dcterms:modified xsi:type="dcterms:W3CDTF">2023-11-07T05:21:48Z</dcterms:modified>
</cp:coreProperties>
</file>