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3891200" cy="32918400"/>
  <p:notesSz cx="6716713" cy="9239250"/>
  <p:defaultTextStyle>
    <a:defPPr>
      <a:defRPr lang="en-US"/>
    </a:defPPr>
    <a:lvl1pPr algn="l" rtl="0" eaLnBrk="0" fontAlgn="base" hangingPunct="0">
      <a:spcBef>
        <a:spcPct val="0"/>
      </a:spcBef>
      <a:spcAft>
        <a:spcPct val="0"/>
      </a:spcAft>
      <a:defRPr sz="4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800100" indent="-342900" algn="l" rtl="0" eaLnBrk="0" fontAlgn="base" hangingPunct="0">
      <a:spcBef>
        <a:spcPct val="0"/>
      </a:spcBef>
      <a:spcAft>
        <a:spcPct val="0"/>
      </a:spcAft>
      <a:defRPr sz="4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1600200" indent="-685800" algn="l" rtl="0" eaLnBrk="0" fontAlgn="base" hangingPunct="0">
      <a:spcBef>
        <a:spcPct val="0"/>
      </a:spcBef>
      <a:spcAft>
        <a:spcPct val="0"/>
      </a:spcAft>
      <a:defRPr sz="4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2400300" indent="-1028700" algn="l" rtl="0" eaLnBrk="0" fontAlgn="base" hangingPunct="0">
      <a:spcBef>
        <a:spcPct val="0"/>
      </a:spcBef>
      <a:spcAft>
        <a:spcPct val="0"/>
      </a:spcAft>
      <a:defRPr sz="4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3200400" indent="-1371600" algn="l" rtl="0" eaLnBrk="0" fontAlgn="base" hangingPunct="0">
      <a:spcBef>
        <a:spcPct val="0"/>
      </a:spcBef>
      <a:spcAft>
        <a:spcPct val="0"/>
      </a:spcAft>
      <a:defRPr sz="4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4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4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4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4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672">
          <p15:clr>
            <a:srgbClr val="A4A3A4"/>
          </p15:clr>
        </p15:guide>
        <p15:guide id="3" pos="13824">
          <p15:clr>
            <a:srgbClr val="A4A3A4"/>
          </p15:clr>
        </p15:guide>
      </p15:sldGuideLst>
    </p:ext>
    <p:ext uri="{2D200454-40CA-4A62-9FC3-DE9A4176ACB9}">
      <p15:notesGuideLst xmlns:p15="http://schemas.microsoft.com/office/powerpoint/2012/main">
        <p15:guide id="1" orient="horz" pos="2910">
          <p15:clr>
            <a:srgbClr val="A4A3A4"/>
          </p15:clr>
        </p15:guide>
        <p15:guide id="2" pos="2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D6"/>
    <a:srgbClr val="3087C2"/>
    <a:srgbClr val="3284BF"/>
    <a:srgbClr val="00A1DA"/>
    <a:srgbClr val="0094C8"/>
    <a:srgbClr val="FF0000"/>
    <a:srgbClr val="FEBB36"/>
    <a:srgbClr val="536895"/>
    <a:srgbClr val="3399FF"/>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1759" autoAdjust="0"/>
    <p:restoredTop sz="99824" autoAdjust="0"/>
  </p:normalViewPr>
  <p:slideViewPr>
    <p:cSldViewPr>
      <p:cViewPr>
        <p:scale>
          <a:sx n="20" d="100"/>
          <a:sy n="20" d="100"/>
        </p:scale>
        <p:origin x="748" y="56"/>
      </p:cViewPr>
      <p:guideLst>
        <p:guide orient="horz" pos="10368"/>
        <p:guide pos="12672"/>
        <p:guide pos="1382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19" d="100"/>
          <a:sy n="119" d="100"/>
        </p:scale>
        <p:origin x="-3248" y="-10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defRPr>
            </a:lvl1pPr>
          </a:lstStyle>
          <a:p>
            <a:pPr>
              <a:defRPr/>
            </a:pPr>
            <a:endParaRPr lang="en-US"/>
          </a:p>
        </p:txBody>
      </p:sp>
      <p:sp>
        <p:nvSpPr>
          <p:cNvPr id="6147" name="Rectangle 3"/>
          <p:cNvSpPr>
            <a:spLocks noGrp="1" noChangeArrowheads="1"/>
          </p:cNvSpPr>
          <p:nvPr>
            <p:ph type="dt" sz="quarter" idx="1"/>
          </p:nvPr>
        </p:nvSpPr>
        <p:spPr bwMode="auto">
          <a:xfrm>
            <a:off x="381000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outerShdw blurRad="38100" dist="38100" dir="2700000" algn="tl">
                    <a:srgbClr val="C0C0C0"/>
                  </a:outerShdw>
                </a:effectLst>
              </a:defRPr>
            </a:lvl1pPr>
          </a:lstStyle>
          <a:p>
            <a:pPr>
              <a:defRPr/>
            </a:pPr>
            <a:endParaRPr lang="en-US"/>
          </a:p>
        </p:txBody>
      </p:sp>
      <p:sp>
        <p:nvSpPr>
          <p:cNvPr id="6148" name="Rectangle 4"/>
          <p:cNvSpPr>
            <a:spLocks noGrp="1" noChangeArrowheads="1"/>
          </p:cNvSpPr>
          <p:nvPr>
            <p:ph type="ftr" sz="quarter" idx="2"/>
          </p:nvPr>
        </p:nvSpPr>
        <p:spPr bwMode="auto">
          <a:xfrm>
            <a:off x="0" y="87630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C0C0C0"/>
                  </a:outerShdw>
                </a:effectLst>
              </a:defRPr>
            </a:lvl1pPr>
          </a:lstStyle>
          <a:p>
            <a:pPr>
              <a:defRPr/>
            </a:pPr>
            <a:endParaRPr lang="en-US"/>
          </a:p>
        </p:txBody>
      </p:sp>
      <p:sp>
        <p:nvSpPr>
          <p:cNvPr id="6149" name="Rectangle 5"/>
          <p:cNvSpPr>
            <a:spLocks noGrp="1" noChangeArrowheads="1"/>
          </p:cNvSpPr>
          <p:nvPr>
            <p:ph type="sldNum" sz="quarter" idx="3"/>
          </p:nvPr>
        </p:nvSpPr>
        <p:spPr bwMode="auto">
          <a:xfrm>
            <a:off x="3810000" y="87630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C0C0C0"/>
                  </a:outerShdw>
                </a:effectLst>
              </a:defRPr>
            </a:lvl1pPr>
          </a:lstStyle>
          <a:p>
            <a:pPr>
              <a:defRPr/>
            </a:pPr>
            <a:fld id="{74B16795-45C2-4EE1-916C-7EB17BCD9CBA}" type="slidenum">
              <a:rPr lang="en-US"/>
              <a:pPr>
                <a:defRPr/>
              </a:pPr>
              <a:t>‹#›</a:t>
            </a:fld>
            <a:endParaRPr lang="en-US"/>
          </a:p>
        </p:txBody>
      </p:sp>
    </p:spTree>
    <p:extLst>
      <p:ext uri="{BB962C8B-B14F-4D97-AF65-F5344CB8AC3E}">
        <p14:creationId xmlns:p14="http://schemas.microsoft.com/office/powerpoint/2010/main" val="3563972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effectLst/>
              </a:defRPr>
            </a:lvl1pPr>
          </a:lstStyle>
          <a:p>
            <a:pPr>
              <a:defRPr/>
            </a:pPr>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effectLst/>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016000" y="685800"/>
            <a:ext cx="4673600" cy="35052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effectLst/>
              </a:defRPr>
            </a:lvl1pPr>
          </a:lstStyle>
          <a:p>
            <a:pPr>
              <a:defRPr/>
            </a:pPr>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effectLst/>
              </a:defRPr>
            </a:lvl1pPr>
          </a:lstStyle>
          <a:p>
            <a:pPr>
              <a:defRPr/>
            </a:pPr>
            <a:fld id="{358DB5E4-AA2C-4BB9-99DB-9080750E0110}" type="slidenum">
              <a:rPr lang="en-US"/>
              <a:pPr>
                <a:defRPr/>
              </a:pPr>
              <a:t>‹#›</a:t>
            </a:fld>
            <a:endParaRPr lang="en-US"/>
          </a:p>
        </p:txBody>
      </p:sp>
    </p:spTree>
    <p:extLst>
      <p:ext uri="{BB962C8B-B14F-4D97-AF65-F5344CB8AC3E}">
        <p14:creationId xmlns:p14="http://schemas.microsoft.com/office/powerpoint/2010/main" val="17181944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100" kern="1200">
        <a:solidFill>
          <a:schemeClr val="tx1"/>
        </a:solidFill>
        <a:latin typeface="Times New Roman" pitchFamily="18" charset="0"/>
        <a:ea typeface="+mn-ea"/>
        <a:cs typeface="+mn-cs"/>
      </a:defRPr>
    </a:lvl1pPr>
    <a:lvl2pPr marL="800100" algn="l" rtl="0" eaLnBrk="0" fontAlgn="base" hangingPunct="0">
      <a:spcBef>
        <a:spcPct val="30000"/>
      </a:spcBef>
      <a:spcAft>
        <a:spcPct val="0"/>
      </a:spcAft>
      <a:defRPr sz="2100" kern="1200">
        <a:solidFill>
          <a:schemeClr val="tx1"/>
        </a:solidFill>
        <a:latin typeface="Times New Roman" pitchFamily="18" charset="0"/>
        <a:ea typeface="+mn-ea"/>
        <a:cs typeface="+mn-cs"/>
      </a:defRPr>
    </a:lvl2pPr>
    <a:lvl3pPr marL="1600200" algn="l" rtl="0" eaLnBrk="0" fontAlgn="base" hangingPunct="0">
      <a:spcBef>
        <a:spcPct val="30000"/>
      </a:spcBef>
      <a:spcAft>
        <a:spcPct val="0"/>
      </a:spcAft>
      <a:defRPr sz="2100" kern="1200">
        <a:solidFill>
          <a:schemeClr val="tx1"/>
        </a:solidFill>
        <a:latin typeface="Times New Roman" pitchFamily="18" charset="0"/>
        <a:ea typeface="+mn-ea"/>
        <a:cs typeface="+mn-cs"/>
      </a:defRPr>
    </a:lvl3pPr>
    <a:lvl4pPr marL="2400300" algn="l" rtl="0" eaLnBrk="0" fontAlgn="base" hangingPunct="0">
      <a:spcBef>
        <a:spcPct val="30000"/>
      </a:spcBef>
      <a:spcAft>
        <a:spcPct val="0"/>
      </a:spcAft>
      <a:defRPr sz="2100" kern="1200">
        <a:solidFill>
          <a:schemeClr val="tx1"/>
        </a:solidFill>
        <a:latin typeface="Times New Roman" pitchFamily="18" charset="0"/>
        <a:ea typeface="+mn-ea"/>
        <a:cs typeface="+mn-cs"/>
      </a:defRPr>
    </a:lvl4pPr>
    <a:lvl5pPr marL="3200400" algn="l" rtl="0" eaLnBrk="0" fontAlgn="base" hangingPunct="0">
      <a:spcBef>
        <a:spcPct val="30000"/>
      </a:spcBef>
      <a:spcAft>
        <a:spcPct val="0"/>
      </a:spcAft>
      <a:defRPr sz="2100" kern="1200">
        <a:solidFill>
          <a:schemeClr val="tx1"/>
        </a:solidFill>
        <a:latin typeface="Times New Roman" pitchFamily="18" charset="0"/>
        <a:ea typeface="+mn-ea"/>
        <a:cs typeface="+mn-cs"/>
      </a:defRPr>
    </a:lvl5pPr>
    <a:lvl6pPr marL="4000500" algn="l" defTabSz="1600200" rtl="0" eaLnBrk="1" latinLnBrk="0" hangingPunct="1">
      <a:defRPr sz="2100" kern="1200">
        <a:solidFill>
          <a:schemeClr val="tx1"/>
        </a:solidFill>
        <a:latin typeface="+mn-lt"/>
        <a:ea typeface="+mn-ea"/>
        <a:cs typeface="+mn-cs"/>
      </a:defRPr>
    </a:lvl6pPr>
    <a:lvl7pPr marL="4800600" algn="l" defTabSz="1600200" rtl="0" eaLnBrk="1" latinLnBrk="0" hangingPunct="1">
      <a:defRPr sz="2100" kern="1200">
        <a:solidFill>
          <a:schemeClr val="tx1"/>
        </a:solidFill>
        <a:latin typeface="+mn-lt"/>
        <a:ea typeface="+mn-ea"/>
        <a:cs typeface="+mn-cs"/>
      </a:defRPr>
    </a:lvl7pPr>
    <a:lvl8pPr marL="5600700" algn="l" defTabSz="1600200" rtl="0" eaLnBrk="1" latinLnBrk="0" hangingPunct="1">
      <a:defRPr sz="2100" kern="1200">
        <a:solidFill>
          <a:schemeClr val="tx1"/>
        </a:solidFill>
        <a:latin typeface="+mn-lt"/>
        <a:ea typeface="+mn-ea"/>
        <a:cs typeface="+mn-cs"/>
      </a:defRPr>
    </a:lvl8pPr>
    <a:lvl9pPr marL="6400800" algn="l" defTabSz="1600200" rtl="0" eaLnBrk="1" latinLnBrk="0" hangingPunct="1">
      <a:defRPr sz="2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1832FFD6-EEAD-415C-A42A-99C34739AC30}" type="slidenum">
              <a:rPr lang="en-US" smtClean="0"/>
              <a:pPr/>
              <a:t>1</a:t>
            </a:fld>
            <a:endParaRPr lang="en-US"/>
          </a:p>
        </p:txBody>
      </p:sp>
      <p:sp>
        <p:nvSpPr>
          <p:cNvPr id="4099" name="Rectangle 2"/>
          <p:cNvSpPr>
            <a:spLocks noGrp="1" noRot="1" noChangeAspect="1" noChangeArrowheads="1" noTextEdit="1"/>
          </p:cNvSpPr>
          <p:nvPr>
            <p:ph type="sldImg"/>
          </p:nvPr>
        </p:nvSpPr>
        <p:spPr>
          <a:xfrm>
            <a:off x="1016000" y="685800"/>
            <a:ext cx="4673600" cy="3505200"/>
          </a:xfrm>
          <a:ln/>
        </p:spPr>
      </p:sp>
      <p:sp>
        <p:nvSpPr>
          <p:cNvPr id="4100"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991206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677"/>
            <a:ext cx="37307520" cy="7054850"/>
          </a:xfrm>
          <a:prstGeom prst="rect">
            <a:avLst/>
          </a:prstGeom>
        </p:spPr>
        <p:txBody>
          <a:bodyPr lIns="160020" tIns="80010" rIns="160020" bIns="80010"/>
          <a:lstStyle/>
          <a:p>
            <a:r>
              <a:rPr lang="en-US"/>
              <a:t>Click to edit Master title style</a:t>
            </a:r>
          </a:p>
        </p:txBody>
      </p:sp>
      <p:sp>
        <p:nvSpPr>
          <p:cNvPr id="3" name="Subtitle 2"/>
          <p:cNvSpPr>
            <a:spLocks noGrp="1"/>
          </p:cNvSpPr>
          <p:nvPr>
            <p:ph type="subTitle" idx="1"/>
          </p:nvPr>
        </p:nvSpPr>
        <p:spPr>
          <a:xfrm>
            <a:off x="6583680" y="18653127"/>
            <a:ext cx="30723840" cy="8413750"/>
          </a:xfrm>
          <a:prstGeom prst="rect">
            <a:avLst/>
          </a:prstGeom>
        </p:spPr>
        <p:txBody>
          <a:bodyPr lIns="160020" tIns="80010" rIns="160020" bIns="80010"/>
          <a:lstStyle>
            <a:lvl1pPr marL="0" indent="0" algn="ctr">
              <a:buNone/>
              <a:defRPr/>
            </a:lvl1pPr>
            <a:lvl2pPr marL="800100" indent="0" algn="ctr">
              <a:buNone/>
              <a:defRPr/>
            </a:lvl2pPr>
            <a:lvl3pPr marL="1600200" indent="0" algn="ctr">
              <a:buNone/>
              <a:defRPr/>
            </a:lvl3pPr>
            <a:lvl4pPr marL="2400300" indent="0" algn="ctr">
              <a:buNone/>
              <a:defRPr/>
            </a:lvl4pPr>
            <a:lvl5pPr marL="3200400" indent="0" algn="ctr">
              <a:buNone/>
              <a:defRPr/>
            </a:lvl5pPr>
            <a:lvl6pPr marL="4000500" indent="0" algn="ctr">
              <a:buNone/>
              <a:defRPr/>
            </a:lvl6pPr>
            <a:lvl7pPr marL="4800600" indent="0" algn="ctr">
              <a:buNone/>
              <a:defRPr/>
            </a:lvl7pPr>
            <a:lvl8pPr marL="5600700" indent="0" algn="ctr">
              <a:buNone/>
              <a:defRPr/>
            </a:lvl8pPr>
            <a:lvl9pPr marL="64008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7626"/>
            <a:ext cx="39502080" cy="5486400"/>
          </a:xfrm>
          <a:prstGeom prst="rect">
            <a:avLst/>
          </a:prstGeom>
        </p:spPr>
        <p:txBody>
          <a:bodyPr lIns="160020" tIns="80010" rIns="160020" bIns="80010"/>
          <a:lstStyle/>
          <a:p>
            <a:r>
              <a:rPr lang="en-US"/>
              <a:t>Click to edit Master title style</a:t>
            </a:r>
          </a:p>
        </p:txBody>
      </p:sp>
      <p:sp>
        <p:nvSpPr>
          <p:cNvPr id="3" name="Vertical Text Placeholder 2"/>
          <p:cNvSpPr>
            <a:spLocks noGrp="1"/>
          </p:cNvSpPr>
          <p:nvPr>
            <p:ph type="body" orient="vert" idx="1"/>
          </p:nvPr>
        </p:nvSpPr>
        <p:spPr>
          <a:xfrm>
            <a:off x="2194560" y="7680326"/>
            <a:ext cx="39502080" cy="21726524"/>
          </a:xfrm>
          <a:prstGeom prst="rect">
            <a:avLst/>
          </a:prstGeom>
        </p:spPr>
        <p:txBody>
          <a:bodyPr vert="eaVert" lIns="160020" tIns="80010" rIns="160020" bIns="8001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7626"/>
            <a:ext cx="9875520" cy="28089224"/>
          </a:xfrm>
          <a:prstGeom prst="rect">
            <a:avLst/>
          </a:prstGeom>
        </p:spPr>
        <p:txBody>
          <a:bodyPr vert="eaVert" lIns="160020" tIns="80010" rIns="160020" bIns="80010"/>
          <a:lstStyle/>
          <a:p>
            <a:r>
              <a:rPr lang="en-US"/>
              <a:t>Click to edit Master title style</a:t>
            </a:r>
          </a:p>
        </p:txBody>
      </p:sp>
      <p:sp>
        <p:nvSpPr>
          <p:cNvPr id="3" name="Vertical Text Placeholder 2"/>
          <p:cNvSpPr>
            <a:spLocks noGrp="1"/>
          </p:cNvSpPr>
          <p:nvPr>
            <p:ph type="body" orient="vert" idx="1"/>
          </p:nvPr>
        </p:nvSpPr>
        <p:spPr>
          <a:xfrm>
            <a:off x="2194560" y="1317626"/>
            <a:ext cx="29382720" cy="28089224"/>
          </a:xfrm>
          <a:prstGeom prst="rect">
            <a:avLst/>
          </a:prstGeom>
        </p:spPr>
        <p:txBody>
          <a:bodyPr vert="eaVert" lIns="160020" tIns="80010" rIns="160020" bIns="8001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7626"/>
            <a:ext cx="39502080" cy="5486400"/>
          </a:xfrm>
          <a:prstGeom prst="rect">
            <a:avLst/>
          </a:prstGeom>
        </p:spPr>
        <p:txBody>
          <a:bodyPr lIns="160020" tIns="80010" rIns="160020" bIns="80010"/>
          <a:lstStyle/>
          <a:p>
            <a:r>
              <a:rPr lang="en-US"/>
              <a:t>Click to edit Master title style</a:t>
            </a:r>
          </a:p>
        </p:txBody>
      </p:sp>
      <p:sp>
        <p:nvSpPr>
          <p:cNvPr id="3" name="Content Placeholder 2"/>
          <p:cNvSpPr>
            <a:spLocks noGrp="1"/>
          </p:cNvSpPr>
          <p:nvPr>
            <p:ph idx="1"/>
          </p:nvPr>
        </p:nvSpPr>
        <p:spPr>
          <a:xfrm>
            <a:off x="2194560" y="7680326"/>
            <a:ext cx="39502080" cy="21726524"/>
          </a:xfrm>
          <a:prstGeom prst="rect">
            <a:avLst/>
          </a:prstGeom>
        </p:spPr>
        <p:txBody>
          <a:bodyPr lIns="160020" tIns="80010" rIns="160020" bIns="8001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1850"/>
            <a:ext cx="37307520" cy="6540500"/>
          </a:xfrm>
          <a:prstGeom prst="rect">
            <a:avLst/>
          </a:prstGeom>
        </p:spPr>
        <p:txBody>
          <a:bodyPr lIns="160020" tIns="80010" rIns="160020" bIns="80010" anchor="t"/>
          <a:lstStyle>
            <a:lvl1pPr algn="l">
              <a:defRPr sz="7000" b="1" cap="all"/>
            </a:lvl1pPr>
          </a:lstStyle>
          <a:p>
            <a:r>
              <a:rPr lang="en-US"/>
              <a:t>Click to edit Master title style</a:t>
            </a:r>
          </a:p>
        </p:txBody>
      </p:sp>
      <p:sp>
        <p:nvSpPr>
          <p:cNvPr id="3" name="Text Placeholder 2"/>
          <p:cNvSpPr>
            <a:spLocks noGrp="1"/>
          </p:cNvSpPr>
          <p:nvPr>
            <p:ph type="body" idx="1"/>
          </p:nvPr>
        </p:nvSpPr>
        <p:spPr>
          <a:xfrm>
            <a:off x="3467101" y="13950950"/>
            <a:ext cx="37307520" cy="7200900"/>
          </a:xfrm>
          <a:prstGeom prst="rect">
            <a:avLst/>
          </a:prstGeom>
        </p:spPr>
        <p:txBody>
          <a:bodyPr lIns="160020" tIns="80010" rIns="160020" bIns="80010" anchor="b"/>
          <a:lstStyle>
            <a:lvl1pPr marL="0" indent="0">
              <a:buNone/>
              <a:defRPr sz="3500"/>
            </a:lvl1pPr>
            <a:lvl2pPr marL="800100" indent="0">
              <a:buNone/>
              <a:defRPr sz="3200"/>
            </a:lvl2pPr>
            <a:lvl3pPr marL="1600200" indent="0">
              <a:buNone/>
              <a:defRPr sz="2800"/>
            </a:lvl3pPr>
            <a:lvl4pPr marL="2400300" indent="0">
              <a:buNone/>
              <a:defRPr sz="2500"/>
            </a:lvl4pPr>
            <a:lvl5pPr marL="3200400" indent="0">
              <a:buNone/>
              <a:defRPr sz="2500"/>
            </a:lvl5pPr>
            <a:lvl6pPr marL="4000500" indent="0">
              <a:buNone/>
              <a:defRPr sz="2500"/>
            </a:lvl6pPr>
            <a:lvl7pPr marL="4800600" indent="0">
              <a:buNone/>
              <a:defRPr sz="2500"/>
            </a:lvl7pPr>
            <a:lvl8pPr marL="5600700" indent="0">
              <a:buNone/>
              <a:defRPr sz="2500"/>
            </a:lvl8pPr>
            <a:lvl9pPr marL="6400800" indent="0">
              <a:buNone/>
              <a:defRPr sz="25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7626"/>
            <a:ext cx="39502080" cy="5486400"/>
          </a:xfrm>
          <a:prstGeom prst="rect">
            <a:avLst/>
          </a:prstGeom>
        </p:spPr>
        <p:txBody>
          <a:bodyPr lIns="160020" tIns="80010" rIns="160020" bIns="80010"/>
          <a:lstStyle/>
          <a:p>
            <a:r>
              <a:rPr lang="en-US"/>
              <a:t>Click to edit Master title style</a:t>
            </a:r>
          </a:p>
        </p:txBody>
      </p:sp>
      <p:sp>
        <p:nvSpPr>
          <p:cNvPr id="3" name="Content Placeholder 2"/>
          <p:cNvSpPr>
            <a:spLocks noGrp="1"/>
          </p:cNvSpPr>
          <p:nvPr>
            <p:ph sz="half" idx="1"/>
          </p:nvPr>
        </p:nvSpPr>
        <p:spPr>
          <a:xfrm>
            <a:off x="2194560" y="7680326"/>
            <a:ext cx="19629120" cy="21726524"/>
          </a:xfrm>
          <a:prstGeom prst="rect">
            <a:avLst/>
          </a:prstGeom>
        </p:spPr>
        <p:txBody>
          <a:bodyPr lIns="160020" tIns="80010" rIns="160020" bIns="80010"/>
          <a:lstStyle>
            <a:lvl1pPr>
              <a:defRPr sz="4900"/>
            </a:lvl1pPr>
            <a:lvl2pPr>
              <a:defRPr sz="4200"/>
            </a:lvl2pPr>
            <a:lvl3pPr>
              <a:defRPr sz="35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67520" y="7680326"/>
            <a:ext cx="19629120" cy="21726524"/>
          </a:xfrm>
          <a:prstGeom prst="rect">
            <a:avLst/>
          </a:prstGeom>
        </p:spPr>
        <p:txBody>
          <a:bodyPr lIns="160020" tIns="80010" rIns="160020" bIns="80010"/>
          <a:lstStyle>
            <a:lvl1pPr>
              <a:defRPr sz="4900"/>
            </a:lvl1pPr>
            <a:lvl2pPr>
              <a:defRPr sz="4200"/>
            </a:lvl2pPr>
            <a:lvl3pPr>
              <a:defRPr sz="35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7626"/>
            <a:ext cx="39502080" cy="5486400"/>
          </a:xfrm>
          <a:prstGeom prst="rect">
            <a:avLst/>
          </a:prstGeom>
        </p:spPr>
        <p:txBody>
          <a:bodyPr lIns="160020" tIns="80010" rIns="160020" bIns="80010"/>
          <a:lstStyle>
            <a:lvl1pPr>
              <a:defRPr/>
            </a:lvl1pPr>
          </a:lstStyle>
          <a:p>
            <a:r>
              <a:rPr lang="en-US"/>
              <a:t>Click to edit Master title style</a:t>
            </a:r>
          </a:p>
        </p:txBody>
      </p:sp>
      <p:sp>
        <p:nvSpPr>
          <p:cNvPr id="3" name="Text Placeholder 2"/>
          <p:cNvSpPr>
            <a:spLocks noGrp="1"/>
          </p:cNvSpPr>
          <p:nvPr>
            <p:ph type="body" idx="1"/>
          </p:nvPr>
        </p:nvSpPr>
        <p:spPr>
          <a:xfrm>
            <a:off x="2194562" y="7369176"/>
            <a:ext cx="19392901" cy="3070224"/>
          </a:xfrm>
          <a:prstGeom prst="rect">
            <a:avLst/>
          </a:prstGeom>
        </p:spPr>
        <p:txBody>
          <a:bodyPr lIns="160020" tIns="80010" rIns="160020" bIns="80010" anchor="b"/>
          <a:lstStyle>
            <a:lvl1pPr marL="0" indent="0">
              <a:buNone/>
              <a:defRPr sz="4200" b="1"/>
            </a:lvl1pPr>
            <a:lvl2pPr marL="800100" indent="0">
              <a:buNone/>
              <a:defRPr sz="3500" b="1"/>
            </a:lvl2pPr>
            <a:lvl3pPr marL="1600200" indent="0">
              <a:buNone/>
              <a:defRPr sz="3200" b="1"/>
            </a:lvl3pPr>
            <a:lvl4pPr marL="2400300" indent="0">
              <a:buNone/>
              <a:defRPr sz="2800" b="1"/>
            </a:lvl4pPr>
            <a:lvl5pPr marL="3200400" indent="0">
              <a:buNone/>
              <a:defRPr sz="2800" b="1"/>
            </a:lvl5pPr>
            <a:lvl6pPr marL="4000500" indent="0">
              <a:buNone/>
              <a:defRPr sz="2800" b="1"/>
            </a:lvl6pPr>
            <a:lvl7pPr marL="4800600" indent="0">
              <a:buNone/>
              <a:defRPr sz="2800" b="1"/>
            </a:lvl7pPr>
            <a:lvl8pPr marL="5600700" indent="0">
              <a:buNone/>
              <a:defRPr sz="2800" b="1"/>
            </a:lvl8pPr>
            <a:lvl9pPr marL="6400800" indent="0">
              <a:buNone/>
              <a:defRPr sz="2800" b="1"/>
            </a:lvl9pPr>
          </a:lstStyle>
          <a:p>
            <a:pPr lvl="0"/>
            <a:r>
              <a:rPr lang="en-US"/>
              <a:t>Click to edit Master text styles</a:t>
            </a:r>
          </a:p>
        </p:txBody>
      </p:sp>
      <p:sp>
        <p:nvSpPr>
          <p:cNvPr id="4" name="Content Placeholder 3"/>
          <p:cNvSpPr>
            <a:spLocks noGrp="1"/>
          </p:cNvSpPr>
          <p:nvPr>
            <p:ph sz="half" idx="2"/>
          </p:nvPr>
        </p:nvSpPr>
        <p:spPr>
          <a:xfrm>
            <a:off x="2194562" y="10439401"/>
            <a:ext cx="19392901" cy="18967450"/>
          </a:xfrm>
          <a:prstGeom prst="rect">
            <a:avLst/>
          </a:prstGeom>
        </p:spPr>
        <p:txBody>
          <a:bodyPr lIns="160020" tIns="80010" rIns="160020" bIns="80010"/>
          <a:lstStyle>
            <a:lvl1pPr>
              <a:defRPr sz="4200"/>
            </a:lvl1pPr>
            <a:lvl2pPr>
              <a:defRPr sz="3500"/>
            </a:lvl2pPr>
            <a:lvl3pPr>
              <a:defRPr sz="32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1" y="7369176"/>
            <a:ext cx="19400520" cy="3070224"/>
          </a:xfrm>
          <a:prstGeom prst="rect">
            <a:avLst/>
          </a:prstGeom>
        </p:spPr>
        <p:txBody>
          <a:bodyPr lIns="160020" tIns="80010" rIns="160020" bIns="80010" anchor="b"/>
          <a:lstStyle>
            <a:lvl1pPr marL="0" indent="0">
              <a:buNone/>
              <a:defRPr sz="4200" b="1"/>
            </a:lvl1pPr>
            <a:lvl2pPr marL="800100" indent="0">
              <a:buNone/>
              <a:defRPr sz="3500" b="1"/>
            </a:lvl2pPr>
            <a:lvl3pPr marL="1600200" indent="0">
              <a:buNone/>
              <a:defRPr sz="3200" b="1"/>
            </a:lvl3pPr>
            <a:lvl4pPr marL="2400300" indent="0">
              <a:buNone/>
              <a:defRPr sz="2800" b="1"/>
            </a:lvl4pPr>
            <a:lvl5pPr marL="3200400" indent="0">
              <a:buNone/>
              <a:defRPr sz="2800" b="1"/>
            </a:lvl5pPr>
            <a:lvl6pPr marL="4000500" indent="0">
              <a:buNone/>
              <a:defRPr sz="2800" b="1"/>
            </a:lvl6pPr>
            <a:lvl7pPr marL="4800600" indent="0">
              <a:buNone/>
              <a:defRPr sz="2800" b="1"/>
            </a:lvl7pPr>
            <a:lvl8pPr marL="5600700" indent="0">
              <a:buNone/>
              <a:defRPr sz="2800" b="1"/>
            </a:lvl8pPr>
            <a:lvl9pPr marL="6400800" indent="0">
              <a:buNone/>
              <a:defRPr sz="2800" b="1"/>
            </a:lvl9pPr>
          </a:lstStyle>
          <a:p>
            <a:pPr lvl="0"/>
            <a:r>
              <a:rPr lang="en-US"/>
              <a:t>Click to edit Master text styles</a:t>
            </a:r>
          </a:p>
        </p:txBody>
      </p:sp>
      <p:sp>
        <p:nvSpPr>
          <p:cNvPr id="6" name="Content Placeholder 5"/>
          <p:cNvSpPr>
            <a:spLocks noGrp="1"/>
          </p:cNvSpPr>
          <p:nvPr>
            <p:ph sz="quarter" idx="4"/>
          </p:nvPr>
        </p:nvSpPr>
        <p:spPr>
          <a:xfrm>
            <a:off x="22296121" y="10439401"/>
            <a:ext cx="19400520" cy="18967450"/>
          </a:xfrm>
          <a:prstGeom prst="rect">
            <a:avLst/>
          </a:prstGeom>
        </p:spPr>
        <p:txBody>
          <a:bodyPr lIns="160020" tIns="80010" rIns="160020" bIns="80010"/>
          <a:lstStyle>
            <a:lvl1pPr>
              <a:defRPr sz="4200"/>
            </a:lvl1pPr>
            <a:lvl2pPr>
              <a:defRPr sz="3500"/>
            </a:lvl2pPr>
            <a:lvl3pPr>
              <a:defRPr sz="32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7626"/>
            <a:ext cx="39502080" cy="5486400"/>
          </a:xfrm>
          <a:prstGeom prst="rect">
            <a:avLst/>
          </a:prstGeom>
        </p:spPr>
        <p:txBody>
          <a:bodyPr lIns="160020" tIns="80010" rIns="160020" bIns="80010"/>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1" y="1311277"/>
            <a:ext cx="14439901" cy="5578474"/>
          </a:xfrm>
          <a:prstGeom prst="rect">
            <a:avLst/>
          </a:prstGeom>
        </p:spPr>
        <p:txBody>
          <a:bodyPr lIns="160020" tIns="80010" rIns="160020" bIns="80010" anchor="b"/>
          <a:lstStyle>
            <a:lvl1pPr algn="l">
              <a:defRPr sz="3500" b="1"/>
            </a:lvl1pPr>
          </a:lstStyle>
          <a:p>
            <a:r>
              <a:rPr lang="en-US"/>
              <a:t>Click to edit Master title style</a:t>
            </a:r>
          </a:p>
        </p:txBody>
      </p:sp>
      <p:sp>
        <p:nvSpPr>
          <p:cNvPr id="3" name="Content Placeholder 2"/>
          <p:cNvSpPr>
            <a:spLocks noGrp="1"/>
          </p:cNvSpPr>
          <p:nvPr>
            <p:ph idx="1"/>
          </p:nvPr>
        </p:nvSpPr>
        <p:spPr>
          <a:xfrm>
            <a:off x="17160240" y="1311277"/>
            <a:ext cx="24536400" cy="28095574"/>
          </a:xfrm>
          <a:prstGeom prst="rect">
            <a:avLst/>
          </a:prstGeom>
        </p:spPr>
        <p:txBody>
          <a:bodyPr lIns="160020" tIns="80010" rIns="160020" bIns="80010"/>
          <a:lstStyle>
            <a:lvl1pPr>
              <a:defRPr sz="5600"/>
            </a:lvl1pPr>
            <a:lvl2pPr>
              <a:defRPr sz="4900"/>
            </a:lvl2pPr>
            <a:lvl3pPr>
              <a:defRPr sz="4200"/>
            </a:lvl3pPr>
            <a:lvl4pPr>
              <a:defRPr sz="3500"/>
            </a:lvl4pPr>
            <a:lvl5pPr>
              <a:defRPr sz="3500"/>
            </a:lvl5pPr>
            <a:lvl6pPr>
              <a:defRPr sz="3500"/>
            </a:lvl6pPr>
            <a:lvl7pPr>
              <a:defRPr sz="3500"/>
            </a:lvl7pPr>
            <a:lvl8pPr>
              <a:defRPr sz="3500"/>
            </a:lvl8pPr>
            <a:lvl9pPr>
              <a:defRPr sz="3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1" y="6889750"/>
            <a:ext cx="14439901" cy="22517100"/>
          </a:xfrm>
          <a:prstGeom prst="rect">
            <a:avLst/>
          </a:prstGeom>
        </p:spPr>
        <p:txBody>
          <a:bodyPr lIns="160020" tIns="80010" rIns="160020" bIns="80010"/>
          <a:lstStyle>
            <a:lvl1pPr marL="0" indent="0">
              <a:buNone/>
              <a:defRPr sz="2500"/>
            </a:lvl1pPr>
            <a:lvl2pPr marL="800100" indent="0">
              <a:buNone/>
              <a:defRPr sz="2100"/>
            </a:lvl2pPr>
            <a:lvl3pPr marL="1600200" indent="0">
              <a:buNone/>
              <a:defRPr sz="1800"/>
            </a:lvl3pPr>
            <a:lvl4pPr marL="2400300" indent="0">
              <a:buNone/>
              <a:defRPr sz="1600"/>
            </a:lvl4pPr>
            <a:lvl5pPr marL="3200400" indent="0">
              <a:buNone/>
              <a:defRPr sz="1600"/>
            </a:lvl5pPr>
            <a:lvl6pPr marL="4000500" indent="0">
              <a:buNone/>
              <a:defRPr sz="1600"/>
            </a:lvl6pPr>
            <a:lvl7pPr marL="4800600" indent="0">
              <a:buNone/>
              <a:defRPr sz="1600"/>
            </a:lvl7pPr>
            <a:lvl8pPr marL="5600700" indent="0">
              <a:buNone/>
              <a:defRPr sz="1600"/>
            </a:lvl8pPr>
            <a:lvl9pPr marL="6400800" indent="0">
              <a:buNone/>
              <a:defRPr sz="16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1" y="23044150"/>
            <a:ext cx="26334720" cy="2717800"/>
          </a:xfrm>
          <a:prstGeom prst="rect">
            <a:avLst/>
          </a:prstGeom>
        </p:spPr>
        <p:txBody>
          <a:bodyPr lIns="160020" tIns="80010" rIns="160020" bIns="80010" anchor="b"/>
          <a:lstStyle>
            <a:lvl1pPr algn="l">
              <a:defRPr sz="3500" b="1"/>
            </a:lvl1pPr>
          </a:lstStyle>
          <a:p>
            <a:r>
              <a:rPr lang="en-US"/>
              <a:t>Click to edit Master title style</a:t>
            </a:r>
          </a:p>
        </p:txBody>
      </p:sp>
      <p:sp>
        <p:nvSpPr>
          <p:cNvPr id="3" name="Picture Placeholder 2"/>
          <p:cNvSpPr>
            <a:spLocks noGrp="1"/>
          </p:cNvSpPr>
          <p:nvPr>
            <p:ph type="pic" idx="1"/>
          </p:nvPr>
        </p:nvSpPr>
        <p:spPr>
          <a:xfrm>
            <a:off x="8602981" y="2940050"/>
            <a:ext cx="26334720" cy="19751676"/>
          </a:xfrm>
          <a:prstGeom prst="rect">
            <a:avLst/>
          </a:prstGeom>
        </p:spPr>
        <p:txBody>
          <a:bodyPr lIns="160020" tIns="80010" rIns="160020" bIns="80010"/>
          <a:lstStyle>
            <a:lvl1pPr marL="0" indent="0">
              <a:buNone/>
              <a:defRPr sz="5600"/>
            </a:lvl1pPr>
            <a:lvl2pPr marL="800100" indent="0">
              <a:buNone/>
              <a:defRPr sz="4900"/>
            </a:lvl2pPr>
            <a:lvl3pPr marL="1600200" indent="0">
              <a:buNone/>
              <a:defRPr sz="4200"/>
            </a:lvl3pPr>
            <a:lvl4pPr marL="2400300" indent="0">
              <a:buNone/>
              <a:defRPr sz="3500"/>
            </a:lvl4pPr>
            <a:lvl5pPr marL="3200400" indent="0">
              <a:buNone/>
              <a:defRPr sz="3500"/>
            </a:lvl5pPr>
            <a:lvl6pPr marL="4000500" indent="0">
              <a:buNone/>
              <a:defRPr sz="3500"/>
            </a:lvl6pPr>
            <a:lvl7pPr marL="4800600" indent="0">
              <a:buNone/>
              <a:defRPr sz="3500"/>
            </a:lvl7pPr>
            <a:lvl8pPr marL="5600700" indent="0">
              <a:buNone/>
              <a:defRPr sz="3500"/>
            </a:lvl8pPr>
            <a:lvl9pPr marL="6400800" indent="0">
              <a:buNone/>
              <a:defRPr sz="3500"/>
            </a:lvl9pPr>
          </a:lstStyle>
          <a:p>
            <a:pPr lvl="0"/>
            <a:endParaRPr lang="en-US" noProof="0"/>
          </a:p>
        </p:txBody>
      </p:sp>
      <p:sp>
        <p:nvSpPr>
          <p:cNvPr id="4" name="Text Placeholder 3"/>
          <p:cNvSpPr>
            <a:spLocks noGrp="1"/>
          </p:cNvSpPr>
          <p:nvPr>
            <p:ph type="body" sz="half" idx="2"/>
          </p:nvPr>
        </p:nvSpPr>
        <p:spPr>
          <a:xfrm>
            <a:off x="8602981" y="25761950"/>
            <a:ext cx="26334720" cy="3863976"/>
          </a:xfrm>
          <a:prstGeom prst="rect">
            <a:avLst/>
          </a:prstGeom>
        </p:spPr>
        <p:txBody>
          <a:bodyPr lIns="160020" tIns="80010" rIns="160020" bIns="80010"/>
          <a:lstStyle>
            <a:lvl1pPr marL="0" indent="0">
              <a:buNone/>
              <a:defRPr sz="2500"/>
            </a:lvl1pPr>
            <a:lvl2pPr marL="800100" indent="0">
              <a:buNone/>
              <a:defRPr sz="2100"/>
            </a:lvl2pPr>
            <a:lvl3pPr marL="1600200" indent="0">
              <a:buNone/>
              <a:defRPr sz="1800"/>
            </a:lvl3pPr>
            <a:lvl4pPr marL="2400300" indent="0">
              <a:buNone/>
              <a:defRPr sz="1600"/>
            </a:lvl4pPr>
            <a:lvl5pPr marL="3200400" indent="0">
              <a:buNone/>
              <a:defRPr sz="1600"/>
            </a:lvl5pPr>
            <a:lvl6pPr marL="4000500" indent="0">
              <a:buNone/>
              <a:defRPr sz="1600"/>
            </a:lvl6pPr>
            <a:lvl7pPr marL="4800600" indent="0">
              <a:buNone/>
              <a:defRPr sz="1600"/>
            </a:lvl7pPr>
            <a:lvl8pPr marL="5600700" indent="0">
              <a:buNone/>
              <a:defRPr sz="1600"/>
            </a:lvl8pPr>
            <a:lvl9pPr marL="6400800" indent="0">
              <a:buNone/>
              <a:defRPr sz="16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chemeClr val="bg1"/>
        </a:solidFill>
        <a:effectLst/>
      </p:bgPr>
    </p:bg>
    <p:spTree>
      <p:nvGrpSpPr>
        <p:cNvPr id="1" name=""/>
        <p:cNvGrpSpPr/>
        <p:nvPr/>
      </p:nvGrpSpPr>
      <p:grpSpPr>
        <a:xfrm>
          <a:off x="0" y="0"/>
          <a:ext cx="0" cy="0"/>
          <a:chOff x="0" y="0"/>
          <a:chExt cx="0" cy="0"/>
        </a:xfrm>
      </p:grpSpPr>
      <p:pic>
        <p:nvPicPr>
          <p:cNvPr id="2050" name="Picture 11" descr="UWMBackground"/>
          <p:cNvPicPr>
            <a:picLocks noChangeAspect="1" noChangeArrowheads="1"/>
          </p:cNvPicPr>
          <p:nvPr userDrawn="1"/>
        </p:nvPicPr>
        <p:blipFill>
          <a:blip r:embed="rId13" cstate="print"/>
          <a:srcRect/>
          <a:stretch>
            <a:fillRect/>
          </a:stretch>
        </p:blipFill>
        <p:spPr bwMode="auto">
          <a:xfrm>
            <a:off x="1" y="3"/>
            <a:ext cx="43879078" cy="32908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35425" rtl="0" eaLnBrk="0" fontAlgn="base" hangingPunct="0">
        <a:spcBef>
          <a:spcPct val="0"/>
        </a:spcBef>
        <a:spcAft>
          <a:spcPct val="0"/>
        </a:spcAft>
        <a:defRPr sz="19400">
          <a:solidFill>
            <a:schemeClr val="tx2"/>
          </a:solidFill>
          <a:latin typeface="+mj-lt"/>
          <a:ea typeface="+mj-ea"/>
          <a:cs typeface="+mj-cs"/>
        </a:defRPr>
      </a:lvl1pPr>
      <a:lvl2pPr algn="ctr" defTabSz="4035425" rtl="0" eaLnBrk="0" fontAlgn="base" hangingPunct="0">
        <a:spcBef>
          <a:spcPct val="0"/>
        </a:spcBef>
        <a:spcAft>
          <a:spcPct val="0"/>
        </a:spcAft>
        <a:defRPr sz="19400">
          <a:solidFill>
            <a:schemeClr val="tx2"/>
          </a:solidFill>
          <a:latin typeface="Times New Roman" pitchFamily="18" charset="0"/>
        </a:defRPr>
      </a:lvl2pPr>
      <a:lvl3pPr algn="ctr" defTabSz="4035425" rtl="0" eaLnBrk="0" fontAlgn="base" hangingPunct="0">
        <a:spcBef>
          <a:spcPct val="0"/>
        </a:spcBef>
        <a:spcAft>
          <a:spcPct val="0"/>
        </a:spcAft>
        <a:defRPr sz="19400">
          <a:solidFill>
            <a:schemeClr val="tx2"/>
          </a:solidFill>
          <a:latin typeface="Times New Roman" pitchFamily="18" charset="0"/>
        </a:defRPr>
      </a:lvl3pPr>
      <a:lvl4pPr algn="ctr" defTabSz="4035425" rtl="0" eaLnBrk="0" fontAlgn="base" hangingPunct="0">
        <a:spcBef>
          <a:spcPct val="0"/>
        </a:spcBef>
        <a:spcAft>
          <a:spcPct val="0"/>
        </a:spcAft>
        <a:defRPr sz="19400">
          <a:solidFill>
            <a:schemeClr val="tx2"/>
          </a:solidFill>
          <a:latin typeface="Times New Roman" pitchFamily="18" charset="0"/>
        </a:defRPr>
      </a:lvl4pPr>
      <a:lvl5pPr algn="ctr" defTabSz="4035425" rtl="0" eaLnBrk="0" fontAlgn="base" hangingPunct="0">
        <a:spcBef>
          <a:spcPct val="0"/>
        </a:spcBef>
        <a:spcAft>
          <a:spcPct val="0"/>
        </a:spcAft>
        <a:defRPr sz="19400">
          <a:solidFill>
            <a:schemeClr val="tx2"/>
          </a:solidFill>
          <a:latin typeface="Times New Roman" pitchFamily="18" charset="0"/>
        </a:defRPr>
      </a:lvl5pPr>
      <a:lvl6pPr marL="800100" algn="ctr" defTabSz="4036617" rtl="0" eaLnBrk="0" fontAlgn="base" hangingPunct="0">
        <a:spcBef>
          <a:spcPct val="0"/>
        </a:spcBef>
        <a:spcAft>
          <a:spcPct val="0"/>
        </a:spcAft>
        <a:defRPr sz="19400">
          <a:solidFill>
            <a:schemeClr val="tx2"/>
          </a:solidFill>
          <a:latin typeface="Times New Roman" pitchFamily="18" charset="0"/>
        </a:defRPr>
      </a:lvl6pPr>
      <a:lvl7pPr marL="1600200" algn="ctr" defTabSz="4036617" rtl="0" eaLnBrk="0" fontAlgn="base" hangingPunct="0">
        <a:spcBef>
          <a:spcPct val="0"/>
        </a:spcBef>
        <a:spcAft>
          <a:spcPct val="0"/>
        </a:spcAft>
        <a:defRPr sz="19400">
          <a:solidFill>
            <a:schemeClr val="tx2"/>
          </a:solidFill>
          <a:latin typeface="Times New Roman" pitchFamily="18" charset="0"/>
        </a:defRPr>
      </a:lvl7pPr>
      <a:lvl8pPr marL="2400300" algn="ctr" defTabSz="4036617" rtl="0" eaLnBrk="0" fontAlgn="base" hangingPunct="0">
        <a:spcBef>
          <a:spcPct val="0"/>
        </a:spcBef>
        <a:spcAft>
          <a:spcPct val="0"/>
        </a:spcAft>
        <a:defRPr sz="19400">
          <a:solidFill>
            <a:schemeClr val="tx2"/>
          </a:solidFill>
          <a:latin typeface="Times New Roman" pitchFamily="18" charset="0"/>
        </a:defRPr>
      </a:lvl8pPr>
      <a:lvl9pPr marL="3200400" algn="ctr" defTabSz="4036617" rtl="0" eaLnBrk="0" fontAlgn="base" hangingPunct="0">
        <a:spcBef>
          <a:spcPct val="0"/>
        </a:spcBef>
        <a:spcAft>
          <a:spcPct val="0"/>
        </a:spcAft>
        <a:defRPr sz="19400">
          <a:solidFill>
            <a:schemeClr val="tx2"/>
          </a:solidFill>
          <a:latin typeface="Times New Roman" pitchFamily="18" charset="0"/>
        </a:defRPr>
      </a:lvl9pPr>
    </p:titleStyle>
    <p:bodyStyle>
      <a:lvl1pPr marL="1511300" indent="-1511300" algn="l" defTabSz="4035425" rtl="0" eaLnBrk="0" fontAlgn="base" hangingPunct="0">
        <a:spcBef>
          <a:spcPct val="20000"/>
        </a:spcBef>
        <a:spcAft>
          <a:spcPct val="0"/>
        </a:spcAft>
        <a:buChar char="•"/>
        <a:defRPr sz="14000">
          <a:solidFill>
            <a:schemeClr val="tx1"/>
          </a:solidFill>
          <a:latin typeface="+mn-lt"/>
          <a:ea typeface="+mn-ea"/>
          <a:cs typeface="+mn-cs"/>
        </a:defRPr>
      </a:lvl1pPr>
      <a:lvl2pPr marL="3278188" indent="-1260475" algn="l" defTabSz="4035425" rtl="0" eaLnBrk="0" fontAlgn="base" hangingPunct="0">
        <a:spcBef>
          <a:spcPct val="20000"/>
        </a:spcBef>
        <a:spcAft>
          <a:spcPct val="0"/>
        </a:spcAft>
        <a:buChar char="–"/>
        <a:defRPr sz="12400">
          <a:solidFill>
            <a:schemeClr val="tx1"/>
          </a:solidFill>
          <a:latin typeface="+mn-lt"/>
        </a:defRPr>
      </a:lvl2pPr>
      <a:lvl3pPr marL="5045075" indent="-1008063" algn="l" defTabSz="4035425" rtl="0" eaLnBrk="0" fontAlgn="base" hangingPunct="0">
        <a:spcBef>
          <a:spcPct val="20000"/>
        </a:spcBef>
        <a:spcAft>
          <a:spcPct val="0"/>
        </a:spcAft>
        <a:buChar char="•"/>
        <a:defRPr sz="10700">
          <a:solidFill>
            <a:schemeClr val="tx1"/>
          </a:solidFill>
          <a:latin typeface="+mn-lt"/>
        </a:defRPr>
      </a:lvl3pPr>
      <a:lvl4pPr marL="7067550" indent="-1012825" algn="l" defTabSz="4035425" rtl="0" eaLnBrk="0" fontAlgn="base" hangingPunct="0">
        <a:spcBef>
          <a:spcPct val="20000"/>
        </a:spcBef>
        <a:spcAft>
          <a:spcPct val="0"/>
        </a:spcAft>
        <a:buChar char="–"/>
        <a:defRPr sz="8600">
          <a:solidFill>
            <a:schemeClr val="tx1"/>
          </a:solidFill>
          <a:latin typeface="+mn-lt"/>
        </a:defRPr>
      </a:lvl4pPr>
      <a:lvl5pPr marL="9083675" indent="-1008063" algn="l" defTabSz="4035425" rtl="0" eaLnBrk="0" fontAlgn="base" hangingPunct="0">
        <a:spcBef>
          <a:spcPct val="20000"/>
        </a:spcBef>
        <a:spcAft>
          <a:spcPct val="0"/>
        </a:spcAft>
        <a:buChar char="»"/>
        <a:defRPr sz="8600">
          <a:solidFill>
            <a:schemeClr val="tx1"/>
          </a:solidFill>
          <a:latin typeface="+mn-lt"/>
        </a:defRPr>
      </a:lvl5pPr>
      <a:lvl6pPr marL="9884569" indent="-1008460" algn="l" defTabSz="4036617" rtl="0" eaLnBrk="0" fontAlgn="base" hangingPunct="0">
        <a:spcBef>
          <a:spcPct val="20000"/>
        </a:spcBef>
        <a:spcAft>
          <a:spcPct val="0"/>
        </a:spcAft>
        <a:buChar char="»"/>
        <a:defRPr sz="8600">
          <a:solidFill>
            <a:schemeClr val="tx1"/>
          </a:solidFill>
          <a:latin typeface="+mn-lt"/>
        </a:defRPr>
      </a:lvl6pPr>
      <a:lvl7pPr marL="10684669" indent="-1008460" algn="l" defTabSz="4036617" rtl="0" eaLnBrk="0" fontAlgn="base" hangingPunct="0">
        <a:spcBef>
          <a:spcPct val="20000"/>
        </a:spcBef>
        <a:spcAft>
          <a:spcPct val="0"/>
        </a:spcAft>
        <a:buChar char="»"/>
        <a:defRPr sz="8600">
          <a:solidFill>
            <a:schemeClr val="tx1"/>
          </a:solidFill>
          <a:latin typeface="+mn-lt"/>
        </a:defRPr>
      </a:lvl7pPr>
      <a:lvl8pPr marL="11484769" indent="-1008460" algn="l" defTabSz="4036617" rtl="0" eaLnBrk="0" fontAlgn="base" hangingPunct="0">
        <a:spcBef>
          <a:spcPct val="20000"/>
        </a:spcBef>
        <a:spcAft>
          <a:spcPct val="0"/>
        </a:spcAft>
        <a:buChar char="»"/>
        <a:defRPr sz="8600">
          <a:solidFill>
            <a:schemeClr val="tx1"/>
          </a:solidFill>
          <a:latin typeface="+mn-lt"/>
        </a:defRPr>
      </a:lvl8pPr>
      <a:lvl9pPr marL="12284869" indent="-1008460" algn="l" defTabSz="4036617" rtl="0" eaLnBrk="0" fontAlgn="base" hangingPunct="0">
        <a:spcBef>
          <a:spcPct val="20000"/>
        </a:spcBef>
        <a:spcAft>
          <a:spcPct val="0"/>
        </a:spcAft>
        <a:buChar char="»"/>
        <a:defRPr sz="8600">
          <a:solidFill>
            <a:schemeClr val="tx1"/>
          </a:solidFill>
          <a:latin typeface="+mn-lt"/>
        </a:defRPr>
      </a:lvl9pPr>
    </p:bodyStyle>
    <p:otherStyle>
      <a:defPPr>
        <a:defRPr lang="en-US"/>
      </a:defPPr>
      <a:lvl1pPr marL="0" algn="l" defTabSz="1600200" rtl="0" eaLnBrk="1" latinLnBrk="0" hangingPunct="1">
        <a:defRPr sz="3200" kern="1200">
          <a:solidFill>
            <a:schemeClr val="tx1"/>
          </a:solidFill>
          <a:latin typeface="+mn-lt"/>
          <a:ea typeface="+mn-ea"/>
          <a:cs typeface="+mn-cs"/>
        </a:defRPr>
      </a:lvl1pPr>
      <a:lvl2pPr marL="800100" algn="l" defTabSz="1600200" rtl="0" eaLnBrk="1" latinLnBrk="0" hangingPunct="1">
        <a:defRPr sz="3200" kern="1200">
          <a:solidFill>
            <a:schemeClr val="tx1"/>
          </a:solidFill>
          <a:latin typeface="+mn-lt"/>
          <a:ea typeface="+mn-ea"/>
          <a:cs typeface="+mn-cs"/>
        </a:defRPr>
      </a:lvl2pPr>
      <a:lvl3pPr marL="1600200" algn="l" defTabSz="1600200" rtl="0" eaLnBrk="1" latinLnBrk="0" hangingPunct="1">
        <a:defRPr sz="3200" kern="1200">
          <a:solidFill>
            <a:schemeClr val="tx1"/>
          </a:solidFill>
          <a:latin typeface="+mn-lt"/>
          <a:ea typeface="+mn-ea"/>
          <a:cs typeface="+mn-cs"/>
        </a:defRPr>
      </a:lvl3pPr>
      <a:lvl4pPr marL="2400300" algn="l" defTabSz="1600200" rtl="0" eaLnBrk="1" latinLnBrk="0" hangingPunct="1">
        <a:defRPr sz="3200" kern="1200">
          <a:solidFill>
            <a:schemeClr val="tx1"/>
          </a:solidFill>
          <a:latin typeface="+mn-lt"/>
          <a:ea typeface="+mn-ea"/>
          <a:cs typeface="+mn-cs"/>
        </a:defRPr>
      </a:lvl4pPr>
      <a:lvl5pPr marL="3200400" algn="l" defTabSz="1600200" rtl="0" eaLnBrk="1" latinLnBrk="0" hangingPunct="1">
        <a:defRPr sz="3200" kern="1200">
          <a:solidFill>
            <a:schemeClr val="tx1"/>
          </a:solidFill>
          <a:latin typeface="+mn-lt"/>
          <a:ea typeface="+mn-ea"/>
          <a:cs typeface="+mn-cs"/>
        </a:defRPr>
      </a:lvl5pPr>
      <a:lvl6pPr marL="4000500" algn="l" defTabSz="1600200" rtl="0" eaLnBrk="1" latinLnBrk="0" hangingPunct="1">
        <a:defRPr sz="3200" kern="1200">
          <a:solidFill>
            <a:schemeClr val="tx1"/>
          </a:solidFill>
          <a:latin typeface="+mn-lt"/>
          <a:ea typeface="+mn-ea"/>
          <a:cs typeface="+mn-cs"/>
        </a:defRPr>
      </a:lvl6pPr>
      <a:lvl7pPr marL="4800600" algn="l" defTabSz="1600200" rtl="0" eaLnBrk="1" latinLnBrk="0" hangingPunct="1">
        <a:defRPr sz="3200" kern="1200">
          <a:solidFill>
            <a:schemeClr val="tx1"/>
          </a:solidFill>
          <a:latin typeface="+mn-lt"/>
          <a:ea typeface="+mn-ea"/>
          <a:cs typeface="+mn-cs"/>
        </a:defRPr>
      </a:lvl7pPr>
      <a:lvl8pPr marL="5600700" algn="l" defTabSz="1600200" rtl="0" eaLnBrk="1" latinLnBrk="0" hangingPunct="1">
        <a:defRPr sz="3200" kern="1200">
          <a:solidFill>
            <a:schemeClr val="tx1"/>
          </a:solidFill>
          <a:latin typeface="+mn-lt"/>
          <a:ea typeface="+mn-ea"/>
          <a:cs typeface="+mn-cs"/>
        </a:defRPr>
      </a:lvl8pPr>
      <a:lvl9pPr marL="6400800" algn="l" defTabSz="1600200"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shadeToTitle="1">
        <a:solidFill>
          <a:schemeClr val="bg1"/>
        </a:solidFill>
        <a:effectLst/>
      </p:bgPr>
    </p:bg>
    <p:spTree>
      <p:nvGrpSpPr>
        <p:cNvPr id="1" name=""/>
        <p:cNvGrpSpPr/>
        <p:nvPr/>
      </p:nvGrpSpPr>
      <p:grpSpPr>
        <a:xfrm>
          <a:off x="0" y="0"/>
          <a:ext cx="0" cy="0"/>
          <a:chOff x="0" y="0"/>
          <a:chExt cx="0" cy="0"/>
        </a:xfrm>
      </p:grpSpPr>
      <p:sp>
        <p:nvSpPr>
          <p:cNvPr id="1036" name="Text Box 146"/>
          <p:cNvSpPr txBox="1">
            <a:spLocks noChangeArrowheads="1"/>
          </p:cNvSpPr>
          <p:nvPr/>
        </p:nvSpPr>
        <p:spPr bwMode="auto">
          <a:xfrm>
            <a:off x="734680" y="533400"/>
            <a:ext cx="37517720" cy="4183962"/>
          </a:xfrm>
          <a:prstGeom prst="rect">
            <a:avLst/>
          </a:prstGeom>
          <a:solidFill>
            <a:srgbClr val="00B0F0"/>
          </a:solidFill>
          <a:ln w="9525">
            <a:noFill/>
            <a:miter lim="800000"/>
            <a:headEnd/>
            <a:tailEnd/>
          </a:ln>
        </p:spPr>
        <p:txBody>
          <a:bodyPr wrap="square" lIns="107048" tIns="53522" rIns="107048" bIns="53522">
            <a:noAutofit/>
          </a:bodyPr>
          <a:lstStyle/>
          <a:p>
            <a:pPr defTabSz="1071563"/>
            <a:r>
              <a:rPr lang="en-US" sz="6000" b="1" dirty="0">
                <a:solidFill>
                  <a:schemeClr val="bg1"/>
                </a:solidFill>
                <a:effectLst/>
                <a:latin typeface="Arial" charset="0"/>
                <a:cs typeface="Arial" pitchFamily="34" charset="0"/>
              </a:rPr>
              <a:t>Sleep Insufficiency and Bedtime Irregularity in Children with Attention-Deficit/Hyperactivity Disorder: Findings from a Nationally-Representative Survey</a:t>
            </a:r>
            <a:endParaRPr lang="en-US" sz="6000" dirty="0">
              <a:solidFill>
                <a:schemeClr val="bg1"/>
              </a:solidFill>
              <a:effectLst/>
              <a:latin typeface="Arial" pitchFamily="34" charset="0"/>
              <a:cs typeface="Arial" pitchFamily="34" charset="0"/>
            </a:endParaRPr>
          </a:p>
          <a:p>
            <a:pPr defTabSz="1071563"/>
            <a:r>
              <a:rPr lang="en-US" sz="4800" dirty="0">
                <a:solidFill>
                  <a:schemeClr val="bg1"/>
                </a:solidFill>
                <a:effectLst/>
                <a:latin typeface="Arial" pitchFamily="34" charset="0"/>
                <a:cs typeface="Arial" pitchFamily="34" charset="0"/>
              </a:rPr>
              <a:t>Maya Tooker, B.S., </a:t>
            </a:r>
            <a:r>
              <a:rPr lang="en-US" sz="4800" baseline="30000" dirty="0">
                <a:solidFill>
                  <a:schemeClr val="bg1"/>
                </a:solidFill>
                <a:effectLst/>
                <a:latin typeface="Arial" panose="020B0604020202020204" pitchFamily="34" charset="0"/>
                <a:cs typeface="Arial" pitchFamily="34" charset="0"/>
              </a:rPr>
              <a:t>1</a:t>
            </a:r>
            <a:r>
              <a:rPr lang="en-US" sz="4800" dirty="0">
                <a:solidFill>
                  <a:schemeClr val="bg1"/>
                </a:solidFill>
                <a:effectLst/>
                <a:latin typeface="Arial" panose="020B0604020202020204" pitchFamily="34" charset="0"/>
                <a:cs typeface="Arial" pitchFamily="34" charset="0"/>
              </a:rPr>
              <a:t> </a:t>
            </a:r>
            <a:r>
              <a:rPr lang="en-US" sz="4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Talia Y. Leman, B.A.,</a:t>
            </a:r>
            <a:r>
              <a:rPr lang="en-US" sz="4800" baseline="30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a:t>
            </a:r>
            <a:r>
              <a:rPr lang="en-US" sz="4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Sophia Barden, B.S.,</a:t>
            </a:r>
            <a:r>
              <a:rPr lang="en-US" sz="4800" baseline="30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a:t>
            </a:r>
            <a:r>
              <a:rPr lang="en-US" sz="4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Valerie S. Swisher, B.S.,</a:t>
            </a:r>
            <a:r>
              <a:rPr lang="en-US" sz="4800" baseline="30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a:t>
            </a:r>
            <a:r>
              <a:rPr lang="en-US" sz="4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Daniel S. Joyce,</a:t>
            </a:r>
            <a:r>
              <a:rPr lang="en-US" sz="4800" baseline="30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3</a:t>
            </a:r>
            <a:r>
              <a:rPr lang="en-US" sz="4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Katherine A. Kaplan, Ph.D.,</a:t>
            </a:r>
            <a:r>
              <a:rPr lang="en-US" sz="4800" baseline="30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4</a:t>
            </a:r>
            <a:r>
              <a:rPr lang="en-US" sz="4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Jamie M. Zeitzer, Ph.D.,</a:t>
            </a:r>
            <a:r>
              <a:rPr lang="en-US" sz="4800" baseline="30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4 </a:t>
            </a:r>
            <a:r>
              <a:rPr lang="en-US" sz="4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Sandra K. Loo, Ph.D.,</a:t>
            </a:r>
            <a:r>
              <a:rPr lang="en-US" sz="4800" baseline="30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 </a:t>
            </a:r>
            <a:r>
              <a:rPr lang="en-US" sz="4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and Emily J. Ricketts, Ph.D.</a:t>
            </a:r>
            <a:r>
              <a:rPr lang="en-US" sz="4800" baseline="30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a:t>
            </a:r>
            <a:endParaRPr lang="en-US" sz="4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defTabSz="1071563"/>
            <a:r>
              <a:rPr lang="en-US" sz="4000" baseline="30000" dirty="0">
                <a:solidFill>
                  <a:schemeClr val="bg1"/>
                </a:solidFill>
                <a:effectLst/>
                <a:latin typeface="Arial" charset="0"/>
              </a:rPr>
              <a:t>1</a:t>
            </a:r>
            <a:r>
              <a:rPr lang="en-US" sz="4000" dirty="0">
                <a:solidFill>
                  <a:schemeClr val="bg1"/>
                </a:solidFill>
                <a:effectLst/>
                <a:latin typeface="Arial" charset="0"/>
              </a:rPr>
              <a:t>University of California, Los Angeles, </a:t>
            </a:r>
            <a:r>
              <a:rPr lang="en-US" sz="4000" baseline="30000" dirty="0">
                <a:solidFill>
                  <a:schemeClr val="bg1"/>
                </a:solidFill>
                <a:effectLst/>
                <a:latin typeface="Arial" charset="0"/>
              </a:rPr>
              <a:t>2</a:t>
            </a:r>
            <a:r>
              <a:rPr lang="en-US" sz="4000" dirty="0">
                <a:solidFill>
                  <a:schemeClr val="bg1"/>
                </a:solidFill>
                <a:effectLst/>
                <a:latin typeface="Arial" charset="0"/>
              </a:rPr>
              <a:t>University of Iowa, </a:t>
            </a:r>
            <a:r>
              <a:rPr lang="en-US" sz="4000" baseline="30000" dirty="0">
                <a:solidFill>
                  <a:schemeClr val="bg1"/>
                </a:solidFill>
                <a:effectLst/>
                <a:latin typeface="Arial" charset="0"/>
              </a:rPr>
              <a:t>3</a:t>
            </a:r>
            <a:r>
              <a:rPr lang="en-US" sz="4000" dirty="0">
                <a:solidFill>
                  <a:schemeClr val="bg1"/>
                </a:solidFill>
                <a:effectLst/>
                <a:latin typeface="Arial" charset="0"/>
              </a:rPr>
              <a:t>University of South Queensland, </a:t>
            </a:r>
            <a:r>
              <a:rPr lang="en-US" sz="4000" baseline="30000" dirty="0">
                <a:solidFill>
                  <a:schemeClr val="bg1"/>
                </a:solidFill>
                <a:effectLst/>
                <a:latin typeface="Arial" charset="0"/>
              </a:rPr>
              <a:t>4</a:t>
            </a:r>
            <a:r>
              <a:rPr lang="en-US" sz="4000" dirty="0">
                <a:solidFill>
                  <a:schemeClr val="bg1"/>
                </a:solidFill>
                <a:effectLst/>
                <a:latin typeface="Arial" charset="0"/>
              </a:rPr>
              <a:t>Stanford University</a:t>
            </a:r>
          </a:p>
        </p:txBody>
      </p:sp>
      <p:sp>
        <p:nvSpPr>
          <p:cNvPr id="1037" name="Text Box 147"/>
          <p:cNvSpPr txBox="1">
            <a:spLocks noChangeArrowheads="1"/>
          </p:cNvSpPr>
          <p:nvPr/>
        </p:nvSpPr>
        <p:spPr bwMode="auto">
          <a:xfrm>
            <a:off x="665019" y="6400800"/>
            <a:ext cx="11748655" cy="462032"/>
          </a:xfrm>
          <a:prstGeom prst="rect">
            <a:avLst/>
          </a:prstGeom>
          <a:noFill/>
          <a:ln w="57150" cmpd="thinThick">
            <a:noFill/>
            <a:miter lim="800000"/>
            <a:headEnd/>
            <a:tailEnd/>
          </a:ln>
        </p:spPr>
        <p:txBody>
          <a:bodyPr wrap="square" lIns="107048" tIns="53522" rIns="107048" bIns="53522">
            <a:spAutoFit/>
          </a:bodyPr>
          <a:lstStyle/>
          <a:p>
            <a:pPr algn="just" defTabSz="1071563"/>
            <a:endParaRPr lang="en-US" sz="2300" dirty="0">
              <a:effectLst/>
              <a:latin typeface="Arial" pitchFamily="34" charset="0"/>
              <a:cs typeface="Arial" pitchFamily="34" charset="0"/>
            </a:endParaRPr>
          </a:p>
        </p:txBody>
      </p:sp>
      <p:sp>
        <p:nvSpPr>
          <p:cNvPr id="1039" name="Text Box 149"/>
          <p:cNvSpPr txBox="1">
            <a:spLocks noChangeArrowheads="1"/>
          </p:cNvSpPr>
          <p:nvPr/>
        </p:nvSpPr>
        <p:spPr bwMode="auto">
          <a:xfrm>
            <a:off x="33642301" y="12954000"/>
            <a:ext cx="761345" cy="1919524"/>
          </a:xfrm>
          <a:prstGeom prst="rect">
            <a:avLst/>
          </a:prstGeom>
          <a:noFill/>
          <a:ln w="9525">
            <a:noFill/>
            <a:miter lim="800000"/>
            <a:headEnd/>
            <a:tailEnd/>
          </a:ln>
        </p:spPr>
        <p:txBody>
          <a:bodyPr wrap="none" lIns="376959" tIns="188480" rIns="376959" bIns="188480">
            <a:spAutoFit/>
          </a:bodyPr>
          <a:lstStyle/>
          <a:p>
            <a:pPr defTabSz="3768725"/>
            <a:endParaRPr lang="en-US" sz="10000">
              <a:effectLst/>
            </a:endParaRPr>
          </a:p>
        </p:txBody>
      </p:sp>
      <p:sp>
        <p:nvSpPr>
          <p:cNvPr id="2200" name="Text Box 152"/>
          <p:cNvSpPr txBox="1">
            <a:spLocks noChangeArrowheads="1"/>
          </p:cNvSpPr>
          <p:nvPr/>
        </p:nvSpPr>
        <p:spPr bwMode="auto">
          <a:xfrm>
            <a:off x="33642302" y="23113707"/>
            <a:ext cx="9742898" cy="9487213"/>
          </a:xfrm>
          <a:prstGeom prst="rect">
            <a:avLst/>
          </a:prstGeom>
          <a:noFill/>
          <a:ln w="57150" cmpd="thinThick">
            <a:noFill/>
            <a:miter lim="800000"/>
            <a:headEnd/>
            <a:tailEnd/>
          </a:ln>
          <a:effectLst/>
        </p:spPr>
        <p:txBody>
          <a:bodyPr wrap="square" lIns="160020" tIns="80010" rIns="160020" bIns="80010">
            <a:spAutoFit/>
          </a:bodyPr>
          <a:lstStyle/>
          <a:p>
            <a:pPr marL="457200" indent="-457200" algn="just">
              <a:buFont typeface="+mj-lt"/>
              <a:buAutoNum type="arabicPeriod"/>
            </a:pPr>
            <a:r>
              <a:rPr lang="en-US" sz="2000" b="0" i="0" dirty="0">
                <a:effectLst/>
                <a:highlight>
                  <a:srgbClr val="FFFFFF"/>
                </a:highlight>
                <a:latin typeface="Arial" panose="020B0604020202020204" pitchFamily="34" charset="0"/>
                <a:cs typeface="Arial" panose="020B0604020202020204" pitchFamily="34" charset="0"/>
              </a:rPr>
              <a:t>American Psychiatric Association: </a:t>
            </a:r>
            <a:r>
              <a:rPr lang="en-US" sz="2000" b="0" i="1" dirty="0">
                <a:effectLst/>
                <a:highlight>
                  <a:srgbClr val="FFFFFF"/>
                </a:highlight>
                <a:latin typeface="Arial" panose="020B0604020202020204" pitchFamily="34" charset="0"/>
                <a:cs typeface="Arial" panose="020B0604020202020204" pitchFamily="34" charset="0"/>
              </a:rPr>
              <a:t>Diagnostic and Statistical Manual of Mental Disorders</a:t>
            </a:r>
            <a:r>
              <a:rPr lang="en-US" sz="2000" b="0" i="0" dirty="0">
                <a:effectLst/>
                <a:highlight>
                  <a:srgbClr val="FFFFFF"/>
                </a:highlight>
                <a:latin typeface="Arial" panose="020B0604020202020204" pitchFamily="34" charset="0"/>
                <a:cs typeface="Arial" panose="020B0604020202020204" pitchFamily="34" charset="0"/>
              </a:rPr>
              <a:t>, 5th edition, text revision. Washington, DC: American Psychiatric Association, 2022.</a:t>
            </a:r>
          </a:p>
          <a:p>
            <a:pPr marL="457200" indent="-457200" algn="just">
              <a:buFont typeface="+mj-lt"/>
              <a:buAutoNum type="arabicPeriod"/>
            </a:pPr>
            <a:r>
              <a:rPr lang="en-US" sz="2000" dirty="0" err="1">
                <a:effectLst/>
                <a:latin typeface="Arial" panose="020B0604020202020204" pitchFamily="34" charset="0"/>
                <a:ea typeface="Arial" panose="020B0604020202020204" pitchFamily="34" charset="0"/>
                <a:cs typeface="Arial" panose="020B0604020202020204" pitchFamily="34" charset="0"/>
              </a:rPr>
              <a:t>Corkum</a:t>
            </a:r>
            <a:r>
              <a:rPr lang="en-US" sz="2000" dirty="0">
                <a:effectLst/>
                <a:latin typeface="Arial" panose="020B0604020202020204" pitchFamily="34" charset="0"/>
                <a:ea typeface="Arial" panose="020B0604020202020204" pitchFamily="34" charset="0"/>
                <a:cs typeface="Arial" panose="020B0604020202020204" pitchFamily="34" charset="0"/>
              </a:rPr>
              <a:t>, P., </a:t>
            </a:r>
            <a:r>
              <a:rPr lang="en-US" sz="2000" dirty="0" err="1">
                <a:effectLst/>
                <a:latin typeface="Arial" panose="020B0604020202020204" pitchFamily="34" charset="0"/>
                <a:ea typeface="Arial" panose="020B0604020202020204" pitchFamily="34" charset="0"/>
                <a:cs typeface="Arial" panose="020B0604020202020204" pitchFamily="34" charset="0"/>
              </a:rPr>
              <a:t>Tannock</a:t>
            </a:r>
            <a:r>
              <a:rPr lang="en-US" sz="2000" dirty="0">
                <a:effectLst/>
                <a:latin typeface="Arial" panose="020B0604020202020204" pitchFamily="34" charset="0"/>
                <a:ea typeface="Arial" panose="020B0604020202020204" pitchFamily="34" charset="0"/>
                <a:cs typeface="Arial" panose="020B0604020202020204" pitchFamily="34" charset="0"/>
              </a:rPr>
              <a:t>, R., &amp; </a:t>
            </a:r>
            <a:r>
              <a:rPr lang="en-US" sz="2000" dirty="0" err="1">
                <a:effectLst/>
                <a:latin typeface="Arial" panose="020B0604020202020204" pitchFamily="34" charset="0"/>
                <a:ea typeface="Arial" panose="020B0604020202020204" pitchFamily="34" charset="0"/>
                <a:cs typeface="Arial" panose="020B0604020202020204" pitchFamily="34" charset="0"/>
              </a:rPr>
              <a:t>Moldofsky</a:t>
            </a:r>
            <a:r>
              <a:rPr lang="en-US" sz="2000" dirty="0">
                <a:effectLst/>
                <a:latin typeface="Arial" panose="020B0604020202020204" pitchFamily="34" charset="0"/>
                <a:ea typeface="Arial" panose="020B0604020202020204" pitchFamily="34" charset="0"/>
                <a:cs typeface="Arial" panose="020B0604020202020204" pitchFamily="34" charset="0"/>
              </a:rPr>
              <a:t>, H. (1998). Sleep disturbances in children with attention‐deficit/hyperactivity disorder. </a:t>
            </a:r>
            <a:r>
              <a:rPr lang="en-US" sz="2000" i="1" dirty="0">
                <a:effectLst/>
                <a:latin typeface="Arial" panose="020B0604020202020204" pitchFamily="34" charset="0"/>
                <a:ea typeface="Arial" panose="020B0604020202020204" pitchFamily="34" charset="0"/>
                <a:cs typeface="Arial" panose="020B0604020202020204" pitchFamily="34" charset="0"/>
              </a:rPr>
              <a:t>Journal of the American Academy of Child &amp; Adolescent Psychiatry</a:t>
            </a:r>
            <a:r>
              <a:rPr lang="en-US" sz="2000" dirty="0">
                <a:effectLst/>
                <a:latin typeface="Arial" panose="020B0604020202020204" pitchFamily="34" charset="0"/>
                <a:ea typeface="Arial" panose="020B0604020202020204" pitchFamily="34" charset="0"/>
                <a:cs typeface="Arial" panose="020B0604020202020204" pitchFamily="34" charset="0"/>
              </a:rPr>
              <a:t>, </a:t>
            </a:r>
            <a:r>
              <a:rPr lang="en-US" sz="2000" i="1" dirty="0">
                <a:effectLst/>
                <a:latin typeface="Arial" panose="020B0604020202020204" pitchFamily="34" charset="0"/>
                <a:ea typeface="Arial" panose="020B0604020202020204" pitchFamily="34" charset="0"/>
                <a:cs typeface="Arial" panose="020B0604020202020204" pitchFamily="34" charset="0"/>
              </a:rPr>
              <a:t>37</a:t>
            </a:r>
            <a:r>
              <a:rPr lang="en-US" sz="2000" dirty="0">
                <a:effectLst/>
                <a:latin typeface="Arial" panose="020B0604020202020204" pitchFamily="34" charset="0"/>
                <a:ea typeface="Arial" panose="020B0604020202020204" pitchFamily="34" charset="0"/>
                <a:cs typeface="Arial" panose="020B0604020202020204" pitchFamily="34" charset="0"/>
              </a:rPr>
              <a:t>(6), 637-646. </a:t>
            </a:r>
          </a:p>
          <a:p>
            <a:pPr marL="457200" indent="-457200" algn="just">
              <a:buFont typeface="+mj-lt"/>
              <a:buAutoNum type="arabicPeriod"/>
            </a:pPr>
            <a:r>
              <a:rPr lang="en-US" sz="2000" dirty="0">
                <a:effectLst/>
                <a:latin typeface="Arial" panose="020B0604020202020204" pitchFamily="34" charset="0"/>
                <a:ea typeface="Arial" panose="020B0604020202020204" pitchFamily="34" charset="0"/>
                <a:cs typeface="Arial" panose="020B0604020202020204" pitchFamily="34" charset="0"/>
              </a:rPr>
              <a:t>Craig, S. G., Weiss, M. D., </a:t>
            </a:r>
            <a:r>
              <a:rPr lang="en-US" sz="2000" dirty="0" err="1">
                <a:effectLst/>
                <a:latin typeface="Arial" panose="020B0604020202020204" pitchFamily="34" charset="0"/>
                <a:ea typeface="Arial" panose="020B0604020202020204" pitchFamily="34" charset="0"/>
                <a:cs typeface="Arial" panose="020B0604020202020204" pitchFamily="34" charset="0"/>
              </a:rPr>
              <a:t>Hudec</a:t>
            </a:r>
            <a:r>
              <a:rPr lang="en-US" sz="2000" dirty="0">
                <a:effectLst/>
                <a:latin typeface="Arial" panose="020B0604020202020204" pitchFamily="34" charset="0"/>
                <a:ea typeface="Arial" panose="020B0604020202020204" pitchFamily="34" charset="0"/>
                <a:cs typeface="Arial" panose="020B0604020202020204" pitchFamily="34" charset="0"/>
              </a:rPr>
              <a:t>, K. L., &amp; Gibbins, C. (2020). The functional impact of sleep disorders in children with ADHD. </a:t>
            </a:r>
            <a:r>
              <a:rPr lang="en-US" sz="2000" i="1" dirty="0">
                <a:effectLst/>
                <a:latin typeface="Arial" panose="020B0604020202020204" pitchFamily="34" charset="0"/>
                <a:ea typeface="Arial" panose="020B0604020202020204" pitchFamily="34" charset="0"/>
                <a:cs typeface="Arial" panose="020B0604020202020204" pitchFamily="34" charset="0"/>
              </a:rPr>
              <a:t>Journal of Attention Disorders</a:t>
            </a:r>
            <a:r>
              <a:rPr lang="en-US" sz="2000" dirty="0">
                <a:effectLst/>
                <a:latin typeface="Arial" panose="020B0604020202020204" pitchFamily="34" charset="0"/>
                <a:ea typeface="Arial" panose="020B0604020202020204" pitchFamily="34" charset="0"/>
                <a:cs typeface="Arial" panose="020B0604020202020204" pitchFamily="34" charset="0"/>
              </a:rPr>
              <a:t>, </a:t>
            </a:r>
            <a:r>
              <a:rPr lang="en-US" sz="2000" i="1" dirty="0">
                <a:effectLst/>
                <a:latin typeface="Arial" panose="020B0604020202020204" pitchFamily="34" charset="0"/>
                <a:ea typeface="Arial" panose="020B0604020202020204" pitchFamily="34" charset="0"/>
                <a:cs typeface="Arial" panose="020B0604020202020204" pitchFamily="34" charset="0"/>
              </a:rPr>
              <a:t>24</a:t>
            </a:r>
            <a:r>
              <a:rPr lang="en-US" sz="2000" dirty="0">
                <a:effectLst/>
                <a:latin typeface="Arial" panose="020B0604020202020204" pitchFamily="34" charset="0"/>
                <a:ea typeface="Arial" panose="020B0604020202020204" pitchFamily="34" charset="0"/>
                <a:cs typeface="Arial" panose="020B0604020202020204" pitchFamily="34" charset="0"/>
              </a:rPr>
              <a:t>(4), 499-508.</a:t>
            </a:r>
          </a:p>
          <a:p>
            <a:pPr marL="457200" indent="-457200" algn="just">
              <a:buFont typeface="+mj-lt"/>
              <a:buAutoNum type="arabicPeriod"/>
            </a:pPr>
            <a:r>
              <a:rPr lang="en-US" sz="2000" dirty="0">
                <a:effectLst/>
                <a:latin typeface="Arial" panose="020B0604020202020204" pitchFamily="34" charset="0"/>
                <a:ea typeface="Arial" panose="020B0604020202020204" pitchFamily="34" charset="0"/>
                <a:cs typeface="Arial" panose="020B0604020202020204" pitchFamily="34" charset="0"/>
              </a:rPr>
              <a:t>Sung, V., Hiscock, H., Sciberras, E., &amp; Efron, D. (2008). Sleep problems in children with attention-deficit/hyperactivity disorder: prevalence and the effect on the child and family. </a:t>
            </a:r>
            <a:r>
              <a:rPr lang="en-US" sz="2000" i="1" dirty="0">
                <a:effectLst/>
                <a:latin typeface="Arial" panose="020B0604020202020204" pitchFamily="34" charset="0"/>
                <a:ea typeface="Arial" panose="020B0604020202020204" pitchFamily="34" charset="0"/>
                <a:cs typeface="Arial" panose="020B0604020202020204" pitchFamily="34" charset="0"/>
              </a:rPr>
              <a:t>Archives of Pediatrics &amp; Adolescent Medicine</a:t>
            </a:r>
            <a:r>
              <a:rPr lang="en-US" sz="2000" dirty="0">
                <a:effectLst/>
                <a:latin typeface="Arial" panose="020B0604020202020204" pitchFamily="34" charset="0"/>
                <a:ea typeface="Arial" panose="020B0604020202020204" pitchFamily="34" charset="0"/>
                <a:cs typeface="Arial" panose="020B0604020202020204" pitchFamily="34" charset="0"/>
              </a:rPr>
              <a:t>, </a:t>
            </a:r>
            <a:r>
              <a:rPr lang="en-US" sz="2000" i="1" dirty="0">
                <a:effectLst/>
                <a:latin typeface="Arial" panose="020B0604020202020204" pitchFamily="34" charset="0"/>
                <a:ea typeface="Arial" panose="020B0604020202020204" pitchFamily="34" charset="0"/>
                <a:cs typeface="Arial" panose="020B0604020202020204" pitchFamily="34" charset="0"/>
              </a:rPr>
              <a:t>162</a:t>
            </a:r>
            <a:r>
              <a:rPr lang="en-US" sz="2000" dirty="0">
                <a:effectLst/>
                <a:latin typeface="Arial" panose="020B0604020202020204" pitchFamily="34" charset="0"/>
                <a:ea typeface="Arial" panose="020B0604020202020204" pitchFamily="34" charset="0"/>
                <a:cs typeface="Arial" panose="020B0604020202020204" pitchFamily="34" charset="0"/>
              </a:rPr>
              <a:t>(4), 336-342.</a:t>
            </a:r>
          </a:p>
          <a:p>
            <a:pPr marL="457200" indent="-457200" algn="just">
              <a:buFont typeface="+mj-lt"/>
              <a:buAutoNum type="arabicPeriod"/>
            </a:pPr>
            <a:endParaRPr lang="en-US" sz="2000" dirty="0">
              <a:effectLst/>
              <a:highlight>
                <a:srgbClr val="FFFFFF"/>
              </a:highlight>
              <a:latin typeface="Arial" panose="020B0604020202020204" pitchFamily="34" charset="0"/>
              <a:cs typeface="Arial" panose="020B0604020202020204" pitchFamily="34" charset="0"/>
            </a:endParaRPr>
          </a:p>
          <a:p>
            <a:pPr marL="457200" indent="-457200" algn="just">
              <a:buFont typeface="+mj-lt"/>
              <a:buAutoNum type="arabicPeriod"/>
            </a:pPr>
            <a:r>
              <a:rPr lang="en-US" sz="2000" dirty="0">
                <a:effectLst/>
                <a:latin typeface="Arial" panose="020B0604020202020204" pitchFamily="34" charset="0"/>
                <a:ea typeface="Arial" panose="020B0604020202020204" pitchFamily="34" charset="0"/>
                <a:cs typeface="Arial" panose="020B0604020202020204" pitchFamily="34" charset="0"/>
              </a:rPr>
              <a:t>Child and Adolescent Health Measurement Initiative (CAHMI) (2023). 2020-2021 National Survey of Children's Health (2 years combined), [(SPSS)] dataset. Data Resource Center for Child and Adolescent Health supported by Cooperative Agreement U59MC27866 from the U.S. Department of Health and Human Services, Health Resources and Services Administration (HRSA), Maternal and Child Health Bureau (MCHB).</a:t>
            </a:r>
          </a:p>
          <a:p>
            <a:pPr marL="457200" indent="-457200" algn="just">
              <a:buFont typeface="+mj-lt"/>
              <a:buAutoNum type="arabicPeriod"/>
            </a:pPr>
            <a:r>
              <a:rPr lang="en-US" sz="2000" dirty="0" err="1">
                <a:effectLst/>
                <a:latin typeface="Arial" panose="020B0604020202020204" pitchFamily="34" charset="0"/>
                <a:ea typeface="Arial" panose="020B0604020202020204" pitchFamily="34" charset="0"/>
                <a:cs typeface="Arial" panose="020B0604020202020204" pitchFamily="34" charset="0"/>
              </a:rPr>
              <a:t>Gradisar</a:t>
            </a:r>
            <a:r>
              <a:rPr lang="en-US" sz="2000" dirty="0">
                <a:effectLst/>
                <a:latin typeface="Arial" panose="020B0604020202020204" pitchFamily="34" charset="0"/>
                <a:ea typeface="Arial" panose="020B0604020202020204" pitchFamily="34" charset="0"/>
                <a:cs typeface="Arial" panose="020B0604020202020204" pitchFamily="34" charset="0"/>
              </a:rPr>
              <a:t>, M., Gardner, G., &amp; </a:t>
            </a:r>
            <a:r>
              <a:rPr lang="en-US" sz="2000" dirty="0" err="1">
                <a:effectLst/>
                <a:latin typeface="Arial" panose="020B0604020202020204" pitchFamily="34" charset="0"/>
                <a:ea typeface="Arial" panose="020B0604020202020204" pitchFamily="34" charset="0"/>
                <a:cs typeface="Arial" panose="020B0604020202020204" pitchFamily="34" charset="0"/>
              </a:rPr>
              <a:t>Dohnt</a:t>
            </a:r>
            <a:r>
              <a:rPr lang="en-US" sz="2000" dirty="0">
                <a:effectLst/>
                <a:latin typeface="Arial" panose="020B0604020202020204" pitchFamily="34" charset="0"/>
                <a:ea typeface="Arial" panose="020B0604020202020204" pitchFamily="34" charset="0"/>
                <a:cs typeface="Arial" panose="020B0604020202020204" pitchFamily="34" charset="0"/>
              </a:rPr>
              <a:t>, H. (2011). Recent worldwide sleep patterns and problems during adolescence: A review and meta-analysis of age, region, and sleep. </a:t>
            </a:r>
            <a:r>
              <a:rPr lang="en-US" sz="2000" i="1" dirty="0">
                <a:effectLst/>
                <a:latin typeface="Arial" panose="020B0604020202020204" pitchFamily="34" charset="0"/>
                <a:ea typeface="Arial" panose="020B0604020202020204" pitchFamily="34" charset="0"/>
                <a:cs typeface="Arial" panose="020B0604020202020204" pitchFamily="34" charset="0"/>
              </a:rPr>
              <a:t>Sleep Medicine, 12</a:t>
            </a:r>
            <a:r>
              <a:rPr lang="en-US" sz="2000" dirty="0">
                <a:effectLst/>
                <a:latin typeface="Arial" panose="020B0604020202020204" pitchFamily="34" charset="0"/>
                <a:ea typeface="Arial" panose="020B0604020202020204" pitchFamily="34" charset="0"/>
                <a:cs typeface="Arial" panose="020B0604020202020204" pitchFamily="34" charset="0"/>
              </a:rPr>
              <a:t>(2), 110-118.</a:t>
            </a:r>
          </a:p>
          <a:p>
            <a:pPr marL="457200" indent="-457200" algn="just">
              <a:buFont typeface="+mj-lt"/>
              <a:buAutoNum type="arabicPeriod"/>
            </a:pPr>
            <a:r>
              <a:rPr lang="en-US" sz="2000" dirty="0" err="1">
                <a:effectLst/>
                <a:latin typeface="Arial" panose="020B0604020202020204" pitchFamily="34" charset="0"/>
                <a:ea typeface="Fira Mono" panose="020F0502020204030204" pitchFamily="49" charset="0"/>
                <a:cs typeface="Arial" panose="020B0604020202020204" pitchFamily="34" charset="0"/>
              </a:rPr>
              <a:t>Randler</a:t>
            </a:r>
            <a:r>
              <a:rPr lang="en-US" sz="2000" dirty="0">
                <a:effectLst/>
                <a:latin typeface="Arial" panose="020B0604020202020204" pitchFamily="34" charset="0"/>
                <a:ea typeface="Fira Mono" panose="020F0502020204030204" pitchFamily="49" charset="0"/>
                <a:cs typeface="Arial" panose="020B0604020202020204" pitchFamily="34" charset="0"/>
              </a:rPr>
              <a:t>, C., </a:t>
            </a:r>
            <a:r>
              <a:rPr lang="en-US" sz="2000" dirty="0" err="1">
                <a:effectLst/>
                <a:latin typeface="Arial" panose="020B0604020202020204" pitchFamily="34" charset="0"/>
                <a:ea typeface="Fira Mono" panose="020F0502020204030204" pitchFamily="49" charset="0"/>
                <a:cs typeface="Arial" panose="020B0604020202020204" pitchFamily="34" charset="0"/>
              </a:rPr>
              <a:t>Fontius</a:t>
            </a:r>
            <a:r>
              <a:rPr lang="en-US" sz="2000" dirty="0">
                <a:effectLst/>
                <a:latin typeface="Arial" panose="020B0604020202020204" pitchFamily="34" charset="0"/>
                <a:ea typeface="Fira Mono" panose="020F0502020204030204" pitchFamily="49" charset="0"/>
                <a:cs typeface="Arial" panose="020B0604020202020204" pitchFamily="34" charset="0"/>
              </a:rPr>
              <a:t>, I., &amp; Vollmer, C. (2011). Delayed weekend sleep patterns in German infants and children 0-6 years. </a:t>
            </a:r>
            <a:r>
              <a:rPr lang="en-US" sz="2000" i="1" dirty="0">
                <a:effectLst/>
                <a:latin typeface="Arial" panose="020B0604020202020204" pitchFamily="34" charset="0"/>
                <a:ea typeface="Fira Mono" panose="020F0502020204030204" pitchFamily="49" charset="0"/>
                <a:cs typeface="Arial" panose="020B0604020202020204" pitchFamily="34" charset="0"/>
              </a:rPr>
              <a:t>Biological Rhythm Research, 43</a:t>
            </a:r>
            <a:r>
              <a:rPr lang="en-US" sz="2000" dirty="0">
                <a:effectLst/>
                <a:latin typeface="Arial" panose="020B0604020202020204" pitchFamily="34" charset="0"/>
                <a:ea typeface="Fira Mono" panose="020F0502020204030204" pitchFamily="49" charset="0"/>
                <a:cs typeface="Arial" panose="020B0604020202020204" pitchFamily="34" charset="0"/>
              </a:rPr>
              <a:t>(3)</a:t>
            </a:r>
            <a:r>
              <a:rPr lang="en-US" sz="2000" i="1" dirty="0">
                <a:effectLst/>
                <a:latin typeface="Arial" panose="020B0604020202020204" pitchFamily="34" charset="0"/>
                <a:ea typeface="Fira Mono" panose="020F0502020204030204" pitchFamily="49" charset="0"/>
                <a:cs typeface="Arial" panose="020B0604020202020204" pitchFamily="34" charset="0"/>
              </a:rPr>
              <a:t>, </a:t>
            </a:r>
            <a:r>
              <a:rPr lang="en-US" sz="2000" dirty="0">
                <a:effectLst/>
                <a:latin typeface="Arial" panose="020B0604020202020204" pitchFamily="34" charset="0"/>
                <a:ea typeface="Fira Mono" panose="020F0502020204030204" pitchFamily="49" charset="0"/>
                <a:cs typeface="Arial" panose="020B0604020202020204" pitchFamily="34" charset="0"/>
              </a:rPr>
              <a:t>225-234. </a:t>
            </a:r>
          </a:p>
          <a:p>
            <a:pPr marL="457200" indent="-457200" algn="just">
              <a:buFont typeface="+mj-lt"/>
              <a:buAutoNum type="arabicPeriod"/>
            </a:pPr>
            <a:r>
              <a:rPr lang="en-US" sz="2000" dirty="0">
                <a:effectLst/>
                <a:latin typeface="Arial" panose="020B0604020202020204" pitchFamily="34" charset="0"/>
                <a:ea typeface="Arial" panose="020B0604020202020204" pitchFamily="34" charset="0"/>
                <a:cs typeface="Arial" panose="020B0604020202020204" pitchFamily="34" charset="0"/>
              </a:rPr>
              <a:t>Meltzer, L. J., &amp; Montgomery-Downs, H. E. (2011). Sleep in the family. </a:t>
            </a:r>
            <a:r>
              <a:rPr lang="en-US" sz="2000" i="1" dirty="0">
                <a:effectLst/>
                <a:latin typeface="Arial" panose="020B0604020202020204" pitchFamily="34" charset="0"/>
                <a:ea typeface="Arial" panose="020B0604020202020204" pitchFamily="34" charset="0"/>
                <a:cs typeface="Arial" panose="020B0604020202020204" pitchFamily="34" charset="0"/>
              </a:rPr>
              <a:t>Pediatric Clinics</a:t>
            </a:r>
            <a:r>
              <a:rPr lang="en-US" sz="2000" dirty="0">
                <a:effectLst/>
                <a:latin typeface="Arial" panose="020B0604020202020204" pitchFamily="34" charset="0"/>
                <a:ea typeface="Arial" panose="020B0604020202020204" pitchFamily="34" charset="0"/>
                <a:cs typeface="Arial" panose="020B0604020202020204" pitchFamily="34" charset="0"/>
              </a:rPr>
              <a:t>, </a:t>
            </a:r>
            <a:r>
              <a:rPr lang="en-US" sz="2000" i="1" dirty="0">
                <a:effectLst/>
                <a:latin typeface="Arial" panose="020B0604020202020204" pitchFamily="34" charset="0"/>
                <a:ea typeface="Arial" panose="020B0604020202020204" pitchFamily="34" charset="0"/>
                <a:cs typeface="Arial" panose="020B0604020202020204" pitchFamily="34" charset="0"/>
              </a:rPr>
              <a:t>58</a:t>
            </a:r>
            <a:r>
              <a:rPr lang="en-US" sz="2000" dirty="0">
                <a:effectLst/>
                <a:latin typeface="Arial" panose="020B0604020202020204" pitchFamily="34" charset="0"/>
                <a:ea typeface="Arial" panose="020B0604020202020204" pitchFamily="34" charset="0"/>
                <a:cs typeface="Arial" panose="020B0604020202020204" pitchFamily="34" charset="0"/>
              </a:rPr>
              <a:t>(3), 765-774. </a:t>
            </a:r>
            <a:endParaRPr lang="en-US" sz="2000" dirty="0">
              <a:effectLst/>
              <a:highlight>
                <a:srgbClr val="FFFFFF"/>
              </a:highlight>
              <a:latin typeface="Arial" panose="020B0604020202020204" pitchFamily="34" charset="0"/>
              <a:ea typeface="Arial" panose="020B0604020202020204" pitchFamily="34" charset="0"/>
              <a:cs typeface="Arial" panose="020B0604020202020204" pitchFamily="34" charset="0"/>
            </a:endParaRPr>
          </a:p>
          <a:p>
            <a:pPr marL="457200" indent="-457200" algn="just">
              <a:buFont typeface="+mj-lt"/>
              <a:buAutoNum type="arabicPeriod"/>
            </a:pPr>
            <a:endParaRPr lang="en-US" sz="2300" b="0" i="0" dirty="0">
              <a:solidFill>
                <a:srgbClr val="1C1D1F"/>
              </a:solidFill>
              <a:effectLst/>
              <a:highlight>
                <a:srgbClr val="FFFFFF"/>
              </a:highlight>
              <a:latin typeface="Arial" panose="020B0604020202020204" pitchFamily="34" charset="0"/>
              <a:cs typeface="Arial" panose="020B0604020202020204" pitchFamily="34" charset="0"/>
            </a:endParaRPr>
          </a:p>
          <a:p>
            <a:pPr marL="457200" indent="-457200" algn="just">
              <a:buFont typeface="+mj-lt"/>
              <a:buAutoNum type="arabicPeriod"/>
            </a:pPr>
            <a:endParaRPr lang="en-US" sz="2300" b="0" i="0" dirty="0">
              <a:solidFill>
                <a:srgbClr val="1C1D1F"/>
              </a:solidFill>
              <a:effectLst/>
              <a:highlight>
                <a:srgbClr val="FFFFFF"/>
              </a:highlight>
              <a:latin typeface="Arial" panose="020B0604020202020204" pitchFamily="34" charset="0"/>
              <a:cs typeface="Arial" panose="020B0604020202020204" pitchFamily="34" charset="0"/>
            </a:endParaRPr>
          </a:p>
        </p:txBody>
      </p:sp>
      <p:sp>
        <p:nvSpPr>
          <p:cNvPr id="2204" name="Text Box 156"/>
          <p:cNvSpPr txBox="1">
            <a:spLocks noChangeArrowheads="1"/>
          </p:cNvSpPr>
          <p:nvPr/>
        </p:nvSpPr>
        <p:spPr bwMode="auto">
          <a:xfrm>
            <a:off x="33330760" y="5794698"/>
            <a:ext cx="10222000" cy="16077246"/>
          </a:xfrm>
          <a:prstGeom prst="rect">
            <a:avLst/>
          </a:prstGeom>
          <a:noFill/>
          <a:ln w="57150" cmpd="thinThick">
            <a:noFill/>
            <a:miter lim="800000"/>
            <a:headEnd/>
            <a:tailEnd/>
          </a:ln>
          <a:effectLst/>
        </p:spPr>
        <p:txBody>
          <a:bodyPr wrap="square" lIns="320040" tIns="188480" rIns="320040" bIns="188480">
            <a:spAutoFit/>
          </a:bodyPr>
          <a:lstStyle/>
          <a:p>
            <a:pPr>
              <a:defRPr/>
            </a:pPr>
            <a:r>
              <a:rPr lang="en-US" sz="3000" u="sng" dirty="0">
                <a:effectLst/>
                <a:latin typeface="Arial" pitchFamily="34" charset="0"/>
                <a:cs typeface="Arial" pitchFamily="34" charset="0"/>
              </a:rPr>
              <a:t>Summary</a:t>
            </a:r>
          </a:p>
          <a:p>
            <a:pPr marL="457200" indent="-457200" algn="just">
              <a:buAutoNum type="arabicParenR"/>
              <a:defRPr/>
            </a:pPr>
            <a:r>
              <a:rPr lang="en-US" sz="3000" kern="0" dirty="0">
                <a:effectLst/>
                <a:latin typeface="Arial" panose="020B0604020202020204" pitchFamily="34" charset="0"/>
                <a:ea typeface="Times New Roman" panose="02020603050405020304" pitchFamily="18" charset="0"/>
                <a:cs typeface="Arial" panose="020B0604020202020204" pitchFamily="34" charset="0"/>
              </a:rPr>
              <a:t>Children with ADHD face heightened risk for insufficient sleep and irregular bedtimes.</a:t>
            </a:r>
            <a:r>
              <a:rPr lang="en-US" sz="3000" dirty="0">
                <a:effectLst/>
                <a:latin typeface="Arial" panose="020B0604020202020204" pitchFamily="34" charset="0"/>
                <a:cs typeface="Arial" pitchFamily="34" charset="0"/>
              </a:rPr>
              <a:t> </a:t>
            </a:r>
          </a:p>
          <a:p>
            <a:pPr marL="457200" indent="-457200" algn="just">
              <a:buAutoNum type="arabicParenR"/>
              <a:defRPr/>
            </a:pPr>
            <a:r>
              <a:rPr lang="en-US" sz="3000" dirty="0">
                <a:effectLst/>
                <a:latin typeface="Arial" panose="020B0604020202020204" pitchFamily="34" charset="0"/>
                <a:cs typeface="Arial" pitchFamily="34" charset="0"/>
              </a:rPr>
              <a:t>Black race, older age, poverty, </a:t>
            </a:r>
            <a:r>
              <a:rPr lang="en-US" sz="3000" dirty="0" err="1">
                <a:effectLst/>
                <a:latin typeface="Arial" panose="020B0604020202020204" pitchFamily="34" charset="0"/>
                <a:cs typeface="Arial" pitchFamily="34" charset="0"/>
              </a:rPr>
              <a:t>adhd</a:t>
            </a:r>
            <a:r>
              <a:rPr lang="en-US" sz="3000" dirty="0">
                <a:effectLst/>
                <a:latin typeface="Arial" panose="020B0604020202020204" pitchFamily="34" charset="0"/>
                <a:cs typeface="Arial" pitchFamily="34" charset="0"/>
              </a:rPr>
              <a:t> severity, depression, screentime, and adverse childhood experiences were associated with greater sleep insufficiency in children with ADHD.</a:t>
            </a:r>
          </a:p>
          <a:p>
            <a:pPr marL="457200" indent="-457200" algn="just">
              <a:buAutoNum type="arabicParenR"/>
              <a:defRPr/>
            </a:pPr>
            <a:r>
              <a:rPr lang="en-US" sz="3000" dirty="0">
                <a:effectLst/>
                <a:latin typeface="Arial" panose="020B0604020202020204" pitchFamily="34" charset="0"/>
                <a:cs typeface="Arial" pitchFamily="34" charset="0"/>
              </a:rPr>
              <a:t>Female sex, older age, black, race, behavioral problems, poverty, ADHD severity, depression, and screentime were associated with bedtime irregularity.</a:t>
            </a:r>
          </a:p>
          <a:p>
            <a:pPr marL="457200" indent="-457200" algn="just">
              <a:buAutoNum type="arabicParenR"/>
              <a:defRPr/>
            </a:pPr>
            <a:r>
              <a:rPr lang="en-US" sz="3000" dirty="0">
                <a:effectLst/>
                <a:latin typeface="Arial" panose="020B0604020202020204" pitchFamily="34" charset="0"/>
                <a:cs typeface="Arial" pitchFamily="34" charset="0"/>
              </a:rPr>
              <a:t>The absence of ADHD medication use in conjunction with ASD diagnosis was associated with bedtime irregularity.</a:t>
            </a:r>
          </a:p>
          <a:p>
            <a:pPr algn="just">
              <a:defRPr/>
            </a:pPr>
            <a:r>
              <a:rPr lang="en-US" sz="3000" u="sng" dirty="0">
                <a:effectLst/>
                <a:latin typeface="Arial" pitchFamily="34" charset="0"/>
                <a:cs typeface="Arial" pitchFamily="34" charset="0"/>
              </a:rPr>
              <a:t>Limitations</a:t>
            </a:r>
          </a:p>
          <a:p>
            <a:pPr marL="457200" indent="-457200" algn="just">
              <a:buFont typeface="+mj-lt"/>
              <a:buAutoNum type="arabicParenR"/>
              <a:defRPr/>
            </a:pPr>
            <a:r>
              <a:rPr lang="en-US" sz="3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sleep variables do not capture weekend sleep; as weekends are associated with later bedtimes relative to weekdays. </a:t>
            </a:r>
            <a:r>
              <a:rPr lang="en-US" sz="3000" baseline="30000" dirty="0">
                <a:solidFill>
                  <a:srgbClr val="0D0D0D"/>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6,7</a:t>
            </a:r>
            <a:endParaRPr lang="en-US" sz="3000" dirty="0">
              <a:solidFill>
                <a:srgbClr val="000000"/>
              </a:solidFill>
              <a:effectLst/>
              <a:ea typeface="Times New Roman" panose="02020603050405020304" pitchFamily="18" charset="0"/>
              <a:cs typeface="Arial" panose="020B0604020202020204" pitchFamily="34" charset="0"/>
            </a:endParaRPr>
          </a:p>
          <a:p>
            <a:pPr marL="457200" indent="-457200" algn="just">
              <a:buFont typeface="+mj-lt"/>
              <a:buAutoNum type="arabicParenR"/>
              <a:defRPr/>
            </a:pPr>
            <a:r>
              <a:rPr lang="en-US" sz="3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reliance on parental report of child sleep introduces potential bias, as parent knowledge of adolescent bedtimes may be limited. </a:t>
            </a:r>
            <a:r>
              <a:rPr lang="en-US" sz="3000" baseline="30000" dirty="0">
                <a:solidFill>
                  <a:srgbClr val="0D0D0D"/>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8</a:t>
            </a:r>
            <a:endParaRPr lang="en-US" sz="3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457200" indent="-457200" algn="just">
              <a:buFont typeface="+mj-lt"/>
              <a:buAutoNum type="arabicParenR"/>
              <a:defRPr/>
            </a:pPr>
            <a:r>
              <a:rPr lang="en-US" sz="3000" dirty="0">
                <a:effectLst/>
                <a:latin typeface="Arial" panose="020B0604020202020204" pitchFamily="34" charset="0"/>
                <a:ea typeface="Times New Roman" panose="02020603050405020304" pitchFamily="18" charset="0"/>
                <a:cs typeface="Arial" panose="020B0604020202020204" pitchFamily="34" charset="0"/>
              </a:rPr>
              <a:t>The wide sample age range may limit interpretation of findings, as the early childhood sleep context differs to that in older adolescence. </a:t>
            </a:r>
          </a:p>
          <a:p>
            <a:pPr marL="457200" indent="-457200" algn="just">
              <a:buFont typeface="+mj-lt"/>
              <a:buAutoNum type="arabicParenR"/>
              <a:defRPr/>
            </a:pPr>
            <a:r>
              <a:rPr lang="en-US" sz="3000" dirty="0">
                <a:effectLst/>
                <a:latin typeface="Arial" panose="020B0604020202020204" pitchFamily="34" charset="0"/>
                <a:ea typeface="Times New Roman" panose="02020603050405020304" pitchFamily="18" charset="0"/>
                <a:cs typeface="Arial" panose="020B0604020202020204" pitchFamily="34" charset="0"/>
              </a:rPr>
              <a:t>This investigation does not account for influences of circadian timing on sleep outcomes in children with ADHD </a:t>
            </a:r>
            <a:r>
              <a:rPr lang="en-US" sz="3000" u="sng" dirty="0">
                <a:effectLst/>
                <a:latin typeface="Arial" panose="020B0604020202020204" pitchFamily="34" charset="0"/>
                <a:cs typeface="Arial" panose="020B0604020202020204" pitchFamily="34" charset="0"/>
              </a:rPr>
              <a:t>Future Directions</a:t>
            </a:r>
          </a:p>
          <a:p>
            <a:pPr marL="457200" indent="-457200" algn="just">
              <a:buFont typeface="+mj-lt"/>
              <a:buAutoNum type="arabicParenR"/>
              <a:defRPr/>
            </a:pPr>
            <a:r>
              <a:rPr lang="en-US" sz="3000" kern="0" dirty="0">
                <a:effectLst/>
                <a:latin typeface="Arial" panose="020B0604020202020204" pitchFamily="34" charset="0"/>
                <a:ea typeface="Times New Roman" panose="02020603050405020304" pitchFamily="18" charset="0"/>
                <a:cs typeface="Arial" panose="020B0604020202020204" pitchFamily="34" charset="0"/>
              </a:rPr>
              <a:t>Findings suggest shared intervention targets (e.g., Black race, poverty, depression, screentime) to improve both sleep insufficiency and bedtime irregularity. </a:t>
            </a:r>
          </a:p>
          <a:p>
            <a:pPr marL="457200" indent="-457200" algn="just">
              <a:buFont typeface="+mj-lt"/>
              <a:buAutoNum type="arabicParenR"/>
              <a:defRPr/>
            </a:pPr>
            <a:r>
              <a:rPr lang="en-US" sz="3000" dirty="0">
                <a:effectLst/>
                <a:latin typeface="Arial" panose="020B0604020202020204" pitchFamily="34" charset="0"/>
                <a:ea typeface="Times New Roman" panose="02020603050405020304" pitchFamily="18" charset="0"/>
                <a:cs typeface="Arial" panose="020B0604020202020204" pitchFamily="34" charset="0"/>
              </a:rPr>
              <a:t>Results also highlight adverse childhood experiences, and behavioral/conduct problems as unique targets to improve sleep insufficiency and bedtime irregularity, respectively.</a:t>
            </a:r>
            <a:endParaRPr lang="en-US" sz="3000" dirty="0">
              <a:effectLst/>
              <a:latin typeface="Arial" panose="020B0604020202020204" pitchFamily="34" charset="0"/>
              <a:ea typeface="Aptos" panose="020B0004020202020204" pitchFamily="34" charset="0"/>
              <a:cs typeface="Arial" panose="020B0604020202020204" pitchFamily="34" charset="0"/>
            </a:endParaRPr>
          </a:p>
        </p:txBody>
      </p:sp>
      <p:sp>
        <p:nvSpPr>
          <p:cNvPr id="1042" name="Text Box 161"/>
          <p:cNvSpPr txBox="1">
            <a:spLocks noChangeArrowheads="1"/>
          </p:cNvSpPr>
          <p:nvPr/>
        </p:nvSpPr>
        <p:spPr bwMode="auto">
          <a:xfrm>
            <a:off x="778821" y="15769751"/>
            <a:ext cx="10577944" cy="10264716"/>
          </a:xfrm>
          <a:prstGeom prst="rect">
            <a:avLst/>
          </a:prstGeom>
          <a:noFill/>
          <a:ln w="57150" cmpd="thinThick">
            <a:noFill/>
            <a:miter lim="800000"/>
            <a:headEnd/>
            <a:tailEnd/>
          </a:ln>
        </p:spPr>
        <p:txBody>
          <a:bodyPr wrap="square" lIns="107048" tIns="53522" rIns="107048" bIns="53522">
            <a:spAutoFit/>
          </a:bodyPr>
          <a:lstStyle/>
          <a:p>
            <a:pPr algn="just" defTabSz="1071563"/>
            <a:r>
              <a:rPr lang="en-US" sz="3000" b="1" i="1" dirty="0">
                <a:effectLst/>
                <a:latin typeface="Arial" charset="0"/>
                <a:cs typeface="Arial" charset="0"/>
              </a:rPr>
              <a:t>Participants</a:t>
            </a:r>
            <a:r>
              <a:rPr lang="en-US" sz="3000" b="1" i="1" dirty="0">
                <a:effectLst/>
                <a:latin typeface="Arial" panose="020B0604020202020204" pitchFamily="34" charset="0"/>
                <a:cs typeface="Arial" panose="020B0604020202020204" pitchFamily="34" charset="0"/>
              </a:rPr>
              <a: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Parents of children aged 3-17 years with ADHD (n = 7,671) were surveyed through the 2020-2021 National Survey of Children’s Health.</a:t>
            </a:r>
            <a:r>
              <a:rPr lang="en-US" sz="3000" kern="0" baseline="30000" dirty="0">
                <a:solidFill>
                  <a:srgbClr val="0D0D0D"/>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5 </a:t>
            </a:r>
            <a:r>
              <a:rPr lang="en-US" sz="3000" kern="0" dirty="0">
                <a:effectLst/>
                <a:latin typeface="Arial" panose="020B0604020202020204" pitchFamily="34" charset="0"/>
                <a:ea typeface="Times New Roman" panose="02020603050405020304" pitchFamily="18" charset="0"/>
                <a:cs typeface="Arial" panose="020B0604020202020204" pitchFamily="34" charset="0"/>
              </a:rPr>
              <a:t>Inverse probability of treatment weighting generated a weighted matched control sample (n = 51,572). </a:t>
            </a:r>
            <a:endParaRPr lang="en-US" sz="3000" dirty="0">
              <a:effectLst/>
              <a:latin typeface="Arial" panose="020B0604020202020204" pitchFamily="34" charset="0"/>
              <a:cs typeface="Arial" panose="020B0604020202020204" pitchFamily="34" charset="0"/>
            </a:endParaRPr>
          </a:p>
          <a:p>
            <a:pPr algn="just" defTabSz="1071563"/>
            <a:r>
              <a:rPr lang="en-US" sz="3000" dirty="0">
                <a:effectLst/>
                <a:latin typeface="Arial" charset="0"/>
                <a:cs typeface="Arial" charset="0"/>
              </a:rPr>
              <a:t> </a:t>
            </a:r>
          </a:p>
          <a:p>
            <a:pPr algn="just" defTabSz="1071563"/>
            <a:r>
              <a:rPr lang="en-US" sz="3000" b="1" i="1" dirty="0">
                <a:effectLst/>
                <a:latin typeface="Arial" panose="020B0604020202020204" pitchFamily="34" charset="0"/>
                <a:cs typeface="Arial" pitchFamily="34" charset="0"/>
              </a:rPr>
              <a:t>Procedure. </a:t>
            </a:r>
            <a:r>
              <a:rPr lang="en-US" sz="3000" dirty="0">
                <a:effectLst/>
                <a:latin typeface="Arial" panose="020B0604020202020204" pitchFamily="34" charset="0"/>
                <a:cs typeface="Arial" pitchFamily="34" charset="0"/>
              </a:rPr>
              <a:t>Participants answered questions regarding bedtime irregularity and sleep insufficiency. Additionally, they reported on </a:t>
            </a:r>
            <a:r>
              <a:rPr lang="en-US" sz="3000" dirty="0" err="1">
                <a:effectLst/>
                <a:latin typeface="Arial" panose="020B0604020202020204" pitchFamily="34" charset="0"/>
                <a:cs typeface="Arial" pitchFamily="34" charset="0"/>
              </a:rPr>
              <a:t>sociodemographics</a:t>
            </a:r>
            <a:r>
              <a:rPr lang="en-US" sz="3000" dirty="0">
                <a:effectLst/>
                <a:latin typeface="Arial" panose="020B0604020202020204" pitchFamily="34" charset="0"/>
                <a:cs typeface="Arial" pitchFamily="34" charset="0"/>
              </a:rPr>
              <a:t>, ADHD diagnosis and co-occurring psychiatric conditions, ADHD severity, psychiatric medication usage, adverse childhood experiences, and screentime.</a:t>
            </a:r>
            <a:endParaRPr lang="en-US" sz="3000" b="1" i="1" dirty="0">
              <a:effectLst/>
              <a:latin typeface="Arial" panose="020B0604020202020204" pitchFamily="34" charset="0"/>
              <a:cs typeface="Arial" pitchFamily="34" charset="0"/>
            </a:endParaRPr>
          </a:p>
          <a:p>
            <a:pPr algn="just" defTabSz="1071563"/>
            <a:endParaRPr lang="en-US" sz="3000" dirty="0">
              <a:effectLst/>
              <a:latin typeface="Arial" panose="020B0604020202020204" pitchFamily="34" charset="0"/>
              <a:cs typeface="Arial" panose="020B0604020202020204" pitchFamily="34" charset="0"/>
            </a:endParaRPr>
          </a:p>
          <a:p>
            <a:pPr algn="just" defTabSz="1071563"/>
            <a:r>
              <a:rPr lang="en-US" sz="3000" b="1" i="1" dirty="0">
                <a:effectLst/>
                <a:latin typeface="Arial" panose="020B0604020202020204" pitchFamily="34" charset="0"/>
                <a:cs typeface="Arial" panose="020B0604020202020204" pitchFamily="34" charset="0"/>
              </a:rPr>
              <a:t>Data Analysis. </a:t>
            </a:r>
            <a:r>
              <a:rPr lang="en-US" sz="3000" kern="0" dirty="0">
                <a:effectLst/>
                <a:latin typeface="Arial" panose="020B0604020202020204" pitchFamily="34" charset="0"/>
                <a:ea typeface="Times New Roman" panose="02020603050405020304" pitchFamily="18" charset="0"/>
                <a:cs typeface="Arial" panose="020B0604020202020204" pitchFamily="34" charset="0"/>
              </a:rPr>
              <a:t>Weighted binomial and ordinal generalized linear models were performed to examine 1) associations between current ADHD diagnosis, sleep insufficiency, and bedtime irregularity, without and with statistical adjustment for sociodemographic variables (age, sex, race, number of children in the household, insurance status) in the full sample and 2) the association of nineteen sociodemographic and clinical variables with sleep insufficiency and bedtime irregularity in ADHD.</a:t>
            </a:r>
            <a:endParaRPr lang="en-US" sz="3000" dirty="0">
              <a:effectLst/>
              <a:latin typeface="Arial" panose="020B0604020202020204" pitchFamily="34" charset="0"/>
              <a:cs typeface="Arial" panose="020B0604020202020204" pitchFamily="34" charset="0"/>
            </a:endParaRPr>
          </a:p>
        </p:txBody>
      </p:sp>
      <p:sp>
        <p:nvSpPr>
          <p:cNvPr id="1043" name="Text Box 162"/>
          <p:cNvSpPr txBox="1">
            <a:spLocks noChangeArrowheads="1"/>
          </p:cNvSpPr>
          <p:nvPr/>
        </p:nvSpPr>
        <p:spPr bwMode="auto">
          <a:xfrm>
            <a:off x="665018" y="4848238"/>
            <a:ext cx="10484424" cy="700087"/>
          </a:xfrm>
          <a:prstGeom prst="rect">
            <a:avLst/>
          </a:prstGeom>
          <a:solidFill>
            <a:srgbClr val="FEBB36"/>
          </a:solidFill>
          <a:ln w="9525">
            <a:noFill/>
            <a:miter lim="800000"/>
            <a:headEnd/>
            <a:tailEnd/>
          </a:ln>
        </p:spPr>
        <p:txBody>
          <a:bodyPr wrap="square" lIns="160020" tIns="80010" rIns="160020" bIns="80010">
            <a:spAutoFit/>
          </a:bodyPr>
          <a:lstStyle/>
          <a:p>
            <a:pPr algn="ctr"/>
            <a:r>
              <a:rPr lang="en-US" sz="3500" b="1" dirty="0">
                <a:solidFill>
                  <a:srgbClr val="00B0F0"/>
                </a:solidFill>
                <a:effectLst/>
                <a:latin typeface="Arial" charset="0"/>
              </a:rPr>
              <a:t>INTRODUCTION</a:t>
            </a:r>
          </a:p>
        </p:txBody>
      </p:sp>
      <p:sp>
        <p:nvSpPr>
          <p:cNvPr id="1044" name="Text Box 163"/>
          <p:cNvSpPr txBox="1">
            <a:spLocks noChangeArrowheads="1"/>
          </p:cNvSpPr>
          <p:nvPr/>
        </p:nvSpPr>
        <p:spPr bwMode="auto">
          <a:xfrm>
            <a:off x="616031" y="14874758"/>
            <a:ext cx="10762505" cy="700192"/>
          </a:xfrm>
          <a:prstGeom prst="rect">
            <a:avLst/>
          </a:prstGeom>
          <a:solidFill>
            <a:srgbClr val="FEBB36"/>
          </a:solidFill>
          <a:ln w="9525">
            <a:noFill/>
            <a:miter lim="800000"/>
            <a:headEnd/>
            <a:tailEnd/>
          </a:ln>
        </p:spPr>
        <p:txBody>
          <a:bodyPr wrap="square" lIns="160020" tIns="80010" rIns="160020" bIns="80010">
            <a:spAutoFit/>
          </a:bodyPr>
          <a:lstStyle/>
          <a:p>
            <a:pPr algn="ctr"/>
            <a:r>
              <a:rPr lang="en-US" sz="3500" b="1" dirty="0">
                <a:solidFill>
                  <a:srgbClr val="00B0F0"/>
                </a:solidFill>
                <a:effectLst/>
                <a:latin typeface="Arial" charset="0"/>
              </a:rPr>
              <a:t>METHOD</a:t>
            </a:r>
          </a:p>
        </p:txBody>
      </p:sp>
      <p:sp>
        <p:nvSpPr>
          <p:cNvPr id="1045" name="Text Box 164"/>
          <p:cNvSpPr txBox="1">
            <a:spLocks noChangeArrowheads="1"/>
          </p:cNvSpPr>
          <p:nvPr/>
        </p:nvSpPr>
        <p:spPr bwMode="auto">
          <a:xfrm>
            <a:off x="12028714" y="4848238"/>
            <a:ext cx="20500323" cy="700192"/>
          </a:xfrm>
          <a:prstGeom prst="rect">
            <a:avLst/>
          </a:prstGeom>
          <a:solidFill>
            <a:srgbClr val="FEBB36"/>
          </a:solidFill>
          <a:ln w="9525">
            <a:noFill/>
            <a:miter lim="800000"/>
            <a:headEnd/>
            <a:tailEnd/>
          </a:ln>
        </p:spPr>
        <p:txBody>
          <a:bodyPr wrap="square" lIns="160020" tIns="80010" rIns="160020" bIns="80010">
            <a:spAutoFit/>
          </a:bodyPr>
          <a:lstStyle/>
          <a:p>
            <a:pPr algn="ctr"/>
            <a:r>
              <a:rPr lang="en-US" sz="3500" b="1" dirty="0">
                <a:solidFill>
                  <a:srgbClr val="00B0F0"/>
                </a:solidFill>
                <a:effectLst/>
                <a:latin typeface="Arial" charset="0"/>
              </a:rPr>
              <a:t>RESULTS</a:t>
            </a:r>
          </a:p>
        </p:txBody>
      </p:sp>
      <p:sp>
        <p:nvSpPr>
          <p:cNvPr id="1047" name="Text Box 166"/>
          <p:cNvSpPr txBox="1">
            <a:spLocks noChangeArrowheads="1"/>
          </p:cNvSpPr>
          <p:nvPr/>
        </p:nvSpPr>
        <p:spPr bwMode="auto">
          <a:xfrm>
            <a:off x="33330760" y="4785621"/>
            <a:ext cx="10097982" cy="700192"/>
          </a:xfrm>
          <a:prstGeom prst="rect">
            <a:avLst/>
          </a:prstGeom>
          <a:solidFill>
            <a:srgbClr val="FEBB36"/>
          </a:solidFill>
          <a:ln w="9525">
            <a:noFill/>
            <a:miter lim="800000"/>
            <a:headEnd/>
            <a:tailEnd/>
          </a:ln>
        </p:spPr>
        <p:txBody>
          <a:bodyPr wrap="square" lIns="160020" tIns="80010" rIns="160020" bIns="80010">
            <a:spAutoFit/>
          </a:bodyPr>
          <a:lstStyle/>
          <a:p>
            <a:pPr algn="ctr"/>
            <a:r>
              <a:rPr lang="en-US" sz="3500" b="1" dirty="0">
                <a:solidFill>
                  <a:srgbClr val="00B0F0"/>
                </a:solidFill>
                <a:effectLst/>
                <a:latin typeface="Arial" charset="0"/>
              </a:rPr>
              <a:t>DISCUSSION</a:t>
            </a:r>
          </a:p>
        </p:txBody>
      </p:sp>
      <p:sp>
        <p:nvSpPr>
          <p:cNvPr id="1048" name="Text Box 167"/>
          <p:cNvSpPr txBox="1">
            <a:spLocks noChangeArrowheads="1"/>
          </p:cNvSpPr>
          <p:nvPr/>
        </p:nvSpPr>
        <p:spPr bwMode="auto">
          <a:xfrm>
            <a:off x="33642301" y="22159058"/>
            <a:ext cx="9910459" cy="700942"/>
          </a:xfrm>
          <a:prstGeom prst="rect">
            <a:avLst/>
          </a:prstGeom>
          <a:solidFill>
            <a:srgbClr val="FEBB36"/>
          </a:solidFill>
          <a:ln w="9525">
            <a:noFill/>
            <a:miter lim="800000"/>
            <a:headEnd/>
            <a:tailEnd/>
          </a:ln>
        </p:spPr>
        <p:txBody>
          <a:bodyPr wrap="square" lIns="160020" tIns="80010" rIns="160020" bIns="80010">
            <a:spAutoFit/>
          </a:bodyPr>
          <a:lstStyle/>
          <a:p>
            <a:pPr algn="ctr"/>
            <a:r>
              <a:rPr lang="en-US" sz="3500" b="1" dirty="0">
                <a:solidFill>
                  <a:srgbClr val="00B0F0"/>
                </a:solidFill>
                <a:effectLst/>
                <a:latin typeface="Arial" charset="0"/>
              </a:rPr>
              <a:t>REFERENCES</a:t>
            </a:r>
          </a:p>
        </p:txBody>
      </p:sp>
      <p:sp>
        <p:nvSpPr>
          <p:cNvPr id="2226" name="Rectangle 178"/>
          <p:cNvSpPr>
            <a:spLocks noChangeArrowheads="1"/>
          </p:cNvSpPr>
          <p:nvPr/>
        </p:nvSpPr>
        <p:spPr bwMode="auto">
          <a:xfrm>
            <a:off x="0" y="-403956"/>
            <a:ext cx="323230" cy="807913"/>
          </a:xfrm>
          <a:prstGeom prst="rect">
            <a:avLst/>
          </a:prstGeom>
          <a:noFill/>
          <a:ln w="9525">
            <a:noFill/>
            <a:miter lim="800000"/>
            <a:headEnd/>
            <a:tailEnd/>
          </a:ln>
          <a:effectLst/>
        </p:spPr>
        <p:txBody>
          <a:bodyPr wrap="none" lIns="160020" tIns="80010" rIns="160020" bIns="80010" anchor="ctr">
            <a:spAutoFit/>
          </a:bodyPr>
          <a:lstStyle/>
          <a:p>
            <a:pPr>
              <a:defRPr/>
            </a:pPr>
            <a:endParaRPr lang="en-US"/>
          </a:p>
        </p:txBody>
      </p:sp>
      <p:sp>
        <p:nvSpPr>
          <p:cNvPr id="2228" name="Rectangle 180"/>
          <p:cNvSpPr>
            <a:spLocks noChangeArrowheads="1"/>
          </p:cNvSpPr>
          <p:nvPr/>
        </p:nvSpPr>
        <p:spPr bwMode="auto">
          <a:xfrm>
            <a:off x="2" y="-369332"/>
            <a:ext cx="184731" cy="738664"/>
          </a:xfrm>
          <a:prstGeom prst="rect">
            <a:avLst/>
          </a:prstGeom>
          <a:noFill/>
          <a:ln w="9525">
            <a:noFill/>
            <a:miter lim="800000"/>
            <a:headEnd/>
            <a:tailEnd/>
          </a:ln>
          <a:effectLst/>
        </p:spPr>
        <p:txBody>
          <a:bodyPr wrap="none" anchor="ctr">
            <a:spAutoFit/>
          </a:bodyPr>
          <a:lstStyle/>
          <a:p>
            <a:pPr>
              <a:defRPr/>
            </a:pPr>
            <a:endParaRPr lang="en-US"/>
          </a:p>
        </p:txBody>
      </p:sp>
      <p:sp>
        <p:nvSpPr>
          <p:cNvPr id="2230" name="Rectangle 182"/>
          <p:cNvSpPr>
            <a:spLocks noChangeArrowheads="1"/>
          </p:cNvSpPr>
          <p:nvPr/>
        </p:nvSpPr>
        <p:spPr bwMode="auto">
          <a:xfrm>
            <a:off x="2" y="-369332"/>
            <a:ext cx="184731" cy="738664"/>
          </a:xfrm>
          <a:prstGeom prst="rect">
            <a:avLst/>
          </a:prstGeom>
          <a:noFill/>
          <a:ln w="9525">
            <a:noFill/>
            <a:miter lim="800000"/>
            <a:headEnd/>
            <a:tailEnd/>
          </a:ln>
          <a:effectLst/>
        </p:spPr>
        <p:txBody>
          <a:bodyPr wrap="none" anchor="ctr">
            <a:spAutoFit/>
          </a:bodyPr>
          <a:lstStyle/>
          <a:p>
            <a:pPr>
              <a:defRPr/>
            </a:pPr>
            <a:endParaRPr lang="en-US"/>
          </a:p>
        </p:txBody>
      </p:sp>
      <p:sp>
        <p:nvSpPr>
          <p:cNvPr id="2232" name="Rectangle 184"/>
          <p:cNvSpPr>
            <a:spLocks noChangeArrowheads="1"/>
          </p:cNvSpPr>
          <p:nvPr/>
        </p:nvSpPr>
        <p:spPr bwMode="auto">
          <a:xfrm>
            <a:off x="2" y="-369332"/>
            <a:ext cx="184731" cy="738664"/>
          </a:xfrm>
          <a:prstGeom prst="rect">
            <a:avLst/>
          </a:prstGeom>
          <a:noFill/>
          <a:ln w="9525">
            <a:noFill/>
            <a:miter lim="800000"/>
            <a:headEnd/>
            <a:tailEnd/>
          </a:ln>
          <a:effectLst/>
        </p:spPr>
        <p:txBody>
          <a:bodyPr wrap="none" anchor="ctr">
            <a:spAutoFit/>
          </a:bodyPr>
          <a:lstStyle/>
          <a:p>
            <a:pPr>
              <a:defRPr/>
            </a:pPr>
            <a:endParaRPr lang="en-US"/>
          </a:p>
        </p:txBody>
      </p:sp>
      <p:sp>
        <p:nvSpPr>
          <p:cNvPr id="2234" name="Rectangle 186"/>
          <p:cNvSpPr>
            <a:spLocks noChangeArrowheads="1"/>
          </p:cNvSpPr>
          <p:nvPr/>
        </p:nvSpPr>
        <p:spPr bwMode="auto">
          <a:xfrm>
            <a:off x="2" y="-369332"/>
            <a:ext cx="184731" cy="738664"/>
          </a:xfrm>
          <a:prstGeom prst="rect">
            <a:avLst/>
          </a:prstGeom>
          <a:noFill/>
          <a:ln w="9525">
            <a:noFill/>
            <a:miter lim="800000"/>
            <a:headEnd/>
            <a:tailEnd/>
          </a:ln>
          <a:effectLst/>
        </p:spPr>
        <p:txBody>
          <a:bodyPr wrap="none" anchor="ctr">
            <a:spAutoFit/>
          </a:bodyPr>
          <a:lstStyle/>
          <a:p>
            <a:pPr>
              <a:defRPr/>
            </a:pPr>
            <a:endParaRPr lang="en-US"/>
          </a:p>
        </p:txBody>
      </p:sp>
      <p:sp>
        <p:nvSpPr>
          <p:cNvPr id="2238" name="Rectangle 190"/>
          <p:cNvSpPr>
            <a:spLocks noChangeArrowheads="1"/>
          </p:cNvSpPr>
          <p:nvPr/>
        </p:nvSpPr>
        <p:spPr bwMode="auto">
          <a:xfrm>
            <a:off x="2" y="-369332"/>
            <a:ext cx="184731" cy="738664"/>
          </a:xfrm>
          <a:prstGeom prst="rect">
            <a:avLst/>
          </a:prstGeom>
          <a:noFill/>
          <a:ln w="9525">
            <a:noFill/>
            <a:miter lim="800000"/>
            <a:headEnd/>
            <a:tailEnd/>
          </a:ln>
          <a:effectLst/>
        </p:spPr>
        <p:txBody>
          <a:bodyPr wrap="none" anchor="ctr">
            <a:spAutoFit/>
          </a:bodyPr>
          <a:lstStyle/>
          <a:p>
            <a:pPr>
              <a:defRPr/>
            </a:pPr>
            <a:endParaRPr lang="en-US"/>
          </a:p>
        </p:txBody>
      </p:sp>
      <p:sp>
        <p:nvSpPr>
          <p:cNvPr id="2242" name="Rectangle 194"/>
          <p:cNvSpPr>
            <a:spLocks noChangeArrowheads="1"/>
          </p:cNvSpPr>
          <p:nvPr/>
        </p:nvSpPr>
        <p:spPr bwMode="auto">
          <a:xfrm>
            <a:off x="2" y="-369332"/>
            <a:ext cx="184731" cy="738664"/>
          </a:xfrm>
          <a:prstGeom prst="rect">
            <a:avLst/>
          </a:prstGeom>
          <a:noFill/>
          <a:ln w="9525">
            <a:noFill/>
            <a:miter lim="800000"/>
            <a:headEnd/>
            <a:tailEnd/>
          </a:ln>
          <a:effectLst/>
        </p:spPr>
        <p:txBody>
          <a:bodyPr wrap="none" anchor="ctr">
            <a:spAutoFit/>
          </a:bodyPr>
          <a:lstStyle/>
          <a:p>
            <a:pPr>
              <a:defRPr/>
            </a:pPr>
            <a:endParaRPr lang="en-US"/>
          </a:p>
        </p:txBody>
      </p:sp>
      <p:sp>
        <p:nvSpPr>
          <p:cNvPr id="2244" name="Rectangle 196"/>
          <p:cNvSpPr>
            <a:spLocks noChangeArrowheads="1"/>
          </p:cNvSpPr>
          <p:nvPr/>
        </p:nvSpPr>
        <p:spPr bwMode="auto">
          <a:xfrm>
            <a:off x="2" y="-369332"/>
            <a:ext cx="184731" cy="738664"/>
          </a:xfrm>
          <a:prstGeom prst="rect">
            <a:avLst/>
          </a:prstGeom>
          <a:noFill/>
          <a:ln w="9525">
            <a:noFill/>
            <a:miter lim="800000"/>
            <a:headEnd/>
            <a:tailEnd/>
          </a:ln>
          <a:effectLst/>
        </p:spPr>
        <p:txBody>
          <a:bodyPr wrap="none" anchor="ctr">
            <a:spAutoFit/>
          </a:bodyPr>
          <a:lstStyle/>
          <a:p>
            <a:pPr>
              <a:defRPr/>
            </a:pPr>
            <a:endParaRPr lang="en-US"/>
          </a:p>
        </p:txBody>
      </p:sp>
      <p:sp>
        <p:nvSpPr>
          <p:cNvPr id="3074" name="Rectangle 2"/>
          <p:cNvSpPr>
            <a:spLocks noChangeArrowheads="1"/>
          </p:cNvSpPr>
          <p:nvPr/>
        </p:nvSpPr>
        <p:spPr bwMode="auto">
          <a:xfrm>
            <a:off x="2" y="-369332"/>
            <a:ext cx="184731"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6" name="Rectangle 4"/>
          <p:cNvSpPr>
            <a:spLocks noChangeArrowheads="1"/>
          </p:cNvSpPr>
          <p:nvPr/>
        </p:nvSpPr>
        <p:spPr bwMode="auto">
          <a:xfrm>
            <a:off x="2" y="-369332"/>
            <a:ext cx="184731"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 name="TextBox 38"/>
          <p:cNvSpPr txBox="1"/>
          <p:nvPr/>
        </p:nvSpPr>
        <p:spPr>
          <a:xfrm>
            <a:off x="734680" y="5794698"/>
            <a:ext cx="10577944" cy="7971413"/>
          </a:xfrm>
          <a:prstGeom prst="rect">
            <a:avLst/>
          </a:prstGeom>
          <a:noFill/>
        </p:spPr>
        <p:txBody>
          <a:bodyPr wrap="square" rtlCol="0">
            <a:spAutoFit/>
          </a:bodyPr>
          <a:lstStyle/>
          <a:p>
            <a:pPr algn="just"/>
            <a:r>
              <a:rPr lang="en-US" sz="3000" kern="0" dirty="0">
                <a:effectLst/>
                <a:latin typeface="Arial" panose="020B0604020202020204" pitchFamily="34" charset="0"/>
                <a:ea typeface="Times New Roman" panose="02020603050405020304" pitchFamily="18" charset="0"/>
                <a:cs typeface="Arial" panose="020B0604020202020204" pitchFamily="34" charset="0"/>
              </a:rPr>
              <a:t>Attention-deficit/hyperactivity disorder (ADHD) is one of the most common neurodevelopmental disorders in childhood.</a:t>
            </a:r>
            <a:r>
              <a:rPr lang="en-US" sz="3000" baseline="30000" dirty="0">
                <a:solidFill>
                  <a:srgbClr val="0D0D0D"/>
                </a:solidFill>
                <a:effectLst/>
                <a:highlight>
                  <a:srgbClr val="FFFFFF"/>
                </a:highlight>
                <a:latin typeface="Arial" panose="020B0604020202020204" pitchFamily="34" charset="0"/>
              </a:rPr>
              <a:t>1</a:t>
            </a:r>
            <a:endParaRPr lang="en-US" sz="3000" kern="0" dirty="0">
              <a:effectLst/>
              <a:latin typeface="Arial" panose="020B0604020202020204" pitchFamily="34" charset="0"/>
              <a:ea typeface="Times New Roman" panose="02020603050405020304" pitchFamily="18" charset="0"/>
              <a:cs typeface="Arial" panose="020B0604020202020204" pitchFamily="34" charset="0"/>
            </a:endParaRPr>
          </a:p>
          <a:p>
            <a:pPr algn="just"/>
            <a:endParaRPr lang="en-US" sz="3000" kern="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n-US" sz="3000" dirty="0">
                <a:effectLst/>
                <a:latin typeface="Arial" panose="020B0604020202020204" pitchFamily="34" charset="0"/>
                <a:ea typeface="Times New Roman" panose="02020603050405020304" pitchFamily="18" charset="0"/>
                <a:cs typeface="Arial" panose="020B0604020202020204" pitchFamily="34" charset="0"/>
              </a:rPr>
              <a:t>Sleep problems present in 25% to 50% of children with attention-deficit/hyperactivity disorder (ADHD)</a:t>
            </a:r>
            <a:r>
              <a:rPr lang="en-US" sz="3000" baseline="30000" dirty="0">
                <a:solidFill>
                  <a:srgbClr val="0D0D0D"/>
                </a:solidFill>
                <a:effectLst/>
                <a:highlight>
                  <a:srgbClr val="FFFFFF"/>
                </a:highlight>
                <a:latin typeface="Arial" panose="020B0604020202020204" pitchFamily="34" charset="0"/>
              </a:rPr>
              <a:t>2</a:t>
            </a:r>
            <a:r>
              <a:rPr lang="en-US" sz="3000" dirty="0">
                <a:effectLst/>
                <a:latin typeface="Arial" panose="020B0604020202020204" pitchFamily="34" charset="0"/>
                <a:ea typeface="Times New Roman" panose="02020603050405020304" pitchFamily="18" charset="0"/>
                <a:cs typeface="Arial" panose="020B0604020202020204" pitchFamily="34" charset="0"/>
              </a:rPr>
              <a:t> and lead</a:t>
            </a:r>
            <a:r>
              <a:rPr lang="en-US" sz="3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to daytime sleepiness, attentional difficulties, hyperactivity, school, social, and family impairment</a:t>
            </a:r>
            <a:r>
              <a:rPr lang="en-US" sz="3000" baseline="30000" dirty="0">
                <a:solidFill>
                  <a:srgbClr val="0D0D0D"/>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 3,4</a:t>
            </a:r>
            <a:endParaRPr lang="en-US" sz="3000" kern="0" dirty="0">
              <a:effectLst/>
              <a:latin typeface="Arial" panose="020B0604020202020204" pitchFamily="34" charset="0"/>
              <a:ea typeface="Times New Roman" panose="02020603050405020304" pitchFamily="18" charset="0"/>
              <a:cs typeface="Arial" panose="020B0604020202020204" pitchFamily="34" charset="0"/>
            </a:endParaRPr>
          </a:p>
          <a:p>
            <a:pPr algn="just"/>
            <a:endParaRPr lang="en-US" sz="3000" kern="0" dirty="0">
              <a:effectLst/>
              <a:ea typeface="Times New Roman" panose="02020603050405020304" pitchFamily="18" charset="0"/>
              <a:cs typeface="Arial" panose="020B0604020202020204" pitchFamily="34" charset="0"/>
            </a:endParaRPr>
          </a:p>
          <a:p>
            <a:pPr algn="just"/>
            <a:r>
              <a:rPr lang="en-US" sz="3000" kern="0" dirty="0">
                <a:effectLst/>
                <a:latin typeface="Arial" panose="020B0604020202020204" pitchFamily="34" charset="0"/>
                <a:ea typeface="Times New Roman" panose="02020603050405020304" pitchFamily="18" charset="0"/>
                <a:cs typeface="Arial" panose="020B0604020202020204" pitchFamily="34" charset="0"/>
              </a:rPr>
              <a:t>However, population-based examination of indicators of sleep insufficiency and bedtime irregularity, both relevant to sleep health, are limited. </a:t>
            </a:r>
          </a:p>
          <a:p>
            <a:pPr algn="just"/>
            <a:endParaRPr lang="en-US" sz="3000" kern="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n-US" sz="3000" b="1" kern="0" dirty="0">
                <a:effectLst/>
                <a:latin typeface="Arial" panose="020B0604020202020204" pitchFamily="34" charset="0"/>
                <a:ea typeface="Times New Roman" panose="02020603050405020304" pitchFamily="18" charset="0"/>
                <a:cs typeface="Arial" panose="020B0604020202020204" pitchFamily="34" charset="0"/>
              </a:rPr>
              <a:t>Therefore, this investigation examined associations between ADHD diagnosis, sleep insufficiency, and bedtime irregularity in a nationally-representative child sample, and sociodemographic and clinical indicators of these sleep outcomes in a subset with </a:t>
            </a:r>
            <a:r>
              <a:rPr lang="en-US" sz="3200" b="1" kern="0" dirty="0">
                <a:effectLst/>
                <a:latin typeface="Arial" panose="020B0604020202020204" pitchFamily="34" charset="0"/>
                <a:ea typeface="Times New Roman" panose="02020603050405020304" pitchFamily="18" charset="0"/>
                <a:cs typeface="Arial" panose="020B0604020202020204" pitchFamily="34" charset="0"/>
              </a:rPr>
              <a:t>ADHD.</a:t>
            </a:r>
            <a:endParaRPr lang="en-US" sz="3200" b="1" dirty="0">
              <a:effectLst/>
              <a:latin typeface="Arial" panose="020B0604020202020204" pitchFamily="34" charset="0"/>
              <a:cs typeface="Arial" panose="020B0604020202020204" pitchFamily="34" charset="0"/>
            </a:endParaRPr>
          </a:p>
        </p:txBody>
      </p:sp>
      <p:sp>
        <p:nvSpPr>
          <p:cNvPr id="4" name="AutoShape 4" descr="Image result for ucla academic seal"/>
          <p:cNvSpPr>
            <a:spLocks noChangeAspect="1" noChangeArrowheads="1"/>
          </p:cNvSpPr>
          <p:nvPr/>
        </p:nvSpPr>
        <p:spPr bwMode="auto">
          <a:xfrm>
            <a:off x="169719" y="-144463"/>
            <a:ext cx="332509"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7" descr="Image result for ucla academic seal"/>
          <p:cNvSpPr>
            <a:spLocks noChangeAspect="1" noChangeArrowheads="1"/>
          </p:cNvSpPr>
          <p:nvPr/>
        </p:nvSpPr>
        <p:spPr bwMode="auto">
          <a:xfrm>
            <a:off x="335974" y="7940"/>
            <a:ext cx="332509"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9" descr="Image result for ucla academic seal"/>
          <p:cNvSpPr>
            <a:spLocks noChangeAspect="1" noChangeArrowheads="1"/>
          </p:cNvSpPr>
          <p:nvPr/>
        </p:nvSpPr>
        <p:spPr bwMode="auto">
          <a:xfrm>
            <a:off x="502228" y="160340"/>
            <a:ext cx="332509"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70671" y="403958"/>
            <a:ext cx="4572383" cy="418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138A9DE6-A8D6-1705-76D3-EABDFBA9BFF5}"/>
              </a:ext>
            </a:extLst>
          </p:cNvPr>
          <p:cNvSpPr txBox="1"/>
          <p:nvPr/>
        </p:nvSpPr>
        <p:spPr>
          <a:xfrm>
            <a:off x="11467942" y="28481250"/>
            <a:ext cx="21382772" cy="4555093"/>
          </a:xfrm>
          <a:prstGeom prst="rect">
            <a:avLst/>
          </a:prstGeom>
          <a:noFill/>
        </p:spPr>
        <p:txBody>
          <a:bodyPr wrap="square">
            <a:spAutoFit/>
          </a:bodyPr>
          <a:lstStyle/>
          <a:p>
            <a:pPr marL="457200" marR="0" indent="-457200" algn="just">
              <a:spcBef>
                <a:spcPts val="0"/>
              </a:spcBef>
              <a:spcAft>
                <a:spcPts val="800"/>
              </a:spcAft>
              <a:buFont typeface="Arial" panose="020B0604020202020204" pitchFamily="34" charset="0"/>
              <a:buChar char="•"/>
            </a:pPr>
            <a:r>
              <a:rPr lang="en-US" sz="3000" kern="0" dirty="0">
                <a:effectLst/>
                <a:latin typeface="Arial" panose="020B0604020202020204" pitchFamily="34" charset="0"/>
                <a:ea typeface="Times New Roman" panose="02020603050405020304" pitchFamily="18" charset="0"/>
                <a:cs typeface="Arial" panose="020B0604020202020204" pitchFamily="34" charset="0"/>
              </a:rPr>
              <a:t> In children with ADHD, female sex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-2.61,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009),</a:t>
            </a:r>
            <a:r>
              <a:rPr lang="en-US" sz="30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older age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6.43,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&lt;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001), black race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5.07,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&lt;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001),</a:t>
            </a:r>
            <a:r>
              <a:rPr lang="en-US" sz="30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behavioral/conduct problems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2.93,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003)</a:t>
            </a:r>
            <a:r>
              <a:rPr lang="en-US" sz="30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3000" kern="0" dirty="0">
                <a:effectLst/>
                <a:latin typeface="Arial" panose="020B0604020202020204" pitchFamily="34" charset="0"/>
                <a:ea typeface="Times New Roman" panose="02020603050405020304" pitchFamily="18" charset="0"/>
                <a:cs typeface="Arial" panose="020B0604020202020204" pitchFamily="34" charset="0"/>
              </a:rPr>
              <a:t> poverty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3.05,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002)</a:t>
            </a:r>
            <a:r>
              <a:rPr lang="en-US" sz="30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3000" kern="0" dirty="0">
                <a:effectLst/>
                <a:latin typeface="Arial" panose="020B0604020202020204" pitchFamily="34" charset="0"/>
                <a:ea typeface="Times New Roman" panose="02020603050405020304" pitchFamily="18" charset="0"/>
                <a:cs typeface="Arial" panose="020B0604020202020204" pitchFamily="34" charset="0"/>
              </a:rPr>
              <a:t> ADHD severity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2.31,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021)</a:t>
            </a:r>
            <a:r>
              <a:rPr lang="en-US" sz="30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3000" kern="0" dirty="0">
                <a:effectLst/>
                <a:latin typeface="Arial" panose="020B0604020202020204" pitchFamily="34" charset="0"/>
                <a:ea typeface="Times New Roman" panose="02020603050405020304" pitchFamily="18" charset="0"/>
                <a:cs typeface="Arial" panose="020B0604020202020204" pitchFamily="34" charset="0"/>
              </a:rPr>
              <a:t> depression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5.42,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&lt;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001)</a:t>
            </a:r>
            <a:r>
              <a:rPr lang="en-US" sz="30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screentime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14.11,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&lt;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001), and absence of both ADHD medication use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-4.62,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&lt;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001) and ASD diagnosis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-2.42,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015)</a:t>
            </a:r>
            <a:r>
              <a:rPr lang="en-US" sz="30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were associated with bedtime irregularity. (See Table 1)</a:t>
            </a:r>
          </a:p>
          <a:p>
            <a:pPr marL="457200" marR="0" indent="-457200" algn="just">
              <a:spcBef>
                <a:spcPts val="0"/>
              </a:spcBef>
              <a:spcAft>
                <a:spcPts val="800"/>
              </a:spcAft>
              <a:buFont typeface="Arial" panose="020B0604020202020204" pitchFamily="34" charset="0"/>
              <a:buChar char="•"/>
            </a:pPr>
            <a:r>
              <a:rPr lang="en-US" sz="3000" dirty="0">
                <a:effectLst/>
                <a:latin typeface="Arial" panose="020B0604020202020204" pitchFamily="34" charset="0"/>
                <a:ea typeface="Aptos" panose="020B0004020202020204" pitchFamily="34" charset="0"/>
                <a:cs typeface="Arial" panose="020B0604020202020204" pitchFamily="34" charset="0"/>
              </a:rPr>
              <a:t> </a:t>
            </a:r>
          </a:p>
          <a:p>
            <a:pPr marL="457200" indent="-457200" algn="just">
              <a:spcBef>
                <a:spcPts val="0"/>
              </a:spcBef>
              <a:spcAft>
                <a:spcPts val="800"/>
              </a:spcAft>
              <a:buFont typeface="Arial" panose="020B0604020202020204" pitchFamily="34" charset="0"/>
              <a:buChar char="•"/>
            </a:pPr>
            <a:r>
              <a:rPr lang="en-US" sz="3000" kern="0" dirty="0">
                <a:effectLst/>
                <a:latin typeface="Arial" panose="020B0604020202020204" pitchFamily="34" charset="0"/>
                <a:ea typeface="Times New Roman" panose="02020603050405020304" pitchFamily="18" charset="0"/>
                <a:cs typeface="Arial" panose="020B0604020202020204" pitchFamily="34" charset="0"/>
              </a:rPr>
              <a:t>In children with ADHD, Black race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6.14,</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 p &lt;</a:t>
            </a:r>
            <a:r>
              <a:rPr lang="en-US" sz="3000" kern="0" dirty="0">
                <a:effectLst/>
                <a:latin typeface="Arial" panose="020B0604020202020204" pitchFamily="34" charset="0"/>
                <a:ea typeface="Times New Roman" panose="02020603050405020304" pitchFamily="18" charset="0"/>
                <a:cs typeface="Arial" panose="020B0604020202020204" pitchFamily="34" charset="0"/>
              </a:rPr>
              <a:t> .001), older age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-5.00,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&lt;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001), increased poverty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8.37,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&lt;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001), higher ADHD severity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2.54,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011), depression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2.49,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013), increased screentime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6.97,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&lt;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001), and adverse childhood experiences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 </a:t>
            </a:r>
            <a:r>
              <a:rPr lang="en-US" sz="3000" kern="0" dirty="0">
                <a:effectLst/>
                <a:latin typeface="Arial" panose="020B0604020202020204" pitchFamily="34" charset="0"/>
                <a:ea typeface="Times New Roman" panose="02020603050405020304" pitchFamily="18" charset="0"/>
                <a:cs typeface="Arial" panose="020B0604020202020204" pitchFamily="34" charset="0"/>
              </a:rPr>
              <a:t>= 1.98,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 = .</a:t>
            </a:r>
            <a:r>
              <a:rPr lang="en-US" sz="3000" kern="0" dirty="0">
                <a:effectLst/>
                <a:latin typeface="Arial" panose="020B0604020202020204" pitchFamily="34" charset="0"/>
                <a:ea typeface="Times New Roman" panose="02020603050405020304" pitchFamily="18" charset="0"/>
                <a:cs typeface="Arial" panose="020B0604020202020204" pitchFamily="34" charset="0"/>
              </a:rPr>
              <a:t>048) were associated with greater sleep insufficiency. (See Table 2)</a:t>
            </a:r>
          </a:p>
          <a:p>
            <a:pPr marL="457200" marR="0" indent="-457200" algn="just">
              <a:spcBef>
                <a:spcPts val="0"/>
              </a:spcBef>
              <a:spcAft>
                <a:spcPts val="800"/>
              </a:spcAft>
              <a:buFont typeface="Arial" panose="020B0604020202020204" pitchFamily="34" charset="0"/>
              <a:buChar char="•"/>
            </a:pPr>
            <a:endParaRPr lang="en-US" sz="30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86DCA753-9235-EFFA-70A2-567BD939E866}"/>
              </a:ext>
            </a:extLst>
          </p:cNvPr>
          <p:cNvSpPr txBox="1"/>
          <p:nvPr/>
        </p:nvSpPr>
        <p:spPr>
          <a:xfrm>
            <a:off x="11987687" y="5716548"/>
            <a:ext cx="20500322" cy="1542730"/>
          </a:xfrm>
          <a:prstGeom prst="rect">
            <a:avLst/>
          </a:prstGeom>
          <a:noFill/>
        </p:spPr>
        <p:txBody>
          <a:bodyPr wrap="square" rtlCol="0">
            <a:spAutoFit/>
          </a:bodyPr>
          <a:lstStyle/>
          <a:p>
            <a:pPr>
              <a:lnSpc>
                <a:spcPct val="115000"/>
              </a:lnSpc>
              <a:spcBef>
                <a:spcPts val="0"/>
              </a:spcBef>
              <a:spcAft>
                <a:spcPts val="0"/>
              </a:spcAft>
            </a:pPr>
            <a:r>
              <a:rPr lang="en-US" sz="3000" b="1" i="1" dirty="0">
                <a:effectLst/>
                <a:latin typeface="Arial" panose="020B0604020202020204" pitchFamily="34" charset="0"/>
                <a:ea typeface="Arial" panose="020B0604020202020204" pitchFamily="34" charset="0"/>
                <a:cs typeface="Arial" panose="020B0604020202020204" pitchFamily="34" charset="0"/>
              </a:rPr>
              <a:t>Table 1. </a:t>
            </a:r>
            <a:r>
              <a:rPr lang="en-US" sz="3000" b="1" dirty="0">
                <a:effectLst/>
                <a:latin typeface="Arial" panose="020B0604020202020204" pitchFamily="34" charset="0"/>
                <a:ea typeface="Calibri" panose="020F0502020204030204" pitchFamily="34" charset="0"/>
                <a:cs typeface="Arial" panose="020B0604020202020204" pitchFamily="34" charset="0"/>
              </a:rPr>
              <a:t>Weighted Multiple Ordinal General Linear Model Estimates for Predictors of Bedtime Irregularity in Children with ADHD</a:t>
            </a:r>
          </a:p>
          <a:p>
            <a:pPr>
              <a:lnSpc>
                <a:spcPct val="115000"/>
              </a:lnSpc>
              <a:spcBef>
                <a:spcPts val="0"/>
              </a:spcBef>
              <a:spcAft>
                <a:spcPts val="0"/>
              </a:spcAft>
            </a:pPr>
            <a:endParaRPr lang="en-US" sz="2400" b="1" dirty="0">
              <a:effectLst/>
              <a:latin typeface="Arial" panose="020B0604020202020204" pitchFamily="34" charset="0"/>
              <a:ea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123B6882-A4FA-5CD2-8DC9-981AA5328344}"/>
              </a:ext>
            </a:extLst>
          </p:cNvPr>
          <p:cNvGraphicFramePr>
            <a:graphicFrameLocks noGrp="1"/>
          </p:cNvGraphicFramePr>
          <p:nvPr>
            <p:extLst>
              <p:ext uri="{D42A27DB-BD31-4B8C-83A1-F6EECF244321}">
                <p14:modId xmlns:p14="http://schemas.microsoft.com/office/powerpoint/2010/main" val="788037441"/>
              </p:ext>
            </p:extLst>
          </p:nvPr>
        </p:nvGraphicFramePr>
        <p:xfrm>
          <a:off x="12009459" y="19130629"/>
          <a:ext cx="20528697" cy="8464386"/>
        </p:xfrm>
        <a:graphic>
          <a:graphicData uri="http://schemas.openxmlformats.org/drawingml/2006/table">
            <a:tbl>
              <a:tblPr firstRow="1" firstCol="1" bandRow="1">
                <a:tableStyleId>{F5AB1C69-6EDB-4FF4-983F-18BD219EF322}</a:tableStyleId>
              </a:tblPr>
              <a:tblGrid>
                <a:gridCol w="9536954">
                  <a:extLst>
                    <a:ext uri="{9D8B030D-6E8A-4147-A177-3AD203B41FA5}">
                      <a16:colId xmlns:a16="http://schemas.microsoft.com/office/drawing/2014/main" val="2603218673"/>
                    </a:ext>
                  </a:extLst>
                </a:gridCol>
                <a:gridCol w="2263006">
                  <a:extLst>
                    <a:ext uri="{9D8B030D-6E8A-4147-A177-3AD203B41FA5}">
                      <a16:colId xmlns:a16="http://schemas.microsoft.com/office/drawing/2014/main" val="3767965111"/>
                    </a:ext>
                  </a:extLst>
                </a:gridCol>
                <a:gridCol w="2747936">
                  <a:extLst>
                    <a:ext uri="{9D8B030D-6E8A-4147-A177-3AD203B41FA5}">
                      <a16:colId xmlns:a16="http://schemas.microsoft.com/office/drawing/2014/main" val="3202904527"/>
                    </a:ext>
                  </a:extLst>
                </a:gridCol>
                <a:gridCol w="2909578">
                  <a:extLst>
                    <a:ext uri="{9D8B030D-6E8A-4147-A177-3AD203B41FA5}">
                      <a16:colId xmlns:a16="http://schemas.microsoft.com/office/drawing/2014/main" val="3213033511"/>
                    </a:ext>
                  </a:extLst>
                </a:gridCol>
                <a:gridCol w="1454791">
                  <a:extLst>
                    <a:ext uri="{9D8B030D-6E8A-4147-A177-3AD203B41FA5}">
                      <a16:colId xmlns:a16="http://schemas.microsoft.com/office/drawing/2014/main" val="2668272168"/>
                    </a:ext>
                  </a:extLst>
                </a:gridCol>
                <a:gridCol w="1616432">
                  <a:extLst>
                    <a:ext uri="{9D8B030D-6E8A-4147-A177-3AD203B41FA5}">
                      <a16:colId xmlns:a16="http://schemas.microsoft.com/office/drawing/2014/main" val="3126685633"/>
                    </a:ext>
                  </a:extLst>
                </a:gridCol>
              </a:tblGrid>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 </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OR</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CI (2.5%)</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CI (97.5%)</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t</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nchor="b">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p</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1812001299"/>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Intercept</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0.27</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0.19</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0.39</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-6.94</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&lt;.001</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62149105"/>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Age</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0.95</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0.93</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0.97</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-5.00</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&lt;.001</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76787644"/>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ea typeface="Arial" panose="020B0604020202020204" pitchFamily="34" charset="0"/>
                          <a:cs typeface="Arial" panose="020B0604020202020204" pitchFamily="34" charset="0"/>
                        </a:rPr>
                        <a:t>Female Sex</a:t>
                      </a: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0.95</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0.84</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1.07</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-0.88</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.380</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86007511"/>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Race (Reference = White, Non-Hispanic) </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 </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 </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 </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 </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 </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17377788"/>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    Hispanic</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0.98</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0.81</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1.18</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-0.19</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.851</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80912059"/>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    Black, Non-Hispanic</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2.08</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1.65</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2.63</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6.14</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&lt;.001</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00340954"/>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    Other/Multi-racial, Non-Hispanic</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1.18</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0.97</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1.43</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1.64</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.101</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06844959"/>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Federal Poverty Level</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1.28</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1.21</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1.36</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8.37</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&lt;.001</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8972620"/>
                  </a:ext>
                </a:extLst>
              </a:tr>
              <a:tr h="824257">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Current Co-occurring Psychiatric Conditions </a:t>
                      </a:r>
                    </a:p>
                    <a:p>
                      <a:pPr marL="0" marR="0">
                        <a:lnSpc>
                          <a:spcPct val="115000"/>
                        </a:lnSpc>
                        <a:spcBef>
                          <a:spcPts val="0"/>
                        </a:spcBef>
                        <a:spcAft>
                          <a:spcPts val="0"/>
                        </a:spcAft>
                      </a:pPr>
                      <a:r>
                        <a:rPr lang="en-US" sz="2600" kern="100" dirty="0">
                          <a:solidFill>
                            <a:sysClr val="windowText" lastClr="000000"/>
                          </a:solidFill>
                          <a:effectLst/>
                          <a:latin typeface="+mn-lt"/>
                        </a:rPr>
                        <a:t>(Reference = No Disorder)</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 </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 </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 </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 </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 </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8340760"/>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    Tourette Syndrome</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0.55</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0.30</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1.02</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-1.89</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.059</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04867413"/>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    Anxiety Problems</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0.88</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0.76</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1.02</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-1.70</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.090</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44607711"/>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    Depression </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1.25</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1.05</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1.49</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2.49</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.013</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69984308"/>
                  </a:ext>
                </a:extLst>
              </a:tr>
              <a:tr h="46375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    Behavioral or Conduct Problems</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0.92</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0.80</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1.05</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-1.25</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.211</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32422871"/>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    Autism or Autism Spectrum Disorder</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1.12</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0.92</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1.34</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1.06</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.287</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70149845"/>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ADHD Severity</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1.19</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1.04</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1.36</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2.54</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.011</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82568330"/>
                  </a:ext>
                </a:extLst>
              </a:tr>
              <a:tr h="394928">
                <a:tc>
                  <a:txBody>
                    <a:bodyPr/>
                    <a:lstStyle/>
                    <a:p>
                      <a:pPr marL="0" marR="0" algn="l">
                        <a:lnSpc>
                          <a:spcPct val="115000"/>
                        </a:lnSpc>
                        <a:spcBef>
                          <a:spcPts val="0"/>
                        </a:spcBef>
                        <a:spcAft>
                          <a:spcPts val="0"/>
                        </a:spcAft>
                      </a:pPr>
                      <a:r>
                        <a:rPr lang="en-US" sz="2600" kern="100" dirty="0">
                          <a:solidFill>
                            <a:sysClr val="windowText" lastClr="000000"/>
                          </a:solidFill>
                          <a:effectLst/>
                          <a:latin typeface="+mn-lt"/>
                        </a:rPr>
                        <a:t>Medication for ADHD – Current</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1.14</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0.96</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1.35</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1.46</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.146</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75242778"/>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Number of Adverse Childhood Experiences</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1.04</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1.00</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1.07</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1.98</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.048</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73317190"/>
                  </a:ext>
                </a:extLst>
              </a:tr>
              <a:tr h="394928">
                <a:tc>
                  <a:txBody>
                    <a:bodyPr/>
                    <a:lstStyle/>
                    <a:p>
                      <a:pPr marL="0" marR="0">
                        <a:lnSpc>
                          <a:spcPct val="115000"/>
                        </a:lnSpc>
                        <a:spcBef>
                          <a:spcPts val="0"/>
                        </a:spcBef>
                        <a:spcAft>
                          <a:spcPts val="0"/>
                        </a:spcAft>
                      </a:pPr>
                      <a:r>
                        <a:rPr lang="en-US" sz="2600" kern="100" dirty="0">
                          <a:solidFill>
                            <a:sysClr val="windowText" lastClr="000000"/>
                          </a:solidFill>
                          <a:effectLst/>
                          <a:latin typeface="+mn-lt"/>
                        </a:rPr>
                        <a:t>Screentime – Average Daily</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a:solidFill>
                            <a:sysClr val="windowText" lastClr="000000"/>
                          </a:solidFill>
                          <a:effectLst/>
                          <a:latin typeface="+mn-lt"/>
                        </a:rPr>
                        <a:t>1.23</a:t>
                      </a:r>
                      <a:endParaRPr lang="en-US" sz="2600" kern="10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1.16</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1.30</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6.97</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2600" kern="100" dirty="0">
                          <a:solidFill>
                            <a:sysClr val="windowText" lastClr="000000"/>
                          </a:solidFill>
                          <a:effectLst/>
                          <a:latin typeface="+mn-lt"/>
                        </a:rPr>
                        <a:t>&lt;.001</a:t>
                      </a:r>
                      <a:endParaRPr lang="en-US" sz="2600" kern="100" dirty="0">
                        <a:solidFill>
                          <a:sysClr val="windowText" lastClr="000000"/>
                        </a:solidFill>
                        <a:effectLst/>
                        <a:latin typeface="+mn-lt"/>
                        <a:ea typeface="Arial" panose="020B0604020202020204" pitchFamily="34" charset="0"/>
                        <a:cs typeface="Arial" panose="020B0604020202020204" pitchFamily="34"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58538961"/>
                  </a:ext>
                </a:extLst>
              </a:tr>
            </a:tbl>
          </a:graphicData>
        </a:graphic>
      </p:graphicFrame>
      <p:sp>
        <p:nvSpPr>
          <p:cNvPr id="14" name="TextBox 13">
            <a:extLst>
              <a:ext uri="{FF2B5EF4-FFF2-40B4-BE49-F238E27FC236}">
                <a16:creationId xmlns:a16="http://schemas.microsoft.com/office/drawing/2014/main" id="{4E6BA666-B826-F7BD-7988-1B7EABE05EFB}"/>
              </a:ext>
            </a:extLst>
          </p:cNvPr>
          <p:cNvSpPr txBox="1"/>
          <p:nvPr/>
        </p:nvSpPr>
        <p:spPr>
          <a:xfrm>
            <a:off x="11911433" y="17894200"/>
            <a:ext cx="20652830" cy="1104901"/>
          </a:xfrm>
          <a:prstGeom prst="rect">
            <a:avLst/>
          </a:prstGeom>
          <a:noFill/>
        </p:spPr>
        <p:txBody>
          <a:bodyPr wrap="square" rtlCol="0">
            <a:spAutoFit/>
          </a:bodyPr>
          <a:lstStyle/>
          <a:p>
            <a:pPr marL="0" marR="0">
              <a:lnSpc>
                <a:spcPct val="115000"/>
              </a:lnSpc>
              <a:spcBef>
                <a:spcPts val="0"/>
              </a:spcBef>
              <a:spcAft>
                <a:spcPts val="0"/>
              </a:spcAft>
            </a:pPr>
            <a:r>
              <a:rPr lang="en-US" sz="3000" b="1" i="1" dirty="0">
                <a:effectLst/>
                <a:latin typeface="Arial" panose="020B0604020202020204" pitchFamily="34" charset="0"/>
                <a:ea typeface="Arial" panose="020B0604020202020204" pitchFamily="34" charset="0"/>
                <a:cs typeface="Arial" panose="020B0604020202020204" pitchFamily="34" charset="0"/>
              </a:rPr>
              <a:t>Table 2. </a:t>
            </a:r>
            <a:r>
              <a:rPr lang="en-US" sz="3000" b="1" dirty="0">
                <a:effectLst/>
                <a:latin typeface="Arial" panose="020B0604020202020204" pitchFamily="34" charset="0"/>
                <a:ea typeface="Arial" panose="020B0604020202020204" pitchFamily="34" charset="0"/>
                <a:cs typeface="Arial" panose="020B0604020202020204" pitchFamily="34" charset="0"/>
              </a:rPr>
              <a:t>Weighted Multiple Ordinal General Linear Model Estimates for Predictors of Insufficient Sleep in Children with ADHD</a:t>
            </a:r>
          </a:p>
        </p:txBody>
      </p:sp>
      <p:graphicFrame>
        <p:nvGraphicFramePr>
          <p:cNvPr id="16" name="Table 15">
            <a:extLst>
              <a:ext uri="{FF2B5EF4-FFF2-40B4-BE49-F238E27FC236}">
                <a16:creationId xmlns:a16="http://schemas.microsoft.com/office/drawing/2014/main" id="{F0F18545-A9CA-97CC-8C10-957D5B17B92F}"/>
              </a:ext>
            </a:extLst>
          </p:cNvPr>
          <p:cNvGraphicFramePr>
            <a:graphicFrameLocks noGrp="1"/>
          </p:cNvGraphicFramePr>
          <p:nvPr>
            <p:extLst>
              <p:ext uri="{D42A27DB-BD31-4B8C-83A1-F6EECF244321}">
                <p14:modId xmlns:p14="http://schemas.microsoft.com/office/powerpoint/2010/main" val="3642276714"/>
              </p:ext>
            </p:extLst>
          </p:nvPr>
        </p:nvGraphicFramePr>
        <p:xfrm>
          <a:off x="12009458" y="6911018"/>
          <a:ext cx="20299742" cy="9890666"/>
        </p:xfrm>
        <a:graphic>
          <a:graphicData uri="http://schemas.openxmlformats.org/drawingml/2006/table">
            <a:tbl>
              <a:tblPr firstRow="1" firstCol="1" bandRow="1">
                <a:tableStyleId>{F5AB1C69-6EDB-4FF4-983F-18BD219EF322}</a:tableStyleId>
              </a:tblPr>
              <a:tblGrid>
                <a:gridCol w="9463258">
                  <a:extLst>
                    <a:ext uri="{9D8B030D-6E8A-4147-A177-3AD203B41FA5}">
                      <a16:colId xmlns:a16="http://schemas.microsoft.com/office/drawing/2014/main" val="3047865072"/>
                    </a:ext>
                  </a:extLst>
                </a:gridCol>
                <a:gridCol w="2298521">
                  <a:extLst>
                    <a:ext uri="{9D8B030D-6E8A-4147-A177-3AD203B41FA5}">
                      <a16:colId xmlns:a16="http://schemas.microsoft.com/office/drawing/2014/main" val="2095629270"/>
                    </a:ext>
                  </a:extLst>
                </a:gridCol>
                <a:gridCol w="2134489">
                  <a:extLst>
                    <a:ext uri="{9D8B030D-6E8A-4147-A177-3AD203B41FA5}">
                      <a16:colId xmlns:a16="http://schemas.microsoft.com/office/drawing/2014/main" val="996592197"/>
                    </a:ext>
                  </a:extLst>
                </a:gridCol>
                <a:gridCol w="2462555">
                  <a:extLst>
                    <a:ext uri="{9D8B030D-6E8A-4147-A177-3AD203B41FA5}">
                      <a16:colId xmlns:a16="http://schemas.microsoft.com/office/drawing/2014/main" val="2930928179"/>
                    </a:ext>
                  </a:extLst>
                </a:gridCol>
                <a:gridCol w="2134489">
                  <a:extLst>
                    <a:ext uri="{9D8B030D-6E8A-4147-A177-3AD203B41FA5}">
                      <a16:colId xmlns:a16="http://schemas.microsoft.com/office/drawing/2014/main" val="580080856"/>
                    </a:ext>
                  </a:extLst>
                </a:gridCol>
                <a:gridCol w="1806430">
                  <a:extLst>
                    <a:ext uri="{9D8B030D-6E8A-4147-A177-3AD203B41FA5}">
                      <a16:colId xmlns:a16="http://schemas.microsoft.com/office/drawing/2014/main" val="3055773118"/>
                    </a:ext>
                  </a:extLst>
                </a:gridCol>
              </a:tblGrid>
              <a:tr h="493255">
                <a:tc>
                  <a:txBody>
                    <a:bodyPr/>
                    <a:lstStyle/>
                    <a:p>
                      <a:pPr marL="0" marR="0">
                        <a:lnSpc>
                          <a:spcPct val="107000"/>
                        </a:lnSpc>
                        <a:spcBef>
                          <a:spcPts val="0"/>
                        </a:spcBef>
                        <a:spcAft>
                          <a:spcPts val="800"/>
                        </a:spcAft>
                      </a:pPr>
                      <a:r>
                        <a:rPr lang="en-US" sz="2600" dirty="0">
                          <a:solidFill>
                            <a:schemeClr val="tx1"/>
                          </a:solidFill>
                          <a:effectLst/>
                        </a:rPr>
                        <a:t> </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0B0F0"/>
                    </a:solidFill>
                  </a:tcPr>
                </a:tc>
                <a:tc>
                  <a:txBody>
                    <a:bodyPr/>
                    <a:lstStyle/>
                    <a:p>
                      <a:pPr marL="0" marR="0" algn="r">
                        <a:lnSpc>
                          <a:spcPct val="107000"/>
                        </a:lnSpc>
                        <a:spcBef>
                          <a:spcPts val="0"/>
                        </a:spcBef>
                        <a:spcAft>
                          <a:spcPts val="0"/>
                        </a:spcAft>
                      </a:pPr>
                      <a:r>
                        <a:rPr lang="en-US" sz="2600" dirty="0">
                          <a:solidFill>
                            <a:schemeClr val="tx1"/>
                          </a:solidFill>
                          <a:effectLst/>
                        </a:rPr>
                        <a:t>Log (Odds)</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T w="12700" cap="flat" cmpd="sng" algn="ctr">
                      <a:solidFill>
                        <a:schemeClr val="tx1"/>
                      </a:solidFill>
                      <a:prstDash val="solid"/>
                      <a:round/>
                      <a:headEnd type="none" w="med" len="med"/>
                      <a:tailEnd type="none" w="med" len="med"/>
                    </a:lnT>
                    <a:solidFill>
                      <a:srgbClr val="00B0F0"/>
                    </a:solidFill>
                  </a:tcPr>
                </a:tc>
                <a:tc>
                  <a:txBody>
                    <a:bodyPr/>
                    <a:lstStyle/>
                    <a:p>
                      <a:pPr marL="0" marR="0" algn="r">
                        <a:lnSpc>
                          <a:spcPct val="107000"/>
                        </a:lnSpc>
                        <a:spcBef>
                          <a:spcPts val="0"/>
                        </a:spcBef>
                        <a:spcAft>
                          <a:spcPts val="0"/>
                        </a:spcAft>
                      </a:pPr>
                      <a:r>
                        <a:rPr lang="en-US" sz="2600" dirty="0">
                          <a:solidFill>
                            <a:schemeClr val="tx1"/>
                          </a:solidFill>
                          <a:effectLst/>
                        </a:rPr>
                        <a:t>CI (2.5%)</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T w="12700" cap="flat" cmpd="sng" algn="ctr">
                      <a:solidFill>
                        <a:schemeClr val="tx1"/>
                      </a:solidFill>
                      <a:prstDash val="solid"/>
                      <a:round/>
                      <a:headEnd type="none" w="med" len="med"/>
                      <a:tailEnd type="none" w="med" len="med"/>
                    </a:lnT>
                    <a:solidFill>
                      <a:srgbClr val="00B0F0"/>
                    </a:solidFill>
                  </a:tcPr>
                </a:tc>
                <a:tc>
                  <a:txBody>
                    <a:bodyPr/>
                    <a:lstStyle/>
                    <a:p>
                      <a:pPr marL="0" marR="0" algn="r">
                        <a:lnSpc>
                          <a:spcPct val="107000"/>
                        </a:lnSpc>
                        <a:spcBef>
                          <a:spcPts val="0"/>
                        </a:spcBef>
                        <a:spcAft>
                          <a:spcPts val="0"/>
                        </a:spcAft>
                      </a:pPr>
                      <a:r>
                        <a:rPr lang="en-US" sz="2600" dirty="0">
                          <a:solidFill>
                            <a:schemeClr val="tx1"/>
                          </a:solidFill>
                          <a:effectLst/>
                        </a:rPr>
                        <a:t>CI (97.5%)</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T w="12700" cap="flat" cmpd="sng" algn="ctr">
                      <a:solidFill>
                        <a:schemeClr val="tx1"/>
                      </a:solidFill>
                      <a:prstDash val="solid"/>
                      <a:round/>
                      <a:headEnd type="none" w="med" len="med"/>
                      <a:tailEnd type="none" w="med" len="med"/>
                    </a:lnT>
                    <a:solidFill>
                      <a:srgbClr val="00B0F0"/>
                    </a:solidFill>
                  </a:tcPr>
                </a:tc>
                <a:tc>
                  <a:txBody>
                    <a:bodyPr/>
                    <a:lstStyle/>
                    <a:p>
                      <a:pPr marL="0" marR="0" algn="r">
                        <a:lnSpc>
                          <a:spcPct val="107000"/>
                        </a:lnSpc>
                        <a:spcBef>
                          <a:spcPts val="0"/>
                        </a:spcBef>
                        <a:spcAft>
                          <a:spcPts val="0"/>
                        </a:spcAft>
                      </a:pPr>
                      <a:r>
                        <a:rPr lang="en-US" sz="2600" dirty="0">
                          <a:solidFill>
                            <a:schemeClr val="tx1"/>
                          </a:solidFill>
                          <a:effectLst/>
                        </a:rPr>
                        <a:t>t</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T w="12700" cap="flat" cmpd="sng" algn="ctr">
                      <a:solidFill>
                        <a:schemeClr val="tx1"/>
                      </a:solidFill>
                      <a:prstDash val="solid"/>
                      <a:round/>
                      <a:headEnd type="none" w="med" len="med"/>
                      <a:tailEnd type="none" w="med" len="med"/>
                    </a:lnT>
                    <a:solidFill>
                      <a:srgbClr val="00B0F0"/>
                    </a:solidFill>
                  </a:tcPr>
                </a:tc>
                <a:tc>
                  <a:txBody>
                    <a:bodyPr/>
                    <a:lstStyle/>
                    <a:p>
                      <a:pPr marL="0" marR="0" algn="r">
                        <a:lnSpc>
                          <a:spcPct val="107000"/>
                        </a:lnSpc>
                        <a:spcBef>
                          <a:spcPts val="0"/>
                        </a:spcBef>
                        <a:spcAft>
                          <a:spcPts val="0"/>
                        </a:spcAft>
                      </a:pPr>
                      <a:r>
                        <a:rPr lang="en-US" sz="2600" dirty="0">
                          <a:solidFill>
                            <a:schemeClr val="tx1"/>
                          </a:solidFill>
                          <a:effectLst/>
                        </a:rPr>
                        <a:t>p</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F0"/>
                    </a:solidFill>
                  </a:tcPr>
                </a:tc>
                <a:extLst>
                  <a:ext uri="{0D108BD9-81ED-4DB2-BD59-A6C34878D82A}">
                    <a16:rowId xmlns:a16="http://schemas.microsoft.com/office/drawing/2014/main" val="486183899"/>
                  </a:ext>
                </a:extLst>
              </a:tr>
              <a:tr h="493255">
                <a:tc>
                  <a:txBody>
                    <a:bodyPr/>
                    <a:lstStyle/>
                    <a:p>
                      <a:pPr marL="0" marR="0">
                        <a:lnSpc>
                          <a:spcPct val="107000"/>
                        </a:lnSpc>
                        <a:spcBef>
                          <a:spcPts val="0"/>
                        </a:spcBef>
                        <a:spcAft>
                          <a:spcPts val="0"/>
                        </a:spcAft>
                      </a:pPr>
                      <a:r>
                        <a:rPr lang="en-US" sz="2600" dirty="0">
                          <a:solidFill>
                            <a:schemeClr val="tx1"/>
                          </a:solidFill>
                          <a:effectLst/>
                        </a:rPr>
                        <a:t>Intercept</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dirty="0">
                          <a:solidFill>
                            <a:schemeClr val="tx1"/>
                          </a:solidFill>
                          <a:effectLst/>
                        </a:rPr>
                        <a:t>1.67</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1.58</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1.76</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38.14</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&lt;.001</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02966365"/>
                  </a:ext>
                </a:extLst>
              </a:tr>
              <a:tr h="493255">
                <a:tc>
                  <a:txBody>
                    <a:bodyPr/>
                    <a:lstStyle/>
                    <a:p>
                      <a:pPr marL="0" marR="0">
                        <a:lnSpc>
                          <a:spcPct val="107000"/>
                        </a:lnSpc>
                        <a:spcBef>
                          <a:spcPts val="0"/>
                        </a:spcBef>
                        <a:spcAft>
                          <a:spcPts val="0"/>
                        </a:spcAft>
                      </a:pPr>
                      <a:r>
                        <a:rPr lang="en-US" sz="2600" dirty="0">
                          <a:solidFill>
                            <a:schemeClr val="tx1"/>
                          </a:solidFill>
                          <a:effectLst/>
                        </a:rPr>
                        <a:t>Age</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a:solidFill>
                            <a:schemeClr val="tx1"/>
                          </a:solidFill>
                          <a:effectLst/>
                        </a:rPr>
                        <a:t>0.03</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0.02</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0.04</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6.43</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&lt;.001</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31636441"/>
                  </a:ext>
                </a:extLst>
              </a:tr>
              <a:tr h="493255">
                <a:tc>
                  <a:txBody>
                    <a:bodyPr/>
                    <a:lstStyle/>
                    <a:p>
                      <a:pPr marL="0" marR="0">
                        <a:lnSpc>
                          <a:spcPct val="107000"/>
                        </a:lnSpc>
                        <a:spcBef>
                          <a:spcPts val="0"/>
                        </a:spcBef>
                        <a:spcAft>
                          <a:spcPts val="0"/>
                        </a:spcAft>
                      </a:pPr>
                      <a:r>
                        <a:rPr lang="en-US" sz="2600" dirty="0">
                          <a:solidFill>
                            <a:schemeClr val="tx1"/>
                          </a:solidFill>
                          <a:effectLst/>
                        </a:rPr>
                        <a:t>Female Sex</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dirty="0">
                          <a:solidFill>
                            <a:schemeClr val="tx1"/>
                          </a:solidFill>
                          <a:effectLst/>
                        </a:rPr>
                        <a:t>-0.06</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-0.11</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-0.02</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-2.61</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.009</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46716498"/>
                  </a:ext>
                </a:extLst>
              </a:tr>
              <a:tr h="493255">
                <a:tc>
                  <a:txBody>
                    <a:bodyPr/>
                    <a:lstStyle/>
                    <a:p>
                      <a:pPr marL="0" marR="0">
                        <a:lnSpc>
                          <a:spcPct val="107000"/>
                        </a:lnSpc>
                        <a:spcBef>
                          <a:spcPts val="0"/>
                        </a:spcBef>
                        <a:spcAft>
                          <a:spcPts val="0"/>
                        </a:spcAft>
                      </a:pPr>
                      <a:r>
                        <a:rPr lang="en-US" sz="2600" dirty="0">
                          <a:solidFill>
                            <a:schemeClr val="tx1"/>
                          </a:solidFill>
                          <a:effectLst/>
                        </a:rPr>
                        <a:t>Race (Reference = Hispanic) </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a:solidFill>
                            <a:schemeClr val="tx1"/>
                          </a:solidFill>
                          <a:effectLst/>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 </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 </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95425278"/>
                  </a:ext>
                </a:extLst>
              </a:tr>
              <a:tr h="493255">
                <a:tc>
                  <a:txBody>
                    <a:bodyPr/>
                    <a:lstStyle/>
                    <a:p>
                      <a:pPr marL="0" marR="0">
                        <a:lnSpc>
                          <a:spcPct val="107000"/>
                        </a:lnSpc>
                        <a:spcBef>
                          <a:spcPts val="0"/>
                        </a:spcBef>
                        <a:spcAft>
                          <a:spcPts val="0"/>
                        </a:spcAft>
                      </a:pPr>
                      <a:r>
                        <a:rPr lang="en-US" sz="2600" dirty="0">
                          <a:solidFill>
                            <a:schemeClr val="tx1"/>
                          </a:solidFill>
                          <a:effectLst/>
                        </a:rPr>
                        <a:t>    White, non-Hispanic</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a:solidFill>
                            <a:schemeClr val="tx1"/>
                          </a:solidFill>
                          <a:effectLst/>
                        </a:rPr>
                        <a:t>-0.02</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-0.10</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0.05</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-0.63</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.526</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52272671"/>
                  </a:ext>
                </a:extLst>
              </a:tr>
              <a:tr h="493255">
                <a:tc>
                  <a:txBody>
                    <a:bodyPr/>
                    <a:lstStyle/>
                    <a:p>
                      <a:pPr marL="0" marR="0">
                        <a:lnSpc>
                          <a:spcPct val="107000"/>
                        </a:lnSpc>
                        <a:spcBef>
                          <a:spcPts val="0"/>
                        </a:spcBef>
                        <a:spcAft>
                          <a:spcPts val="0"/>
                        </a:spcAft>
                      </a:pPr>
                      <a:r>
                        <a:rPr lang="en-US" sz="2600" dirty="0">
                          <a:solidFill>
                            <a:schemeClr val="tx1"/>
                          </a:solidFill>
                          <a:effectLst/>
                        </a:rPr>
                        <a:t>    Black, non-Hispanic</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a:solidFill>
                            <a:schemeClr val="tx1"/>
                          </a:solidFill>
                          <a:effectLst/>
                        </a:rPr>
                        <a:t>0.29</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0.18</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0.40</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5.07</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&lt;.001</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05798169"/>
                  </a:ext>
                </a:extLst>
              </a:tr>
              <a:tr h="493255">
                <a:tc>
                  <a:txBody>
                    <a:bodyPr/>
                    <a:lstStyle/>
                    <a:p>
                      <a:pPr marL="0" marR="0">
                        <a:lnSpc>
                          <a:spcPct val="107000"/>
                        </a:lnSpc>
                        <a:spcBef>
                          <a:spcPts val="0"/>
                        </a:spcBef>
                        <a:spcAft>
                          <a:spcPts val="0"/>
                        </a:spcAft>
                      </a:pPr>
                      <a:r>
                        <a:rPr lang="en-US" sz="2600" dirty="0">
                          <a:solidFill>
                            <a:schemeClr val="tx1"/>
                          </a:solidFill>
                          <a:effectLst/>
                        </a:rPr>
                        <a:t>    Other/Multi-racial, non-Hispanic</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a:solidFill>
                            <a:schemeClr val="tx1"/>
                          </a:solidFill>
                          <a:effectLst/>
                        </a:rPr>
                        <a:t>0.04</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-0.03</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0.12</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1.15</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.250</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2488536"/>
                  </a:ext>
                </a:extLst>
              </a:tr>
              <a:tr h="493255">
                <a:tc>
                  <a:txBody>
                    <a:bodyPr/>
                    <a:lstStyle/>
                    <a:p>
                      <a:pPr marL="0" marR="0">
                        <a:lnSpc>
                          <a:spcPct val="107000"/>
                        </a:lnSpc>
                        <a:spcBef>
                          <a:spcPts val="0"/>
                        </a:spcBef>
                        <a:spcAft>
                          <a:spcPts val="0"/>
                        </a:spcAft>
                      </a:pPr>
                      <a:r>
                        <a:rPr lang="en-US" sz="2600" dirty="0">
                          <a:solidFill>
                            <a:schemeClr val="tx1"/>
                          </a:solidFill>
                          <a:effectLst/>
                        </a:rPr>
                        <a:t>Federal Poverty Level</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a:solidFill>
                            <a:schemeClr val="tx1"/>
                          </a:solidFill>
                          <a:effectLst/>
                        </a:rPr>
                        <a:t>0.04</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0.01</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0.06</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3.05</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.002</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09793795"/>
                  </a:ext>
                </a:extLst>
              </a:tr>
              <a:tr h="1012076">
                <a:tc>
                  <a:txBody>
                    <a:bodyPr/>
                    <a:lstStyle/>
                    <a:p>
                      <a:pPr marL="0" marR="0">
                        <a:lnSpc>
                          <a:spcPct val="107000"/>
                        </a:lnSpc>
                        <a:spcBef>
                          <a:spcPts val="0"/>
                        </a:spcBef>
                        <a:spcAft>
                          <a:spcPts val="0"/>
                        </a:spcAft>
                      </a:pPr>
                      <a:r>
                        <a:rPr lang="en-US" sz="2600" dirty="0">
                          <a:solidFill>
                            <a:schemeClr val="tx1"/>
                          </a:solidFill>
                          <a:effectLst/>
                        </a:rPr>
                        <a:t>Current Co-occurring Psychiatric Conditions (Reference = No Disorder)</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dirty="0">
                          <a:solidFill>
                            <a:schemeClr val="tx1"/>
                          </a:solidFill>
                          <a:effectLst/>
                        </a:rPr>
                        <a:t> </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 </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99615986"/>
                  </a:ext>
                </a:extLst>
              </a:tr>
              <a:tr h="493255">
                <a:tc>
                  <a:txBody>
                    <a:bodyPr/>
                    <a:lstStyle/>
                    <a:p>
                      <a:pPr marL="0" marR="0">
                        <a:lnSpc>
                          <a:spcPct val="107000"/>
                        </a:lnSpc>
                        <a:spcBef>
                          <a:spcPts val="0"/>
                        </a:spcBef>
                        <a:spcAft>
                          <a:spcPts val="0"/>
                        </a:spcAft>
                      </a:pPr>
                      <a:r>
                        <a:rPr lang="en-US" sz="2600">
                          <a:solidFill>
                            <a:schemeClr val="tx1"/>
                          </a:solidFill>
                          <a:effectLst/>
                        </a:rPr>
                        <a:t>    Tourette Syndrome</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a:solidFill>
                            <a:schemeClr val="tx1"/>
                          </a:solidFill>
                          <a:effectLst/>
                        </a:rPr>
                        <a:t>0.00</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-0.16</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0.17</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0.02</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.981</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78939278"/>
                  </a:ext>
                </a:extLst>
              </a:tr>
              <a:tr h="493255">
                <a:tc>
                  <a:txBody>
                    <a:bodyPr/>
                    <a:lstStyle/>
                    <a:p>
                      <a:pPr marL="0" marR="0">
                        <a:lnSpc>
                          <a:spcPct val="107000"/>
                        </a:lnSpc>
                        <a:spcBef>
                          <a:spcPts val="0"/>
                        </a:spcBef>
                        <a:spcAft>
                          <a:spcPts val="0"/>
                        </a:spcAft>
                      </a:pPr>
                      <a:r>
                        <a:rPr lang="en-US" sz="2600" dirty="0">
                          <a:solidFill>
                            <a:schemeClr val="tx1"/>
                          </a:solidFill>
                          <a:effectLst/>
                        </a:rPr>
                        <a:t>    Anxiety Problems</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dirty="0">
                          <a:solidFill>
                            <a:schemeClr val="tx1"/>
                          </a:solidFill>
                          <a:effectLst/>
                        </a:rPr>
                        <a:t>-0.04</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-0.09</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0.01</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-1.52</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.128</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50854162"/>
                  </a:ext>
                </a:extLst>
              </a:tr>
              <a:tr h="493255">
                <a:tc>
                  <a:txBody>
                    <a:bodyPr/>
                    <a:lstStyle/>
                    <a:p>
                      <a:pPr marL="0" marR="0">
                        <a:lnSpc>
                          <a:spcPct val="107000"/>
                        </a:lnSpc>
                        <a:spcBef>
                          <a:spcPts val="0"/>
                        </a:spcBef>
                        <a:spcAft>
                          <a:spcPts val="0"/>
                        </a:spcAft>
                      </a:pPr>
                      <a:r>
                        <a:rPr lang="en-US" sz="2600">
                          <a:solidFill>
                            <a:schemeClr val="tx1"/>
                          </a:solidFill>
                          <a:effectLst/>
                        </a:rPr>
                        <a:t>    Depression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dirty="0">
                          <a:solidFill>
                            <a:schemeClr val="tx1"/>
                          </a:solidFill>
                          <a:effectLst/>
                        </a:rPr>
                        <a:t>0.19</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0.12</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0.26</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5.42</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&lt;.001</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20137693"/>
                  </a:ext>
                </a:extLst>
              </a:tr>
              <a:tr h="493255">
                <a:tc>
                  <a:txBody>
                    <a:bodyPr/>
                    <a:lstStyle/>
                    <a:p>
                      <a:pPr marL="0" marR="0">
                        <a:lnSpc>
                          <a:spcPct val="107000"/>
                        </a:lnSpc>
                        <a:spcBef>
                          <a:spcPts val="0"/>
                        </a:spcBef>
                        <a:spcAft>
                          <a:spcPts val="0"/>
                        </a:spcAft>
                      </a:pPr>
                      <a:r>
                        <a:rPr lang="en-US" sz="2600">
                          <a:solidFill>
                            <a:schemeClr val="tx1"/>
                          </a:solidFill>
                          <a:effectLst/>
                        </a:rPr>
                        <a:t>    Behavioral or Conduct Problems</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dirty="0">
                          <a:solidFill>
                            <a:schemeClr val="tx1"/>
                          </a:solidFill>
                          <a:effectLst/>
                        </a:rPr>
                        <a:t>0.07</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0.02</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0.12</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2.93</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.003</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88358267"/>
                  </a:ext>
                </a:extLst>
              </a:tr>
              <a:tr h="493255">
                <a:tc>
                  <a:txBody>
                    <a:bodyPr/>
                    <a:lstStyle/>
                    <a:p>
                      <a:pPr marL="0" marR="0">
                        <a:lnSpc>
                          <a:spcPct val="107000"/>
                        </a:lnSpc>
                        <a:spcBef>
                          <a:spcPts val="0"/>
                        </a:spcBef>
                        <a:spcAft>
                          <a:spcPts val="0"/>
                        </a:spcAft>
                      </a:pPr>
                      <a:r>
                        <a:rPr lang="en-US" sz="2600">
                          <a:solidFill>
                            <a:schemeClr val="tx1"/>
                          </a:solidFill>
                          <a:effectLst/>
                        </a:rPr>
                        <a:t>    Autism or Autism Spectrum Disorder</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dirty="0">
                          <a:solidFill>
                            <a:schemeClr val="tx1"/>
                          </a:solidFill>
                          <a:effectLst/>
                        </a:rPr>
                        <a:t>-0.09</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-0.17</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-0.02</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-2.42</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.015</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04450840"/>
                  </a:ext>
                </a:extLst>
              </a:tr>
              <a:tr h="493255">
                <a:tc>
                  <a:txBody>
                    <a:bodyPr/>
                    <a:lstStyle/>
                    <a:p>
                      <a:pPr marL="0" marR="0">
                        <a:lnSpc>
                          <a:spcPct val="107000"/>
                        </a:lnSpc>
                        <a:spcBef>
                          <a:spcPts val="0"/>
                        </a:spcBef>
                        <a:spcAft>
                          <a:spcPts val="0"/>
                        </a:spcAft>
                      </a:pPr>
                      <a:r>
                        <a:rPr lang="en-US" sz="2600" dirty="0">
                          <a:solidFill>
                            <a:schemeClr val="tx1"/>
                          </a:solidFill>
                          <a:effectLst/>
                        </a:rPr>
                        <a:t>ADHD Severity </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a:solidFill>
                            <a:schemeClr val="tx1"/>
                          </a:solidFill>
                          <a:effectLst/>
                        </a:rPr>
                        <a:t>0.06</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0.01</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0.11</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2.31</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.021</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24978702"/>
                  </a:ext>
                </a:extLst>
              </a:tr>
              <a:tr h="493255">
                <a:tc>
                  <a:txBody>
                    <a:bodyPr/>
                    <a:lstStyle/>
                    <a:p>
                      <a:pPr marL="0" marR="0">
                        <a:lnSpc>
                          <a:spcPct val="107000"/>
                        </a:lnSpc>
                        <a:spcBef>
                          <a:spcPts val="0"/>
                        </a:spcBef>
                        <a:spcAft>
                          <a:spcPts val="0"/>
                        </a:spcAft>
                      </a:pPr>
                      <a:r>
                        <a:rPr lang="en-US" sz="2600" dirty="0">
                          <a:solidFill>
                            <a:schemeClr val="tx1"/>
                          </a:solidFill>
                          <a:effectLst/>
                        </a:rPr>
                        <a:t>Medication for ADHD – Current</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a:solidFill>
                            <a:schemeClr val="tx1"/>
                          </a:solidFill>
                          <a:effectLst/>
                        </a:rPr>
                        <a:t>-0.16</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-0.23</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-0.09</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-4.62</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&lt;.001</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47309937"/>
                  </a:ext>
                </a:extLst>
              </a:tr>
              <a:tr h="493255">
                <a:tc>
                  <a:txBody>
                    <a:bodyPr/>
                    <a:lstStyle/>
                    <a:p>
                      <a:pPr marL="0" marR="0">
                        <a:lnSpc>
                          <a:spcPct val="107000"/>
                        </a:lnSpc>
                        <a:spcBef>
                          <a:spcPts val="0"/>
                        </a:spcBef>
                        <a:spcAft>
                          <a:spcPts val="0"/>
                        </a:spcAft>
                      </a:pPr>
                      <a:r>
                        <a:rPr lang="en-US" sz="2600" dirty="0">
                          <a:solidFill>
                            <a:schemeClr val="tx1"/>
                          </a:solidFill>
                          <a:effectLst/>
                        </a:rPr>
                        <a:t>Number of Adverse Childhood Experiences</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0"/>
                        </a:spcAft>
                      </a:pPr>
                      <a:r>
                        <a:rPr lang="en-US" sz="2600">
                          <a:solidFill>
                            <a:schemeClr val="tx1"/>
                          </a:solidFill>
                          <a:effectLst/>
                        </a:rPr>
                        <a:t>0.01</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a:solidFill>
                            <a:schemeClr val="tx1"/>
                          </a:solidFill>
                          <a:effectLst/>
                        </a:rPr>
                        <a:t>-0.00</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0.03</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1.82</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2600" dirty="0">
                          <a:solidFill>
                            <a:schemeClr val="tx1"/>
                          </a:solidFill>
                          <a:effectLst/>
                        </a:rPr>
                        <a:t>.068</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95392072"/>
                  </a:ext>
                </a:extLst>
              </a:tr>
              <a:tr h="493255">
                <a:tc>
                  <a:txBody>
                    <a:bodyPr/>
                    <a:lstStyle/>
                    <a:p>
                      <a:pPr marL="0" marR="0">
                        <a:lnSpc>
                          <a:spcPct val="107000"/>
                        </a:lnSpc>
                        <a:spcBef>
                          <a:spcPts val="0"/>
                        </a:spcBef>
                        <a:spcAft>
                          <a:spcPts val="0"/>
                        </a:spcAft>
                      </a:pPr>
                      <a:r>
                        <a:rPr lang="en-US" sz="2600" dirty="0">
                          <a:solidFill>
                            <a:schemeClr val="tx1"/>
                          </a:solidFill>
                          <a:effectLst/>
                        </a:rPr>
                        <a:t>Screentime – Average Daily</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2600">
                          <a:solidFill>
                            <a:schemeClr val="tx1"/>
                          </a:solidFill>
                          <a:effectLst/>
                        </a:rPr>
                        <a:t>0.16</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2600">
                          <a:solidFill>
                            <a:schemeClr val="tx1"/>
                          </a:solidFill>
                          <a:effectLst/>
                        </a:rPr>
                        <a:t>0.14</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2600">
                          <a:solidFill>
                            <a:schemeClr val="tx1"/>
                          </a:solidFill>
                          <a:effectLst/>
                        </a:rPr>
                        <a:t>0.19</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2600" dirty="0">
                          <a:solidFill>
                            <a:schemeClr val="tx1"/>
                          </a:solidFill>
                          <a:effectLst/>
                        </a:rPr>
                        <a:t>14.11</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2600" dirty="0">
                          <a:solidFill>
                            <a:schemeClr val="tx1"/>
                          </a:solidFill>
                          <a:effectLst/>
                        </a:rPr>
                        <a:t>&lt;.001</a:t>
                      </a:r>
                      <a:endParaRPr lang="en-US"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8948963"/>
                  </a:ext>
                </a:extLst>
              </a:tr>
            </a:tbl>
          </a:graphicData>
        </a:graphic>
      </p:graphicFrame>
      <p:sp>
        <p:nvSpPr>
          <p:cNvPr id="17" name="TextBox 16">
            <a:extLst>
              <a:ext uri="{FF2B5EF4-FFF2-40B4-BE49-F238E27FC236}">
                <a16:creationId xmlns:a16="http://schemas.microsoft.com/office/drawing/2014/main" id="{E42B1C4F-8BA5-2B02-D57D-42AFB5B870C8}"/>
              </a:ext>
            </a:extLst>
          </p:cNvPr>
          <p:cNvSpPr txBox="1"/>
          <p:nvPr/>
        </p:nvSpPr>
        <p:spPr>
          <a:xfrm>
            <a:off x="12162311" y="27659006"/>
            <a:ext cx="19428680" cy="1107996"/>
          </a:xfrm>
          <a:prstGeom prst="rect">
            <a:avLst/>
          </a:prstGeom>
          <a:noFill/>
        </p:spPr>
        <p:txBody>
          <a:bodyPr wrap="square" rtlCol="0">
            <a:spAutoFit/>
          </a:bodyPr>
          <a:lstStyle/>
          <a:p>
            <a:r>
              <a:rPr lang="en-US" sz="2400" i="1" dirty="0">
                <a:effectLst/>
                <a:latin typeface="Arial" panose="020B0604020202020204" pitchFamily="34" charset="0"/>
                <a:ea typeface="Calibri" panose="020F0502020204030204" pitchFamily="34" charset="0"/>
                <a:cs typeface="Arial" panose="020B0604020202020204" pitchFamily="34" charset="0"/>
              </a:rPr>
              <a:t>Note</a:t>
            </a:r>
            <a:r>
              <a:rPr lang="en-US" sz="2400" dirty="0">
                <a:effectLst/>
                <a:latin typeface="Arial" panose="020B0604020202020204" pitchFamily="34" charset="0"/>
                <a:ea typeface="Calibri" panose="020F0502020204030204" pitchFamily="34" charset="0"/>
                <a:cs typeface="Arial" panose="020B0604020202020204" pitchFamily="34" charset="0"/>
              </a:rPr>
              <a:t>. OR = odds ratio; CI = confidence interval; ADHD = attention-deficit/hyperactivity disorder</a:t>
            </a:r>
          </a:p>
          <a:p>
            <a:endParaRPr lang="en-US" dirty="0"/>
          </a:p>
        </p:txBody>
      </p:sp>
      <p:sp>
        <p:nvSpPr>
          <p:cNvPr id="18" name="TextBox 17">
            <a:extLst>
              <a:ext uri="{FF2B5EF4-FFF2-40B4-BE49-F238E27FC236}">
                <a16:creationId xmlns:a16="http://schemas.microsoft.com/office/drawing/2014/main" id="{11164E19-0BED-B5E9-053D-50759C20CECE}"/>
              </a:ext>
            </a:extLst>
          </p:cNvPr>
          <p:cNvSpPr txBox="1"/>
          <p:nvPr/>
        </p:nvSpPr>
        <p:spPr>
          <a:xfrm>
            <a:off x="11872314" y="17018397"/>
            <a:ext cx="20574029" cy="1236429"/>
          </a:xfrm>
          <a:prstGeom prst="rect">
            <a:avLst/>
          </a:prstGeom>
          <a:noFill/>
        </p:spPr>
        <p:txBody>
          <a:bodyPr wrap="square" rtlCol="0">
            <a:spAutoFit/>
          </a:bodyPr>
          <a:lstStyle/>
          <a:p>
            <a:pPr marL="0" marR="0">
              <a:lnSpc>
                <a:spcPct val="107000"/>
              </a:lnSpc>
              <a:spcBef>
                <a:spcPts val="0"/>
              </a:spcBef>
              <a:spcAft>
                <a:spcPts val="800"/>
              </a:spcAft>
            </a:pPr>
            <a:r>
              <a:rPr lang="en-US" sz="2400" i="1" dirty="0">
                <a:effectLst/>
                <a:latin typeface="Arial" panose="020B0604020202020204" pitchFamily="34" charset="0"/>
                <a:ea typeface="Calibri" panose="020F0502020204030204" pitchFamily="34" charset="0"/>
                <a:cs typeface="Arial" panose="020B0604020202020204" pitchFamily="34" charset="0"/>
              </a:rPr>
              <a:t>Note</a:t>
            </a:r>
            <a:r>
              <a:rPr lang="en-US" sz="2400" dirty="0">
                <a:effectLst/>
                <a:latin typeface="Arial" panose="020B0604020202020204" pitchFamily="34" charset="0"/>
                <a:ea typeface="Calibri" panose="020F0502020204030204" pitchFamily="34" charset="0"/>
                <a:cs typeface="Arial" panose="020B0604020202020204" pitchFamily="34" charset="0"/>
              </a:rPr>
              <a:t>. Parameter estimates are expressed on the log (odds) scale; CI = Confidence Interval;  ADHD = attention-deficit/hyperactivity disorder</a:t>
            </a:r>
            <a:r>
              <a:rPr lang="en-US" sz="1800" dirty="0">
                <a:effectLst/>
                <a:latin typeface="Times New Roman" panose="02020603050405020304" pitchFamily="18"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19" name="TextBox 18">
            <a:extLst>
              <a:ext uri="{FF2B5EF4-FFF2-40B4-BE49-F238E27FC236}">
                <a16:creationId xmlns:a16="http://schemas.microsoft.com/office/drawing/2014/main" id="{2C84C50B-838F-8F2A-2434-DE4BF132FB01}"/>
              </a:ext>
            </a:extLst>
          </p:cNvPr>
          <p:cNvSpPr txBox="1"/>
          <p:nvPr/>
        </p:nvSpPr>
        <p:spPr>
          <a:xfrm>
            <a:off x="748146" y="27819568"/>
            <a:ext cx="10401296" cy="4739759"/>
          </a:xfrm>
          <a:prstGeom prst="rect">
            <a:avLst/>
          </a:prstGeom>
          <a:noFill/>
        </p:spPr>
        <p:txBody>
          <a:bodyPr wrap="square" rtlCol="0">
            <a:spAutoFit/>
          </a:bodyPr>
          <a:lstStyle/>
          <a:p>
            <a:pPr marL="457200" marR="0" indent="-457200" algn="just">
              <a:spcBef>
                <a:spcPts val="0"/>
              </a:spcBef>
              <a:spcAft>
                <a:spcPts val="800"/>
              </a:spcAft>
              <a:buFont typeface="Arial" panose="020B0604020202020204" pitchFamily="34" charset="0"/>
              <a:buChar char="•"/>
            </a:pPr>
            <a:r>
              <a:rPr lang="en-US" sz="3000" kern="0" dirty="0">
                <a:effectLst/>
                <a:latin typeface="Arial" panose="020B0604020202020204" pitchFamily="34" charset="0"/>
                <a:ea typeface="Times New Roman" panose="02020603050405020304" pitchFamily="18" charset="0"/>
                <a:cs typeface="Arial" panose="020B0604020202020204" pitchFamily="34" charset="0"/>
              </a:rPr>
              <a:t>Having ADHD was associated with increased odds of sleep insufficiency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a:t>
            </a:r>
            <a:r>
              <a:rPr lang="en-US" sz="3000" kern="0" dirty="0">
                <a:effectLst/>
                <a:latin typeface="Arial" panose="020B0604020202020204" pitchFamily="34" charset="0"/>
                <a:ea typeface="Times New Roman" panose="02020603050405020304" pitchFamily="18" charset="0"/>
                <a:cs typeface="Arial" panose="020B0604020202020204" pitchFamily="34" charset="0"/>
              </a:rPr>
              <a:t> = 16.27,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a:t>
            </a:r>
            <a:r>
              <a:rPr lang="en-US" sz="3000" kern="0" dirty="0">
                <a:effectLst/>
                <a:latin typeface="Arial" panose="020B0604020202020204" pitchFamily="34" charset="0"/>
                <a:ea typeface="Times New Roman" panose="02020603050405020304" pitchFamily="18" charset="0"/>
                <a:cs typeface="Arial" panose="020B0604020202020204" pitchFamily="34" charset="0"/>
              </a:rPr>
              <a:t> &lt; 001) and bedtime irregularity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a:t>
            </a:r>
            <a:r>
              <a:rPr lang="en-US" sz="3000" kern="0" dirty="0">
                <a:effectLst/>
                <a:latin typeface="Arial" panose="020B0604020202020204" pitchFamily="34" charset="0"/>
                <a:ea typeface="Times New Roman" panose="02020603050405020304" pitchFamily="18" charset="0"/>
                <a:cs typeface="Arial" panose="020B0604020202020204" pitchFamily="34" charset="0"/>
              </a:rPr>
              <a:t> = 13.99,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a:t>
            </a:r>
            <a:r>
              <a:rPr lang="en-US" sz="3000" kern="0" dirty="0">
                <a:effectLst/>
                <a:latin typeface="Arial" panose="020B0604020202020204" pitchFamily="34" charset="0"/>
                <a:ea typeface="Times New Roman" panose="02020603050405020304" pitchFamily="18" charset="0"/>
                <a:cs typeface="Arial" panose="020B0604020202020204" pitchFamily="34" charset="0"/>
              </a:rPr>
              <a:t> &lt; .001) without adjusting for sociodemographic variables. </a:t>
            </a:r>
          </a:p>
          <a:p>
            <a:pPr marL="457200" marR="0" indent="-457200" algn="just">
              <a:spcBef>
                <a:spcPts val="0"/>
              </a:spcBef>
              <a:spcAft>
                <a:spcPts val="800"/>
              </a:spcAft>
              <a:buFont typeface="Arial" panose="020B0604020202020204" pitchFamily="34" charset="0"/>
              <a:buChar char="•"/>
            </a:pPr>
            <a:endParaRPr lang="en-US" sz="3000" kern="0" dirty="0">
              <a:effectLst/>
              <a:latin typeface="Arial" panose="020B0604020202020204" pitchFamily="34" charset="0"/>
              <a:ea typeface="Times New Roman" panose="02020603050405020304" pitchFamily="18" charset="0"/>
              <a:cs typeface="Arial" panose="020B0604020202020204" pitchFamily="34" charset="0"/>
            </a:endParaRPr>
          </a:p>
          <a:p>
            <a:pPr marL="457200" marR="0" indent="-457200" algn="just">
              <a:spcBef>
                <a:spcPts val="0"/>
              </a:spcBef>
              <a:spcAft>
                <a:spcPts val="800"/>
              </a:spcAft>
              <a:buFont typeface="Arial" panose="020B0604020202020204" pitchFamily="34" charset="0"/>
              <a:buChar char="•"/>
            </a:pPr>
            <a:r>
              <a:rPr lang="en-US" sz="3000" kern="0" dirty="0">
                <a:effectLst/>
                <a:latin typeface="Arial" panose="020B0604020202020204" pitchFamily="34" charset="0"/>
                <a:ea typeface="Aptos" panose="020B0004020202020204" pitchFamily="34" charset="0"/>
                <a:cs typeface="Arial" panose="020B0604020202020204" pitchFamily="34" charset="0"/>
              </a:rPr>
              <a:t>F</a:t>
            </a:r>
            <a:r>
              <a:rPr lang="en-US" sz="3000" kern="0" dirty="0">
                <a:effectLst/>
                <a:latin typeface="Arial" panose="020B0604020202020204" pitchFamily="34" charset="0"/>
                <a:ea typeface="Times New Roman" panose="02020603050405020304" pitchFamily="18" charset="0"/>
                <a:cs typeface="Arial" panose="020B0604020202020204" pitchFamily="34" charset="0"/>
              </a:rPr>
              <a:t>indings remained significant after adjusting for sociodemographic variables (sleep insufficiency: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a:t>
            </a:r>
            <a:r>
              <a:rPr lang="en-US" sz="3000" kern="0" dirty="0">
                <a:effectLst/>
                <a:latin typeface="Arial" panose="020B0604020202020204" pitchFamily="34" charset="0"/>
                <a:ea typeface="Times New Roman" panose="02020603050405020304" pitchFamily="18" charset="0"/>
                <a:cs typeface="Arial" panose="020B0604020202020204" pitchFamily="34" charset="0"/>
              </a:rPr>
              <a:t> = 15.91,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a:t>
            </a:r>
            <a:r>
              <a:rPr lang="en-US" sz="3000" kern="0" dirty="0">
                <a:effectLst/>
                <a:latin typeface="Arial" panose="020B0604020202020204" pitchFamily="34" charset="0"/>
                <a:ea typeface="Times New Roman" panose="02020603050405020304" pitchFamily="18" charset="0"/>
                <a:cs typeface="Arial" panose="020B0604020202020204" pitchFamily="34" charset="0"/>
              </a:rPr>
              <a:t> &lt; .001; bedtime irregularity: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t</a:t>
            </a:r>
            <a:r>
              <a:rPr lang="en-US" sz="3000" kern="0" dirty="0">
                <a:effectLst/>
                <a:latin typeface="Arial" panose="020B0604020202020204" pitchFamily="34" charset="0"/>
                <a:ea typeface="Times New Roman" panose="02020603050405020304" pitchFamily="18" charset="0"/>
                <a:cs typeface="Arial" panose="020B0604020202020204" pitchFamily="34" charset="0"/>
              </a:rPr>
              <a:t> = 11.65, </a:t>
            </a:r>
            <a:r>
              <a:rPr lang="en-US" sz="3000" i="1" kern="0" dirty="0">
                <a:effectLst/>
                <a:latin typeface="Arial" panose="020B0604020202020204" pitchFamily="34" charset="0"/>
                <a:ea typeface="Times New Roman" panose="02020603050405020304" pitchFamily="18" charset="0"/>
                <a:cs typeface="Arial" panose="020B0604020202020204" pitchFamily="34" charset="0"/>
              </a:rPr>
              <a:t>p</a:t>
            </a:r>
            <a:r>
              <a:rPr lang="en-US" sz="3000" kern="0" dirty="0">
                <a:effectLst/>
                <a:latin typeface="Arial" panose="020B0604020202020204" pitchFamily="34" charset="0"/>
                <a:ea typeface="Times New Roman" panose="02020603050405020304" pitchFamily="18" charset="0"/>
                <a:cs typeface="Arial" panose="020B0604020202020204" pitchFamily="34" charset="0"/>
              </a:rPr>
              <a:t> &lt; .001). </a:t>
            </a:r>
          </a:p>
          <a:p>
            <a:endParaRPr lang="en-US" dirty="0"/>
          </a:p>
        </p:txBody>
      </p:sp>
      <p:sp>
        <p:nvSpPr>
          <p:cNvPr id="20" name="Text Box 164">
            <a:extLst>
              <a:ext uri="{FF2B5EF4-FFF2-40B4-BE49-F238E27FC236}">
                <a16:creationId xmlns:a16="http://schemas.microsoft.com/office/drawing/2014/main" id="{3B2E4D17-0CAA-ADAB-B168-8AAC3859093A}"/>
              </a:ext>
            </a:extLst>
          </p:cNvPr>
          <p:cNvSpPr txBox="1">
            <a:spLocks noChangeArrowheads="1"/>
          </p:cNvSpPr>
          <p:nvPr/>
        </p:nvSpPr>
        <p:spPr bwMode="auto">
          <a:xfrm>
            <a:off x="748146" y="26959141"/>
            <a:ext cx="10401296" cy="699865"/>
          </a:xfrm>
          <a:prstGeom prst="rect">
            <a:avLst/>
          </a:prstGeom>
          <a:solidFill>
            <a:srgbClr val="FEBB36"/>
          </a:solidFill>
          <a:ln w="9525">
            <a:noFill/>
            <a:miter lim="800000"/>
            <a:headEnd/>
            <a:tailEnd/>
          </a:ln>
        </p:spPr>
        <p:txBody>
          <a:bodyPr wrap="square" lIns="160020" tIns="80010" rIns="160020" bIns="80010">
            <a:spAutoFit/>
          </a:bodyPr>
          <a:lstStyle/>
          <a:p>
            <a:pPr algn="ctr"/>
            <a:r>
              <a:rPr lang="en-US" sz="3500" b="1" dirty="0">
                <a:solidFill>
                  <a:srgbClr val="00B0F0"/>
                </a:solidFill>
                <a:effectLst/>
                <a:latin typeface="Arial" charset="0"/>
              </a:rPr>
              <a:t>RESULTS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5435</TotalTime>
  <Words>1796</Words>
  <Application>Microsoft Office PowerPoint</Application>
  <PresentationFormat>Custom</PresentationFormat>
  <Paragraphs>282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Times New Roman</vt:lpstr>
      <vt:lpstr>Default Design</vt:lpstr>
      <vt:lpstr>PowerPoint Presentation</vt:lpstr>
    </vt:vector>
  </TitlesOfParts>
  <Company>University of Wisconsin Milwaukee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University of Wisconsin Milwaukee</dc:creator>
  <cp:lastModifiedBy>Maya Tooker</cp:lastModifiedBy>
  <cp:revision>586</cp:revision>
  <cp:lastPrinted>2000-08-03T00:31:24Z</cp:lastPrinted>
  <dcterms:created xsi:type="dcterms:W3CDTF">2006-11-27T20:27:54Z</dcterms:created>
  <dcterms:modified xsi:type="dcterms:W3CDTF">2024-10-26T06:48:41Z</dcterms:modified>
</cp:coreProperties>
</file>